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22"/>
  </p:notesMasterIdLst>
  <p:handoutMasterIdLst>
    <p:handoutMasterId r:id="rId23"/>
  </p:handoutMasterIdLst>
  <p:sldIdLst>
    <p:sldId id="286" r:id="rId5"/>
    <p:sldId id="257" r:id="rId6"/>
    <p:sldId id="258" r:id="rId7"/>
    <p:sldId id="270" r:id="rId8"/>
    <p:sldId id="263" r:id="rId9"/>
    <p:sldId id="299" r:id="rId10"/>
    <p:sldId id="293" r:id="rId11"/>
    <p:sldId id="294" r:id="rId12"/>
    <p:sldId id="275" r:id="rId13"/>
    <p:sldId id="300" r:id="rId14"/>
    <p:sldId id="301" r:id="rId15"/>
    <p:sldId id="291" r:id="rId16"/>
    <p:sldId id="302" r:id="rId17"/>
    <p:sldId id="303" r:id="rId18"/>
    <p:sldId id="305" r:id="rId19"/>
    <p:sldId id="304" r:id="rId20"/>
    <p:sldId id="295" r:id="rId21"/>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930" y="7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Copy%20of%20Session%207-Cashflow%20Forecast%20Template%20(1)1%20-%20Copy.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Copy%20of%20Session%207-Cashflow%20Forecast%20Template%20(1)1%20-%20Copy.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Cashflow year 1</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Total outgoing</c:v>
          </c:tx>
          <c:spPr>
            <a:solidFill>
              <a:srgbClr val="ED7D31"/>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Copy.xlsx]Sheet1'!$B$32:$M$32</c:f>
              <c:numCache>
                <c:formatCode>"£"#,##0</c:formatCode>
                <c:ptCount val="12"/>
                <c:pt idx="0">
                  <c:v>13731</c:v>
                </c:pt>
                <c:pt idx="1">
                  <c:v>11610</c:v>
                </c:pt>
                <c:pt idx="2">
                  <c:v>11605</c:v>
                </c:pt>
                <c:pt idx="3">
                  <c:v>11520</c:v>
                </c:pt>
                <c:pt idx="4">
                  <c:v>11920</c:v>
                </c:pt>
                <c:pt idx="5">
                  <c:v>11954</c:v>
                </c:pt>
                <c:pt idx="6">
                  <c:v>11860</c:v>
                </c:pt>
                <c:pt idx="7">
                  <c:v>11878</c:v>
                </c:pt>
                <c:pt idx="8">
                  <c:v>11860</c:v>
                </c:pt>
                <c:pt idx="9">
                  <c:v>14070</c:v>
                </c:pt>
                <c:pt idx="10">
                  <c:v>11970</c:v>
                </c:pt>
                <c:pt idx="11">
                  <c:v>11790</c:v>
                </c:pt>
              </c:numCache>
            </c:numRef>
          </c:val>
          <c:extLst>
            <c:ext xmlns:c16="http://schemas.microsoft.com/office/drawing/2014/chart" uri="{C3380CC4-5D6E-409C-BE32-E72D297353CC}">
              <c16:uniqueId val="{00000000-BB6F-4B98-B9EB-A9126685A75A}"/>
            </c:ext>
          </c:extLst>
        </c:ser>
        <c:ser>
          <c:idx val="1"/>
          <c:order val="1"/>
          <c:spPr>
            <a:solidFill>
              <a:srgbClr val="262626"/>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Copy.xlsx]Sheet1'!$B$33:$M$33</c:f>
              <c:numCache>
                <c:formatCode>General</c:formatCode>
                <c:ptCount val="12"/>
              </c:numCache>
            </c:numRef>
          </c:val>
          <c:extLst>
            <c:ext xmlns:c16="http://schemas.microsoft.com/office/drawing/2014/chart" uri="{C3380CC4-5D6E-409C-BE32-E72D297353CC}">
              <c16:uniqueId val="{00000001-BB6F-4B98-B9EB-A9126685A75A}"/>
            </c:ext>
          </c:extLst>
        </c:ser>
        <c:ser>
          <c:idx val="2"/>
          <c:order val="2"/>
          <c:tx>
            <c:v>Incoming less outgoing</c:v>
          </c:tx>
          <c:spPr>
            <a:solidFill>
              <a:schemeClr val="accent3"/>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Copy.xlsx]Sheet1'!$B$34:$M$34</c:f>
              <c:numCache>
                <c:formatCode>"£"#,##0</c:formatCode>
                <c:ptCount val="12"/>
                <c:pt idx="0">
                  <c:v>13731</c:v>
                </c:pt>
                <c:pt idx="1">
                  <c:v>-4890</c:v>
                </c:pt>
                <c:pt idx="2">
                  <c:v>595</c:v>
                </c:pt>
                <c:pt idx="3">
                  <c:v>3780</c:v>
                </c:pt>
                <c:pt idx="4">
                  <c:v>16080</c:v>
                </c:pt>
                <c:pt idx="5">
                  <c:v>17046</c:v>
                </c:pt>
                <c:pt idx="6">
                  <c:v>16940</c:v>
                </c:pt>
                <c:pt idx="7">
                  <c:v>18122</c:v>
                </c:pt>
                <c:pt idx="8">
                  <c:v>20140</c:v>
                </c:pt>
                <c:pt idx="9">
                  <c:v>18430</c:v>
                </c:pt>
                <c:pt idx="10">
                  <c:v>22030</c:v>
                </c:pt>
                <c:pt idx="11">
                  <c:v>14210</c:v>
                </c:pt>
              </c:numCache>
            </c:numRef>
          </c:val>
          <c:extLst>
            <c:ext xmlns:c16="http://schemas.microsoft.com/office/drawing/2014/chart" uri="{C3380CC4-5D6E-409C-BE32-E72D297353CC}">
              <c16:uniqueId val="{00000002-BB6F-4B98-B9EB-A9126685A75A}"/>
            </c:ext>
          </c:extLst>
        </c:ser>
        <c:ser>
          <c:idx val="3"/>
          <c:order val="3"/>
          <c:tx>
            <c:v>Opening balance</c:v>
          </c:tx>
          <c:spPr>
            <a:solidFill>
              <a:schemeClr val="accent4"/>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Copy.xlsx]Sheet1'!$B$35:$M$35</c:f>
              <c:numCache>
                <c:formatCode>"£"#,##0</c:formatCode>
                <c:ptCount val="12"/>
                <c:pt idx="0">
                  <c:v>0</c:v>
                </c:pt>
                <c:pt idx="1">
                  <c:v>13731</c:v>
                </c:pt>
                <c:pt idx="2">
                  <c:v>8841</c:v>
                </c:pt>
                <c:pt idx="3">
                  <c:v>9436</c:v>
                </c:pt>
                <c:pt idx="4">
                  <c:v>13216</c:v>
                </c:pt>
                <c:pt idx="5">
                  <c:v>29296</c:v>
                </c:pt>
                <c:pt idx="6">
                  <c:v>46342</c:v>
                </c:pt>
                <c:pt idx="7">
                  <c:v>63282</c:v>
                </c:pt>
                <c:pt idx="8">
                  <c:v>81404</c:v>
                </c:pt>
                <c:pt idx="9">
                  <c:v>101544</c:v>
                </c:pt>
                <c:pt idx="10">
                  <c:v>119974</c:v>
                </c:pt>
                <c:pt idx="11">
                  <c:v>142004</c:v>
                </c:pt>
              </c:numCache>
            </c:numRef>
          </c:val>
          <c:extLst>
            <c:ext xmlns:c16="http://schemas.microsoft.com/office/drawing/2014/chart" uri="{C3380CC4-5D6E-409C-BE32-E72D297353CC}">
              <c16:uniqueId val="{00000003-BB6F-4B98-B9EB-A9126685A75A}"/>
            </c:ext>
          </c:extLst>
        </c:ser>
        <c:ser>
          <c:idx val="4"/>
          <c:order val="4"/>
          <c:tx>
            <c:v>Closing balance</c:v>
          </c:tx>
          <c:spPr>
            <a:solidFill>
              <a:schemeClr val="accent5"/>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Copy.xlsx]Sheet1'!$B$36:$M$36</c:f>
              <c:numCache>
                <c:formatCode>"£"#,##0</c:formatCode>
                <c:ptCount val="12"/>
                <c:pt idx="0">
                  <c:v>13731</c:v>
                </c:pt>
                <c:pt idx="1">
                  <c:v>8841</c:v>
                </c:pt>
                <c:pt idx="2">
                  <c:v>9436</c:v>
                </c:pt>
                <c:pt idx="3">
                  <c:v>13216</c:v>
                </c:pt>
                <c:pt idx="4">
                  <c:v>29296</c:v>
                </c:pt>
                <c:pt idx="5">
                  <c:v>46342</c:v>
                </c:pt>
                <c:pt idx="6">
                  <c:v>63282</c:v>
                </c:pt>
                <c:pt idx="7">
                  <c:v>81404</c:v>
                </c:pt>
                <c:pt idx="8">
                  <c:v>101544</c:v>
                </c:pt>
                <c:pt idx="9">
                  <c:v>119974</c:v>
                </c:pt>
                <c:pt idx="10">
                  <c:v>142004</c:v>
                </c:pt>
                <c:pt idx="11">
                  <c:v>156214</c:v>
                </c:pt>
              </c:numCache>
            </c:numRef>
          </c:val>
          <c:extLst>
            <c:ext xmlns:c16="http://schemas.microsoft.com/office/drawing/2014/chart" uri="{C3380CC4-5D6E-409C-BE32-E72D297353CC}">
              <c16:uniqueId val="{00000004-BB6F-4B98-B9EB-A9126685A75A}"/>
            </c:ext>
          </c:extLst>
        </c:ser>
        <c:dLbls>
          <c:showLegendKey val="0"/>
          <c:showVal val="0"/>
          <c:showCatName val="0"/>
          <c:showSerName val="0"/>
          <c:showPercent val="0"/>
          <c:showBubbleSize val="0"/>
        </c:dLbls>
        <c:gapWidth val="219"/>
        <c:overlap val="-27"/>
        <c:axId val="1248169848"/>
        <c:axId val="1249123336"/>
      </c:barChart>
      <c:catAx>
        <c:axId val="1248169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9123336"/>
        <c:crosses val="autoZero"/>
        <c:auto val="1"/>
        <c:lblAlgn val="ctr"/>
        <c:lblOffset val="100"/>
        <c:noMultiLvlLbl val="0"/>
      </c:catAx>
      <c:valAx>
        <c:axId val="1249123336"/>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81698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Cost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Copy.xlsx]Sheet1'!$B$15:$B$29</c:f>
              <c:numCache>
                <c:formatCode>"£"#,##0.00</c:formatCode>
                <c:ptCount val="15"/>
                <c:pt idx="0">
                  <c:v>2000</c:v>
                </c:pt>
                <c:pt idx="1">
                  <c:v>1000</c:v>
                </c:pt>
                <c:pt idx="2">
                  <c:v>9750</c:v>
                </c:pt>
                <c:pt idx="4">
                  <c:v>220</c:v>
                </c:pt>
                <c:pt idx="5">
                  <c:v>286</c:v>
                </c:pt>
                <c:pt idx="8">
                  <c:v>60</c:v>
                </c:pt>
                <c:pt idx="9">
                  <c:v>330</c:v>
                </c:pt>
                <c:pt idx="10">
                  <c:v>85</c:v>
                </c:pt>
              </c:numCache>
            </c:numRef>
          </c:val>
          <c:smooth val="0"/>
          <c:extLst>
            <c:ext xmlns:c16="http://schemas.microsoft.com/office/drawing/2014/chart" uri="{C3380CC4-5D6E-409C-BE32-E72D297353CC}">
              <c16:uniqueId val="{00000000-B19A-4832-95A3-426049BF8B53}"/>
            </c:ext>
          </c:extLst>
        </c:ser>
        <c:ser>
          <c:idx val="1"/>
          <c:order val="1"/>
          <c:spPr>
            <a:ln w="28575" cap="rnd">
              <a:solidFill>
                <a:schemeClr val="accent2"/>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Copy.xlsx]Sheet1'!$C$15:$C$29</c:f>
              <c:numCache>
                <c:formatCode>"£"#,##0.00</c:formatCode>
                <c:ptCount val="15"/>
                <c:pt idx="0">
                  <c:v>200</c:v>
                </c:pt>
                <c:pt idx="1">
                  <c:v>1000</c:v>
                </c:pt>
                <c:pt idx="2">
                  <c:v>9750</c:v>
                </c:pt>
                <c:pt idx="4">
                  <c:v>220</c:v>
                </c:pt>
                <c:pt idx="5">
                  <c:v>0</c:v>
                </c:pt>
                <c:pt idx="8">
                  <c:v>60</c:v>
                </c:pt>
                <c:pt idx="9">
                  <c:v>380</c:v>
                </c:pt>
                <c:pt idx="10">
                  <c:v>0</c:v>
                </c:pt>
              </c:numCache>
            </c:numRef>
          </c:val>
          <c:smooth val="0"/>
          <c:extLst>
            <c:ext xmlns:c16="http://schemas.microsoft.com/office/drawing/2014/chart" uri="{C3380CC4-5D6E-409C-BE32-E72D297353CC}">
              <c16:uniqueId val="{00000001-B19A-4832-95A3-426049BF8B53}"/>
            </c:ext>
          </c:extLst>
        </c:ser>
        <c:ser>
          <c:idx val="2"/>
          <c:order val="2"/>
          <c:spPr>
            <a:ln w="28575" cap="rnd">
              <a:solidFill>
                <a:schemeClr val="accent3"/>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Copy.xlsx]Sheet1'!$D$15:$D$29</c:f>
              <c:numCache>
                <c:formatCode>"£"#,##0.00</c:formatCode>
                <c:ptCount val="15"/>
                <c:pt idx="0">
                  <c:v>180</c:v>
                </c:pt>
                <c:pt idx="1">
                  <c:v>1000</c:v>
                </c:pt>
                <c:pt idx="2">
                  <c:v>9750</c:v>
                </c:pt>
                <c:pt idx="4">
                  <c:v>220</c:v>
                </c:pt>
                <c:pt idx="8">
                  <c:v>60</c:v>
                </c:pt>
                <c:pt idx="9">
                  <c:v>380</c:v>
                </c:pt>
                <c:pt idx="10">
                  <c:v>15</c:v>
                </c:pt>
              </c:numCache>
            </c:numRef>
          </c:val>
          <c:smooth val="0"/>
          <c:extLst>
            <c:ext xmlns:c16="http://schemas.microsoft.com/office/drawing/2014/chart" uri="{C3380CC4-5D6E-409C-BE32-E72D297353CC}">
              <c16:uniqueId val="{00000002-B19A-4832-95A3-426049BF8B53}"/>
            </c:ext>
          </c:extLst>
        </c:ser>
        <c:ser>
          <c:idx val="3"/>
          <c:order val="3"/>
          <c:spPr>
            <a:ln w="28575" cap="rnd">
              <a:solidFill>
                <a:schemeClr val="accent4"/>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Copy.xlsx]Sheet1'!$E$15:$E$29</c:f>
              <c:numCache>
                <c:formatCode>"£"#,##0.00</c:formatCode>
                <c:ptCount val="15"/>
                <c:pt idx="0">
                  <c:v>165</c:v>
                </c:pt>
                <c:pt idx="1">
                  <c:v>1000</c:v>
                </c:pt>
                <c:pt idx="2">
                  <c:v>9750</c:v>
                </c:pt>
                <c:pt idx="4">
                  <c:v>130</c:v>
                </c:pt>
                <c:pt idx="8">
                  <c:v>60</c:v>
                </c:pt>
                <c:pt idx="9">
                  <c:v>400</c:v>
                </c:pt>
                <c:pt idx="10">
                  <c:v>15</c:v>
                </c:pt>
              </c:numCache>
            </c:numRef>
          </c:val>
          <c:smooth val="0"/>
          <c:extLst>
            <c:ext xmlns:c16="http://schemas.microsoft.com/office/drawing/2014/chart" uri="{C3380CC4-5D6E-409C-BE32-E72D297353CC}">
              <c16:uniqueId val="{00000003-B19A-4832-95A3-426049BF8B53}"/>
            </c:ext>
          </c:extLst>
        </c:ser>
        <c:ser>
          <c:idx val="4"/>
          <c:order val="4"/>
          <c:spPr>
            <a:ln w="28575" cap="rnd">
              <a:solidFill>
                <a:schemeClr val="accent5"/>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Copy.xlsx]Sheet1'!$F$15:$F$29</c:f>
              <c:numCache>
                <c:formatCode>"£"#,##0.00</c:formatCode>
                <c:ptCount val="15"/>
                <c:pt idx="0">
                  <c:v>300</c:v>
                </c:pt>
                <c:pt idx="1">
                  <c:v>1000</c:v>
                </c:pt>
                <c:pt idx="2">
                  <c:v>9750</c:v>
                </c:pt>
                <c:pt idx="4">
                  <c:v>120</c:v>
                </c:pt>
                <c:pt idx="8">
                  <c:v>60</c:v>
                </c:pt>
                <c:pt idx="9">
                  <c:v>660</c:v>
                </c:pt>
                <c:pt idx="10">
                  <c:v>30</c:v>
                </c:pt>
              </c:numCache>
            </c:numRef>
          </c:val>
          <c:smooth val="0"/>
          <c:extLst>
            <c:ext xmlns:c16="http://schemas.microsoft.com/office/drawing/2014/chart" uri="{C3380CC4-5D6E-409C-BE32-E72D297353CC}">
              <c16:uniqueId val="{00000004-B19A-4832-95A3-426049BF8B53}"/>
            </c:ext>
          </c:extLst>
        </c:ser>
        <c:ser>
          <c:idx val="5"/>
          <c:order val="5"/>
          <c:spPr>
            <a:ln w="28575" cap="rnd">
              <a:solidFill>
                <a:schemeClr val="accent6"/>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Copy.xlsx]Sheet1'!$G$15:$G$29</c:f>
              <c:numCache>
                <c:formatCode>"£"#,##0.00</c:formatCode>
                <c:ptCount val="15"/>
                <c:pt idx="0">
                  <c:v>400</c:v>
                </c:pt>
                <c:pt idx="1">
                  <c:v>1000</c:v>
                </c:pt>
                <c:pt idx="2">
                  <c:v>9750</c:v>
                </c:pt>
                <c:pt idx="4">
                  <c:v>100</c:v>
                </c:pt>
                <c:pt idx="8">
                  <c:v>60</c:v>
                </c:pt>
                <c:pt idx="9">
                  <c:v>600</c:v>
                </c:pt>
                <c:pt idx="10">
                  <c:v>44</c:v>
                </c:pt>
              </c:numCache>
            </c:numRef>
          </c:val>
          <c:smooth val="0"/>
          <c:extLst>
            <c:ext xmlns:c16="http://schemas.microsoft.com/office/drawing/2014/chart" uri="{C3380CC4-5D6E-409C-BE32-E72D297353CC}">
              <c16:uniqueId val="{00000005-B19A-4832-95A3-426049BF8B53}"/>
            </c:ext>
          </c:extLst>
        </c:ser>
        <c:ser>
          <c:idx val="6"/>
          <c:order val="6"/>
          <c:spPr>
            <a:ln w="28575" cap="rnd">
              <a:solidFill>
                <a:schemeClr val="accent1">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Copy.xlsx]Sheet1'!$H$15:$H$29</c:f>
              <c:numCache>
                <c:formatCode>"£"#,##0.00</c:formatCode>
                <c:ptCount val="15"/>
                <c:pt idx="0">
                  <c:v>350</c:v>
                </c:pt>
                <c:pt idx="1">
                  <c:v>1000</c:v>
                </c:pt>
                <c:pt idx="2">
                  <c:v>9750</c:v>
                </c:pt>
                <c:pt idx="4">
                  <c:v>110</c:v>
                </c:pt>
                <c:pt idx="8">
                  <c:v>60</c:v>
                </c:pt>
                <c:pt idx="9">
                  <c:v>550</c:v>
                </c:pt>
                <c:pt idx="10">
                  <c:v>40</c:v>
                </c:pt>
              </c:numCache>
            </c:numRef>
          </c:val>
          <c:smooth val="0"/>
          <c:extLst>
            <c:ext xmlns:c16="http://schemas.microsoft.com/office/drawing/2014/chart" uri="{C3380CC4-5D6E-409C-BE32-E72D297353CC}">
              <c16:uniqueId val="{00000006-B19A-4832-95A3-426049BF8B53}"/>
            </c:ext>
          </c:extLst>
        </c:ser>
        <c:ser>
          <c:idx val="7"/>
          <c:order val="7"/>
          <c:spPr>
            <a:ln w="28575" cap="rnd">
              <a:solidFill>
                <a:schemeClr val="accent2">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Copy.xlsx]Sheet1'!$I$15:$I$29</c:f>
              <c:numCache>
                <c:formatCode>"£"#,##0.00</c:formatCode>
                <c:ptCount val="15"/>
                <c:pt idx="0">
                  <c:v>330</c:v>
                </c:pt>
                <c:pt idx="1">
                  <c:v>1000</c:v>
                </c:pt>
                <c:pt idx="2">
                  <c:v>9750</c:v>
                </c:pt>
                <c:pt idx="4">
                  <c:v>120</c:v>
                </c:pt>
                <c:pt idx="8">
                  <c:v>60</c:v>
                </c:pt>
                <c:pt idx="9">
                  <c:v>580</c:v>
                </c:pt>
                <c:pt idx="10">
                  <c:v>38</c:v>
                </c:pt>
              </c:numCache>
            </c:numRef>
          </c:val>
          <c:smooth val="0"/>
          <c:extLst>
            <c:ext xmlns:c16="http://schemas.microsoft.com/office/drawing/2014/chart" uri="{C3380CC4-5D6E-409C-BE32-E72D297353CC}">
              <c16:uniqueId val="{00000007-B19A-4832-95A3-426049BF8B53}"/>
            </c:ext>
          </c:extLst>
        </c:ser>
        <c:ser>
          <c:idx val="8"/>
          <c:order val="8"/>
          <c:spPr>
            <a:ln w="28575" cap="rnd">
              <a:solidFill>
                <a:schemeClr val="accent3">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Copy.xlsx]Sheet1'!$J$15:$J$29</c:f>
              <c:numCache>
                <c:formatCode>"£"#,##0.00</c:formatCode>
                <c:ptCount val="15"/>
                <c:pt idx="0">
                  <c:v>450</c:v>
                </c:pt>
                <c:pt idx="1">
                  <c:v>1000</c:v>
                </c:pt>
                <c:pt idx="2">
                  <c:v>9750</c:v>
                </c:pt>
                <c:pt idx="4">
                  <c:v>110</c:v>
                </c:pt>
                <c:pt idx="8">
                  <c:v>60</c:v>
                </c:pt>
                <c:pt idx="9">
                  <c:v>450</c:v>
                </c:pt>
                <c:pt idx="10">
                  <c:v>40</c:v>
                </c:pt>
              </c:numCache>
            </c:numRef>
          </c:val>
          <c:smooth val="0"/>
          <c:extLst>
            <c:ext xmlns:c16="http://schemas.microsoft.com/office/drawing/2014/chart" uri="{C3380CC4-5D6E-409C-BE32-E72D297353CC}">
              <c16:uniqueId val="{00000008-B19A-4832-95A3-426049BF8B53}"/>
            </c:ext>
          </c:extLst>
        </c:ser>
        <c:ser>
          <c:idx val="9"/>
          <c:order val="9"/>
          <c:spPr>
            <a:ln w="28575" cap="rnd">
              <a:solidFill>
                <a:schemeClr val="accent4">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Copy.xlsx]Sheet1'!$K$15:$K$29</c:f>
              <c:numCache>
                <c:formatCode>"£"#,##0.00</c:formatCode>
                <c:ptCount val="15"/>
                <c:pt idx="0">
                  <c:v>430</c:v>
                </c:pt>
                <c:pt idx="1">
                  <c:v>1000</c:v>
                </c:pt>
                <c:pt idx="2">
                  <c:v>12000</c:v>
                </c:pt>
                <c:pt idx="4">
                  <c:v>150</c:v>
                </c:pt>
                <c:pt idx="8">
                  <c:v>60</c:v>
                </c:pt>
                <c:pt idx="9">
                  <c:v>400</c:v>
                </c:pt>
                <c:pt idx="10">
                  <c:v>30</c:v>
                </c:pt>
              </c:numCache>
            </c:numRef>
          </c:val>
          <c:smooth val="0"/>
          <c:extLst>
            <c:ext xmlns:c16="http://schemas.microsoft.com/office/drawing/2014/chart" uri="{C3380CC4-5D6E-409C-BE32-E72D297353CC}">
              <c16:uniqueId val="{00000009-B19A-4832-95A3-426049BF8B53}"/>
            </c:ext>
          </c:extLst>
        </c:ser>
        <c:ser>
          <c:idx val="10"/>
          <c:order val="10"/>
          <c:spPr>
            <a:ln w="28575" cap="rnd">
              <a:solidFill>
                <a:schemeClr val="accent5">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Copy.xlsx]Sheet1'!$L$15:$L$29</c:f>
              <c:numCache>
                <c:formatCode>"£"#,##0.00</c:formatCode>
                <c:ptCount val="15"/>
                <c:pt idx="0">
                  <c:v>370</c:v>
                </c:pt>
                <c:pt idx="1">
                  <c:v>1000</c:v>
                </c:pt>
                <c:pt idx="2">
                  <c:v>9750</c:v>
                </c:pt>
                <c:pt idx="4">
                  <c:v>200</c:v>
                </c:pt>
                <c:pt idx="8">
                  <c:v>60</c:v>
                </c:pt>
                <c:pt idx="9">
                  <c:v>550</c:v>
                </c:pt>
                <c:pt idx="10">
                  <c:v>40</c:v>
                </c:pt>
              </c:numCache>
            </c:numRef>
          </c:val>
          <c:smooth val="0"/>
          <c:extLst>
            <c:ext xmlns:c16="http://schemas.microsoft.com/office/drawing/2014/chart" uri="{C3380CC4-5D6E-409C-BE32-E72D297353CC}">
              <c16:uniqueId val="{0000000A-B19A-4832-95A3-426049BF8B53}"/>
            </c:ext>
          </c:extLst>
        </c:ser>
        <c:ser>
          <c:idx val="11"/>
          <c:order val="11"/>
          <c:spPr>
            <a:ln w="28575" cap="rnd">
              <a:solidFill>
                <a:schemeClr val="accent6">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Copy.xlsx]Sheet1'!$M$15:$M$29</c:f>
              <c:numCache>
                <c:formatCode>"£"#,##0.00</c:formatCode>
                <c:ptCount val="15"/>
                <c:pt idx="0">
                  <c:v>350</c:v>
                </c:pt>
                <c:pt idx="1">
                  <c:v>1000</c:v>
                </c:pt>
                <c:pt idx="2">
                  <c:v>9750</c:v>
                </c:pt>
                <c:pt idx="4">
                  <c:v>200</c:v>
                </c:pt>
                <c:pt idx="8">
                  <c:v>60</c:v>
                </c:pt>
                <c:pt idx="9">
                  <c:v>400</c:v>
                </c:pt>
                <c:pt idx="10">
                  <c:v>30</c:v>
                </c:pt>
              </c:numCache>
            </c:numRef>
          </c:val>
          <c:smooth val="0"/>
          <c:extLst>
            <c:ext xmlns:c16="http://schemas.microsoft.com/office/drawing/2014/chart" uri="{C3380CC4-5D6E-409C-BE32-E72D297353CC}">
              <c16:uniqueId val="{0000000B-B19A-4832-95A3-426049BF8B53}"/>
            </c:ext>
          </c:extLst>
        </c:ser>
        <c:ser>
          <c:idx val="12"/>
          <c:order val="12"/>
          <c:spPr>
            <a:ln w="28575" cap="rnd">
              <a:solidFill>
                <a:schemeClr val="accent1">
                  <a:lumMod val="80000"/>
                  <a:lumOff val="2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Copy.xlsx]Sheet1'!$N$15:$N$29</c:f>
              <c:numCache>
                <c:formatCode>"£"#,##0</c:formatCode>
                <c:ptCount val="15"/>
                <c:pt idx="0">
                  <c:v>5525</c:v>
                </c:pt>
                <c:pt idx="1">
                  <c:v>12000</c:v>
                </c:pt>
                <c:pt idx="2">
                  <c:v>119250</c:v>
                </c:pt>
                <c:pt idx="3">
                  <c:v>0</c:v>
                </c:pt>
                <c:pt idx="4">
                  <c:v>1900</c:v>
                </c:pt>
                <c:pt idx="5">
                  <c:v>286</c:v>
                </c:pt>
                <c:pt idx="6">
                  <c:v>0</c:v>
                </c:pt>
                <c:pt idx="7">
                  <c:v>0</c:v>
                </c:pt>
                <c:pt idx="8">
                  <c:v>720</c:v>
                </c:pt>
                <c:pt idx="9">
                  <c:v>5680</c:v>
                </c:pt>
                <c:pt idx="10">
                  <c:v>407</c:v>
                </c:pt>
                <c:pt idx="11">
                  <c:v>0</c:v>
                </c:pt>
                <c:pt idx="12">
                  <c:v>0</c:v>
                </c:pt>
                <c:pt idx="13">
                  <c:v>0</c:v>
                </c:pt>
                <c:pt idx="14">
                  <c:v>0</c:v>
                </c:pt>
              </c:numCache>
            </c:numRef>
          </c:val>
          <c:smooth val="0"/>
          <c:extLst>
            <c:ext xmlns:c16="http://schemas.microsoft.com/office/drawing/2014/chart" uri="{C3380CC4-5D6E-409C-BE32-E72D297353CC}">
              <c16:uniqueId val="{0000000C-B19A-4832-95A3-426049BF8B53}"/>
            </c:ext>
          </c:extLst>
        </c:ser>
        <c:dLbls>
          <c:showLegendKey val="0"/>
          <c:showVal val="0"/>
          <c:showCatName val="0"/>
          <c:showSerName val="0"/>
          <c:showPercent val="0"/>
          <c:showBubbleSize val="0"/>
        </c:dLbls>
        <c:smooth val="0"/>
        <c:axId val="704859880"/>
        <c:axId val="1398297975"/>
      </c:lineChart>
      <c:catAx>
        <c:axId val="7048598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98297975"/>
        <c:crosses val="autoZero"/>
        <c:auto val="1"/>
        <c:lblAlgn val="ctr"/>
        <c:lblOffset val="100"/>
        <c:noMultiLvlLbl val="0"/>
      </c:catAx>
      <c:valAx>
        <c:axId val="1398297975"/>
        <c:scaling>
          <c:orientation val="minMax"/>
        </c:scaling>
        <c:delete val="0"/>
        <c:axPos val="l"/>
        <c:majorGridlines>
          <c:spPr>
            <a:ln w="9525" cap="flat" cmpd="sng" algn="ctr">
              <a:solidFill>
                <a:schemeClr val="tx1">
                  <a:lumMod val="15000"/>
                  <a:lumOff val="85000"/>
                </a:schemeClr>
              </a:solidFill>
              <a:round/>
            </a:ln>
            <a:effectLst/>
          </c:spPr>
        </c:majorGridlines>
        <c:numFmt formatCode="&quot;£&quot;#,##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48598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04653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17</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25/03/2022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25/03/2022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25/03/2022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scholar.google.com" TargetMode="External"/><Relationship Id="rId3" Type="http://schemas.openxmlformats.org/officeDocument/2006/relationships/hyperlink" Target="https://deliverypdf.ssrn.com/delivery.php?ID=324008102071127082125124007098092092127013047085066030022005031120125109111115123108121034058014030047028085103026086087081070058066022051042123002089124078067088065081006052017126025093000022095118099018065117068083094010117009066030065121112024088091&amp;EXT=pdf&amp;INDEX=TRUE" TargetMode="External"/><Relationship Id="rId7" Type="http://schemas.openxmlformats.org/officeDocument/2006/relationships/hyperlink" Target="https://scholar.google.com/scholar?hl=en&amp;as_sdt=0%2C5&amp;q=agency+recruitment+in+UK+and+pestle+analysis&amp;oq=agency+recruitment+in+UK+and+pestle+a" TargetMode="External"/><Relationship Id="rId12" Type="http://schemas.openxmlformats.org/officeDocument/2006/relationships/hyperlink" Target="https://www.sciencedirect.com/science/article/pii/S1090951620300717"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www.open-access.bcu.ac.uk/11057/1/Cultural%20entrepreneurship.pdf" TargetMode="External"/><Relationship Id="rId11" Type="http://schemas.openxmlformats.org/officeDocument/2006/relationships/hyperlink" Target="http://www.jurnal.stie-aas.ac.id/index.php/IJEBAR/article/view/2204/1110" TargetMode="External"/><Relationship Id="rId5" Type="http://schemas.openxmlformats.org/officeDocument/2006/relationships/hyperlink" Target="https://www.linkedin.com/learning/entrepreneurship-finding-and-testing-your-business-idea/find-your-business-idea?autoplay=true&amp;u=77966930" TargetMode="External"/><Relationship Id="rId10" Type="http://schemas.openxmlformats.org/officeDocument/2006/relationships/hyperlink" Target="https://www.clippergroup.co.uk/about-us/vacancies/" TargetMode="External"/><Relationship Id="rId4" Type="http://schemas.openxmlformats.org/officeDocument/2006/relationships/hyperlink" Target="https://doi.org/10.1002/sej.26" TargetMode="External"/><Relationship Id="rId9" Type="http://schemas.openxmlformats.org/officeDocument/2006/relationships/hyperlink" Target="https://books.google.co.uk/books?hl=en&amp;lr=&amp;id=5OcSEAAAQBAJ&amp;oi=fnd&amp;pg=PP1&amp;dq=entrepreneurship+innovation&amp;ots=8xQFqOy-_h&amp;sig=jKo6hRCi0ccEs3uIUfn9VmlWDII&amp;redir_esc=y#v=onepage&amp;q=entrepreneurship%20innovation&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274638"/>
            <a:ext cx="8229600" cy="1143000"/>
          </a:xfrm>
        </p:spPr>
        <p:txBody>
          <a:bodyPr wrap="square" anchor="ctr">
            <a:normAutofit/>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sz="half" idx="1"/>
          </p:nvPr>
        </p:nvSpPr>
        <p:spPr>
          <a:xfrm>
            <a:off x="457200" y="1233183"/>
            <a:ext cx="4636315" cy="4356058"/>
          </a:xfrm>
        </p:spPr>
        <p:txBody>
          <a:bodyPr wrap="square" anchor="t">
            <a:normAutofit/>
          </a:bodyPr>
          <a:lstStyle/>
          <a:p>
            <a:pPr eaLnBrk="1" hangingPunct="1">
              <a:buNone/>
            </a:pPr>
            <a:r>
              <a:rPr lang="en-GB" altLang="en-US" sz="1800" b="1" dirty="0"/>
              <a:t>Title: Top Talent Recruitment Agency</a:t>
            </a:r>
          </a:p>
          <a:p>
            <a:pPr marL="0" indent="0" eaLnBrk="1" hangingPunct="1">
              <a:buNone/>
            </a:pPr>
            <a:r>
              <a:rPr lang="en-GB" altLang="en-US" sz="1800" b="1" dirty="0"/>
              <a:t>Name of the Students and ID Number: </a:t>
            </a:r>
          </a:p>
          <a:p>
            <a:pPr>
              <a:buFont typeface="Wingdings" panose="020B0604020202020204" pitchFamily="34" charset="0"/>
              <a:buChar char="q"/>
            </a:pPr>
            <a:r>
              <a:rPr lang="en-GB" altLang="en-US" sz="1800" b="1" dirty="0"/>
              <a:t>Alexandra-Andrea Balog – 2029233</a:t>
            </a:r>
            <a:endParaRPr lang="en-GB" sz="1800" b="1" dirty="0"/>
          </a:p>
          <a:p>
            <a:pPr>
              <a:buFont typeface="Wingdings" panose="020B0604020202020204" pitchFamily="34" charset="0"/>
              <a:buChar char="q"/>
            </a:pPr>
            <a:r>
              <a:rPr lang="en-GB" altLang="en-US" sz="1800" b="1" dirty="0"/>
              <a:t>Andreea Ionescu - 2028935</a:t>
            </a:r>
          </a:p>
          <a:p>
            <a:pPr>
              <a:buFont typeface="Wingdings" panose="020B0604020202020204" pitchFamily="34" charset="0"/>
              <a:buChar char="q"/>
            </a:pPr>
            <a:r>
              <a:rPr lang="en-GB" altLang="en-US" sz="1800" b="1" dirty="0"/>
              <a:t>Andrea Eniko Lazar - 2029234</a:t>
            </a:r>
          </a:p>
          <a:p>
            <a:pPr>
              <a:buFont typeface="Wingdings" panose="020B0604020202020204" pitchFamily="34" charset="0"/>
              <a:buChar char="q"/>
            </a:pPr>
            <a:r>
              <a:rPr lang="en-GB" altLang="en-US" sz="1800" b="1" dirty="0"/>
              <a:t>Oana Elena Golici – 2026278</a:t>
            </a:r>
            <a:endParaRPr lang="en-GB" sz="1800" b="1"/>
          </a:p>
          <a:p>
            <a:pPr>
              <a:buFont typeface="Wingdings" panose="020B0604020202020204" pitchFamily="34" charset="0"/>
              <a:buChar char="q"/>
            </a:pPr>
            <a:r>
              <a:rPr lang="en-GB" altLang="en-US" sz="1800" b="1" dirty="0"/>
              <a:t>Sonia Dworkin - 2028974</a:t>
            </a:r>
          </a:p>
          <a:p>
            <a:pPr eaLnBrk="1" hangingPunct="1">
              <a:buNone/>
            </a:pPr>
            <a:r>
              <a:rPr lang="en-GB" altLang="en-US" sz="1800" b="1" dirty="0"/>
              <a:t>Group: 6</a:t>
            </a:r>
          </a:p>
          <a:p>
            <a:pPr eaLnBrk="1" hangingPunct="1">
              <a:buNone/>
            </a:pPr>
            <a:r>
              <a:rPr lang="en-GB" altLang="en-US" sz="1800" b="1" dirty="0"/>
              <a:t>Lecturer  Name: DR. OLU ADEGBITE</a:t>
            </a:r>
          </a:p>
          <a:p>
            <a:pPr eaLnBrk="1" hangingPunct="1">
              <a:buFont typeface="Arial" panose="020B0604020202020204" pitchFamily="34" charset="0"/>
              <a:buNone/>
            </a:pPr>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172511" y="2082195"/>
            <a:ext cx="3503803" cy="302505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73B07335-0E4B-4830-9DA1-499DF5ED18FC}" type="datetime1">
              <a:rPr lang="en-GB" altLang="en-US" sz="900"/>
              <a:pPr>
                <a:lnSpc>
                  <a:spcPct val="90000"/>
                </a:lnSpc>
                <a:spcAft>
                  <a:spcPts val="600"/>
                </a:spcAft>
                <a:defRPr/>
              </a:pPr>
              <a:t>25/03/2022</a:t>
            </a:fld>
            <a:endParaRPr lang="en-GB" alt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Executive Summary</a:t>
            </a:r>
            <a:endParaRPr lang="en-GB" altLang="en-US"/>
          </a:p>
        </p:txBody>
      </p:sp>
      <p:sp>
        <p:nvSpPr>
          <p:cNvPr id="7171" name="Rectangle 3">
            <a:extLst>
              <a:ext uri="{FF2B5EF4-FFF2-40B4-BE49-F238E27FC236}">
                <a16:creationId xmlns:a16="http://schemas.microsoft.com/office/drawing/2014/main" id="{BFF85E77-D367-42C1-BDA9-AD01E8E287ED}"/>
              </a:ext>
            </a:extLst>
          </p:cNvPr>
          <p:cNvSpPr>
            <a:spLocks noGrp="1"/>
          </p:cNvSpPr>
          <p:nvPr>
            <p:ph sz="half" idx="1"/>
          </p:nvPr>
        </p:nvSpPr>
        <p:spPr>
          <a:xfrm>
            <a:off x="457200" y="1715549"/>
            <a:ext cx="4730691" cy="3873692"/>
          </a:xfrm>
        </p:spPr>
        <p:txBody>
          <a:bodyPr wrap="square" anchor="t">
            <a:normAutofit/>
          </a:bodyPr>
          <a:lstStyle/>
          <a:p>
            <a:pPr marL="285750" indent="-285750">
              <a:lnSpc>
                <a:spcPct val="90000"/>
              </a:lnSpc>
            </a:pPr>
            <a:r>
              <a:rPr lang="en-GB" sz="1300" dirty="0"/>
              <a:t>Top Talent Recruitment was founded in Feb 2021, with the main point in Birmingham, UK. Our aim is to fill up the gap in the labour market and to find international talents to work in the UK from Romania.</a:t>
            </a:r>
            <a:endParaRPr lang="en-US" dirty="0"/>
          </a:p>
          <a:p>
            <a:pPr>
              <a:lnSpc>
                <a:spcPct val="90000"/>
              </a:lnSpc>
              <a:buFont typeface="Arial,Sans-Serif"/>
              <a:buChar char="•"/>
            </a:pPr>
            <a:r>
              <a:rPr lang="en-GB" sz="1300" dirty="0"/>
              <a:t>Our CEO is a multitalented person with a huge experience in the field of leadership.</a:t>
            </a:r>
          </a:p>
          <a:p>
            <a:pPr marL="0" indent="0">
              <a:lnSpc>
                <a:spcPct val="90000"/>
              </a:lnSpc>
              <a:buNone/>
            </a:pPr>
            <a:endParaRPr lang="en-GB" sz="1300" dirty="0"/>
          </a:p>
          <a:p>
            <a:pPr>
              <a:lnSpc>
                <a:spcPct val="90000"/>
              </a:lnSpc>
              <a:buFont typeface="Arial"/>
              <a:buChar char="•"/>
            </a:pPr>
            <a:r>
              <a:rPr lang="en-GB" sz="1300" dirty="0"/>
              <a:t>We analysed our competitors, and the disadvantages is that we are new on the market.</a:t>
            </a:r>
          </a:p>
          <a:p>
            <a:pPr>
              <a:lnSpc>
                <a:spcPct val="90000"/>
              </a:lnSpc>
            </a:pPr>
            <a:r>
              <a:rPr lang="en-GB" sz="1300" dirty="0"/>
              <a:t>Our agency has in place strong marketing, analysis all competitors, and uses strong tools (SWOT, PESTLE) to improve and grow the services quality. Our approach to people is different, we use smart technology to collect our data. Our employees are rewarded with bonuses.</a:t>
            </a:r>
            <a:endParaRPr lang="en-GB" dirty="0"/>
          </a:p>
          <a:p>
            <a:pPr>
              <a:lnSpc>
                <a:spcPct val="90000"/>
              </a:lnSpc>
              <a:buFont typeface="Arial"/>
              <a:buChar char="•"/>
            </a:pPr>
            <a:endParaRPr lang="en-GB" sz="1300" dirty="0"/>
          </a:p>
          <a:p>
            <a:pPr>
              <a:lnSpc>
                <a:spcPct val="90000"/>
              </a:lnSpc>
              <a:buFont typeface="Arial"/>
              <a:buChar char="•"/>
            </a:pPr>
            <a:r>
              <a:rPr lang="en-GB" sz="1300" dirty="0"/>
              <a:t>We are forecasting in our first year a net profit of </a:t>
            </a:r>
            <a:r>
              <a:rPr lang="en-US" sz="1300" dirty="0">
                <a:ea typeface="+mn-lt"/>
                <a:cs typeface="+mn-lt"/>
              </a:rPr>
              <a:t>£113,489.80. We achieved this number via our marketing strategy, and our range of product and services.</a:t>
            </a:r>
          </a:p>
          <a:p>
            <a:pPr>
              <a:lnSpc>
                <a:spcPct val="90000"/>
              </a:lnSpc>
              <a:buNone/>
            </a:pPr>
            <a:endParaRPr lang="en-GB" altLang="en-US" sz="1300" dirty="0"/>
          </a:p>
        </p:txBody>
      </p:sp>
      <p:pic>
        <p:nvPicPr>
          <p:cNvPr id="2" name="Picture 2">
            <a:extLst>
              <a:ext uri="{FF2B5EF4-FFF2-40B4-BE49-F238E27FC236}">
                <a16:creationId xmlns:a16="http://schemas.microsoft.com/office/drawing/2014/main" id="{0613DE78-CBC6-44C1-9CF2-B321F514244D}"/>
              </a:ext>
            </a:extLst>
          </p:cNvPr>
          <p:cNvPicPr>
            <a:picLocks noChangeAspect="1"/>
          </p:cNvPicPr>
          <p:nvPr/>
        </p:nvPicPr>
        <p:blipFill>
          <a:blip r:embed="rId3"/>
          <a:stretch>
            <a:fillRect/>
          </a:stretch>
        </p:blipFill>
        <p:spPr>
          <a:xfrm>
            <a:off x="5487098" y="1483717"/>
            <a:ext cx="2937547" cy="2449832"/>
          </a:xfrm>
          <a:prstGeom prst="rect">
            <a:avLst/>
          </a:prstGeom>
          <a:noFill/>
        </p:spPr>
      </p:pic>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C6C5FAC-584C-43A3-8901-F20A0EB59EB5}" type="datetime1">
              <a:rPr lang="en-GB" altLang="en-US" sz="900"/>
              <a:pPr>
                <a:lnSpc>
                  <a:spcPct val="90000"/>
                </a:lnSpc>
                <a:spcAft>
                  <a:spcPts val="600"/>
                </a:spcAft>
                <a:defRPr/>
              </a:pPr>
              <a:t>25/03/2022</a:t>
            </a:fld>
            <a:endParaRPr lang="en-GB" altLang="en-US"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fade">
                                      <p:cBhvr>
                                        <p:cTn id="12" dur="500"/>
                                        <p:tgtEl>
                                          <p:spTgt spid="71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71">
                                            <p:txEl>
                                              <p:pRg st="3" end="3"/>
                                            </p:txEl>
                                          </p:spTgt>
                                        </p:tgtEl>
                                        <p:attrNameLst>
                                          <p:attrName>style.visibility</p:attrName>
                                        </p:attrNameLst>
                                      </p:cBhvr>
                                      <p:to>
                                        <p:strVal val="visible"/>
                                      </p:to>
                                    </p:set>
                                    <p:animEffect transition="in" filter="fade">
                                      <p:cBhvr>
                                        <p:cTn id="17" dur="500"/>
                                        <p:tgtEl>
                                          <p:spTgt spid="7171">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171">
                                            <p:txEl>
                                              <p:pRg st="4" end="4"/>
                                            </p:txEl>
                                          </p:spTgt>
                                        </p:tgtEl>
                                        <p:attrNameLst>
                                          <p:attrName>style.visibility</p:attrName>
                                        </p:attrNameLst>
                                      </p:cBhvr>
                                      <p:to>
                                        <p:strVal val="visible"/>
                                      </p:to>
                                    </p:set>
                                    <p:animEffect transition="in" filter="fade">
                                      <p:cBhvr>
                                        <p:cTn id="22" dur="500"/>
                                        <p:tgtEl>
                                          <p:spTgt spid="717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171">
                                            <p:txEl>
                                              <p:pRg st="6" end="6"/>
                                            </p:txEl>
                                          </p:spTgt>
                                        </p:tgtEl>
                                        <p:attrNameLst>
                                          <p:attrName>style.visibility</p:attrName>
                                        </p:attrNameLst>
                                      </p:cBhvr>
                                      <p:to>
                                        <p:strVal val="visible"/>
                                      </p:to>
                                    </p:set>
                                    <p:animEffect transition="in" filter="fade">
                                      <p:cBhvr>
                                        <p:cTn id="27" dur="500"/>
                                        <p:tgtEl>
                                          <p:spTgt spid="71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Business / Company Overview</a:t>
            </a:r>
            <a:endParaRPr lang="en-GB" altLang="en-US" b="1"/>
          </a:p>
        </p:txBody>
      </p:sp>
      <p:sp>
        <p:nvSpPr>
          <p:cNvPr id="9219" name="Rectangle 3">
            <a:extLst>
              <a:ext uri="{FF2B5EF4-FFF2-40B4-BE49-F238E27FC236}">
                <a16:creationId xmlns:a16="http://schemas.microsoft.com/office/drawing/2014/main" id="{EDD6FDD8-03F3-4F96-9979-762D8609EA45}"/>
              </a:ext>
            </a:extLst>
          </p:cNvPr>
          <p:cNvSpPr>
            <a:spLocks noGrp="1"/>
          </p:cNvSpPr>
          <p:nvPr>
            <p:ph sz="half" idx="2"/>
          </p:nvPr>
        </p:nvSpPr>
        <p:spPr>
          <a:xfrm>
            <a:off x="4648200" y="1600201"/>
            <a:ext cx="4038600" cy="3989040"/>
          </a:xfrm>
        </p:spPr>
        <p:txBody>
          <a:bodyPr wrap="square" anchor="t">
            <a:normAutofit/>
          </a:bodyPr>
          <a:lstStyle/>
          <a:p>
            <a:pPr marL="0" indent="0" eaLnBrk="1" hangingPunct="1">
              <a:lnSpc>
                <a:spcPct val="90000"/>
              </a:lnSpc>
              <a:buNone/>
            </a:pPr>
            <a:endParaRPr lang="en-GB" altLang="en-US" sz="1500" dirty="0"/>
          </a:p>
          <a:p>
            <a:pPr eaLnBrk="1" hangingPunct="1">
              <a:lnSpc>
                <a:spcPct val="90000"/>
              </a:lnSpc>
              <a:buFont typeface="Wingdings" panose="05000000000000000000" pitchFamily="2" charset="2"/>
              <a:buChar char="Ø"/>
            </a:pPr>
            <a:r>
              <a:rPr lang="en-GB" altLang="en-US" sz="1500" dirty="0"/>
              <a:t>Ownership: Partnership Structure</a:t>
            </a:r>
          </a:p>
          <a:p>
            <a:pPr marL="0" indent="0">
              <a:lnSpc>
                <a:spcPct val="90000"/>
              </a:lnSpc>
              <a:buNone/>
            </a:pPr>
            <a:endParaRPr lang="en-GB" altLang="en-US" sz="1500" dirty="0"/>
          </a:p>
          <a:p>
            <a:pPr eaLnBrk="1" hangingPunct="1">
              <a:lnSpc>
                <a:spcPct val="90000"/>
              </a:lnSpc>
              <a:buFont typeface="Wingdings" panose="05000000000000000000" pitchFamily="2" charset="2"/>
              <a:buChar char="Ø"/>
            </a:pPr>
            <a:r>
              <a:rPr lang="en-GB" altLang="en-US" sz="1500" dirty="0"/>
              <a:t>History – It was set up in February 2021</a:t>
            </a:r>
          </a:p>
          <a:p>
            <a:pPr>
              <a:lnSpc>
                <a:spcPct val="90000"/>
              </a:lnSpc>
              <a:buFont typeface="Wingdings" panose="05000000000000000000" pitchFamily="2" charset="2"/>
              <a:buChar char="Ø"/>
            </a:pPr>
            <a:endParaRPr lang="en-GB" altLang="en-US" sz="1500" dirty="0"/>
          </a:p>
          <a:p>
            <a:pPr eaLnBrk="1" hangingPunct="1">
              <a:lnSpc>
                <a:spcPct val="90000"/>
              </a:lnSpc>
              <a:buFont typeface="Wingdings" panose="05000000000000000000" pitchFamily="2" charset="2"/>
              <a:buChar char="Ø"/>
            </a:pPr>
            <a:r>
              <a:rPr lang="en-GB" altLang="en-US" sz="1500" dirty="0"/>
              <a:t>Location : 23 London Street, Birmingham, B10 2LP</a:t>
            </a:r>
          </a:p>
          <a:p>
            <a:pPr>
              <a:lnSpc>
                <a:spcPct val="90000"/>
              </a:lnSpc>
              <a:buFont typeface="Wingdings" panose="05000000000000000000" pitchFamily="2" charset="2"/>
              <a:buChar char="Ø"/>
            </a:pPr>
            <a:endParaRPr lang="en-GB" altLang="en-US" sz="1500" dirty="0"/>
          </a:p>
          <a:p>
            <a:pPr eaLnBrk="1" hangingPunct="1">
              <a:lnSpc>
                <a:spcPct val="90000"/>
              </a:lnSpc>
              <a:buFont typeface="Wingdings" panose="05000000000000000000" pitchFamily="2" charset="2"/>
              <a:buChar char="Ø"/>
            </a:pPr>
            <a:r>
              <a:rPr lang="en-US" sz="1500" b="1" i="1" dirty="0">
                <a:ea typeface="+mn-lt"/>
                <a:cs typeface="+mn-lt"/>
              </a:rPr>
              <a:t>Vision</a:t>
            </a:r>
            <a:r>
              <a:rPr lang="en-US" sz="1500" dirty="0">
                <a:ea typeface="+mn-lt"/>
                <a:cs typeface="+mn-lt"/>
              </a:rPr>
              <a:t> is to be the nation’s most dynamic recruitment company, to create a chain between our candidates and clients for a better and safer life for people and businesses.</a:t>
            </a:r>
            <a:endParaRPr lang="en-GB" altLang="en-US" sz="1500"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DF6455-2121-4A2D-846D-E85038EE51D4}" type="datetime1">
              <a:rPr lang="en-GB" altLang="en-US" sz="900"/>
              <a:pPr>
                <a:lnSpc>
                  <a:spcPct val="90000"/>
                </a:lnSpc>
                <a:spcAft>
                  <a:spcPts val="600"/>
                </a:spcAft>
                <a:defRPr/>
              </a:pPr>
              <a:t>25/03/2022</a:t>
            </a:fld>
            <a:endParaRPr lang="en-GB" altLang="en-US" sz="900"/>
          </a:p>
        </p:txBody>
      </p:sp>
      <p:sp>
        <p:nvSpPr>
          <p:cNvPr id="5" name="Content Placeholder 4">
            <a:extLst>
              <a:ext uri="{FF2B5EF4-FFF2-40B4-BE49-F238E27FC236}">
                <a16:creationId xmlns:a16="http://schemas.microsoft.com/office/drawing/2014/main" id="{A70FD7F1-9905-42DC-B84A-1CA68768A63E}"/>
              </a:ext>
            </a:extLst>
          </p:cNvPr>
          <p:cNvSpPr>
            <a:spLocks noGrp="1"/>
          </p:cNvSpPr>
          <p:nvPr>
            <p:ph sz="half" idx="1"/>
          </p:nvPr>
        </p:nvSpPr>
        <p:spPr/>
        <p:txBody>
          <a:bodyPr/>
          <a:lstStyle/>
          <a:p>
            <a:pPr>
              <a:lnSpc>
                <a:spcPct val="90000"/>
              </a:lnSpc>
              <a:buFont typeface="Wingdings,Sans-Serif" panose="020B0604020202020204" pitchFamily="34" charset="0"/>
              <a:buChar char="Ø"/>
            </a:pPr>
            <a:r>
              <a:rPr lang="en-US" sz="2400" b="1" i="1" dirty="0">
                <a:ea typeface="+mn-lt"/>
                <a:cs typeface="+mn-lt"/>
              </a:rPr>
              <a:t>Our </a:t>
            </a:r>
            <a:r>
              <a:rPr lang="en-GB" sz="2400" b="1" i="1" dirty="0">
                <a:ea typeface="+mn-lt"/>
                <a:cs typeface="+mn-lt"/>
              </a:rPr>
              <a:t>Mission:</a:t>
            </a:r>
            <a:r>
              <a:rPr lang="en-GB" sz="2400" dirty="0">
                <a:ea typeface="+mn-lt"/>
                <a:cs typeface="+mn-lt"/>
              </a:rPr>
              <a:t> To constantly improve the quality of life for you and to find the right candidates to fill up the market needs and to help businesses to succeed in their aim.</a:t>
            </a:r>
            <a:endParaRPr lang="en-US" sz="2400" dirty="0">
              <a:ea typeface="+mn-lt"/>
              <a:cs typeface="+mn-lt"/>
            </a:endParaRPr>
          </a:p>
          <a:p>
            <a:endParaRPr lang="en-US" sz="2400" b="1"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9219">
                                            <p:txEl>
                                              <p:pRg st="1" end="1"/>
                                            </p:txEl>
                                          </p:spTgt>
                                        </p:tgtEl>
                                        <p:attrNameLst>
                                          <p:attrName>style.visibility</p:attrName>
                                        </p:attrNameLst>
                                      </p:cBhvr>
                                      <p:to>
                                        <p:strVal val="visible"/>
                                      </p:to>
                                    </p:set>
                                    <p:anim calcmode="lin" valueType="num">
                                      <p:cBhvr additive="base">
                                        <p:cTn id="14"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9219">
                                            <p:txEl>
                                              <p:pRg st="3" end="3"/>
                                            </p:txEl>
                                          </p:spTgt>
                                        </p:tgtEl>
                                        <p:attrNameLst>
                                          <p:attrName>style.visibility</p:attrName>
                                        </p:attrNameLst>
                                      </p:cBhvr>
                                      <p:to>
                                        <p:strVal val="visible"/>
                                      </p:to>
                                    </p:set>
                                    <p:anim calcmode="lin" valueType="num">
                                      <p:cBhvr additive="base">
                                        <p:cTn id="20"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9219">
                                            <p:txEl>
                                              <p:pRg st="5" end="5"/>
                                            </p:txEl>
                                          </p:spTgt>
                                        </p:tgtEl>
                                        <p:attrNameLst>
                                          <p:attrName>style.visibility</p:attrName>
                                        </p:attrNameLst>
                                      </p:cBhvr>
                                      <p:to>
                                        <p:strVal val="visible"/>
                                      </p:to>
                                    </p:set>
                                    <p:anim calcmode="lin" valueType="num">
                                      <p:cBhvr additive="base">
                                        <p:cTn id="26"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921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9219">
                                            <p:txEl>
                                              <p:pRg st="7" end="7"/>
                                            </p:txEl>
                                          </p:spTgt>
                                        </p:tgtEl>
                                        <p:attrNameLst>
                                          <p:attrName>style.visibility</p:attrName>
                                        </p:attrNameLst>
                                      </p:cBhvr>
                                      <p:to>
                                        <p:strVal val="visible"/>
                                      </p:to>
                                    </p:set>
                                    <p:anim calcmode="lin" valueType="num">
                                      <p:cBhvr additive="base">
                                        <p:cTn id="32" dur="500" fill="hold"/>
                                        <p:tgtEl>
                                          <p:spTgt spid="9219">
                                            <p:txEl>
                                              <p:pRg st="7" end="7"/>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921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57200" y="222207"/>
            <a:ext cx="8240086" cy="1342237"/>
          </a:xfrm>
        </p:spPr>
        <p:txBody>
          <a:bodyPr wrap="square" anchor="ctr">
            <a:noAutofit/>
          </a:bodyPr>
          <a:lstStyle/>
          <a:p>
            <a:pPr algn="l" eaLnBrk="1" hangingPunct="1"/>
            <a:r>
              <a:rPr lang="en-GB" altLang="en-US" sz="3600" b="1" i="1" dirty="0"/>
              <a:t>Products and Services</a:t>
            </a:r>
            <a:br>
              <a:rPr lang="en-GB" altLang="en-US" sz="3600" b="1" i="1" dirty="0"/>
            </a:br>
            <a:r>
              <a:rPr lang="en-GB" altLang="en-US" sz="1600" b="1" i="1" dirty="0"/>
              <a:t>Product:</a:t>
            </a:r>
            <a:r>
              <a:rPr lang="en-GB" altLang="en-US" sz="3600" b="1" i="1" dirty="0"/>
              <a:t> </a:t>
            </a:r>
            <a:r>
              <a:rPr lang="en-GB" altLang="en-US" sz="1600" dirty="0"/>
              <a:t>We find suitable candidates to fill up the gap in the labor market and to help our clients to operate and expand their business.</a:t>
            </a:r>
            <a:br>
              <a:rPr lang="en-GB" altLang="en-US" sz="1600" dirty="0"/>
            </a:br>
            <a:r>
              <a:rPr lang="en-GB" altLang="en-US" sz="1800" b="1" dirty="0"/>
              <a:t>Services:</a:t>
            </a:r>
            <a:endParaRPr lang="en-GB" altLang="en-US" sz="3600" b="1"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sz="half" idx="1"/>
          </p:nvPr>
        </p:nvSpPr>
        <p:spPr>
          <a:xfrm>
            <a:off x="352338" y="1715550"/>
            <a:ext cx="4038600" cy="3989040"/>
          </a:xfrm>
        </p:spPr>
        <p:txBody>
          <a:bodyPr wrap="square" anchor="t">
            <a:normAutofit/>
          </a:bodyPr>
          <a:lstStyle/>
          <a:p>
            <a:pPr eaLnBrk="1" hangingPunct="1"/>
            <a:r>
              <a:rPr lang="en-GB" altLang="en-US" sz="2400" dirty="0"/>
              <a:t>For employers (client):		</a:t>
            </a:r>
          </a:p>
          <a:p>
            <a:pPr lvl="1" eaLnBrk="1" hangingPunct="1"/>
            <a:r>
              <a:rPr lang="en-GB" altLang="en-US" dirty="0"/>
              <a:t>Job advertising</a:t>
            </a:r>
          </a:p>
          <a:p>
            <a:pPr lvl="1" eaLnBrk="1" hangingPunct="1"/>
            <a:r>
              <a:rPr lang="en-GB" altLang="en-US" dirty="0"/>
              <a:t>Database access</a:t>
            </a:r>
          </a:p>
          <a:p>
            <a:pPr lvl="1" eaLnBrk="1" hangingPunct="1"/>
            <a:r>
              <a:rPr lang="en-GB" altLang="en-US" dirty="0"/>
              <a:t>Salary benchmarking</a:t>
            </a:r>
          </a:p>
          <a:p>
            <a:pPr lvl="1" eaLnBrk="1" hangingPunct="1"/>
            <a:r>
              <a:rPr lang="en-GB" altLang="en-US" dirty="0"/>
              <a:t>Skill testing</a:t>
            </a:r>
          </a:p>
          <a:p>
            <a:pPr lvl="1" eaLnBrk="1" hangingPunct="1"/>
            <a:r>
              <a:rPr lang="en-GB" altLang="en-US" dirty="0"/>
              <a:t>Campaign management</a:t>
            </a:r>
          </a:p>
          <a:p>
            <a:pPr marL="457200" lvl="1" indent="0" eaLnBrk="1" hangingPunct="1">
              <a:buNone/>
            </a:pPr>
            <a:endParaRPr lang="en-GB" altLang="en-US" sz="2800"/>
          </a:p>
          <a:p>
            <a:pPr lvl="1" eaLnBrk="1" hangingPunct="1"/>
            <a:endParaRPr lang="en-GB" altLang="en-US" sz="2800"/>
          </a:p>
        </p:txBody>
      </p:sp>
      <p:sp>
        <p:nvSpPr>
          <p:cNvPr id="72" name="Content Placeholder 3">
            <a:extLst>
              <a:ext uri="{FF2B5EF4-FFF2-40B4-BE49-F238E27FC236}">
                <a16:creationId xmlns:a16="http://schemas.microsoft.com/office/drawing/2014/main" id="{7E5C445B-AD05-4BCB-B54A-0D62314902BB}"/>
              </a:ext>
            </a:extLst>
          </p:cNvPr>
          <p:cNvSpPr>
            <a:spLocks noGrp="1"/>
          </p:cNvSpPr>
          <p:nvPr>
            <p:ph sz="half" idx="2"/>
          </p:nvPr>
        </p:nvSpPr>
        <p:spPr>
          <a:xfrm>
            <a:off x="4648200" y="1600201"/>
            <a:ext cx="4038600" cy="3989040"/>
          </a:xfrm>
        </p:spPr>
        <p:txBody>
          <a:bodyPr/>
          <a:lstStyle/>
          <a:p>
            <a:r>
              <a:rPr lang="en-US" sz="2400" dirty="0">
                <a:ea typeface="+mn-lt"/>
                <a:cs typeface="+mn-lt"/>
              </a:rPr>
              <a:t>For candidates:</a:t>
            </a:r>
          </a:p>
          <a:p>
            <a:pPr lvl="1"/>
            <a:r>
              <a:rPr lang="en-US" dirty="0">
                <a:ea typeface="+mn-lt"/>
                <a:cs typeface="+mn-lt"/>
              </a:rPr>
              <a:t>CV writing services</a:t>
            </a:r>
          </a:p>
          <a:p>
            <a:pPr lvl="1"/>
            <a:r>
              <a:rPr lang="en-US" dirty="0">
                <a:ea typeface="+mn-lt"/>
                <a:cs typeface="+mn-lt"/>
              </a:rPr>
              <a:t>Cover letter advice</a:t>
            </a:r>
          </a:p>
          <a:p>
            <a:pPr lvl="1"/>
            <a:r>
              <a:rPr lang="en-US" dirty="0">
                <a:ea typeface="+mn-lt"/>
                <a:cs typeface="+mn-lt"/>
              </a:rPr>
              <a:t>Career tips</a:t>
            </a:r>
          </a:p>
          <a:p>
            <a:pPr lvl="1"/>
            <a:r>
              <a:rPr lang="en-US" dirty="0">
                <a:ea typeface="+mn-lt"/>
                <a:cs typeface="+mn-lt"/>
              </a:rPr>
              <a:t>Visa services</a:t>
            </a:r>
          </a:p>
          <a:p>
            <a:pPr lvl="1"/>
            <a:r>
              <a:rPr lang="en-US" dirty="0">
                <a:ea typeface="+mn-lt"/>
                <a:cs typeface="+mn-lt"/>
              </a:rPr>
              <a:t>Weekly payment</a:t>
            </a:r>
          </a:p>
          <a:p>
            <a:pPr lvl="1"/>
            <a:r>
              <a:rPr lang="en-US" dirty="0">
                <a:ea typeface="+mn-lt"/>
                <a:cs typeface="+mn-lt"/>
              </a:rPr>
              <a:t>Translate services</a:t>
            </a:r>
            <a:endParaRPr 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C42646B4-1ADF-47AE-B486-D5D6E23B0A98}" type="datetime1">
              <a:rPr lang="en-GB" altLang="en-US" sz="900"/>
              <a:pPr>
                <a:lnSpc>
                  <a:spcPct val="90000"/>
                </a:lnSpc>
                <a:spcAft>
                  <a:spcPts val="600"/>
                </a:spcAft>
                <a:defRPr/>
              </a:pPr>
              <a:t>25/03/2022</a:t>
            </a:fld>
            <a:endParaRPr lang="en-GB" altLang="en-US"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xEl>
                                              <p:pRg st="1" end="1"/>
                                            </p:txEl>
                                          </p:spTgt>
                                        </p:tgtEl>
                                        <p:attrNameLst>
                                          <p:attrName>style.visibility</p:attrName>
                                        </p:attrNameLst>
                                      </p:cBhvr>
                                      <p:to>
                                        <p:strVal val="visible"/>
                                      </p:to>
                                    </p:set>
                                    <p:animEffect transition="in" filter="fade">
                                      <p:cBhvr>
                                        <p:cTn id="10" dur="500"/>
                                        <p:tgtEl>
                                          <p:spTgt spid="11267">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Effect transition="in" filter="fade">
                                      <p:cBhvr>
                                        <p:cTn id="13" dur="500"/>
                                        <p:tgtEl>
                                          <p:spTgt spid="11267">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1267">
                                            <p:txEl>
                                              <p:pRg st="3" end="3"/>
                                            </p:txEl>
                                          </p:spTgt>
                                        </p:tgtEl>
                                        <p:attrNameLst>
                                          <p:attrName>style.visibility</p:attrName>
                                        </p:attrNameLst>
                                      </p:cBhvr>
                                      <p:to>
                                        <p:strVal val="visible"/>
                                      </p:to>
                                    </p:set>
                                    <p:animEffect transition="in" filter="fade">
                                      <p:cBhvr>
                                        <p:cTn id="16" dur="500"/>
                                        <p:tgtEl>
                                          <p:spTgt spid="11267">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Effect transition="in" filter="fade">
                                      <p:cBhvr>
                                        <p:cTn id="19" dur="500"/>
                                        <p:tgtEl>
                                          <p:spTgt spid="11267">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fade">
                                      <p:cBhvr>
                                        <p:cTn id="22" dur="500"/>
                                        <p:tgtEl>
                                          <p:spTgt spid="1126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2">
                                            <p:txEl>
                                              <p:pRg st="0" end="0"/>
                                            </p:txEl>
                                          </p:spTgt>
                                        </p:tgtEl>
                                        <p:attrNameLst>
                                          <p:attrName>style.visibility</p:attrName>
                                        </p:attrNameLst>
                                      </p:cBhvr>
                                      <p:to>
                                        <p:strVal val="visible"/>
                                      </p:to>
                                    </p:set>
                                    <p:animEffect transition="in" filter="fade">
                                      <p:cBhvr>
                                        <p:cTn id="27" dur="500"/>
                                        <p:tgtEl>
                                          <p:spTgt spid="72">
                                            <p:txEl>
                                              <p:pRg st="0" end="0"/>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72">
                                            <p:txEl>
                                              <p:pRg st="1" end="1"/>
                                            </p:txEl>
                                          </p:spTgt>
                                        </p:tgtEl>
                                        <p:attrNameLst>
                                          <p:attrName>style.visibility</p:attrName>
                                        </p:attrNameLst>
                                      </p:cBhvr>
                                      <p:to>
                                        <p:strVal val="visible"/>
                                      </p:to>
                                    </p:set>
                                    <p:animEffect transition="in" filter="fade">
                                      <p:cBhvr>
                                        <p:cTn id="30" dur="500"/>
                                        <p:tgtEl>
                                          <p:spTgt spid="72">
                                            <p:txEl>
                                              <p:pRg st="1" end="1"/>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72">
                                            <p:txEl>
                                              <p:pRg st="2" end="2"/>
                                            </p:txEl>
                                          </p:spTgt>
                                        </p:tgtEl>
                                        <p:attrNameLst>
                                          <p:attrName>style.visibility</p:attrName>
                                        </p:attrNameLst>
                                      </p:cBhvr>
                                      <p:to>
                                        <p:strVal val="visible"/>
                                      </p:to>
                                    </p:set>
                                    <p:animEffect transition="in" filter="fade">
                                      <p:cBhvr>
                                        <p:cTn id="33" dur="500"/>
                                        <p:tgtEl>
                                          <p:spTgt spid="72">
                                            <p:txEl>
                                              <p:pRg st="2" end="2"/>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72">
                                            <p:txEl>
                                              <p:pRg st="3" end="3"/>
                                            </p:txEl>
                                          </p:spTgt>
                                        </p:tgtEl>
                                        <p:attrNameLst>
                                          <p:attrName>style.visibility</p:attrName>
                                        </p:attrNameLst>
                                      </p:cBhvr>
                                      <p:to>
                                        <p:strVal val="visible"/>
                                      </p:to>
                                    </p:set>
                                    <p:animEffect transition="in" filter="fade">
                                      <p:cBhvr>
                                        <p:cTn id="36" dur="500"/>
                                        <p:tgtEl>
                                          <p:spTgt spid="72">
                                            <p:txEl>
                                              <p:pRg st="3" end="3"/>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72">
                                            <p:txEl>
                                              <p:pRg st="4" end="4"/>
                                            </p:txEl>
                                          </p:spTgt>
                                        </p:tgtEl>
                                        <p:attrNameLst>
                                          <p:attrName>style.visibility</p:attrName>
                                        </p:attrNameLst>
                                      </p:cBhvr>
                                      <p:to>
                                        <p:strVal val="visible"/>
                                      </p:to>
                                    </p:set>
                                    <p:animEffect transition="in" filter="fade">
                                      <p:cBhvr>
                                        <p:cTn id="39" dur="500"/>
                                        <p:tgtEl>
                                          <p:spTgt spid="72">
                                            <p:txEl>
                                              <p:pRg st="4" end="4"/>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72">
                                            <p:txEl>
                                              <p:pRg st="5" end="5"/>
                                            </p:txEl>
                                          </p:spTgt>
                                        </p:tgtEl>
                                        <p:attrNameLst>
                                          <p:attrName>style.visibility</p:attrName>
                                        </p:attrNameLst>
                                      </p:cBhvr>
                                      <p:to>
                                        <p:strVal val="visible"/>
                                      </p:to>
                                    </p:set>
                                    <p:animEffect transition="in" filter="fade">
                                      <p:cBhvr>
                                        <p:cTn id="42" dur="500"/>
                                        <p:tgtEl>
                                          <p:spTgt spid="72">
                                            <p:txEl>
                                              <p:pRg st="5" end="5"/>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72">
                                            <p:txEl>
                                              <p:pRg st="6" end="6"/>
                                            </p:txEl>
                                          </p:spTgt>
                                        </p:tgtEl>
                                        <p:attrNameLst>
                                          <p:attrName>style.visibility</p:attrName>
                                        </p:attrNameLst>
                                      </p:cBhvr>
                                      <p:to>
                                        <p:strVal val="visible"/>
                                      </p:to>
                                    </p:set>
                                    <p:animEffect transition="in" filter="fade">
                                      <p:cBhvr>
                                        <p:cTn id="45" dur="500"/>
                                        <p:tgtEl>
                                          <p:spTgt spid="7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617220" y="-154622"/>
            <a:ext cx="8229600" cy="865187"/>
          </a:xfrm>
        </p:spPr>
        <p:txBody>
          <a:bodyPr/>
          <a:lstStyle/>
          <a:p>
            <a:pPr algn="l" eaLnBrk="1" hangingPunct="1"/>
            <a:r>
              <a:rPr lang="en-GB" altLang="en-US" sz="3600" b="1" i="1" dirty="0"/>
              <a:t>Market audit-Competitor’s Analysis</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graphicFrame>
        <p:nvGraphicFramePr>
          <p:cNvPr id="2" name="Table 2">
            <a:extLst>
              <a:ext uri="{FF2B5EF4-FFF2-40B4-BE49-F238E27FC236}">
                <a16:creationId xmlns:a16="http://schemas.microsoft.com/office/drawing/2014/main" id="{EEA6B6FC-B2AE-4F9F-ABD9-B438A78AD811}"/>
              </a:ext>
            </a:extLst>
          </p:cNvPr>
          <p:cNvGraphicFramePr>
            <a:graphicFrameLocks noGrp="1"/>
          </p:cNvGraphicFramePr>
          <p:nvPr>
            <p:ph idx="1"/>
            <p:extLst>
              <p:ext uri="{D42A27DB-BD31-4B8C-83A1-F6EECF244321}">
                <p14:modId xmlns:p14="http://schemas.microsoft.com/office/powerpoint/2010/main" val="2839615711"/>
              </p:ext>
            </p:extLst>
          </p:nvPr>
        </p:nvGraphicFramePr>
        <p:xfrm>
          <a:off x="101922" y="537210"/>
          <a:ext cx="8940155" cy="5566410"/>
        </p:xfrm>
        <a:graphic>
          <a:graphicData uri="http://schemas.openxmlformats.org/drawingml/2006/table">
            <a:tbl>
              <a:tblPr firstRow="1" bandRow="1">
                <a:tableStyleId>{5C22544A-7EE6-4342-B048-85BDC9FD1C3A}</a:tableStyleId>
              </a:tblPr>
              <a:tblGrid>
                <a:gridCol w="1788031">
                  <a:extLst>
                    <a:ext uri="{9D8B030D-6E8A-4147-A177-3AD203B41FA5}">
                      <a16:colId xmlns:a16="http://schemas.microsoft.com/office/drawing/2014/main" val="321963625"/>
                    </a:ext>
                  </a:extLst>
                </a:gridCol>
                <a:gridCol w="1788031">
                  <a:extLst>
                    <a:ext uri="{9D8B030D-6E8A-4147-A177-3AD203B41FA5}">
                      <a16:colId xmlns:a16="http://schemas.microsoft.com/office/drawing/2014/main" val="17626393"/>
                    </a:ext>
                  </a:extLst>
                </a:gridCol>
                <a:gridCol w="1788031">
                  <a:extLst>
                    <a:ext uri="{9D8B030D-6E8A-4147-A177-3AD203B41FA5}">
                      <a16:colId xmlns:a16="http://schemas.microsoft.com/office/drawing/2014/main" val="3247341819"/>
                    </a:ext>
                  </a:extLst>
                </a:gridCol>
                <a:gridCol w="1788031">
                  <a:extLst>
                    <a:ext uri="{9D8B030D-6E8A-4147-A177-3AD203B41FA5}">
                      <a16:colId xmlns:a16="http://schemas.microsoft.com/office/drawing/2014/main" val="2043725566"/>
                    </a:ext>
                  </a:extLst>
                </a:gridCol>
                <a:gridCol w="1788031">
                  <a:extLst>
                    <a:ext uri="{9D8B030D-6E8A-4147-A177-3AD203B41FA5}">
                      <a16:colId xmlns:a16="http://schemas.microsoft.com/office/drawing/2014/main" val="1487692331"/>
                    </a:ext>
                  </a:extLst>
                </a:gridCol>
              </a:tblGrid>
              <a:tr h="714526">
                <a:tc>
                  <a:txBody>
                    <a:bodyPr/>
                    <a:lstStyle/>
                    <a:p>
                      <a:r>
                        <a:rPr lang="en-US" sz="1400" dirty="0">
                          <a:latin typeface="Arial Black" panose="020B0A04020102020204" pitchFamily="34" charset="0"/>
                        </a:rPr>
                        <a:t>Factors</a:t>
                      </a:r>
                    </a:p>
                  </a:txBody>
                  <a:tcPr/>
                </a:tc>
                <a:tc>
                  <a:txBody>
                    <a:bodyPr/>
                    <a:lstStyle/>
                    <a:p>
                      <a:r>
                        <a:rPr lang="en-US" sz="1400" dirty="0">
                          <a:latin typeface="Arial Black" panose="020B0A04020102020204" pitchFamily="34" charset="0"/>
                        </a:rPr>
                        <a:t>Our agency</a:t>
                      </a:r>
                    </a:p>
                    <a:p>
                      <a:pPr lvl="0">
                        <a:buNone/>
                      </a:pPr>
                      <a:r>
                        <a:rPr lang="en-US" sz="1400" dirty="0">
                          <a:latin typeface="Arial Black" panose="020B0A04020102020204" pitchFamily="34" charset="0"/>
                        </a:rPr>
                        <a:t>Top Talent</a:t>
                      </a:r>
                    </a:p>
                  </a:txBody>
                  <a:tcPr/>
                </a:tc>
                <a:tc>
                  <a:txBody>
                    <a:bodyPr/>
                    <a:lstStyle/>
                    <a:p>
                      <a:r>
                        <a:rPr lang="en-US" sz="1400" dirty="0">
                          <a:latin typeface="Arial Black" panose="020B0A04020102020204" pitchFamily="34" charset="0"/>
                        </a:rPr>
                        <a:t>Competitor A</a:t>
                      </a:r>
                    </a:p>
                    <a:p>
                      <a:pPr lvl="0">
                        <a:buNone/>
                      </a:pPr>
                      <a:r>
                        <a:rPr lang="en-US" sz="1400" dirty="0">
                          <a:latin typeface="Arial Black" panose="020B0A04020102020204" pitchFamily="34" charset="0"/>
                        </a:rPr>
                        <a:t>Single Resource</a:t>
                      </a:r>
                    </a:p>
                  </a:txBody>
                  <a:tcPr/>
                </a:tc>
                <a:tc>
                  <a:txBody>
                    <a:bodyPr/>
                    <a:lstStyle/>
                    <a:p>
                      <a:r>
                        <a:rPr lang="en-US" sz="1400" dirty="0">
                          <a:latin typeface="Arial Black" panose="020B0A04020102020204" pitchFamily="34" charset="0"/>
                        </a:rPr>
                        <a:t>Competitor B</a:t>
                      </a:r>
                    </a:p>
                    <a:p>
                      <a:pPr lvl="0">
                        <a:buNone/>
                      </a:pPr>
                      <a:r>
                        <a:rPr lang="en-US" sz="1400" dirty="0">
                          <a:latin typeface="Arial Black" panose="020B0A04020102020204" pitchFamily="34" charset="0"/>
                        </a:rPr>
                        <a:t>Mach Recruitment</a:t>
                      </a:r>
                    </a:p>
                  </a:txBody>
                  <a:tcPr/>
                </a:tc>
                <a:tc>
                  <a:txBody>
                    <a:bodyPr/>
                    <a:lstStyle/>
                    <a:p>
                      <a:r>
                        <a:rPr lang="en-US" sz="1400" dirty="0">
                          <a:latin typeface="Arial Black" panose="020B0A04020102020204" pitchFamily="34" charset="0"/>
                        </a:rPr>
                        <a:t>Competitor C</a:t>
                      </a:r>
                    </a:p>
                    <a:p>
                      <a:pPr lvl="0">
                        <a:buNone/>
                      </a:pPr>
                      <a:r>
                        <a:rPr lang="en-US" sz="1400" dirty="0">
                          <a:latin typeface="Arial Black" panose="020B0A04020102020204" pitchFamily="34" charset="0"/>
                        </a:rPr>
                        <a:t>People Solution</a:t>
                      </a:r>
                    </a:p>
                  </a:txBody>
                  <a:tcPr/>
                </a:tc>
                <a:extLst>
                  <a:ext uri="{0D108BD9-81ED-4DB2-BD59-A6C34878D82A}">
                    <a16:rowId xmlns:a16="http://schemas.microsoft.com/office/drawing/2014/main" val="3719829566"/>
                  </a:ext>
                </a:extLst>
              </a:tr>
              <a:tr h="445770">
                <a:tc>
                  <a:txBody>
                    <a:bodyPr/>
                    <a:lstStyle/>
                    <a:p>
                      <a:r>
                        <a:rPr lang="en-US" sz="1400" dirty="0">
                          <a:latin typeface="Arial Black" panose="020B0A04020102020204" pitchFamily="34" charset="0"/>
                        </a:rPr>
                        <a:t>Industry</a:t>
                      </a:r>
                    </a:p>
                  </a:txBody>
                  <a:tcPr/>
                </a:tc>
                <a:tc>
                  <a:txBody>
                    <a:bodyPr/>
                    <a:lstStyle/>
                    <a:p>
                      <a:r>
                        <a:rPr lang="en-US" sz="1200" dirty="0"/>
                        <a:t>Recruit employee</a:t>
                      </a:r>
                    </a:p>
                  </a:txBody>
                  <a:tcPr/>
                </a:tc>
                <a:tc>
                  <a:txBody>
                    <a:bodyPr/>
                    <a:lstStyle/>
                    <a:p>
                      <a:r>
                        <a:rPr lang="en-US" sz="1200"/>
                        <a:t>Recruit employee</a:t>
                      </a:r>
                    </a:p>
                  </a:txBody>
                  <a:tcPr/>
                </a:tc>
                <a:tc>
                  <a:txBody>
                    <a:bodyPr/>
                    <a:lstStyle/>
                    <a:p>
                      <a:r>
                        <a:rPr lang="en-US" sz="1200"/>
                        <a:t>Recruit employee</a:t>
                      </a:r>
                    </a:p>
                  </a:txBody>
                  <a:tcPr/>
                </a:tc>
                <a:tc>
                  <a:txBody>
                    <a:bodyPr/>
                    <a:lstStyle/>
                    <a:p>
                      <a:r>
                        <a:rPr lang="en-US" sz="1200"/>
                        <a:t>Recruit employee</a:t>
                      </a:r>
                    </a:p>
                  </a:txBody>
                  <a:tcPr/>
                </a:tc>
                <a:extLst>
                  <a:ext uri="{0D108BD9-81ED-4DB2-BD59-A6C34878D82A}">
                    <a16:rowId xmlns:a16="http://schemas.microsoft.com/office/drawing/2014/main" val="2206077534"/>
                  </a:ext>
                </a:extLst>
              </a:tr>
              <a:tr h="1005495">
                <a:tc>
                  <a:txBody>
                    <a:bodyPr/>
                    <a:lstStyle/>
                    <a:p>
                      <a:r>
                        <a:rPr lang="en-US" sz="1400" dirty="0">
                          <a:latin typeface="Arial Black" panose="020B0A04020102020204" pitchFamily="34" charset="0"/>
                        </a:rPr>
                        <a:t>Services</a:t>
                      </a:r>
                    </a:p>
                  </a:txBody>
                  <a:tcPr/>
                </a:tc>
                <a:tc>
                  <a:txBody>
                    <a:bodyPr/>
                    <a:lstStyle/>
                    <a:p>
                      <a:r>
                        <a:rPr lang="en-US" sz="1200" dirty="0"/>
                        <a:t>Different range of services for both sides (cover letter, CV, database, visa, career tips, translate services, job advertising, etc.)</a:t>
                      </a:r>
                    </a:p>
                  </a:txBody>
                  <a:tcPr/>
                </a:tc>
                <a:tc>
                  <a:txBody>
                    <a:bodyPr/>
                    <a:lstStyle/>
                    <a:p>
                      <a:r>
                        <a:rPr lang="en-US" sz="1200" dirty="0"/>
                        <a:t>Translate services, </a:t>
                      </a:r>
                    </a:p>
                    <a:p>
                      <a:pPr lvl="0">
                        <a:buNone/>
                      </a:pPr>
                      <a:r>
                        <a:rPr lang="en-US" sz="1200" dirty="0"/>
                        <a:t>Job advertising</a:t>
                      </a:r>
                    </a:p>
                    <a:p>
                      <a:pPr lvl="0">
                        <a:buNone/>
                      </a:pPr>
                      <a:r>
                        <a:rPr lang="en-US" sz="1200" dirty="0"/>
                        <a:t>Database access</a:t>
                      </a:r>
                    </a:p>
                  </a:txBody>
                  <a:tcPr/>
                </a:tc>
                <a:tc>
                  <a:txBody>
                    <a:bodyPr/>
                    <a:lstStyle/>
                    <a:p>
                      <a:r>
                        <a:rPr lang="en-US" sz="1200"/>
                        <a:t>Job advertising</a:t>
                      </a:r>
                    </a:p>
                    <a:p>
                      <a:pPr lvl="0">
                        <a:buNone/>
                      </a:pPr>
                      <a:r>
                        <a:rPr lang="en-US" sz="1200"/>
                        <a:t>Database</a:t>
                      </a:r>
                    </a:p>
                  </a:txBody>
                  <a:tcPr/>
                </a:tc>
                <a:tc>
                  <a:txBody>
                    <a:bodyPr/>
                    <a:lstStyle/>
                    <a:p>
                      <a:r>
                        <a:rPr lang="en-US" sz="1200"/>
                        <a:t>Job advertising</a:t>
                      </a:r>
                    </a:p>
                    <a:p>
                      <a:pPr lvl="0">
                        <a:buNone/>
                      </a:pPr>
                      <a:r>
                        <a:rPr lang="en-US" sz="1200"/>
                        <a:t>Limited translate services</a:t>
                      </a:r>
                    </a:p>
                    <a:p>
                      <a:pPr lvl="0">
                        <a:buNone/>
                      </a:pPr>
                      <a:r>
                        <a:rPr lang="en-US" sz="1200"/>
                        <a:t>Data base access</a:t>
                      </a:r>
                    </a:p>
                  </a:txBody>
                  <a:tcPr/>
                </a:tc>
                <a:extLst>
                  <a:ext uri="{0D108BD9-81ED-4DB2-BD59-A6C34878D82A}">
                    <a16:rowId xmlns:a16="http://schemas.microsoft.com/office/drawing/2014/main" val="1742982629"/>
                  </a:ext>
                </a:extLst>
              </a:tr>
              <a:tr h="554756">
                <a:tc>
                  <a:txBody>
                    <a:bodyPr/>
                    <a:lstStyle/>
                    <a:p>
                      <a:r>
                        <a:rPr lang="en-US" sz="1400" dirty="0">
                          <a:latin typeface="Arial Black" panose="020B0A04020102020204" pitchFamily="34" charset="0"/>
                        </a:rPr>
                        <a:t>Similarity</a:t>
                      </a:r>
                    </a:p>
                  </a:txBody>
                  <a:tcPr/>
                </a:tc>
                <a:tc>
                  <a:txBody>
                    <a:bodyPr/>
                    <a:lstStyle/>
                    <a:p>
                      <a:r>
                        <a:rPr lang="en-US" sz="1200"/>
                        <a:t>Recruitment services</a:t>
                      </a:r>
                    </a:p>
                    <a:p>
                      <a:pPr lvl="0">
                        <a:buNone/>
                      </a:pPr>
                      <a:r>
                        <a:rPr lang="en-US" sz="1200"/>
                        <a:t>Weekly payment</a:t>
                      </a:r>
                    </a:p>
                  </a:txBody>
                  <a:tcPr/>
                </a:tc>
                <a:tc>
                  <a:txBody>
                    <a:bodyPr/>
                    <a:lstStyle/>
                    <a:p>
                      <a:pPr lvl="0">
                        <a:buNone/>
                      </a:pPr>
                      <a:r>
                        <a:rPr lang="en-US" sz="1200" b="0" i="0" u="none" strike="noStrike" noProof="0">
                          <a:latin typeface="Myriad Pro"/>
                        </a:rPr>
                        <a:t>Recruitment services</a:t>
                      </a:r>
                    </a:p>
                    <a:p>
                      <a:pPr lvl="0">
                        <a:buNone/>
                      </a:pPr>
                      <a:r>
                        <a:rPr lang="en-US" sz="1200" b="0" i="0" u="none" strike="noStrike" noProof="0"/>
                        <a:t>Weekly payment</a:t>
                      </a:r>
                    </a:p>
                    <a:p>
                      <a:pPr lvl="0">
                        <a:buNone/>
                      </a:pPr>
                      <a:endParaRPr lang="en-US" sz="1200" b="0" i="0" u="none" strike="noStrike" noProof="0">
                        <a:latin typeface="Myriad Pro"/>
                      </a:endParaRPr>
                    </a:p>
                  </a:txBody>
                  <a:tcPr/>
                </a:tc>
                <a:tc>
                  <a:txBody>
                    <a:bodyPr/>
                    <a:lstStyle/>
                    <a:p>
                      <a:pPr lvl="0">
                        <a:buNone/>
                      </a:pPr>
                      <a:r>
                        <a:rPr lang="en-US" sz="1200" b="0" i="0" u="none" strike="noStrike" noProof="0" dirty="0">
                          <a:latin typeface="Myriad Pro"/>
                        </a:rPr>
                        <a:t>Recruitment services</a:t>
                      </a:r>
                    </a:p>
                    <a:p>
                      <a:pPr lvl="0">
                        <a:buNone/>
                      </a:pPr>
                      <a:r>
                        <a:rPr lang="en-US" sz="1200" b="0" i="0" u="none" strike="noStrike" noProof="0" dirty="0">
                          <a:latin typeface="Myriad Pro"/>
                        </a:rPr>
                        <a:t>Weekly payment</a:t>
                      </a:r>
                    </a:p>
                    <a:p>
                      <a:pPr lvl="0">
                        <a:buNone/>
                      </a:pPr>
                      <a:endParaRPr lang="en-US" sz="1200" dirty="0"/>
                    </a:p>
                  </a:txBody>
                  <a:tcPr/>
                </a:tc>
                <a:tc>
                  <a:txBody>
                    <a:bodyPr/>
                    <a:lstStyle/>
                    <a:p>
                      <a:pPr lvl="0">
                        <a:buNone/>
                      </a:pPr>
                      <a:r>
                        <a:rPr lang="en-US" sz="1200" b="0" i="0" u="none" strike="noStrike" noProof="0">
                          <a:latin typeface="Myriad Pro"/>
                        </a:rPr>
                        <a:t>Recruitment services</a:t>
                      </a:r>
                    </a:p>
                    <a:p>
                      <a:pPr lvl="0">
                        <a:buNone/>
                      </a:pPr>
                      <a:r>
                        <a:rPr lang="en-US" sz="1200" b="0" i="0" u="none" strike="noStrike" noProof="0"/>
                        <a:t>Weekly payment</a:t>
                      </a:r>
                    </a:p>
                    <a:p>
                      <a:pPr lvl="0">
                        <a:buNone/>
                      </a:pPr>
                      <a:endParaRPr lang="en-US" sz="1200" b="0" i="0" u="none" strike="noStrike" noProof="0">
                        <a:latin typeface="Myriad Pro"/>
                      </a:endParaRPr>
                    </a:p>
                  </a:txBody>
                  <a:tcPr/>
                </a:tc>
                <a:extLst>
                  <a:ext uri="{0D108BD9-81ED-4DB2-BD59-A6C34878D82A}">
                    <a16:rowId xmlns:a16="http://schemas.microsoft.com/office/drawing/2014/main" val="3298084352"/>
                  </a:ext>
                </a:extLst>
              </a:tr>
              <a:tr h="1155741">
                <a:tc>
                  <a:txBody>
                    <a:bodyPr/>
                    <a:lstStyle/>
                    <a:p>
                      <a:r>
                        <a:rPr lang="en-US" sz="1400" dirty="0">
                          <a:latin typeface="Arial Black" panose="020B0A04020102020204" pitchFamily="34" charset="0"/>
                        </a:rPr>
                        <a:t>Differences</a:t>
                      </a:r>
                    </a:p>
                  </a:txBody>
                  <a:tcPr/>
                </a:tc>
                <a:tc>
                  <a:txBody>
                    <a:bodyPr/>
                    <a:lstStyle/>
                    <a:p>
                      <a:r>
                        <a:rPr lang="en-US" sz="1200"/>
                        <a:t>Available in Romania, ALL ages and gender</a:t>
                      </a:r>
                    </a:p>
                    <a:p>
                      <a:pPr lvl="0">
                        <a:buNone/>
                      </a:pPr>
                      <a:r>
                        <a:rPr lang="en-US" sz="1200"/>
                        <a:t>Tax experts, help center for you, end-to-end technology, mobile app, GDPR regulations</a:t>
                      </a:r>
                    </a:p>
                    <a:p>
                      <a:pPr lvl="0">
                        <a:buNone/>
                      </a:pPr>
                      <a:r>
                        <a:rPr lang="en-US" sz="1200"/>
                        <a:t>Bonuses</a:t>
                      </a:r>
                    </a:p>
                  </a:txBody>
                  <a:tcPr/>
                </a:tc>
                <a:tc>
                  <a:txBody>
                    <a:bodyPr/>
                    <a:lstStyle/>
                    <a:p>
                      <a:r>
                        <a:rPr lang="en-US" sz="1200"/>
                        <a:t>Not in Romania</a:t>
                      </a:r>
                    </a:p>
                    <a:p>
                      <a:pPr lvl="0">
                        <a:buNone/>
                      </a:pPr>
                      <a:r>
                        <a:rPr lang="en-US" sz="1200"/>
                        <a:t>Aged range mixed</a:t>
                      </a:r>
                    </a:p>
                    <a:p>
                      <a:pPr lvl="0">
                        <a:buNone/>
                      </a:pPr>
                      <a:r>
                        <a:rPr lang="en-US" sz="1200"/>
                        <a:t>Minimal technology</a:t>
                      </a:r>
                    </a:p>
                    <a:p>
                      <a:pPr lvl="0">
                        <a:buNone/>
                      </a:pPr>
                      <a:r>
                        <a:rPr lang="en-US" sz="1200"/>
                        <a:t>Low data protection</a:t>
                      </a:r>
                    </a:p>
                    <a:p>
                      <a:pPr lvl="0">
                        <a:buNone/>
                      </a:pPr>
                      <a:r>
                        <a:rPr lang="en-US" sz="1200"/>
                        <a:t>No bonuses</a:t>
                      </a:r>
                    </a:p>
                  </a:txBody>
                  <a:tcPr/>
                </a:tc>
                <a:tc>
                  <a:txBody>
                    <a:bodyPr/>
                    <a:lstStyle/>
                    <a:p>
                      <a:r>
                        <a:rPr lang="en-US" sz="1200"/>
                        <a:t>Not in Romania</a:t>
                      </a:r>
                    </a:p>
                    <a:p>
                      <a:pPr lvl="0">
                        <a:buNone/>
                      </a:pPr>
                      <a:r>
                        <a:rPr lang="en-US" sz="1200"/>
                        <a:t>Minimal technology</a:t>
                      </a:r>
                    </a:p>
                    <a:p>
                      <a:pPr lvl="0">
                        <a:buNone/>
                      </a:pPr>
                      <a:r>
                        <a:rPr lang="en-US" sz="1200"/>
                        <a:t>All ages and gender</a:t>
                      </a:r>
                    </a:p>
                    <a:p>
                      <a:pPr lvl="0">
                        <a:buNone/>
                      </a:pPr>
                      <a:r>
                        <a:rPr lang="en-US" sz="1200"/>
                        <a:t>Minimum data protection</a:t>
                      </a:r>
                    </a:p>
                    <a:p>
                      <a:pPr lvl="0">
                        <a:buNone/>
                      </a:pPr>
                      <a:r>
                        <a:rPr lang="en-US" sz="1200"/>
                        <a:t>No bonuses</a:t>
                      </a:r>
                    </a:p>
                  </a:txBody>
                  <a:tcPr/>
                </a:tc>
                <a:tc>
                  <a:txBody>
                    <a:bodyPr/>
                    <a:lstStyle/>
                    <a:p>
                      <a:r>
                        <a:rPr lang="en-US" sz="1200" dirty="0"/>
                        <a:t>Not in Romania</a:t>
                      </a:r>
                    </a:p>
                    <a:p>
                      <a:pPr lvl="0">
                        <a:buNone/>
                      </a:pPr>
                      <a:r>
                        <a:rPr lang="en-US" sz="1200" dirty="0"/>
                        <a:t>Low technology</a:t>
                      </a:r>
                    </a:p>
                    <a:p>
                      <a:pPr lvl="0">
                        <a:buNone/>
                      </a:pPr>
                      <a:r>
                        <a:rPr lang="en-US" sz="1200" dirty="0"/>
                        <a:t>All ages and gender</a:t>
                      </a:r>
                    </a:p>
                    <a:p>
                      <a:pPr lvl="0">
                        <a:buNone/>
                      </a:pPr>
                      <a:r>
                        <a:rPr lang="en-US" sz="1200" dirty="0"/>
                        <a:t>Minimum data protection</a:t>
                      </a:r>
                    </a:p>
                    <a:p>
                      <a:pPr lvl="0">
                        <a:buNone/>
                      </a:pPr>
                      <a:r>
                        <a:rPr lang="en-US" sz="1200" dirty="0"/>
                        <a:t>Low Bonuses</a:t>
                      </a:r>
                    </a:p>
                  </a:txBody>
                  <a:tcPr/>
                </a:tc>
                <a:extLst>
                  <a:ext uri="{0D108BD9-81ED-4DB2-BD59-A6C34878D82A}">
                    <a16:rowId xmlns:a16="http://schemas.microsoft.com/office/drawing/2014/main" val="718608123"/>
                  </a:ext>
                </a:extLst>
              </a:tr>
              <a:tr h="1005495">
                <a:tc>
                  <a:txBody>
                    <a:bodyPr/>
                    <a:lstStyle/>
                    <a:p>
                      <a:r>
                        <a:rPr lang="en-US" sz="1400" dirty="0">
                          <a:latin typeface="Arial Black" panose="020B0A04020102020204" pitchFamily="34" charset="0"/>
                        </a:rPr>
                        <a:t>Advertising</a:t>
                      </a:r>
                    </a:p>
                  </a:txBody>
                  <a:tcPr/>
                </a:tc>
                <a:tc>
                  <a:txBody>
                    <a:bodyPr/>
                    <a:lstStyle/>
                    <a:p>
                      <a:r>
                        <a:rPr lang="en-US" sz="1200"/>
                        <a:t>Social media</a:t>
                      </a:r>
                    </a:p>
                    <a:p>
                      <a:pPr lvl="0">
                        <a:buNone/>
                      </a:pPr>
                      <a:r>
                        <a:rPr lang="en-US" sz="1200"/>
                        <a:t>Portals</a:t>
                      </a:r>
                    </a:p>
                    <a:p>
                      <a:pPr lvl="0">
                        <a:buNone/>
                      </a:pPr>
                      <a:r>
                        <a:rPr lang="en-US" sz="1200"/>
                        <a:t>Papers</a:t>
                      </a:r>
                    </a:p>
                    <a:p>
                      <a:pPr lvl="0">
                        <a:buNone/>
                      </a:pPr>
                      <a:r>
                        <a:rPr lang="en-US" sz="1200"/>
                        <a:t>Leaflets</a:t>
                      </a:r>
                    </a:p>
                    <a:p>
                      <a:pPr lvl="0">
                        <a:buNone/>
                      </a:pPr>
                      <a:r>
                        <a:rPr lang="en-US" sz="1200"/>
                        <a:t>Networking/ Job Event</a:t>
                      </a:r>
                    </a:p>
                    <a:p>
                      <a:pPr lvl="0">
                        <a:buNone/>
                      </a:pPr>
                      <a:endParaRPr lang="en-US" sz="1200"/>
                    </a:p>
                  </a:txBody>
                  <a:tcPr/>
                </a:tc>
                <a:tc>
                  <a:txBody>
                    <a:bodyPr/>
                    <a:lstStyle/>
                    <a:p>
                      <a:r>
                        <a:rPr lang="en-US" sz="1200"/>
                        <a:t>Social Media</a:t>
                      </a:r>
                    </a:p>
                    <a:p>
                      <a:pPr lvl="0">
                        <a:buNone/>
                      </a:pPr>
                      <a:r>
                        <a:rPr lang="en-US" sz="1200"/>
                        <a:t>Portals</a:t>
                      </a:r>
                    </a:p>
                  </a:txBody>
                  <a:tcPr/>
                </a:tc>
                <a:tc>
                  <a:txBody>
                    <a:bodyPr/>
                    <a:lstStyle/>
                    <a:p>
                      <a:r>
                        <a:rPr lang="en-US" sz="1200"/>
                        <a:t>Leaflets</a:t>
                      </a:r>
                    </a:p>
                    <a:p>
                      <a:pPr lvl="0">
                        <a:buNone/>
                      </a:pPr>
                      <a:r>
                        <a:rPr lang="en-US" sz="1200"/>
                        <a:t>Social media</a:t>
                      </a:r>
                    </a:p>
                    <a:p>
                      <a:pPr lvl="0">
                        <a:buNone/>
                      </a:pPr>
                      <a:r>
                        <a:rPr lang="en-US" sz="1200"/>
                        <a:t>Portals</a:t>
                      </a:r>
                    </a:p>
                  </a:txBody>
                  <a:tcPr/>
                </a:tc>
                <a:tc>
                  <a:txBody>
                    <a:bodyPr/>
                    <a:lstStyle/>
                    <a:p>
                      <a:r>
                        <a:rPr lang="en-US" sz="1200" dirty="0"/>
                        <a:t>Leaflets</a:t>
                      </a:r>
                    </a:p>
                    <a:p>
                      <a:pPr lvl="0">
                        <a:buNone/>
                      </a:pPr>
                      <a:r>
                        <a:rPr lang="en-US" sz="1200" dirty="0"/>
                        <a:t>Portals</a:t>
                      </a:r>
                    </a:p>
                  </a:txBody>
                  <a:tcPr/>
                </a:tc>
                <a:extLst>
                  <a:ext uri="{0D108BD9-81ED-4DB2-BD59-A6C34878D82A}">
                    <a16:rowId xmlns:a16="http://schemas.microsoft.com/office/drawing/2014/main" val="3539937623"/>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algn="l" eaLnBrk="1" hangingPunct="1"/>
            <a:br>
              <a:rPr lang="en-GB" altLang="en-US" sz="3600"/>
            </a:br>
            <a:r>
              <a:rPr lang="en-GB" altLang="en-US" sz="3600"/>
              <a:t>Market Audit-SWOT Analysis</a:t>
            </a:r>
            <a:br>
              <a:rPr lang="en-GB" altLang="en-US" sz="3600"/>
            </a:b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endParaRPr lang="en-US" altLang="en-US"/>
          </a:p>
          <a:p>
            <a:endParaRPr lang="en-US" altLang="en-US"/>
          </a:p>
        </p:txBody>
      </p:sp>
      <p:graphicFrame>
        <p:nvGraphicFramePr>
          <p:cNvPr id="2" name="Table 2">
            <a:extLst>
              <a:ext uri="{FF2B5EF4-FFF2-40B4-BE49-F238E27FC236}">
                <a16:creationId xmlns:a16="http://schemas.microsoft.com/office/drawing/2014/main" id="{CFDA25CA-2852-4431-B119-2452E829A638}"/>
              </a:ext>
            </a:extLst>
          </p:cNvPr>
          <p:cNvGraphicFramePr>
            <a:graphicFrameLocks noGrp="1"/>
          </p:cNvGraphicFramePr>
          <p:nvPr>
            <p:extLst>
              <p:ext uri="{D42A27DB-BD31-4B8C-83A1-F6EECF244321}">
                <p14:modId xmlns:p14="http://schemas.microsoft.com/office/powerpoint/2010/main" val="960887344"/>
              </p:ext>
            </p:extLst>
          </p:nvPr>
        </p:nvGraphicFramePr>
        <p:xfrm>
          <a:off x="62917" y="1131570"/>
          <a:ext cx="8987369" cy="3964682"/>
        </p:xfrm>
        <a:graphic>
          <a:graphicData uri="http://schemas.openxmlformats.org/drawingml/2006/table">
            <a:tbl>
              <a:tblPr firstRow="1" bandRow="1">
                <a:tableStyleId>{5C22544A-7EE6-4342-B048-85BDC9FD1C3A}</a:tableStyleId>
              </a:tblPr>
              <a:tblGrid>
                <a:gridCol w="4509082">
                  <a:extLst>
                    <a:ext uri="{9D8B030D-6E8A-4147-A177-3AD203B41FA5}">
                      <a16:colId xmlns:a16="http://schemas.microsoft.com/office/drawing/2014/main" val="3666144528"/>
                    </a:ext>
                  </a:extLst>
                </a:gridCol>
                <a:gridCol w="4478287">
                  <a:extLst>
                    <a:ext uri="{9D8B030D-6E8A-4147-A177-3AD203B41FA5}">
                      <a16:colId xmlns:a16="http://schemas.microsoft.com/office/drawing/2014/main" val="3950574073"/>
                    </a:ext>
                  </a:extLst>
                </a:gridCol>
              </a:tblGrid>
              <a:tr h="1738813">
                <a:tc>
                  <a:txBody>
                    <a:bodyPr/>
                    <a:lstStyle/>
                    <a:p>
                      <a:r>
                        <a:rPr lang="en-US" sz="1400" dirty="0">
                          <a:solidFill>
                            <a:schemeClr val="tx1"/>
                          </a:solidFill>
                        </a:rPr>
                        <a:t>Strength</a:t>
                      </a:r>
                    </a:p>
                    <a:p>
                      <a:pPr marL="285750" lvl="0" indent="-285750">
                        <a:buFont typeface="Wingdings"/>
                        <a:buChar char="v"/>
                      </a:pPr>
                      <a:r>
                        <a:rPr lang="en-US" sz="1400" dirty="0">
                          <a:solidFill>
                            <a:schemeClr val="tx1"/>
                          </a:solidFill>
                          <a:latin typeface="Arial Black" panose="020B0A04020102020204" pitchFamily="34" charset="0"/>
                        </a:rPr>
                        <a:t>Competitive on the market</a:t>
                      </a:r>
                    </a:p>
                    <a:p>
                      <a:pPr marL="285750" lvl="0" indent="-285750">
                        <a:buFont typeface="Wingdings"/>
                        <a:buChar char="v"/>
                      </a:pPr>
                      <a:r>
                        <a:rPr lang="en-US" sz="1400" dirty="0">
                          <a:solidFill>
                            <a:schemeClr val="tx1"/>
                          </a:solidFill>
                          <a:latin typeface="Arial Black" panose="020B0A04020102020204" pitchFamily="34" charset="0"/>
                        </a:rPr>
                        <a:t>Good customer service</a:t>
                      </a:r>
                    </a:p>
                    <a:p>
                      <a:pPr marL="285750" lvl="0" indent="-285750">
                        <a:buFont typeface="Wingdings"/>
                        <a:buChar char="v"/>
                      </a:pPr>
                      <a:r>
                        <a:rPr lang="en-US" sz="1400" dirty="0">
                          <a:solidFill>
                            <a:schemeClr val="tx1"/>
                          </a:solidFill>
                          <a:latin typeface="Arial Black" panose="020B0A04020102020204" pitchFamily="34" charset="0"/>
                        </a:rPr>
                        <a:t>Various services for candidates</a:t>
                      </a:r>
                    </a:p>
                    <a:p>
                      <a:pPr marL="285750" lvl="0" indent="-285750">
                        <a:buFont typeface="Wingdings"/>
                        <a:buChar char="v"/>
                      </a:pPr>
                      <a:r>
                        <a:rPr lang="en-US" sz="1400" dirty="0">
                          <a:solidFill>
                            <a:schemeClr val="tx1"/>
                          </a:solidFill>
                          <a:latin typeface="Arial Black" panose="020B0A04020102020204" pitchFamily="34" charset="0"/>
                        </a:rPr>
                        <a:t>Professional services for our clients</a:t>
                      </a:r>
                    </a:p>
                    <a:p>
                      <a:pPr marL="285750" lvl="0" indent="-285750">
                        <a:buFont typeface="Wingdings"/>
                        <a:buChar char="v"/>
                      </a:pPr>
                      <a:r>
                        <a:rPr lang="en-US" sz="1400" dirty="0">
                          <a:solidFill>
                            <a:schemeClr val="tx1"/>
                          </a:solidFill>
                          <a:latin typeface="Arial Black" panose="020B0A04020102020204" pitchFamily="34" charset="0"/>
                        </a:rPr>
                        <a:t>High standards technology</a:t>
                      </a:r>
                    </a:p>
                    <a:p>
                      <a:pPr marL="285750" lvl="0" indent="-285750">
                        <a:buFont typeface="Wingdings"/>
                        <a:buChar char="v"/>
                      </a:pPr>
                      <a:r>
                        <a:rPr lang="en-US" sz="1400" dirty="0">
                          <a:solidFill>
                            <a:schemeClr val="tx1"/>
                          </a:solidFill>
                          <a:latin typeface="Arial Black" panose="020B0A04020102020204" pitchFamily="34" charset="0"/>
                        </a:rPr>
                        <a:t>Strong GDPR policy</a:t>
                      </a:r>
                    </a:p>
                    <a:p>
                      <a:pPr lvl="0">
                        <a:buNone/>
                      </a:pPr>
                      <a:endParaRPr lang="en-US" sz="1200" dirty="0"/>
                    </a:p>
                  </a:txBody>
                  <a:tcPr/>
                </a:tc>
                <a:tc>
                  <a:txBody>
                    <a:bodyPr/>
                    <a:lstStyle/>
                    <a:p>
                      <a:r>
                        <a:rPr lang="en-US" sz="1400" b="0" dirty="0">
                          <a:solidFill>
                            <a:schemeClr val="tx1"/>
                          </a:solidFill>
                          <a:latin typeface="Arial Black" panose="020B0A04020102020204" pitchFamily="34" charset="0"/>
                        </a:rPr>
                        <a:t>Weaknesses</a:t>
                      </a:r>
                    </a:p>
                    <a:p>
                      <a:pPr marL="285750" lvl="0" indent="-285750">
                        <a:buFont typeface="Wingdings"/>
                        <a:buChar char="v"/>
                      </a:pPr>
                      <a:r>
                        <a:rPr lang="en-US" sz="1400" b="0" dirty="0">
                          <a:solidFill>
                            <a:schemeClr val="tx1"/>
                          </a:solidFill>
                          <a:latin typeface="Arial Black" panose="020B0A04020102020204" pitchFamily="34" charset="0"/>
                        </a:rPr>
                        <a:t>Lack of capital</a:t>
                      </a:r>
                    </a:p>
                    <a:p>
                      <a:pPr marL="285750" lvl="0" indent="-285750">
                        <a:buFont typeface="Wingdings"/>
                        <a:buChar char="v"/>
                      </a:pPr>
                      <a:r>
                        <a:rPr lang="en-US" sz="1400" b="0" dirty="0">
                          <a:solidFill>
                            <a:schemeClr val="tx1"/>
                          </a:solidFill>
                          <a:latin typeface="Arial Black" panose="020B0A04020102020204" pitchFamily="34" charset="0"/>
                        </a:rPr>
                        <a:t>New on the market</a:t>
                      </a:r>
                    </a:p>
                    <a:p>
                      <a:pPr marL="285750" lvl="0" indent="-285750">
                        <a:buFont typeface="Wingdings"/>
                        <a:buChar char="v"/>
                      </a:pPr>
                      <a:r>
                        <a:rPr lang="en-US" sz="1400" b="0" dirty="0">
                          <a:solidFill>
                            <a:schemeClr val="tx1"/>
                          </a:solidFill>
                          <a:latin typeface="Arial Black" panose="020B0A04020102020204" pitchFamily="34" charset="0"/>
                        </a:rPr>
                        <a:t>Some of the members of the team do not have experience</a:t>
                      </a:r>
                    </a:p>
                    <a:p>
                      <a:pPr marL="285750" lvl="0" indent="-285750">
                        <a:buFont typeface="Wingdings"/>
                        <a:buChar char="v"/>
                      </a:pPr>
                      <a:r>
                        <a:rPr lang="en-US" sz="1400" b="0" dirty="0">
                          <a:solidFill>
                            <a:schemeClr val="tx1"/>
                          </a:solidFill>
                          <a:latin typeface="Arial Black" panose="020B0A04020102020204" pitchFamily="34" charset="0"/>
                        </a:rPr>
                        <a:t>Competitors can develop same technology, or even better</a:t>
                      </a:r>
                    </a:p>
                    <a:p>
                      <a:pPr marL="0" lvl="0" indent="0">
                        <a:buNone/>
                      </a:pPr>
                      <a:endParaRPr lang="en-US" sz="1200" b="0" dirty="0">
                        <a:latin typeface="Arial Black" panose="020B0A04020102020204" pitchFamily="34" charset="0"/>
                      </a:endParaRPr>
                    </a:p>
                    <a:p>
                      <a:pPr marL="0" lvl="0" indent="0">
                        <a:buNone/>
                      </a:pPr>
                      <a:endParaRPr lang="en-US" sz="1200" b="0" dirty="0">
                        <a:latin typeface="Arial Black" panose="020B0A04020102020204" pitchFamily="34" charset="0"/>
                      </a:endParaRPr>
                    </a:p>
                    <a:p>
                      <a:pPr marL="285750" lvl="0" indent="-285750">
                        <a:buFont typeface="Wingdings"/>
                        <a:buChar char="v"/>
                      </a:pPr>
                      <a:endParaRPr lang="en-US" sz="1200" b="0" dirty="0">
                        <a:latin typeface="Arial Black" panose="020B0A04020102020204" pitchFamily="34" charset="0"/>
                      </a:endParaRPr>
                    </a:p>
                  </a:txBody>
                  <a:tcPr/>
                </a:tc>
                <a:extLst>
                  <a:ext uri="{0D108BD9-81ED-4DB2-BD59-A6C34878D82A}">
                    <a16:rowId xmlns:a16="http://schemas.microsoft.com/office/drawing/2014/main" val="3204979343"/>
                  </a:ext>
                </a:extLst>
              </a:tr>
              <a:tr h="1831082">
                <a:tc>
                  <a:txBody>
                    <a:bodyPr/>
                    <a:lstStyle/>
                    <a:p>
                      <a:r>
                        <a:rPr lang="en-US" sz="1400" b="1" dirty="0">
                          <a:latin typeface="Arial Black" panose="020B0A04020102020204" pitchFamily="34" charset="0"/>
                        </a:rPr>
                        <a:t>Opportunities</a:t>
                      </a:r>
                    </a:p>
                    <a:p>
                      <a:pPr lvl="0">
                        <a:buNone/>
                      </a:pPr>
                      <a:endParaRPr lang="en-US" sz="1400" b="1" dirty="0">
                        <a:latin typeface="Arial Black" panose="020B0A04020102020204" pitchFamily="34" charset="0"/>
                      </a:endParaRPr>
                    </a:p>
                    <a:p>
                      <a:pPr marL="171450" lvl="0" indent="-171450">
                        <a:buFont typeface="Wingdings"/>
                        <a:buChar char="v"/>
                      </a:pPr>
                      <a:r>
                        <a:rPr lang="en-US" sz="1400" b="0" dirty="0">
                          <a:latin typeface="Arial Black" panose="020B0A04020102020204" pitchFamily="34" charset="0"/>
                        </a:rPr>
                        <a:t>Possibility to go worldwide </a:t>
                      </a:r>
                    </a:p>
                    <a:p>
                      <a:pPr marL="171450" lvl="0" indent="-171450">
                        <a:buFont typeface="Wingdings"/>
                        <a:buChar char="v"/>
                      </a:pPr>
                      <a:r>
                        <a:rPr lang="en-US" sz="1400" b="0" dirty="0">
                          <a:latin typeface="Arial Black" panose="020B0A04020102020204" pitchFamily="34" charset="0"/>
                        </a:rPr>
                        <a:t>Helping people to find abroad the job</a:t>
                      </a:r>
                    </a:p>
                    <a:p>
                      <a:pPr marL="171450" lvl="0" indent="-171450">
                        <a:buFont typeface="Wingdings"/>
                        <a:buChar char="v"/>
                      </a:pPr>
                      <a:r>
                        <a:rPr lang="en-US" sz="1400" b="0" dirty="0">
                          <a:latin typeface="Arial Black" panose="020B0A04020102020204" pitchFamily="34" charset="0"/>
                        </a:rPr>
                        <a:t>Learning more digital skills</a:t>
                      </a:r>
                    </a:p>
                    <a:p>
                      <a:pPr marL="171450" lvl="0" indent="-171450">
                        <a:buFont typeface="Wingdings"/>
                        <a:buChar char="v"/>
                      </a:pPr>
                      <a:r>
                        <a:rPr lang="en-US" sz="1400" b="0" dirty="0">
                          <a:latin typeface="Arial Black" panose="020B0A04020102020204" pitchFamily="34" charset="0"/>
                        </a:rPr>
                        <a:t>Improve the communication</a:t>
                      </a:r>
                    </a:p>
                    <a:p>
                      <a:pPr marL="171450" lvl="0" indent="-171450">
                        <a:buFont typeface="Wingdings"/>
                        <a:buChar char="v"/>
                      </a:pPr>
                      <a:r>
                        <a:rPr lang="en-US" sz="1400" b="0" dirty="0">
                          <a:latin typeface="Arial Black" panose="020B0A04020102020204" pitchFamily="34" charset="0"/>
                        </a:rPr>
                        <a:t>Get more funds for business</a:t>
                      </a:r>
                    </a:p>
                    <a:p>
                      <a:pPr marL="171450" lvl="0" indent="-171450">
                        <a:buFont typeface="Wingdings"/>
                        <a:buChar char="v"/>
                      </a:pPr>
                      <a:endParaRPr lang="en-US" sz="1200" b="0" dirty="0"/>
                    </a:p>
                  </a:txBody>
                  <a:tcPr/>
                </a:tc>
                <a:tc>
                  <a:txBody>
                    <a:bodyPr/>
                    <a:lstStyle/>
                    <a:p>
                      <a:r>
                        <a:rPr lang="en-US" sz="1200" b="0" dirty="0">
                          <a:latin typeface="Arial Black" panose="020B0A04020102020204" pitchFamily="34" charset="0"/>
                        </a:rPr>
                        <a:t>Threats</a:t>
                      </a:r>
                    </a:p>
                    <a:p>
                      <a:pPr lvl="0">
                        <a:buNone/>
                      </a:pPr>
                      <a:endParaRPr lang="en-US" sz="1200" b="0" dirty="0">
                        <a:latin typeface="Arial Black" panose="020B0A04020102020204" pitchFamily="34" charset="0"/>
                      </a:endParaRPr>
                    </a:p>
                    <a:p>
                      <a:pPr marL="171450" lvl="0" indent="-171450">
                        <a:buFont typeface="Wingdings"/>
                        <a:buChar char="v"/>
                      </a:pPr>
                      <a:r>
                        <a:rPr lang="en-US" sz="1200" b="0" dirty="0">
                          <a:latin typeface="Arial Black" panose="020B0A04020102020204" pitchFamily="34" charset="0"/>
                        </a:rPr>
                        <a:t>Possible laws or taxes that may affect the company's profit</a:t>
                      </a:r>
                    </a:p>
                    <a:p>
                      <a:pPr marL="171450" lvl="0" indent="-171450">
                        <a:buFont typeface="Wingdings"/>
                        <a:buChar char="v"/>
                      </a:pPr>
                      <a:r>
                        <a:rPr lang="en-US" sz="1200" b="0" dirty="0">
                          <a:latin typeface="Arial Black" panose="020B0A04020102020204" pitchFamily="34" charset="0"/>
                        </a:rPr>
                        <a:t>Always delivering a good services</a:t>
                      </a:r>
                    </a:p>
                    <a:p>
                      <a:pPr marL="171450" lvl="0" indent="-171450">
                        <a:buFont typeface="Wingdings"/>
                        <a:buChar char="v"/>
                      </a:pPr>
                      <a:r>
                        <a:rPr lang="en-US" sz="1200" b="0" dirty="0">
                          <a:latin typeface="Arial Black" panose="020B0A04020102020204" pitchFamily="34" charset="0"/>
                        </a:rPr>
                        <a:t>Keeping updated with the new technology</a:t>
                      </a:r>
                    </a:p>
                    <a:p>
                      <a:pPr marL="171450" lvl="0" indent="-171450">
                        <a:buFont typeface="Wingdings"/>
                        <a:buChar char="v"/>
                      </a:pPr>
                      <a:r>
                        <a:rPr lang="en-US" sz="1200" b="0" dirty="0">
                          <a:latin typeface="Arial Black" panose="020B0A04020102020204" pitchFamily="34" charset="0"/>
                        </a:rPr>
                        <a:t>Keeping the online platform at high standards</a:t>
                      </a:r>
                    </a:p>
                    <a:p>
                      <a:pPr marL="171450" lvl="0" indent="-171450">
                        <a:buFont typeface="Wingdings"/>
                        <a:buChar char="v"/>
                      </a:pPr>
                      <a:endParaRPr lang="en-US" sz="1200" b="0" dirty="0">
                        <a:latin typeface="Arial Black" panose="020B0A04020102020204" pitchFamily="34" charset="0"/>
                      </a:endParaRPr>
                    </a:p>
                  </a:txBody>
                  <a:tcPr/>
                </a:tc>
                <a:extLst>
                  <a:ext uri="{0D108BD9-81ED-4DB2-BD59-A6C34878D82A}">
                    <a16:rowId xmlns:a16="http://schemas.microsoft.com/office/drawing/2014/main" val="2226432604"/>
                  </a:ext>
                </a:extLst>
              </a:tr>
            </a:tbl>
          </a:graphicData>
        </a:graphic>
      </p:graphicFrame>
    </p:spTree>
    <p:extLst>
      <p:ext uri="{BB962C8B-B14F-4D97-AF65-F5344CB8AC3E}">
        <p14:creationId xmlns:p14="http://schemas.microsoft.com/office/powerpoint/2010/main" val="168937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603" y="214087"/>
            <a:ext cx="8229600" cy="1059110"/>
          </a:xfrm>
        </p:spPr>
        <p:txBody>
          <a:bodyPr/>
          <a:lstStyle/>
          <a:p>
            <a:r>
              <a:rPr lang="en-GB" sz="3200" dirty="0"/>
              <a:t>Market Audit-PESTLE Analysis</a:t>
            </a:r>
            <a:br>
              <a:rPr lang="en-GB" sz="3200" dirty="0"/>
            </a:br>
            <a:r>
              <a:rPr lang="en-GB" sz="2000" dirty="0">
                <a:ea typeface="+mj-lt"/>
                <a:cs typeface="+mj-lt"/>
              </a:rPr>
              <a:t>PESTEL is a framework for analysing the business environment and developing possible business strategies (Vasileva 2018).</a:t>
            </a:r>
            <a:endParaRPr lang="en-GB" sz="2000" dirty="0"/>
          </a:p>
          <a:p>
            <a:endParaRPr lang="en-GB" sz="3200" dirty="0"/>
          </a:p>
        </p:txBody>
      </p:sp>
      <p:sp>
        <p:nvSpPr>
          <p:cNvPr id="3" name="Content Placeholder 2"/>
          <p:cNvSpPr>
            <a:spLocks noGrp="1"/>
          </p:cNvSpPr>
          <p:nvPr>
            <p:ph idx="1"/>
          </p:nvPr>
        </p:nvSpPr>
        <p:spPr/>
        <p:txBody>
          <a:bodyPr/>
          <a:lstStyle/>
          <a:p>
            <a:endParaRPr lang="en-GB"/>
          </a:p>
          <a:p>
            <a:endParaRPr lang="en-GB"/>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graphicFrame>
        <p:nvGraphicFramePr>
          <p:cNvPr id="6" name="Table 6">
            <a:extLst>
              <a:ext uri="{FF2B5EF4-FFF2-40B4-BE49-F238E27FC236}">
                <a16:creationId xmlns:a16="http://schemas.microsoft.com/office/drawing/2014/main" id="{8E10896C-A58C-46D6-9DF2-7824C5AFECD2}"/>
              </a:ext>
            </a:extLst>
          </p:cNvPr>
          <p:cNvGraphicFramePr>
            <a:graphicFrameLocks noGrp="1"/>
          </p:cNvGraphicFramePr>
          <p:nvPr>
            <p:extLst>
              <p:ext uri="{D42A27DB-BD31-4B8C-83A1-F6EECF244321}">
                <p14:modId xmlns:p14="http://schemas.microsoft.com/office/powerpoint/2010/main" val="855401022"/>
              </p:ext>
            </p:extLst>
          </p:nvPr>
        </p:nvGraphicFramePr>
        <p:xfrm>
          <a:off x="115347" y="1192193"/>
          <a:ext cx="8912905" cy="4288807"/>
        </p:xfrm>
        <a:graphic>
          <a:graphicData uri="http://schemas.openxmlformats.org/drawingml/2006/table">
            <a:tbl>
              <a:tblPr firstRow="1" bandRow="1">
                <a:tableStyleId>{5C22544A-7EE6-4342-B048-85BDC9FD1C3A}</a:tableStyleId>
              </a:tblPr>
              <a:tblGrid>
                <a:gridCol w="1427877">
                  <a:extLst>
                    <a:ext uri="{9D8B030D-6E8A-4147-A177-3AD203B41FA5}">
                      <a16:colId xmlns:a16="http://schemas.microsoft.com/office/drawing/2014/main" val="3645251985"/>
                    </a:ext>
                  </a:extLst>
                </a:gridCol>
                <a:gridCol w="1576052">
                  <a:extLst>
                    <a:ext uri="{9D8B030D-6E8A-4147-A177-3AD203B41FA5}">
                      <a16:colId xmlns:a16="http://schemas.microsoft.com/office/drawing/2014/main" val="1467477404"/>
                    </a:ext>
                  </a:extLst>
                </a:gridCol>
                <a:gridCol w="1118054">
                  <a:extLst>
                    <a:ext uri="{9D8B030D-6E8A-4147-A177-3AD203B41FA5}">
                      <a16:colId xmlns:a16="http://schemas.microsoft.com/office/drawing/2014/main" val="3331084106"/>
                    </a:ext>
                  </a:extLst>
                </a:gridCol>
                <a:gridCol w="1619460">
                  <a:extLst>
                    <a:ext uri="{9D8B030D-6E8A-4147-A177-3AD203B41FA5}">
                      <a16:colId xmlns:a16="http://schemas.microsoft.com/office/drawing/2014/main" val="660852610"/>
                    </a:ext>
                  </a:extLst>
                </a:gridCol>
                <a:gridCol w="1493134">
                  <a:extLst>
                    <a:ext uri="{9D8B030D-6E8A-4147-A177-3AD203B41FA5}">
                      <a16:colId xmlns:a16="http://schemas.microsoft.com/office/drawing/2014/main" val="523682488"/>
                    </a:ext>
                  </a:extLst>
                </a:gridCol>
                <a:gridCol w="1678328">
                  <a:extLst>
                    <a:ext uri="{9D8B030D-6E8A-4147-A177-3AD203B41FA5}">
                      <a16:colId xmlns:a16="http://schemas.microsoft.com/office/drawing/2014/main" val="3482753400"/>
                    </a:ext>
                  </a:extLst>
                </a:gridCol>
              </a:tblGrid>
              <a:tr h="515073">
                <a:tc>
                  <a:txBody>
                    <a:bodyPr/>
                    <a:lstStyle/>
                    <a:p>
                      <a:r>
                        <a:rPr lang="en-US" sz="1400" dirty="0">
                          <a:latin typeface="Arial Black" panose="020B0A04020102020204" pitchFamily="34" charset="0"/>
                        </a:rPr>
                        <a:t>Political</a:t>
                      </a:r>
                    </a:p>
                  </a:txBody>
                  <a:tcPr/>
                </a:tc>
                <a:tc>
                  <a:txBody>
                    <a:bodyPr/>
                    <a:lstStyle/>
                    <a:p>
                      <a:r>
                        <a:rPr lang="en-US" sz="1400" dirty="0">
                          <a:latin typeface="Arial Black" panose="020B0A04020102020204" pitchFamily="34" charset="0"/>
                        </a:rPr>
                        <a:t>Economical</a:t>
                      </a:r>
                    </a:p>
                  </a:txBody>
                  <a:tcPr/>
                </a:tc>
                <a:tc>
                  <a:txBody>
                    <a:bodyPr/>
                    <a:lstStyle/>
                    <a:p>
                      <a:r>
                        <a:rPr lang="en-US" sz="1400" dirty="0">
                          <a:latin typeface="Arial Black" panose="020B0A04020102020204" pitchFamily="34" charset="0"/>
                        </a:rPr>
                        <a:t>Social</a:t>
                      </a:r>
                    </a:p>
                  </a:txBody>
                  <a:tcPr/>
                </a:tc>
                <a:tc>
                  <a:txBody>
                    <a:bodyPr/>
                    <a:lstStyle/>
                    <a:p>
                      <a:r>
                        <a:rPr lang="en-US" sz="1400" dirty="0">
                          <a:latin typeface="Arial Black" panose="020B0A04020102020204" pitchFamily="34" charset="0"/>
                        </a:rPr>
                        <a:t>Technology</a:t>
                      </a:r>
                    </a:p>
                  </a:txBody>
                  <a:tcPr/>
                </a:tc>
                <a:tc>
                  <a:txBody>
                    <a:bodyPr/>
                    <a:lstStyle/>
                    <a:p>
                      <a:r>
                        <a:rPr lang="en-US" sz="1600" dirty="0">
                          <a:latin typeface="Arial Black" panose="020B0A04020102020204" pitchFamily="34" charset="0"/>
                        </a:rPr>
                        <a:t>Legal</a:t>
                      </a:r>
                    </a:p>
                  </a:txBody>
                  <a:tcPr/>
                </a:tc>
                <a:tc>
                  <a:txBody>
                    <a:bodyPr/>
                    <a:lstStyle/>
                    <a:p>
                      <a:r>
                        <a:rPr lang="en-US" sz="1600" dirty="0">
                          <a:latin typeface="Arial Black" panose="020B0A04020102020204" pitchFamily="34" charset="0"/>
                        </a:rPr>
                        <a:t>Environmental</a:t>
                      </a:r>
                    </a:p>
                  </a:txBody>
                  <a:tcPr/>
                </a:tc>
                <a:extLst>
                  <a:ext uri="{0D108BD9-81ED-4DB2-BD59-A6C34878D82A}">
                    <a16:rowId xmlns:a16="http://schemas.microsoft.com/office/drawing/2014/main" val="977354394"/>
                  </a:ext>
                </a:extLst>
              </a:tr>
              <a:tr h="3709687">
                <a:tc>
                  <a:txBody>
                    <a:bodyPr/>
                    <a:lstStyle/>
                    <a:p>
                      <a:pPr marL="285750" indent="-285750">
                        <a:buFont typeface="Arial"/>
                        <a:buChar char="•"/>
                      </a:pPr>
                      <a:r>
                        <a:rPr lang="en-US" sz="1300" dirty="0">
                          <a:latin typeface="Arial" panose="020B0604020202020204" pitchFamily="34" charset="0"/>
                          <a:cs typeface="Arial" panose="020B0604020202020204" pitchFamily="34" charset="0"/>
                        </a:rPr>
                        <a:t>Brexit – new law</a:t>
                      </a:r>
                    </a:p>
                    <a:p>
                      <a:pPr marL="285750" lvl="0" indent="-285750">
                        <a:buFont typeface="Arial"/>
                        <a:buChar char="•"/>
                      </a:pPr>
                      <a:r>
                        <a:rPr lang="en-US" sz="1300" dirty="0">
                          <a:latin typeface="Arial" panose="020B0604020202020204" pitchFamily="34" charset="0"/>
                          <a:cs typeface="Arial" panose="020B0604020202020204" pitchFamily="34" charset="0"/>
                        </a:rPr>
                        <a:t>The new war can affect the people's decision</a:t>
                      </a:r>
                    </a:p>
                    <a:p>
                      <a:pPr marL="285750" lvl="0" indent="-285750">
                        <a:buFont typeface="Arial"/>
                        <a:buChar char="•"/>
                      </a:pPr>
                      <a:r>
                        <a:rPr lang="en-US" sz="1300" dirty="0">
                          <a:latin typeface="Arial" panose="020B0604020202020204" pitchFamily="34" charset="0"/>
                          <a:cs typeface="Arial" panose="020B0604020202020204" pitchFamily="34" charset="0"/>
                        </a:rPr>
                        <a:t>The government open few visas for workers- which can help the agencies.</a:t>
                      </a:r>
                    </a:p>
                  </a:txBody>
                  <a:tcPr/>
                </a:tc>
                <a:tc>
                  <a:txBody>
                    <a:bodyPr/>
                    <a:lstStyle/>
                    <a:p>
                      <a:pPr marL="285750" indent="-285750">
                        <a:buFont typeface="Arial"/>
                        <a:buChar char="•"/>
                      </a:pPr>
                      <a:r>
                        <a:rPr lang="en-US" sz="1300" dirty="0">
                          <a:latin typeface="Arial" panose="020B0604020202020204" pitchFamily="34" charset="0"/>
                          <a:cs typeface="Arial" panose="020B0604020202020204" pitchFamily="34" charset="0"/>
                        </a:rPr>
                        <a:t>Currency in Romania is Lei</a:t>
                      </a:r>
                    </a:p>
                    <a:p>
                      <a:pPr marL="285750" lvl="0" indent="-285750">
                        <a:buFont typeface="Arial"/>
                        <a:buChar char="•"/>
                      </a:pPr>
                      <a:r>
                        <a:rPr lang="en-US" sz="1300" dirty="0">
                          <a:latin typeface="Arial" panose="020B0604020202020204" pitchFamily="34" charset="0"/>
                          <a:cs typeface="Arial" panose="020B0604020202020204" pitchFamily="34" charset="0"/>
                        </a:rPr>
                        <a:t>Exchanges rate of pound to lei can affect</a:t>
                      </a:r>
                    </a:p>
                    <a:p>
                      <a:pPr marL="285750" lvl="0" indent="-285750">
                        <a:buFont typeface="Arial"/>
                        <a:buChar char="•"/>
                      </a:pPr>
                      <a:r>
                        <a:rPr lang="en-US" sz="1300" dirty="0">
                          <a:latin typeface="Arial" panose="020B0604020202020204" pitchFamily="34" charset="0"/>
                          <a:cs typeface="Arial" panose="020B0604020202020204" pitchFamily="34" charset="0"/>
                        </a:rPr>
                        <a:t>Increase the tax rates</a:t>
                      </a:r>
                    </a:p>
                    <a:p>
                      <a:pPr marL="285750" lvl="0" indent="-285750">
                        <a:buFont typeface="Arial"/>
                        <a:buChar char="•"/>
                      </a:pPr>
                      <a:r>
                        <a:rPr lang="en-US" sz="1300" dirty="0">
                          <a:latin typeface="Arial" panose="020B0604020202020204" pitchFamily="34" charset="0"/>
                          <a:cs typeface="Arial" panose="020B0604020202020204" pitchFamily="34" charset="0"/>
                        </a:rPr>
                        <a:t>Labor materials – more expenses</a:t>
                      </a:r>
                    </a:p>
                    <a:p>
                      <a:pPr marL="285750" lvl="0" indent="-285750">
                        <a:buFont typeface="Arial"/>
                        <a:buChar char="•"/>
                      </a:pPr>
                      <a:r>
                        <a:rPr lang="en-US" sz="1300" dirty="0">
                          <a:latin typeface="Arial" panose="020B0604020202020204" pitchFamily="34" charset="0"/>
                          <a:cs typeface="Arial" panose="020B0604020202020204" pitchFamily="34" charset="0"/>
                        </a:rPr>
                        <a:t>Cost of living – affect the decision to relocate in UK </a:t>
                      </a:r>
                    </a:p>
                    <a:p>
                      <a:pPr marL="285750" lvl="0" indent="-285750">
                        <a:buFont typeface="Arial"/>
                        <a:buChar char="•"/>
                      </a:pPr>
                      <a:endParaRPr lang="en-US" sz="1300">
                        <a:latin typeface="Arial" panose="020B0604020202020204" pitchFamily="34" charset="0"/>
                        <a:cs typeface="Arial" panose="020B0604020202020204" pitchFamily="34" charset="0"/>
                      </a:endParaRPr>
                    </a:p>
                  </a:txBody>
                  <a:tcPr/>
                </a:tc>
                <a:tc>
                  <a:txBody>
                    <a:bodyPr/>
                    <a:lstStyle/>
                    <a:p>
                      <a:pPr marL="171450" indent="-171450">
                        <a:buFont typeface="Arial"/>
                        <a:buChar char="•"/>
                      </a:pPr>
                      <a:r>
                        <a:rPr lang="en-US" sz="1300" dirty="0">
                          <a:latin typeface="Arial" panose="020B0604020202020204" pitchFamily="34" charset="0"/>
                          <a:cs typeface="Arial" panose="020B0604020202020204" pitchFamily="34" charset="0"/>
                        </a:rPr>
                        <a:t>Level of education –low level or no education can have a negative impact</a:t>
                      </a:r>
                    </a:p>
                    <a:p>
                      <a:pPr marL="171450" lvl="0" indent="-171450">
                        <a:buFont typeface="Arial"/>
                        <a:buChar char="•"/>
                      </a:pPr>
                      <a:r>
                        <a:rPr lang="en-US" sz="1300" dirty="0">
                          <a:latin typeface="Arial" panose="020B0604020202020204" pitchFamily="34" charset="0"/>
                          <a:cs typeface="Arial" panose="020B0604020202020204" pitchFamily="34" charset="0"/>
                        </a:rPr>
                        <a:t>Illness </a:t>
                      </a:r>
                    </a:p>
                    <a:p>
                      <a:pPr marL="171450" lvl="0" indent="-171450">
                        <a:buFont typeface="Arial"/>
                        <a:buChar char="•"/>
                      </a:pPr>
                      <a:r>
                        <a:rPr lang="en-US" sz="1300" dirty="0">
                          <a:latin typeface="Arial" panose="020B0604020202020204" pitchFamily="34" charset="0"/>
                          <a:cs typeface="Arial" panose="020B0604020202020204" pitchFamily="34" charset="0"/>
                        </a:rPr>
                        <a:t>Marriage/Growing family – can push or can stop people</a:t>
                      </a:r>
                    </a:p>
                    <a:p>
                      <a:pPr marL="171450" lvl="0" indent="-171450">
                        <a:buFont typeface="Arial"/>
                        <a:buChar char="•"/>
                      </a:pPr>
                      <a:endParaRPr lang="en-US" sz="1300" dirty="0">
                        <a:latin typeface="Arial" panose="020B0604020202020204" pitchFamily="34" charset="0"/>
                        <a:cs typeface="Arial" panose="020B0604020202020204" pitchFamily="34" charset="0"/>
                      </a:endParaRPr>
                    </a:p>
                  </a:txBody>
                  <a:tcPr/>
                </a:tc>
                <a:tc>
                  <a:txBody>
                    <a:bodyPr/>
                    <a:lstStyle/>
                    <a:p>
                      <a:pPr marL="285750" indent="-285750">
                        <a:buFont typeface="Arial"/>
                        <a:buChar char="•"/>
                      </a:pPr>
                      <a:r>
                        <a:rPr lang="en-US" sz="1300" dirty="0">
                          <a:latin typeface="Arial" panose="020B0604020202020204" pitchFamily="34" charset="0"/>
                          <a:cs typeface="Arial" panose="020B0604020202020204" pitchFamily="34" charset="0"/>
                        </a:rPr>
                        <a:t>Social media is a positive way</a:t>
                      </a:r>
                    </a:p>
                    <a:p>
                      <a:pPr marL="285750" lvl="0" indent="-285750">
                        <a:buFont typeface="Arial"/>
                        <a:buChar char="•"/>
                      </a:pPr>
                      <a:r>
                        <a:rPr lang="en-US" sz="1300" dirty="0">
                          <a:latin typeface="Arial" panose="020B0604020202020204" pitchFamily="34" charset="0"/>
                          <a:cs typeface="Arial" panose="020B0604020202020204" pitchFamily="34" charset="0"/>
                        </a:rPr>
                        <a:t>New Devices</a:t>
                      </a:r>
                    </a:p>
                    <a:p>
                      <a:pPr marL="285750" lvl="0" indent="-285750">
                        <a:buFont typeface="Arial"/>
                        <a:buChar char="•"/>
                      </a:pPr>
                      <a:r>
                        <a:rPr lang="en-US" sz="1300" dirty="0">
                          <a:latin typeface="Arial" panose="020B0604020202020204" pitchFamily="34" charset="0"/>
                          <a:cs typeface="Arial" panose="020B0604020202020204" pitchFamily="34" charset="0"/>
                        </a:rPr>
                        <a:t>New app</a:t>
                      </a:r>
                    </a:p>
                    <a:p>
                      <a:pPr marL="285750" lvl="0" indent="-285750">
                        <a:buFont typeface="Arial"/>
                        <a:buChar char="•"/>
                      </a:pPr>
                      <a:r>
                        <a:rPr lang="en-US" sz="1300" dirty="0">
                          <a:latin typeface="Arial" panose="020B0604020202020204" pitchFamily="34" charset="0"/>
                          <a:cs typeface="Arial" panose="020B0604020202020204" pitchFamily="34" charset="0"/>
                        </a:rPr>
                        <a:t>Advanced Technology</a:t>
                      </a:r>
                    </a:p>
                    <a:p>
                      <a:pPr marL="285750" lvl="0" indent="-285750">
                        <a:buFont typeface="Arial"/>
                        <a:buChar char="•"/>
                      </a:pPr>
                      <a:r>
                        <a:rPr lang="en-US" sz="1300" dirty="0">
                          <a:latin typeface="Arial" panose="020B0604020202020204" pitchFamily="34" charset="0"/>
                          <a:cs typeface="Arial" panose="020B0604020202020204" pitchFamily="34" charset="0"/>
                        </a:rPr>
                        <a:t>Unskilled people can have difficulties to access the technology</a:t>
                      </a:r>
                    </a:p>
                  </a:txBody>
                  <a:tcPr/>
                </a:tc>
                <a:tc>
                  <a:txBody>
                    <a:bodyPr/>
                    <a:lstStyle/>
                    <a:p>
                      <a:pPr marL="285750" indent="-285750">
                        <a:buFont typeface="Arial"/>
                        <a:buChar char="•"/>
                      </a:pPr>
                      <a:r>
                        <a:rPr lang="en-US" sz="1300" dirty="0">
                          <a:latin typeface="Arial" panose="020B0604020202020204" pitchFamily="34" charset="0"/>
                          <a:cs typeface="Arial" panose="020B0604020202020204" pitchFamily="34" charset="0"/>
                        </a:rPr>
                        <a:t>Data protection</a:t>
                      </a:r>
                    </a:p>
                    <a:p>
                      <a:pPr marL="285750" lvl="0" indent="-285750">
                        <a:buFont typeface="Arial"/>
                        <a:buChar char="•"/>
                      </a:pPr>
                      <a:r>
                        <a:rPr lang="en-US" sz="1300" dirty="0">
                          <a:latin typeface="Arial" panose="020B0604020202020204" pitchFamily="34" charset="0"/>
                          <a:cs typeface="Arial" panose="020B0604020202020204" pitchFamily="34" charset="0"/>
                        </a:rPr>
                        <a:t>Dress code</a:t>
                      </a:r>
                    </a:p>
                    <a:p>
                      <a:pPr marL="285750" lvl="0" indent="-285750">
                        <a:buFont typeface="Arial"/>
                        <a:buChar char="•"/>
                      </a:pPr>
                      <a:r>
                        <a:rPr lang="en-US" sz="1300" dirty="0">
                          <a:latin typeface="Arial" panose="020B0604020202020204" pitchFamily="34" charset="0"/>
                          <a:cs typeface="Arial" panose="020B0604020202020204" pitchFamily="34" charset="0"/>
                        </a:rPr>
                        <a:t>Employment law</a:t>
                      </a:r>
                    </a:p>
                    <a:p>
                      <a:pPr marL="285750" lvl="0" indent="-285750">
                        <a:buFont typeface="Arial"/>
                        <a:buChar char="•"/>
                      </a:pPr>
                      <a:r>
                        <a:rPr lang="en-US" sz="1300" dirty="0">
                          <a:latin typeface="Arial" panose="020B0604020202020204" pitchFamily="34" charset="0"/>
                          <a:cs typeface="Arial" panose="020B0604020202020204" pitchFamily="34" charset="0"/>
                        </a:rPr>
                        <a:t>Health and Safety Reg.</a:t>
                      </a:r>
                    </a:p>
                  </a:txBody>
                  <a:tcPr/>
                </a:tc>
                <a:tc>
                  <a:txBody>
                    <a:bodyPr/>
                    <a:lstStyle/>
                    <a:p>
                      <a:pPr marL="285750" indent="-285750">
                        <a:buFont typeface="Arial"/>
                        <a:buChar char="•"/>
                      </a:pPr>
                      <a:r>
                        <a:rPr lang="en-US" sz="1300" dirty="0">
                          <a:latin typeface="Arial" panose="020B0604020202020204" pitchFamily="34" charset="0"/>
                          <a:cs typeface="Arial" panose="020B0604020202020204" pitchFamily="34" charset="0"/>
                        </a:rPr>
                        <a:t>COVID-19 Changed a bit the labor market</a:t>
                      </a:r>
                    </a:p>
                    <a:p>
                      <a:pPr marL="285750" lvl="0" indent="-285750">
                        <a:buFont typeface="Arial"/>
                        <a:buChar char="•"/>
                      </a:pPr>
                      <a:r>
                        <a:rPr lang="en-US" sz="1300" dirty="0">
                          <a:latin typeface="Arial" panose="020B0604020202020204" pitchFamily="34" charset="0"/>
                          <a:cs typeface="Arial" panose="020B0604020202020204" pitchFamily="34" charset="0"/>
                        </a:rPr>
                        <a:t>High Pollution in some industrial cities of the UK can affect people </a:t>
                      </a:r>
                    </a:p>
                    <a:p>
                      <a:pPr marL="285750" lvl="0" indent="-285750">
                        <a:buFont typeface="Arial"/>
                        <a:buChar char="•"/>
                      </a:pPr>
                      <a:r>
                        <a:rPr lang="en-US" sz="1300" dirty="0">
                          <a:latin typeface="Arial" panose="020B0604020202020204" pitchFamily="34" charset="0"/>
                          <a:cs typeface="Arial" panose="020B0604020202020204" pitchFamily="34" charset="0"/>
                        </a:rPr>
                        <a:t>Uk weather can have a negative impact </a:t>
                      </a:r>
                    </a:p>
                    <a:p>
                      <a:pPr marL="285750" lvl="0" indent="-285750">
                        <a:buFont typeface="Arial"/>
                        <a:buChar char="•"/>
                      </a:pPr>
                      <a:endParaRPr lang="en-US" sz="13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67221279"/>
                  </a:ext>
                </a:extLst>
              </a:tr>
            </a:tbl>
          </a:graphicData>
        </a:graphic>
      </p:graphicFrame>
    </p:spTree>
    <p:extLst>
      <p:ext uri="{BB962C8B-B14F-4D97-AF65-F5344CB8AC3E}">
        <p14:creationId xmlns:p14="http://schemas.microsoft.com/office/powerpoint/2010/main" val="117710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a:t>Target Market</a:t>
            </a:r>
          </a:p>
        </p:txBody>
      </p:sp>
      <p:sp>
        <p:nvSpPr>
          <p:cNvPr id="3" name="Content Placeholder 2"/>
          <p:cNvSpPr>
            <a:spLocks noGrp="1"/>
          </p:cNvSpPr>
          <p:nvPr>
            <p:ph sz="half" idx="1"/>
          </p:nvPr>
        </p:nvSpPr>
        <p:spPr>
          <a:xfrm>
            <a:off x="457200" y="1600201"/>
            <a:ext cx="4489508" cy="3989040"/>
          </a:xfrm>
        </p:spPr>
        <p:txBody>
          <a:bodyPr wrap="square" anchor="t">
            <a:normAutofit lnSpcReduction="10000"/>
          </a:bodyPr>
          <a:lstStyle/>
          <a:p>
            <a:pPr marL="0" indent="0">
              <a:lnSpc>
                <a:spcPct val="90000"/>
              </a:lnSpc>
              <a:buNone/>
            </a:pPr>
            <a:endParaRPr lang="en-GB" sz="1500" dirty="0"/>
          </a:p>
          <a:p>
            <a:pPr marL="0" indent="0">
              <a:lnSpc>
                <a:spcPct val="90000"/>
              </a:lnSpc>
              <a:buNone/>
            </a:pPr>
            <a:r>
              <a:rPr lang="en-GB" sz="1400" dirty="0">
                <a:latin typeface="Arial Black" panose="020B0A04020102020204" pitchFamily="34" charset="0"/>
              </a:rPr>
              <a:t>We work with skilled and unskilled people.</a:t>
            </a:r>
          </a:p>
          <a:p>
            <a:pPr marL="0" indent="0">
              <a:lnSpc>
                <a:spcPct val="90000"/>
              </a:lnSpc>
              <a:buNone/>
            </a:pPr>
            <a:endParaRPr lang="en-GB" sz="1400" dirty="0">
              <a:latin typeface="Arial Black" panose="020B0A04020102020204" pitchFamily="34" charset="0"/>
            </a:endParaRPr>
          </a:p>
          <a:p>
            <a:pPr>
              <a:lnSpc>
                <a:spcPct val="90000"/>
              </a:lnSpc>
              <a:buAutoNum type="arabicPeriod"/>
            </a:pPr>
            <a:r>
              <a:rPr lang="en-GB" sz="1500" b="1" dirty="0">
                <a:latin typeface="Arial Black" panose="020B0A04020102020204" pitchFamily="34" charset="0"/>
              </a:rPr>
              <a:t>Target Market Industry</a:t>
            </a:r>
          </a:p>
          <a:p>
            <a:pPr marL="0" indent="0">
              <a:lnSpc>
                <a:spcPct val="90000"/>
              </a:lnSpc>
              <a:buNone/>
            </a:pPr>
            <a:r>
              <a:rPr lang="en-GB" sz="1500" dirty="0">
                <a:latin typeface="Arial" panose="020B0604020202020204" pitchFamily="34" charset="0"/>
                <a:cs typeface="Arial" panose="020B0604020202020204" pitchFamily="34" charset="0"/>
              </a:rPr>
              <a:t>Amazon is one of the best earth's employers with 25.000 new jobs created in 2021, in the UK, with pay of 11.10/H in London, and £10/H in other parts.</a:t>
            </a:r>
          </a:p>
          <a:p>
            <a:pPr marL="0" indent="0">
              <a:lnSpc>
                <a:spcPct val="90000"/>
              </a:lnSpc>
              <a:buNone/>
            </a:pPr>
            <a:r>
              <a:rPr lang="en-GB" sz="1500" dirty="0">
                <a:latin typeface="Arial" panose="020B0604020202020204" pitchFamily="34" charset="0"/>
                <a:cs typeface="Arial" panose="020B0604020202020204" pitchFamily="34" charset="0"/>
              </a:rPr>
              <a:t>Clipper is one of the UK's leading logistics with modern technology and network in Europe. It has Wage Stream in place which helps the candidate to obtain more financial freedom. The payment starts from 10.90/H.</a:t>
            </a:r>
          </a:p>
          <a:p>
            <a:pPr marL="0" indent="0">
              <a:lnSpc>
                <a:spcPct val="90000"/>
              </a:lnSpc>
              <a:buNone/>
            </a:pPr>
            <a:r>
              <a:rPr lang="en-GB" sz="1500" dirty="0">
                <a:latin typeface="Arial Black" panose="020B0A04020102020204" pitchFamily="34" charset="0"/>
              </a:rPr>
              <a:t>2. </a:t>
            </a:r>
            <a:r>
              <a:rPr lang="en-GB" sz="1500" b="1" dirty="0">
                <a:latin typeface="Arial Black" panose="020B0A04020102020204" pitchFamily="34" charset="0"/>
              </a:rPr>
              <a:t>Professional Services Industry</a:t>
            </a:r>
          </a:p>
          <a:p>
            <a:pPr marL="0" indent="0">
              <a:lnSpc>
                <a:spcPct val="90000"/>
              </a:lnSpc>
              <a:buNone/>
            </a:pPr>
            <a:r>
              <a:rPr lang="en-GB" sz="1500" dirty="0">
                <a:latin typeface="Arial" panose="020B0604020202020204" pitchFamily="34" charset="0"/>
                <a:ea typeface="+mn-lt"/>
                <a:cs typeface="Arial" panose="020B0604020202020204" pitchFamily="34" charset="0"/>
              </a:rPr>
              <a:t>.NHS  has a lack of staff especially during and after COVID. Our aim is to provide high-quality candidates and to help them to deliver a good job across the country. NHS always improves the quality of services and rewards its employees</a:t>
            </a:r>
            <a:r>
              <a:rPr lang="en-GB" sz="1500" dirty="0">
                <a:ea typeface="+mn-lt"/>
                <a:cs typeface="+mn-lt"/>
              </a:rPr>
              <a:t>.</a:t>
            </a:r>
          </a:p>
          <a:p>
            <a:pPr>
              <a:lnSpc>
                <a:spcPct val="90000"/>
              </a:lnSpc>
            </a:pPr>
            <a:endParaRPr lang="en-GB" sz="1500" dirty="0"/>
          </a:p>
        </p:txBody>
      </p:sp>
      <p:pic>
        <p:nvPicPr>
          <p:cNvPr id="6" name="Picture 6" descr="Two business people communicating">
            <a:extLst>
              <a:ext uri="{FF2B5EF4-FFF2-40B4-BE49-F238E27FC236}">
                <a16:creationId xmlns:a16="http://schemas.microsoft.com/office/drawing/2014/main" id="{45954A00-49E6-4A9A-8BA5-95754FD9C983}"/>
              </a:ext>
            </a:extLst>
          </p:cNvPr>
          <p:cNvPicPr>
            <a:picLocks noGrp="1" noChangeAspect="1"/>
          </p:cNvPicPr>
          <p:nvPr>
            <p:ph sz="half" idx="2"/>
          </p:nvPr>
        </p:nvPicPr>
        <p:blipFill>
          <a:blip r:embed="rId2"/>
          <a:stretch>
            <a:fillRect/>
          </a:stretch>
        </p:blipFill>
        <p:spPr>
          <a:xfrm>
            <a:off x="5046677" y="1840059"/>
            <a:ext cx="3682068" cy="2450559"/>
          </a:xfrm>
        </p:spPr>
      </p:pic>
      <p:sp>
        <p:nvSpPr>
          <p:cNvPr id="4" name="Date Placeholder 3"/>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384B99DA-8C13-4E5F-AA0A-1F1000BE46CB}" type="datetime1">
              <a:rPr lang="en-GB" altLang="en-US" sz="900" smtClean="0"/>
              <a:pPr>
                <a:lnSpc>
                  <a:spcPct val="90000"/>
                </a:lnSpc>
                <a:spcAft>
                  <a:spcPts val="600"/>
                </a:spcAft>
                <a:defRPr/>
              </a:pPr>
              <a:t>25/03/2022</a:t>
            </a:fld>
            <a:endParaRPr lang="en-GB" altLang="en-US" sz="900"/>
          </a:p>
        </p:txBody>
      </p:sp>
      <p:sp>
        <p:nvSpPr>
          <p:cNvPr id="5" name="Footer Placeholder 4"/>
          <p:cNvSpPr>
            <a:spLocks noGrp="1"/>
          </p:cNvSpPr>
          <p:nvPr>
            <p:ph type="ftr" sz="quarter" idx="4294967295"/>
          </p:nvPr>
        </p:nvSpPr>
        <p:spPr>
          <a:xfrm>
            <a:off x="3132138" y="6461125"/>
            <a:ext cx="2895600" cy="365125"/>
          </a:xfrm>
          <a:prstGeom prst="rect">
            <a:avLst/>
          </a:prstGeom>
        </p:spPr>
        <p:txBody>
          <a:bodyPr/>
          <a:lstStyle/>
          <a:p>
            <a:pPr>
              <a:spcAft>
                <a:spcPts val="600"/>
              </a:spcAft>
              <a:defRPr/>
            </a:pPr>
            <a:r>
              <a:rPr lang="en-GB" altLang="en-US"/>
              <a:t>Mary March</a:t>
            </a:r>
          </a:p>
        </p:txBody>
      </p:sp>
    </p:spTree>
    <p:extLst>
      <p:ext uri="{BB962C8B-B14F-4D97-AF65-F5344CB8AC3E}">
        <p14:creationId xmlns:p14="http://schemas.microsoft.com/office/powerpoint/2010/main" val="623502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circle(in)">
                                      <p:cBhvr>
                                        <p:cTn id="12" dur="2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ircle(in)">
                                      <p:cBhvr>
                                        <p:cTn id="22" dur="2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circle(in)">
                                      <p:cBhvr>
                                        <p:cTn id="27" dur="20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circle(in)">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Marketing and Sales Plan</a:t>
            </a:r>
            <a:endParaRPr lang="en-GB" altLang="en-US"/>
          </a:p>
        </p:txBody>
      </p:sp>
      <p:sp>
        <p:nvSpPr>
          <p:cNvPr id="17411" name="Rectangle 3">
            <a:extLst>
              <a:ext uri="{FF2B5EF4-FFF2-40B4-BE49-F238E27FC236}">
                <a16:creationId xmlns:a16="http://schemas.microsoft.com/office/drawing/2014/main" id="{9E1F64A2-8FE9-40E9-A1FF-3BF77DA7C995}"/>
              </a:ext>
            </a:extLst>
          </p:cNvPr>
          <p:cNvSpPr>
            <a:spLocks noGrp="1"/>
          </p:cNvSpPr>
          <p:nvPr>
            <p:ph sz="half" idx="1"/>
          </p:nvPr>
        </p:nvSpPr>
        <p:spPr>
          <a:xfrm>
            <a:off x="457200" y="1348532"/>
            <a:ext cx="4038600" cy="4240709"/>
          </a:xfrm>
        </p:spPr>
        <p:txBody>
          <a:bodyPr wrap="square" anchor="t">
            <a:normAutofit/>
          </a:bodyPr>
          <a:lstStyle/>
          <a:p>
            <a:pPr marL="0" indent="0" eaLnBrk="1" hangingPunct="1">
              <a:lnSpc>
                <a:spcPct val="90000"/>
              </a:lnSpc>
              <a:buNone/>
            </a:pPr>
            <a:endParaRPr lang="en-GB" altLang="en-US" sz="1800" dirty="0"/>
          </a:p>
          <a:p>
            <a:pPr>
              <a:lnSpc>
                <a:spcPct val="90000"/>
              </a:lnSpc>
              <a:buFont typeface="Wingdings" panose="020B0604020202020204" pitchFamily="34" charset="0"/>
              <a:buChar char="§"/>
            </a:pPr>
            <a:r>
              <a:rPr lang="en-GB" altLang="en-US" sz="1800" dirty="0"/>
              <a:t>Our agency is active on Social Media to promote and advertise.</a:t>
            </a:r>
          </a:p>
          <a:p>
            <a:pPr>
              <a:lnSpc>
                <a:spcPct val="90000"/>
              </a:lnSpc>
              <a:buFont typeface="Wingdings" panose="020B0604020202020204" pitchFamily="34" charset="0"/>
              <a:buChar char="§"/>
            </a:pPr>
            <a:r>
              <a:rPr lang="en-GB" altLang="en-US" sz="1800" dirty="0"/>
              <a:t>Our team is on YouTube channel with different topics about how to build your career, legal advice, relocate work and many more</a:t>
            </a:r>
          </a:p>
          <a:p>
            <a:pPr>
              <a:lnSpc>
                <a:spcPct val="90000"/>
              </a:lnSpc>
              <a:buFont typeface="Wingdings" panose="020B0604020202020204" pitchFamily="34" charset="0"/>
              <a:buChar char="§"/>
            </a:pPr>
            <a:r>
              <a:rPr lang="en-GB" altLang="en-US" sz="1800" dirty="0"/>
              <a:t>To sell our services overseas is not complicated because we are not virtual, we are real, with offices in Romania</a:t>
            </a:r>
          </a:p>
          <a:p>
            <a:pPr>
              <a:lnSpc>
                <a:spcPct val="90000"/>
              </a:lnSpc>
              <a:buFont typeface="Wingdings" panose="020B0604020202020204" pitchFamily="34" charset="0"/>
              <a:buChar char="§"/>
            </a:pPr>
            <a:r>
              <a:rPr lang="en-GB" altLang="en-US" sz="1800" dirty="0"/>
              <a:t>We can answer your questions, we are on the ground ready to help</a:t>
            </a:r>
          </a:p>
          <a:p>
            <a:pPr marL="0" indent="0">
              <a:lnSpc>
                <a:spcPct val="90000"/>
              </a:lnSpc>
              <a:buNone/>
            </a:pPr>
            <a:endParaRPr lang="en-GB" altLang="en-US" sz="1800" dirty="0"/>
          </a:p>
          <a:p>
            <a:pPr>
              <a:lnSpc>
                <a:spcPct val="90000"/>
              </a:lnSpc>
              <a:buFont typeface="Wingdings" panose="020B0604020202020204" pitchFamily="34" charset="0"/>
              <a:buChar char="§"/>
            </a:pPr>
            <a:endParaRPr lang="en-GB" altLang="en-US" sz="1800" dirty="0"/>
          </a:p>
        </p:txBody>
      </p:sp>
      <p:sp>
        <p:nvSpPr>
          <p:cNvPr id="72" name="Content Placeholder 3">
            <a:extLst>
              <a:ext uri="{FF2B5EF4-FFF2-40B4-BE49-F238E27FC236}">
                <a16:creationId xmlns:a16="http://schemas.microsoft.com/office/drawing/2014/main" id="{AE18DC4F-4D6E-46B0-A218-F68553D910AB}"/>
              </a:ext>
            </a:extLst>
          </p:cNvPr>
          <p:cNvSpPr>
            <a:spLocks noGrp="1"/>
          </p:cNvSpPr>
          <p:nvPr>
            <p:ph sz="half" idx="2"/>
          </p:nvPr>
        </p:nvSpPr>
        <p:spPr>
          <a:xfrm>
            <a:off x="4386045" y="1600201"/>
            <a:ext cx="4762149" cy="4177792"/>
          </a:xfrm>
        </p:spPr>
        <p:txBody>
          <a:bodyPr/>
          <a:lstStyle/>
          <a:p>
            <a:pPr>
              <a:lnSpc>
                <a:spcPct val="90000"/>
              </a:lnSpc>
            </a:pPr>
            <a:r>
              <a:rPr lang="en-US" sz="1800" dirty="0">
                <a:ea typeface="+mn-lt"/>
                <a:cs typeface="+mn-lt"/>
              </a:rPr>
              <a:t>Our technology put everything in one place and generate for you a compact employment contract to hire you anytime and anywhere.</a:t>
            </a:r>
          </a:p>
          <a:p>
            <a:pPr>
              <a:lnSpc>
                <a:spcPct val="90000"/>
              </a:lnSpc>
            </a:pPr>
            <a:r>
              <a:rPr lang="en-US" sz="1800" dirty="0">
                <a:ea typeface="+mn-lt"/>
                <a:cs typeface="+mn-lt"/>
              </a:rPr>
              <a:t>Also, we have our website, we send emails, and text to our customers</a:t>
            </a:r>
          </a:p>
          <a:p>
            <a:pPr>
              <a:lnSpc>
                <a:spcPct val="90000"/>
              </a:lnSpc>
            </a:pPr>
            <a:r>
              <a:rPr lang="en-US" sz="1800" dirty="0">
                <a:ea typeface="+mn-lt"/>
                <a:cs typeface="+mn-lt"/>
              </a:rPr>
              <a:t>We offer a substantial bonus to our employees for attendance and for achieving the targets (where is applicable)</a:t>
            </a:r>
          </a:p>
          <a:p>
            <a:pPr>
              <a:lnSpc>
                <a:spcPct val="90000"/>
              </a:lnSpc>
            </a:pPr>
            <a:r>
              <a:rPr lang="en-US" sz="1800" dirty="0">
                <a:ea typeface="+mn-lt"/>
                <a:cs typeface="+mn-lt"/>
              </a:rPr>
              <a:t>We are present at all network events to build a strong relationship with others, to promote our products and services, and help us to expand our international area in other countries (Poland, Latvia, Lithuania, Hungary, etc.)</a:t>
            </a:r>
            <a:endParaRPr lang="en-US" sz="18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7CF5F8D-6B2D-471D-B7DD-11AA335A9608}" type="datetime1">
              <a:rPr lang="en-GB" altLang="en-US" sz="900"/>
              <a:pPr>
                <a:lnSpc>
                  <a:spcPct val="90000"/>
                </a:lnSpc>
                <a:spcAft>
                  <a:spcPts val="600"/>
                </a:spcAft>
                <a:defRPr/>
              </a:pPr>
              <a:t>25/03/2022</a:t>
            </a:fld>
            <a:endParaRPr lang="en-GB" altLang="en-US"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randombar(horizontal)">
                                      <p:cBhvr>
                                        <p:cTn id="7" dur="500"/>
                                        <p:tgtEl>
                                          <p:spTgt spid="1741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randombar(horizontal)">
                                      <p:cBhvr>
                                        <p:cTn id="12" dur="500"/>
                                        <p:tgtEl>
                                          <p:spTgt spid="1741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Effect transition="in" filter="randombar(horizontal)">
                                      <p:cBhvr>
                                        <p:cTn id="17" dur="500"/>
                                        <p:tgtEl>
                                          <p:spTgt spid="17411">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7411">
                                            <p:txEl>
                                              <p:pRg st="4" end="4"/>
                                            </p:txEl>
                                          </p:spTgt>
                                        </p:tgtEl>
                                        <p:attrNameLst>
                                          <p:attrName>style.visibility</p:attrName>
                                        </p:attrNameLst>
                                      </p:cBhvr>
                                      <p:to>
                                        <p:strVal val="visible"/>
                                      </p:to>
                                    </p:set>
                                    <p:animEffect transition="in" filter="randombar(horizontal)">
                                      <p:cBhvr>
                                        <p:cTn id="22" dur="500"/>
                                        <p:tgtEl>
                                          <p:spTgt spid="1741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72">
                                            <p:txEl>
                                              <p:pRg st="0" end="0"/>
                                            </p:txEl>
                                          </p:spTgt>
                                        </p:tgtEl>
                                        <p:attrNameLst>
                                          <p:attrName>style.visibility</p:attrName>
                                        </p:attrNameLst>
                                      </p:cBhvr>
                                      <p:to>
                                        <p:strVal val="visible"/>
                                      </p:to>
                                    </p:set>
                                    <p:animEffect transition="in" filter="randombar(horizontal)">
                                      <p:cBhvr>
                                        <p:cTn id="27" dur="500"/>
                                        <p:tgtEl>
                                          <p:spTgt spid="72">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72">
                                            <p:txEl>
                                              <p:pRg st="1" end="1"/>
                                            </p:txEl>
                                          </p:spTgt>
                                        </p:tgtEl>
                                        <p:attrNameLst>
                                          <p:attrName>style.visibility</p:attrName>
                                        </p:attrNameLst>
                                      </p:cBhvr>
                                      <p:to>
                                        <p:strVal val="visible"/>
                                      </p:to>
                                    </p:set>
                                    <p:animEffect transition="in" filter="randombar(horizontal)">
                                      <p:cBhvr>
                                        <p:cTn id="32" dur="500"/>
                                        <p:tgtEl>
                                          <p:spTgt spid="72">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72">
                                            <p:txEl>
                                              <p:pRg st="2" end="2"/>
                                            </p:txEl>
                                          </p:spTgt>
                                        </p:tgtEl>
                                        <p:attrNameLst>
                                          <p:attrName>style.visibility</p:attrName>
                                        </p:attrNameLst>
                                      </p:cBhvr>
                                      <p:to>
                                        <p:strVal val="visible"/>
                                      </p:to>
                                    </p:set>
                                    <p:animEffect transition="in" filter="randombar(horizontal)">
                                      <p:cBhvr>
                                        <p:cTn id="37" dur="500"/>
                                        <p:tgtEl>
                                          <p:spTgt spid="72">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72">
                                            <p:txEl>
                                              <p:pRg st="3" end="3"/>
                                            </p:txEl>
                                          </p:spTgt>
                                        </p:tgtEl>
                                        <p:attrNameLst>
                                          <p:attrName>style.visibility</p:attrName>
                                        </p:attrNameLst>
                                      </p:cBhvr>
                                      <p:to>
                                        <p:strVal val="visible"/>
                                      </p:to>
                                    </p:set>
                                    <p:animEffect transition="in" filter="randombar(horizontal)">
                                      <p:cBhvr>
                                        <p:cTn id="42" dur="500"/>
                                        <p:tgtEl>
                                          <p:spTgt spid="7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P spid="7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191E2-4218-45C9-9B33-3FB9A721EF43}"/>
              </a:ext>
            </a:extLst>
          </p:cNvPr>
          <p:cNvSpPr>
            <a:spLocks noGrp="1"/>
          </p:cNvSpPr>
          <p:nvPr>
            <p:ph type="title"/>
          </p:nvPr>
        </p:nvSpPr>
        <p:spPr>
          <a:xfrm>
            <a:off x="457200" y="274638"/>
            <a:ext cx="8229600" cy="1143000"/>
          </a:xfrm>
        </p:spPr>
        <p:txBody>
          <a:bodyPr wrap="square" anchor="ctr">
            <a:normAutofit/>
          </a:bodyPr>
          <a:lstStyle/>
          <a:p>
            <a:r>
              <a:rPr lang="en-US" dirty="0"/>
              <a:t>Questionnaire</a:t>
            </a:r>
          </a:p>
        </p:txBody>
      </p:sp>
      <p:sp>
        <p:nvSpPr>
          <p:cNvPr id="5" name="Date Placeholder 4">
            <a:extLst>
              <a:ext uri="{FF2B5EF4-FFF2-40B4-BE49-F238E27FC236}">
                <a16:creationId xmlns:a16="http://schemas.microsoft.com/office/drawing/2014/main" id="{3521A5FA-4779-436D-BD70-77185AA6B1F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6729F174-4E7E-4651-BE04-FB34C38F7A97}" type="datetime1">
              <a:rPr lang="en-GB" altLang="en-US" sz="900"/>
              <a:pPr>
                <a:lnSpc>
                  <a:spcPct val="90000"/>
                </a:lnSpc>
                <a:spcAft>
                  <a:spcPts val="600"/>
                </a:spcAft>
                <a:defRPr/>
              </a:pPr>
              <a:t>25/03/2022</a:t>
            </a:fld>
            <a:endParaRPr lang="en-GB" altLang="en-US" sz="900"/>
          </a:p>
        </p:txBody>
      </p:sp>
      <p:pic>
        <p:nvPicPr>
          <p:cNvPr id="88" name="Picture 88" descr="Text, letter&#10;&#10;Description automatically generated">
            <a:extLst>
              <a:ext uri="{FF2B5EF4-FFF2-40B4-BE49-F238E27FC236}">
                <a16:creationId xmlns:a16="http://schemas.microsoft.com/office/drawing/2014/main" id="{11D94BB0-4EC2-43D7-B306-CA88CFAB262B}"/>
              </a:ext>
            </a:extLst>
          </p:cNvPr>
          <p:cNvPicPr>
            <a:picLocks noGrp="1" noChangeAspect="1"/>
          </p:cNvPicPr>
          <p:nvPr>
            <p:ph sz="half" idx="1"/>
          </p:nvPr>
        </p:nvPicPr>
        <p:blipFill>
          <a:blip r:embed="rId2"/>
          <a:stretch>
            <a:fillRect/>
          </a:stretch>
        </p:blipFill>
        <p:spPr>
          <a:xfrm rot="5400000">
            <a:off x="-32813" y="1585246"/>
            <a:ext cx="4169241" cy="3842616"/>
          </a:xfrm>
        </p:spPr>
      </p:pic>
      <p:pic>
        <p:nvPicPr>
          <p:cNvPr id="89" name="Picture 89" descr="Text&#10;&#10;Description automatically generated">
            <a:extLst>
              <a:ext uri="{FF2B5EF4-FFF2-40B4-BE49-F238E27FC236}">
                <a16:creationId xmlns:a16="http://schemas.microsoft.com/office/drawing/2014/main" id="{969E9BB6-E9B4-47E2-B173-17D1454611FF}"/>
              </a:ext>
            </a:extLst>
          </p:cNvPr>
          <p:cNvPicPr>
            <a:picLocks noGrp="1" noChangeAspect="1"/>
          </p:cNvPicPr>
          <p:nvPr>
            <p:ph sz="half" idx="2"/>
          </p:nvPr>
        </p:nvPicPr>
        <p:blipFill>
          <a:blip r:embed="rId3"/>
          <a:stretch>
            <a:fillRect/>
          </a:stretch>
        </p:blipFill>
        <p:spPr>
          <a:xfrm rot="5400000">
            <a:off x="4420343" y="1375523"/>
            <a:ext cx="4242644" cy="4188661"/>
          </a:xfrm>
        </p:spPr>
      </p:pic>
    </p:spTree>
    <p:extLst>
      <p:ext uri="{BB962C8B-B14F-4D97-AF65-F5344CB8AC3E}">
        <p14:creationId xmlns:p14="http://schemas.microsoft.com/office/powerpoint/2010/main" val="4248683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29958CF-1100-48E1-8CBC-C67DFD8811C2}"/>
              </a:ext>
            </a:extLst>
          </p:cNvPr>
          <p:cNvSpPr>
            <a:spLocks noGrp="1"/>
          </p:cNvSpPr>
          <p:nvPr>
            <p:ph type="title"/>
          </p:nvPr>
        </p:nvSpPr>
        <p:spPr>
          <a:xfrm>
            <a:off x="467686" y="274638"/>
            <a:ext cx="8219114" cy="1017166"/>
          </a:xfrm>
        </p:spPr>
        <p:txBody>
          <a:bodyPr wrap="square" anchor="ctr">
            <a:noAutofit/>
          </a:bodyPr>
          <a:lstStyle/>
          <a:p>
            <a:r>
              <a:rPr lang="en-US" sz="3600" dirty="0"/>
              <a:t>QR code for our questionnaire: Research</a:t>
            </a:r>
          </a:p>
        </p:txBody>
      </p:sp>
      <p:pic>
        <p:nvPicPr>
          <p:cNvPr id="3" name="Picture 3" descr="Qr code&#10;&#10;Description automatically generated">
            <a:extLst>
              <a:ext uri="{FF2B5EF4-FFF2-40B4-BE49-F238E27FC236}">
                <a16:creationId xmlns:a16="http://schemas.microsoft.com/office/drawing/2014/main" id="{B9638DDF-BA81-42D4-B7F0-3EFA0ADBC2F1}"/>
              </a:ext>
            </a:extLst>
          </p:cNvPr>
          <p:cNvPicPr>
            <a:picLocks noGrp="1" noChangeAspect="1"/>
          </p:cNvPicPr>
          <p:nvPr>
            <p:ph sz="half" idx="1"/>
          </p:nvPr>
        </p:nvPicPr>
        <p:blipFill>
          <a:blip r:embed="rId2"/>
          <a:stretch>
            <a:fillRect/>
          </a:stretch>
        </p:blipFill>
        <p:spPr>
          <a:xfrm>
            <a:off x="481980" y="1600201"/>
            <a:ext cx="3989040" cy="3989040"/>
          </a:xfrm>
          <a:noFill/>
        </p:spPr>
      </p:pic>
      <p:sp>
        <p:nvSpPr>
          <p:cNvPr id="16" name="Content Placeholder 3">
            <a:extLst>
              <a:ext uri="{FF2B5EF4-FFF2-40B4-BE49-F238E27FC236}">
                <a16:creationId xmlns:a16="http://schemas.microsoft.com/office/drawing/2014/main" id="{77BF8907-E945-4AC5-863C-6233FAE2B533}"/>
              </a:ext>
            </a:extLst>
          </p:cNvPr>
          <p:cNvSpPr>
            <a:spLocks noGrp="1"/>
          </p:cNvSpPr>
          <p:nvPr>
            <p:ph sz="half" idx="2"/>
          </p:nvPr>
        </p:nvSpPr>
        <p:spPr>
          <a:xfrm>
            <a:off x="4648200" y="1600201"/>
            <a:ext cx="4038600" cy="3989040"/>
          </a:xfrm>
        </p:spPr>
        <p:txBody>
          <a:bodyPr/>
          <a:lstStyle/>
          <a:p>
            <a:r>
              <a:rPr lang="en-US" sz="1400" dirty="0"/>
              <a:t>Our primary research help us to find more possible candidates and to build up our data. </a:t>
            </a:r>
          </a:p>
          <a:p>
            <a:endParaRPr lang="en-US" sz="1400" dirty="0"/>
          </a:p>
          <a:p>
            <a:r>
              <a:rPr lang="en-US" sz="1400" dirty="0"/>
              <a:t>QR code is easy to access and allows our agency to find more people and helps produce our database and then we send out a text, email to our customers.</a:t>
            </a:r>
          </a:p>
          <a:p>
            <a:endParaRPr lang="en-US" sz="1400" dirty="0"/>
          </a:p>
          <a:p>
            <a:r>
              <a:rPr lang="en-US" sz="1400" dirty="0"/>
              <a:t>Top Talent respects and follows the GDPR regulations regarding data protection.</a:t>
            </a:r>
          </a:p>
          <a:p>
            <a:pPr marL="0" indent="0">
              <a:buNone/>
            </a:pPr>
            <a:endParaRPr lang="en-US" dirty="0"/>
          </a:p>
        </p:txBody>
      </p:sp>
      <p:sp>
        <p:nvSpPr>
          <p:cNvPr id="2" name="Date Placeholder 1">
            <a:extLst>
              <a:ext uri="{FF2B5EF4-FFF2-40B4-BE49-F238E27FC236}">
                <a16:creationId xmlns:a16="http://schemas.microsoft.com/office/drawing/2014/main" id="{E9CB22E5-BD61-4029-99DF-489B6F8D25C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7C9B511-EA7C-47B7-97E3-4B5B1A80CF69}" type="datetime1">
              <a:rPr lang="en-GB" altLang="en-US" sz="900"/>
              <a:pPr>
                <a:lnSpc>
                  <a:spcPct val="90000"/>
                </a:lnSpc>
                <a:spcAft>
                  <a:spcPts val="600"/>
                </a:spcAft>
                <a:defRPr/>
              </a:pPr>
              <a:t>25/03/2022</a:t>
            </a:fld>
            <a:endParaRPr lang="en-GB" altLang="en-US" sz="900"/>
          </a:p>
        </p:txBody>
      </p:sp>
      <p:sp>
        <p:nvSpPr>
          <p:cNvPr id="11" name="Footer Placeholder 4">
            <a:extLst>
              <a:ext uri="{FF2B5EF4-FFF2-40B4-BE49-F238E27FC236}">
                <a16:creationId xmlns:a16="http://schemas.microsoft.com/office/drawing/2014/main" id="{FBA2F232-9C22-4B28-8214-971ECFA7A21F}"/>
              </a:ext>
            </a:extLst>
          </p:cNvPr>
          <p:cNvSpPr>
            <a:spLocks noGrp="1"/>
          </p:cNvSpPr>
          <p:nvPr>
            <p:ph type="ftr" sz="quarter" idx="4294967295"/>
          </p:nvPr>
        </p:nvSpPr>
        <p:spPr>
          <a:xfrm>
            <a:off x="3132138" y="6461125"/>
            <a:ext cx="2895600" cy="365125"/>
          </a:xfrm>
          <a:prstGeom prst="rect">
            <a:avLst/>
          </a:prstGeom>
        </p:spPr>
        <p:txBody>
          <a:bodyPr/>
          <a:lstStyle/>
          <a:p>
            <a:pPr>
              <a:spcAft>
                <a:spcPts val="600"/>
              </a:spcAft>
              <a:defRPr/>
            </a:pPr>
            <a:r>
              <a:rPr lang="en-GB" altLang="en-US"/>
              <a:t>Mary March</a:t>
            </a:r>
          </a:p>
        </p:txBody>
      </p:sp>
    </p:spTree>
    <p:extLst>
      <p:ext uri="{BB962C8B-B14F-4D97-AF65-F5344CB8AC3E}">
        <p14:creationId xmlns:p14="http://schemas.microsoft.com/office/powerpoint/2010/main" val="404190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barn(inVertical)">
                                      <p:cBhvr>
                                        <p:cTn id="7" dur="500"/>
                                        <p:tgtEl>
                                          <p:spTgt spid="1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6">
                                            <p:txEl>
                                              <p:pRg st="2" end="2"/>
                                            </p:txEl>
                                          </p:spTgt>
                                        </p:tgtEl>
                                        <p:attrNameLst>
                                          <p:attrName>style.visibility</p:attrName>
                                        </p:attrNameLst>
                                      </p:cBhvr>
                                      <p:to>
                                        <p:strVal val="visible"/>
                                      </p:to>
                                    </p:set>
                                    <p:animEffect transition="in" filter="barn(inVertical)">
                                      <p:cBhvr>
                                        <p:cTn id="12" dur="500"/>
                                        <p:tgtEl>
                                          <p:spTgt spid="1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6">
                                            <p:txEl>
                                              <p:pRg st="4" end="4"/>
                                            </p:txEl>
                                          </p:spTgt>
                                        </p:tgtEl>
                                        <p:attrNameLst>
                                          <p:attrName>style.visibility</p:attrName>
                                        </p:attrNameLst>
                                      </p:cBhvr>
                                      <p:to>
                                        <p:strVal val="visible"/>
                                      </p:to>
                                    </p:set>
                                    <p:animEffect transition="in" filter="barn(inVertical)">
                                      <p:cBhvr>
                                        <p:cTn id="17" dur="500"/>
                                        <p:tgtEl>
                                          <p:spTgt spid="1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940995"/>
            <a:ext cx="8229600" cy="4797744"/>
          </a:xfrm>
        </p:spPr>
        <p:txBody>
          <a:bodyPr/>
          <a:lstStyle/>
          <a:p>
            <a:pPr algn="just" eaLnBrk="1" hangingPunct="1">
              <a:lnSpc>
                <a:spcPct val="90000"/>
              </a:lnSpc>
              <a:buFont typeface="Wingdings" panose="020B0604020202020204" pitchFamily="34" charset="0"/>
              <a:buChar char="Ø"/>
            </a:pPr>
            <a:r>
              <a:rPr lang="en-GB" altLang="en-US" sz="1600" dirty="0"/>
              <a:t>CEO: Sonia </a:t>
            </a:r>
            <a:endParaRPr lang="en-GB" sz="1600" dirty="0"/>
          </a:p>
          <a:p>
            <a:pPr algn="just">
              <a:lnSpc>
                <a:spcPct val="90000"/>
              </a:lnSpc>
            </a:pPr>
            <a:r>
              <a:rPr lang="en-GB" altLang="en-US" sz="1600" dirty="0"/>
              <a:t>Qualification: MSc in Education Leadership</a:t>
            </a:r>
          </a:p>
          <a:p>
            <a:pPr algn="just">
              <a:lnSpc>
                <a:spcPct val="90000"/>
              </a:lnSpc>
            </a:pPr>
            <a:r>
              <a:rPr lang="en-GB" altLang="en-US" sz="1600" dirty="0"/>
              <a:t>Experience: 5 years of management experience </a:t>
            </a:r>
          </a:p>
          <a:p>
            <a:pPr algn="just">
              <a:lnSpc>
                <a:spcPct val="90000"/>
              </a:lnSpc>
            </a:pPr>
            <a:r>
              <a:rPr lang="en-GB" altLang="en-US" sz="1600" dirty="0"/>
              <a:t>Skills: Leadership, Good communication, Organizing skills, Problem solving</a:t>
            </a:r>
          </a:p>
          <a:p>
            <a:pPr algn="just">
              <a:lnSpc>
                <a:spcPct val="90000"/>
              </a:lnSpc>
            </a:pPr>
            <a:r>
              <a:rPr lang="en-GB" altLang="en-US" sz="1600" dirty="0"/>
              <a:t>Job Role: delegating and directing agenda, communication, managing company</a:t>
            </a:r>
          </a:p>
          <a:p>
            <a:pPr marL="0" indent="0" algn="just">
              <a:lnSpc>
                <a:spcPct val="90000"/>
              </a:lnSpc>
              <a:buNone/>
            </a:pPr>
            <a:endParaRPr lang="en-GB" altLang="en-US" sz="1600" dirty="0"/>
          </a:p>
          <a:p>
            <a:pPr algn="just">
              <a:lnSpc>
                <a:spcPct val="90000"/>
              </a:lnSpc>
              <a:buFont typeface="Wingdings" panose="020B0604020202020204" pitchFamily="34" charset="0"/>
              <a:buChar char="Ø"/>
            </a:pPr>
            <a:r>
              <a:rPr lang="en-GB" altLang="en-US" sz="1600" dirty="0"/>
              <a:t>Marketing Manager: Alexandra </a:t>
            </a:r>
          </a:p>
          <a:p>
            <a:pPr algn="just">
              <a:lnSpc>
                <a:spcPct val="90000"/>
              </a:lnSpc>
            </a:pPr>
            <a:r>
              <a:rPr lang="en-GB" altLang="en-US" sz="1600" dirty="0"/>
              <a:t>Qualification: BA in marketing</a:t>
            </a:r>
          </a:p>
          <a:p>
            <a:pPr algn="just">
              <a:lnSpc>
                <a:spcPct val="90000"/>
              </a:lnSpc>
            </a:pPr>
            <a:r>
              <a:rPr lang="en-GB" altLang="en-US" sz="1600" dirty="0"/>
              <a:t>Experience: Marketing experience, customer service, Freelancer Experience</a:t>
            </a:r>
          </a:p>
          <a:p>
            <a:pPr algn="just">
              <a:lnSpc>
                <a:spcPct val="90000"/>
              </a:lnSpc>
            </a:pPr>
            <a:r>
              <a:rPr lang="en-GB" altLang="en-US" sz="1600" dirty="0"/>
              <a:t>Skills: Adaptability, Attention to detail, creativity, writing, data analytic &amp; analytics</a:t>
            </a:r>
          </a:p>
          <a:p>
            <a:pPr algn="just">
              <a:lnSpc>
                <a:spcPct val="90000"/>
              </a:lnSpc>
            </a:pPr>
            <a:r>
              <a:rPr lang="en-GB" altLang="en-US" sz="1600" dirty="0"/>
              <a:t>Job role:</a:t>
            </a:r>
            <a:r>
              <a:rPr lang="en-GB" altLang="en-US" sz="1600" dirty="0">
                <a:ea typeface="+mn-lt"/>
                <a:cs typeface="+mn-lt"/>
              </a:rPr>
              <a:t> advertising, analysing the market,</a:t>
            </a:r>
            <a:r>
              <a:rPr lang="en-GB" sz="1600" dirty="0">
                <a:ea typeface="+mn-lt"/>
                <a:cs typeface="+mn-lt"/>
              </a:rPr>
              <a:t> public relations.</a:t>
            </a:r>
          </a:p>
          <a:p>
            <a:pPr algn="just">
              <a:lnSpc>
                <a:spcPct val="90000"/>
              </a:lnSpc>
            </a:pPr>
            <a:endParaRPr lang="en-GB" altLang="en-US" sz="1600" dirty="0"/>
          </a:p>
          <a:p>
            <a:pPr algn="just">
              <a:lnSpc>
                <a:spcPct val="90000"/>
              </a:lnSpc>
              <a:buFont typeface="Wingdings" panose="020B0604020202020204" pitchFamily="34" charset="0"/>
              <a:buChar char="Ø"/>
            </a:pPr>
            <a:r>
              <a:rPr lang="en-GB" altLang="en-US" sz="1600" dirty="0"/>
              <a:t>Assistant Manager: Andrea Eniko</a:t>
            </a:r>
          </a:p>
          <a:p>
            <a:pPr algn="just">
              <a:lnSpc>
                <a:spcPct val="90000"/>
              </a:lnSpc>
            </a:pPr>
            <a:r>
              <a:rPr lang="en-GB" altLang="en-US" sz="1600" dirty="0"/>
              <a:t>Qualification: BA in Management</a:t>
            </a:r>
          </a:p>
          <a:p>
            <a:pPr algn="just">
              <a:lnSpc>
                <a:spcPct val="90000"/>
              </a:lnSpc>
            </a:pPr>
            <a:r>
              <a:rPr lang="en-GB" altLang="en-US" sz="1600" dirty="0"/>
              <a:t>Experience: assistant office manager, customer service. </a:t>
            </a:r>
          </a:p>
          <a:p>
            <a:pPr algn="just">
              <a:lnSpc>
                <a:spcPct val="90000"/>
              </a:lnSpc>
            </a:pPr>
            <a:r>
              <a:rPr lang="en-GB" altLang="en-US" sz="1600" dirty="0"/>
              <a:t>Skills: </a:t>
            </a:r>
            <a:r>
              <a:rPr lang="en-GB" sz="1600" dirty="0">
                <a:ea typeface="+mn-lt"/>
                <a:cs typeface="+mn-lt"/>
              </a:rPr>
              <a:t>decision – making skills, time management, multitasking, approachable</a:t>
            </a:r>
            <a:endParaRPr lang="en-US" sz="1600" dirty="0">
              <a:ea typeface="+mn-lt"/>
              <a:cs typeface="+mn-lt"/>
            </a:endParaRPr>
          </a:p>
          <a:p>
            <a:pPr algn="just">
              <a:lnSpc>
                <a:spcPct val="90000"/>
              </a:lnSpc>
            </a:pPr>
            <a:r>
              <a:rPr lang="en-GB" altLang="en-US" sz="1600" dirty="0"/>
              <a:t>Job role: performing managerial task, maintaining inventory, evaluating performance</a:t>
            </a:r>
            <a:endParaRPr lang="en-GB" altLang="en-US" sz="1800" dirty="0"/>
          </a:p>
          <a:p>
            <a:pPr algn="just">
              <a:lnSpc>
                <a:spcPct val="90000"/>
              </a:lnSpc>
            </a:pPr>
            <a:endParaRPr lang="en-GB" altLang="en-US" sz="2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1000"/>
                                        <p:tgtEl>
                                          <p:spTgt spid="19459">
                                            <p:txEl>
                                              <p:pRg st="0" end="0"/>
                                            </p:txEl>
                                          </p:spTgt>
                                        </p:tgtEl>
                                      </p:cBhvr>
                                    </p:animEffect>
                                    <p:anim calcmode="lin" valueType="num">
                                      <p:cBhvr>
                                        <p:cTn id="8" dur="1000" fill="hold"/>
                                        <p:tgtEl>
                                          <p:spTgt spid="1945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945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9459">
                                            <p:txEl>
                                              <p:pRg st="6" end="6"/>
                                            </p:txEl>
                                          </p:spTgt>
                                        </p:tgtEl>
                                        <p:attrNameLst>
                                          <p:attrName>style.visibility</p:attrName>
                                        </p:attrNameLst>
                                      </p:cBhvr>
                                      <p:to>
                                        <p:strVal val="visible"/>
                                      </p:to>
                                    </p:set>
                                    <p:anim calcmode="lin" valueType="num">
                                      <p:cBhvr additive="base">
                                        <p:cTn id="14" dur="500" fill="hold"/>
                                        <p:tgtEl>
                                          <p:spTgt spid="19459">
                                            <p:txEl>
                                              <p:pRg st="6" end="6"/>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1945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19459">
                                            <p:txEl>
                                              <p:pRg st="12" end="12"/>
                                            </p:txEl>
                                          </p:spTgt>
                                        </p:tgtEl>
                                        <p:attrNameLst>
                                          <p:attrName>style.visibility</p:attrName>
                                        </p:attrNameLst>
                                      </p:cBhvr>
                                      <p:to>
                                        <p:strVal val="visible"/>
                                      </p:to>
                                    </p:set>
                                    <p:animEffect transition="in" filter="fade">
                                      <p:cBhvr>
                                        <p:cTn id="20" dur="1000"/>
                                        <p:tgtEl>
                                          <p:spTgt spid="19459">
                                            <p:txEl>
                                              <p:pRg st="12" end="12"/>
                                            </p:txEl>
                                          </p:spTgt>
                                        </p:tgtEl>
                                      </p:cBhvr>
                                    </p:animEffect>
                                    <p:anim calcmode="lin" valueType="num">
                                      <p:cBhvr>
                                        <p:cTn id="21" dur="1000" fill="hold"/>
                                        <p:tgtEl>
                                          <p:spTgt spid="19459">
                                            <p:txEl>
                                              <p:pRg st="12" end="12"/>
                                            </p:txEl>
                                          </p:spTgt>
                                        </p:tgtEl>
                                        <p:attrNameLst>
                                          <p:attrName>ppt_x</p:attrName>
                                        </p:attrNameLst>
                                      </p:cBhvr>
                                      <p:tavLst>
                                        <p:tav tm="0">
                                          <p:val>
                                            <p:strVal val="#ppt_x"/>
                                          </p:val>
                                        </p:tav>
                                        <p:tav tm="100000">
                                          <p:val>
                                            <p:strVal val="#ppt_x"/>
                                          </p:val>
                                        </p:tav>
                                      </p:tavLst>
                                    </p:anim>
                                    <p:anim calcmode="lin" valueType="num">
                                      <p:cBhvr>
                                        <p:cTn id="22" dur="1000" fill="hold"/>
                                        <p:tgtEl>
                                          <p:spTgt spid="19459">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4CD2E-1046-4C47-873C-ACAD105F3695}"/>
              </a:ext>
            </a:extLst>
          </p:cNvPr>
          <p:cNvSpPr>
            <a:spLocks noGrp="1"/>
          </p:cNvSpPr>
          <p:nvPr>
            <p:ph type="title"/>
          </p:nvPr>
        </p:nvSpPr>
        <p:spPr>
          <a:xfrm>
            <a:off x="457200" y="274638"/>
            <a:ext cx="8229600" cy="671120"/>
          </a:xfrm>
        </p:spPr>
        <p:txBody>
          <a:bodyPr/>
          <a:lstStyle/>
          <a:p>
            <a:r>
              <a:rPr lang="en-GB" b="1" i="1" dirty="0">
                <a:ea typeface="+mj-lt"/>
                <a:cs typeface="+mj-lt"/>
              </a:rPr>
              <a:t>Management Team</a:t>
            </a:r>
            <a:endParaRPr lang="en-US" dirty="0"/>
          </a:p>
        </p:txBody>
      </p:sp>
      <p:sp>
        <p:nvSpPr>
          <p:cNvPr id="3" name="Content Placeholder 2">
            <a:extLst>
              <a:ext uri="{FF2B5EF4-FFF2-40B4-BE49-F238E27FC236}">
                <a16:creationId xmlns:a16="http://schemas.microsoft.com/office/drawing/2014/main" id="{1ED4D3BB-2520-4C6F-ACDD-BD63B3068BD9}"/>
              </a:ext>
            </a:extLst>
          </p:cNvPr>
          <p:cNvSpPr>
            <a:spLocks noGrp="1"/>
          </p:cNvSpPr>
          <p:nvPr>
            <p:ph idx="1"/>
          </p:nvPr>
        </p:nvSpPr>
        <p:spPr>
          <a:xfrm>
            <a:off x="457200" y="1023458"/>
            <a:ext cx="8229600" cy="4493775"/>
          </a:xfrm>
        </p:spPr>
        <p:txBody>
          <a:bodyPr/>
          <a:lstStyle/>
          <a:p>
            <a:pPr>
              <a:buFont typeface="Wingdings" panose="020B0604020202020204" pitchFamily="34" charset="0"/>
              <a:buChar char="Ø"/>
            </a:pPr>
            <a:r>
              <a:rPr lang="en-US" sz="1800" dirty="0"/>
              <a:t>Operation Manager: Andreea</a:t>
            </a:r>
          </a:p>
          <a:p>
            <a:pPr algn="just">
              <a:lnSpc>
                <a:spcPct val="90000"/>
              </a:lnSpc>
            </a:pPr>
            <a:r>
              <a:rPr lang="en-GB" sz="1800" dirty="0">
                <a:ea typeface="+mn-lt"/>
                <a:cs typeface="+mn-lt"/>
              </a:rPr>
              <a:t>Qualification: Management qualification Level 7</a:t>
            </a:r>
            <a:endParaRPr lang="en-US" sz="1800" dirty="0">
              <a:ea typeface="+mn-lt"/>
              <a:cs typeface="+mn-lt"/>
            </a:endParaRPr>
          </a:p>
          <a:p>
            <a:pPr algn="just">
              <a:lnSpc>
                <a:spcPct val="90000"/>
              </a:lnSpc>
            </a:pPr>
            <a:r>
              <a:rPr lang="en-GB" sz="1800" dirty="0">
                <a:ea typeface="+mn-lt"/>
                <a:cs typeface="+mn-lt"/>
              </a:rPr>
              <a:t>Experience: Administration 4 years</a:t>
            </a:r>
            <a:endParaRPr lang="en-US" sz="1800" dirty="0">
              <a:ea typeface="+mn-lt"/>
              <a:cs typeface="+mn-lt"/>
            </a:endParaRPr>
          </a:p>
          <a:p>
            <a:pPr algn="just">
              <a:lnSpc>
                <a:spcPct val="90000"/>
              </a:lnSpc>
            </a:pPr>
            <a:r>
              <a:rPr lang="en-GB" sz="1800" dirty="0">
                <a:ea typeface="+mn-lt"/>
                <a:cs typeface="+mn-lt"/>
              </a:rPr>
              <a:t>Skills: IT, negotiation skills, organizational, problem solving</a:t>
            </a:r>
            <a:endParaRPr lang="en-US" sz="1800" dirty="0">
              <a:ea typeface="+mn-lt"/>
              <a:cs typeface="+mn-lt"/>
            </a:endParaRPr>
          </a:p>
          <a:p>
            <a:pPr algn="just">
              <a:lnSpc>
                <a:spcPct val="90000"/>
              </a:lnSpc>
            </a:pPr>
            <a:r>
              <a:rPr lang="en-GB" sz="1800" dirty="0">
                <a:ea typeface="+mn-lt"/>
                <a:cs typeface="+mn-lt"/>
              </a:rPr>
              <a:t>Job role:</a:t>
            </a:r>
            <a:r>
              <a:rPr lang="en-GB" sz="1600" dirty="0">
                <a:ea typeface="+mn-lt"/>
                <a:cs typeface="+mn-lt"/>
              </a:rPr>
              <a:t> h</a:t>
            </a:r>
            <a:r>
              <a:rPr lang="en-GB" sz="1800" dirty="0">
                <a:ea typeface="+mn-lt"/>
                <a:cs typeface="+mn-lt"/>
              </a:rPr>
              <a:t>ire and train employees, maintaining and increasing business, performing financial prediction, approving invoices and payments.</a:t>
            </a:r>
          </a:p>
          <a:p>
            <a:pPr marL="0" indent="0" algn="just">
              <a:lnSpc>
                <a:spcPct val="90000"/>
              </a:lnSpc>
              <a:buNone/>
            </a:pPr>
            <a:endParaRPr lang="en-GB" sz="1800" dirty="0"/>
          </a:p>
          <a:p>
            <a:pPr algn="just">
              <a:lnSpc>
                <a:spcPct val="90000"/>
              </a:lnSpc>
              <a:buFont typeface="Wingdings" panose="020B0604020202020204" pitchFamily="34" charset="0"/>
              <a:buChar char="Ø"/>
            </a:pPr>
            <a:r>
              <a:rPr lang="en-GB" sz="1800" dirty="0"/>
              <a:t>HR Manager: Oana </a:t>
            </a:r>
          </a:p>
          <a:p>
            <a:pPr algn="just">
              <a:lnSpc>
                <a:spcPct val="90000"/>
              </a:lnSpc>
            </a:pPr>
            <a:r>
              <a:rPr lang="en-GB" sz="1800" dirty="0">
                <a:ea typeface="+mn-lt"/>
                <a:cs typeface="+mn-lt"/>
              </a:rPr>
              <a:t>Qualification: BA in communication</a:t>
            </a:r>
            <a:endParaRPr lang="en-US" sz="1800" dirty="0">
              <a:ea typeface="+mn-lt"/>
              <a:cs typeface="+mn-lt"/>
            </a:endParaRPr>
          </a:p>
          <a:p>
            <a:pPr algn="just">
              <a:lnSpc>
                <a:spcPct val="90000"/>
              </a:lnSpc>
            </a:pPr>
            <a:r>
              <a:rPr lang="en-GB" sz="1800" dirty="0">
                <a:ea typeface="+mn-lt"/>
                <a:cs typeface="+mn-lt"/>
              </a:rPr>
              <a:t>Experience: data entry 3 years, customer service 1 year, payroll 1 year.</a:t>
            </a:r>
          </a:p>
          <a:p>
            <a:pPr algn="just">
              <a:lnSpc>
                <a:spcPct val="90000"/>
              </a:lnSpc>
            </a:pPr>
            <a:r>
              <a:rPr lang="en-GB" sz="1800" dirty="0">
                <a:ea typeface="+mn-lt"/>
                <a:cs typeface="+mn-lt"/>
              </a:rPr>
              <a:t>Skills: Database Spreadsheets, Microsoft Office, Outlook , Communication </a:t>
            </a:r>
          </a:p>
          <a:p>
            <a:pPr algn="just">
              <a:lnSpc>
                <a:spcPct val="90000"/>
              </a:lnSpc>
            </a:pPr>
            <a:r>
              <a:rPr lang="en-GB" sz="1800" dirty="0">
                <a:ea typeface="+mn-lt"/>
                <a:cs typeface="+mn-lt"/>
              </a:rPr>
              <a:t>Job role: dealing with overseas queries, developing recruitment strategies, payroll, onboarding employees, implementing systems for managing staff benefits.</a:t>
            </a:r>
            <a:endParaRPr lang="en-GB" sz="1800" dirty="0"/>
          </a:p>
        </p:txBody>
      </p:sp>
      <p:sp>
        <p:nvSpPr>
          <p:cNvPr id="4" name="Date Placeholder 3">
            <a:extLst>
              <a:ext uri="{FF2B5EF4-FFF2-40B4-BE49-F238E27FC236}">
                <a16:creationId xmlns:a16="http://schemas.microsoft.com/office/drawing/2014/main" id="{C6DA377B-CA93-43D2-BE4F-5DF42A8CC48D}"/>
              </a:ext>
            </a:extLst>
          </p:cNvPr>
          <p:cNvSpPr>
            <a:spLocks noGrp="1"/>
          </p:cNvSpPr>
          <p:nvPr>
            <p:ph type="dt" sz="half" idx="10"/>
          </p:nvPr>
        </p:nvSpPr>
        <p:spPr/>
        <p:txBody>
          <a:body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7C1DD773-4218-4746-8F18-AC3967ED2E64}"/>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833535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wipe(down)">
                                      <p:cBhvr>
                                        <p:cTn id="1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itle 1">
            <a:extLst>
              <a:ext uri="{FF2B5EF4-FFF2-40B4-BE49-F238E27FC236}">
                <a16:creationId xmlns:a16="http://schemas.microsoft.com/office/drawing/2014/main" id="{B4616565-C5AF-B34B-270D-134D67828432}"/>
              </a:ext>
            </a:extLst>
          </p:cNvPr>
          <p:cNvSpPr>
            <a:spLocks noGrp="1"/>
          </p:cNvSpPr>
          <p:nvPr>
            <p:ph type="title"/>
          </p:nvPr>
        </p:nvSpPr>
        <p:spPr>
          <a:xfrm>
            <a:off x="1739857" y="6082056"/>
            <a:ext cx="5486400" cy="566738"/>
          </a:xfrm>
        </p:spPr>
        <p:txBody>
          <a:bodyPr/>
          <a:lstStyle/>
          <a:p>
            <a:endParaRPr lang="en-US"/>
          </a:p>
        </p:txBody>
      </p:sp>
      <p:pic>
        <p:nvPicPr>
          <p:cNvPr id="29" name="Picture 29" descr="Graphical user interface, application, table, Excel&#10;&#10;Description automatically generated">
            <a:extLst>
              <a:ext uri="{FF2B5EF4-FFF2-40B4-BE49-F238E27FC236}">
                <a16:creationId xmlns:a16="http://schemas.microsoft.com/office/drawing/2014/main" id="{2FFCF5B2-933C-4B72-A285-55A713930FED}"/>
              </a:ext>
            </a:extLst>
          </p:cNvPr>
          <p:cNvPicPr>
            <a:picLocks noGrp="1" noChangeAspect="1"/>
          </p:cNvPicPr>
          <p:nvPr>
            <p:ph type="pic" idx="1"/>
          </p:nvPr>
        </p:nvPicPr>
        <p:blipFill rotWithShape="1">
          <a:blip r:embed="rId2"/>
          <a:srcRect l="4012" t="23014" r="29321" b="5479"/>
          <a:stretch/>
        </p:blipFill>
        <p:spPr>
          <a:xfrm>
            <a:off x="-858" y="-393863"/>
            <a:ext cx="9083490" cy="4779427"/>
          </a:xfrm>
          <a:noFill/>
        </p:spPr>
      </p:pic>
      <p:sp>
        <p:nvSpPr>
          <p:cNvPr id="45" name="Text Placeholder 3">
            <a:extLst>
              <a:ext uri="{FF2B5EF4-FFF2-40B4-BE49-F238E27FC236}">
                <a16:creationId xmlns:a16="http://schemas.microsoft.com/office/drawing/2014/main" id="{0641586A-A216-340C-C32A-5FC5E358C34B}"/>
              </a:ext>
            </a:extLst>
          </p:cNvPr>
          <p:cNvSpPr>
            <a:spLocks noGrp="1"/>
          </p:cNvSpPr>
          <p:nvPr>
            <p:ph type="body" sz="half" idx="2"/>
          </p:nvPr>
        </p:nvSpPr>
        <p:spPr>
          <a:xfrm>
            <a:off x="544426" y="4423154"/>
            <a:ext cx="7824831" cy="1575048"/>
          </a:xfrm>
        </p:spPr>
        <p:txBody>
          <a:bodyPr/>
          <a:lstStyle/>
          <a:p>
            <a:r>
              <a:rPr lang="en-US" dirty="0"/>
              <a:t>Total income: £304,520</a:t>
            </a:r>
          </a:p>
          <a:p>
            <a:r>
              <a:rPr lang="en-US" dirty="0"/>
              <a:t> Start-up cost: £13,731      Total expenses: £145.768</a:t>
            </a:r>
          </a:p>
          <a:p>
            <a:r>
              <a:rPr lang="en-US" dirty="0"/>
              <a:t>Total : £318,251 minus expenses: £145,768 = £172,483 (Gross profit) – taxes: £50.000-20%= £40000; £122,483-40% = £73,489.80</a:t>
            </a:r>
          </a:p>
          <a:p>
            <a:r>
              <a:rPr lang="en-US" dirty="0"/>
              <a:t>Net profit: £113,489.80    Profit Partner: 113,489.80/5= £22,697.8</a:t>
            </a:r>
          </a:p>
          <a:p>
            <a:endParaRPr lang="en-US" dirty="0"/>
          </a:p>
          <a:p>
            <a:endParaRPr lang="en-US" dirty="0"/>
          </a:p>
          <a:p>
            <a:endParaRPr lang="en-US" dirty="0"/>
          </a:p>
        </p:txBody>
      </p:sp>
      <p:sp>
        <p:nvSpPr>
          <p:cNvPr id="38" name="Date Placeholder 4">
            <a:extLst>
              <a:ext uri="{FF2B5EF4-FFF2-40B4-BE49-F238E27FC236}">
                <a16:creationId xmlns:a16="http://schemas.microsoft.com/office/drawing/2014/main" id="{01585EB4-2090-9318-107D-843427C7CFC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B9188D40-EA84-4741-A93C-333A7A4EA90F}" type="datetime1">
              <a:rPr lang="en-GB" altLang="en-US" sz="900"/>
              <a:pPr>
                <a:lnSpc>
                  <a:spcPct val="90000"/>
                </a:lnSpc>
                <a:spcAft>
                  <a:spcPts val="600"/>
                </a:spcAft>
                <a:defRPr/>
              </a:pPr>
              <a:t>25/03/2022</a:t>
            </a:fld>
            <a:endParaRPr lang="en-GB" altLang="en-US" sz="900"/>
          </a:p>
        </p:txBody>
      </p:sp>
      <p:sp>
        <p:nvSpPr>
          <p:cNvPr id="4" name="Date Placeholder 3" hidden="1">
            <a:extLst>
              <a:ext uri="{FF2B5EF4-FFF2-40B4-BE49-F238E27FC236}">
                <a16:creationId xmlns:a16="http://schemas.microsoft.com/office/drawing/2014/main" id="{C43C2F21-6303-4343-A845-C7D8C770FFE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384B99DA-8C13-4E5F-AA0A-1F1000BE46CB}" type="datetime1">
              <a:rPr lang="en-GB" altLang="en-US" sz="900"/>
              <a:pPr>
                <a:lnSpc>
                  <a:spcPct val="90000"/>
                </a:lnSpc>
                <a:spcAft>
                  <a:spcPts val="600"/>
                </a:spcAft>
                <a:defRPr/>
              </a:pPr>
              <a:t>25/03/2022</a:t>
            </a:fld>
            <a:endParaRPr lang="en-GB" altLang="en-US" sz="900"/>
          </a:p>
        </p:txBody>
      </p:sp>
      <p:sp>
        <p:nvSpPr>
          <p:cNvPr id="5" name="Footer Placeholder 4">
            <a:extLst>
              <a:ext uri="{FF2B5EF4-FFF2-40B4-BE49-F238E27FC236}">
                <a16:creationId xmlns:a16="http://schemas.microsoft.com/office/drawing/2014/main" id="{05B9F4C6-0424-472D-9518-879149E3EE26}"/>
              </a:ext>
            </a:extLst>
          </p:cNvPr>
          <p:cNvSpPr>
            <a:spLocks noGrp="1"/>
          </p:cNvSpPr>
          <p:nvPr>
            <p:ph type="ftr" sz="quarter" idx="4294967295"/>
          </p:nvPr>
        </p:nvSpPr>
        <p:spPr>
          <a:xfrm>
            <a:off x="3132138" y="6461125"/>
            <a:ext cx="2895600" cy="365125"/>
          </a:xfrm>
          <a:prstGeom prst="rect">
            <a:avLst/>
          </a:prstGeom>
        </p:spPr>
        <p:txBody>
          <a:bodyPr/>
          <a:lstStyle/>
          <a:p>
            <a:pPr>
              <a:spcAft>
                <a:spcPts val="600"/>
              </a:spcAft>
              <a:defRPr/>
            </a:pPr>
            <a:r>
              <a:rPr lang="en-GB" altLang="en-US"/>
              <a:t>Mary March</a:t>
            </a:r>
          </a:p>
        </p:txBody>
      </p:sp>
    </p:spTree>
    <p:extLst>
      <p:ext uri="{BB962C8B-B14F-4D97-AF65-F5344CB8AC3E}">
        <p14:creationId xmlns:p14="http://schemas.microsoft.com/office/powerpoint/2010/main" val="2041339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1752-0D4D-4567-868B-ECF39A33903E}"/>
              </a:ext>
            </a:extLst>
          </p:cNvPr>
          <p:cNvSpPr>
            <a:spLocks noGrp="1"/>
          </p:cNvSpPr>
          <p:nvPr>
            <p:ph type="title"/>
          </p:nvPr>
        </p:nvSpPr>
        <p:spPr>
          <a:xfrm>
            <a:off x="457200" y="274638"/>
            <a:ext cx="8229600" cy="272643"/>
          </a:xfrm>
        </p:spPr>
        <p:txBody>
          <a:bodyPr/>
          <a:lstStyle/>
          <a:p>
            <a:r>
              <a:rPr lang="en-US" sz="3200" dirty="0"/>
              <a:t>Breakeven point</a:t>
            </a:r>
          </a:p>
        </p:txBody>
      </p:sp>
      <p:sp>
        <p:nvSpPr>
          <p:cNvPr id="4" name="Date Placeholder 3">
            <a:extLst>
              <a:ext uri="{FF2B5EF4-FFF2-40B4-BE49-F238E27FC236}">
                <a16:creationId xmlns:a16="http://schemas.microsoft.com/office/drawing/2014/main" id="{2485A583-C07F-4001-8430-75CC3048CB2D}"/>
              </a:ext>
            </a:extLst>
          </p:cNvPr>
          <p:cNvSpPr>
            <a:spLocks noGrp="1"/>
          </p:cNvSpPr>
          <p:nvPr>
            <p:ph type="dt" sz="half" idx="10"/>
          </p:nvPr>
        </p:nvSpPr>
        <p:spPr/>
        <p:txBody>
          <a:body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E31B6A5E-8374-449D-8EEE-F2C0C06F946D}"/>
              </a:ext>
            </a:extLst>
          </p:cNvPr>
          <p:cNvSpPr>
            <a:spLocks noGrp="1"/>
          </p:cNvSpPr>
          <p:nvPr>
            <p:ph type="ftr" sz="quarter" idx="11"/>
          </p:nvPr>
        </p:nvSpPr>
        <p:spPr/>
        <p:txBody>
          <a:bodyPr/>
          <a:lstStyle/>
          <a:p>
            <a:pPr>
              <a:defRPr/>
            </a:pPr>
            <a:r>
              <a:rPr lang="en-GB" altLang="en-US"/>
              <a:t>Mary March</a:t>
            </a:r>
          </a:p>
        </p:txBody>
      </p:sp>
      <p:pic>
        <p:nvPicPr>
          <p:cNvPr id="8" name="Picture 8" descr="Graphical user interface, text, application&#10;&#10;Description automatically generated">
            <a:extLst>
              <a:ext uri="{FF2B5EF4-FFF2-40B4-BE49-F238E27FC236}">
                <a16:creationId xmlns:a16="http://schemas.microsoft.com/office/drawing/2014/main" id="{6303C628-497D-46D0-94A9-A97D10D4025A}"/>
              </a:ext>
            </a:extLst>
          </p:cNvPr>
          <p:cNvPicPr>
            <a:picLocks noGrp="1" noChangeAspect="1"/>
          </p:cNvPicPr>
          <p:nvPr>
            <p:ph idx="1"/>
          </p:nvPr>
        </p:nvPicPr>
        <p:blipFill rotWithShape="1">
          <a:blip r:embed="rId2"/>
          <a:srcRect l="34737" t="26738" r="38346" b="8289"/>
          <a:stretch/>
        </p:blipFill>
        <p:spPr>
          <a:xfrm>
            <a:off x="-375" y="666927"/>
            <a:ext cx="5114672" cy="4883459"/>
          </a:xfrm>
        </p:spPr>
      </p:pic>
      <p:graphicFrame>
        <p:nvGraphicFramePr>
          <p:cNvPr id="7" name="Chart 6">
            <a:extLst>
              <a:ext uri="{FF2B5EF4-FFF2-40B4-BE49-F238E27FC236}">
                <a16:creationId xmlns:a16="http://schemas.microsoft.com/office/drawing/2014/main" id="{344CBEB6-060E-4B50-9EED-A650B8BB6AC9}"/>
              </a:ext>
              <a:ext uri="{147F2762-F138-4A5C-976F-8EAC2B608ADB}">
                <a16:predDERef xmlns:a16="http://schemas.microsoft.com/office/drawing/2014/main" pred="{7D78DC55-2B68-40F8-AC7E-C3BFB5289F2C}"/>
              </a:ext>
            </a:extLst>
          </p:cNvPr>
          <p:cNvGraphicFramePr>
            <a:graphicFrameLocks/>
          </p:cNvGraphicFramePr>
          <p:nvPr>
            <p:extLst>
              <p:ext uri="{D42A27DB-BD31-4B8C-83A1-F6EECF244321}">
                <p14:modId xmlns:p14="http://schemas.microsoft.com/office/powerpoint/2010/main" val="1262460209"/>
              </p:ext>
            </p:extLst>
          </p:nvPr>
        </p:nvGraphicFramePr>
        <p:xfrm>
          <a:off x="5043881" y="1583422"/>
          <a:ext cx="3984770" cy="303681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259927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FDC4-610E-4DB2-A82B-2E6E258E0CAB}"/>
              </a:ext>
            </a:extLst>
          </p:cNvPr>
          <p:cNvSpPr>
            <a:spLocks noGrp="1"/>
          </p:cNvSpPr>
          <p:nvPr>
            <p:ph type="title"/>
          </p:nvPr>
        </p:nvSpPr>
        <p:spPr>
          <a:xfrm>
            <a:off x="457200" y="274638"/>
            <a:ext cx="8229600" cy="482367"/>
          </a:xfrm>
        </p:spPr>
        <p:txBody>
          <a:bodyPr/>
          <a:lstStyle/>
          <a:p>
            <a:r>
              <a:rPr lang="en-US" dirty="0"/>
              <a:t>Profit and Loss</a:t>
            </a:r>
          </a:p>
        </p:txBody>
      </p:sp>
      <p:sp>
        <p:nvSpPr>
          <p:cNvPr id="3" name="Content Placeholder 2">
            <a:extLst>
              <a:ext uri="{FF2B5EF4-FFF2-40B4-BE49-F238E27FC236}">
                <a16:creationId xmlns:a16="http://schemas.microsoft.com/office/drawing/2014/main" id="{5C2A8B78-930B-4431-86CD-EF563FF419B8}"/>
              </a:ext>
            </a:extLst>
          </p:cNvPr>
          <p:cNvSpPr>
            <a:spLocks noGrp="1"/>
          </p:cNvSpPr>
          <p:nvPr>
            <p:ph idx="1"/>
          </p:nvPr>
        </p:nvSpPr>
        <p:spPr>
          <a:xfrm>
            <a:off x="457200" y="908110"/>
            <a:ext cx="8229600" cy="4609123"/>
          </a:xfrm>
        </p:spPr>
        <p:txBody>
          <a:bodyPr/>
          <a:lstStyle/>
          <a:p>
            <a:r>
              <a:rPr lang="en-US" sz="1400" dirty="0"/>
              <a:t>Income: £304,520</a:t>
            </a:r>
          </a:p>
          <a:p>
            <a:r>
              <a:rPr lang="en-US" sz="1400" dirty="0"/>
              <a:t>Investment: £13,731                   Total income: £318,251   </a:t>
            </a:r>
            <a:r>
              <a:rPr lang="en-US" sz="1400" dirty="0">
                <a:ea typeface="+mn-lt"/>
                <a:cs typeface="+mn-lt"/>
              </a:rPr>
              <a:t>  Net profit: £113,489.80</a:t>
            </a:r>
          </a:p>
          <a:p>
            <a:r>
              <a:rPr lang="en-US" sz="1400" dirty="0"/>
              <a:t>Materials: £5,525</a:t>
            </a:r>
          </a:p>
          <a:p>
            <a:r>
              <a:rPr lang="en-US" sz="1400" dirty="0"/>
              <a:t>Rent: £12,000                                    Expenses: fixed cost: £132,256 + variable cost:£13,512</a:t>
            </a:r>
          </a:p>
          <a:p>
            <a:r>
              <a:rPr lang="en-US" sz="1400" dirty="0"/>
              <a:t>Wages: £119,250                      =&gt; Cost: £ 145,768; Total income:318,251 </a:t>
            </a:r>
            <a:r>
              <a:rPr lang="en-US" sz="1400" dirty="0">
                <a:ea typeface="+mn-lt"/>
                <a:cs typeface="+mn-lt"/>
              </a:rPr>
              <a:t>minus  expenses:                                                                                                                     £145,768 </a:t>
            </a:r>
          </a:p>
          <a:p>
            <a:r>
              <a:rPr lang="en-US" sz="1400" dirty="0"/>
              <a:t>Utilities: £ 1,900                             </a:t>
            </a:r>
            <a:r>
              <a:rPr lang="en-US" sz="1400" dirty="0">
                <a:ea typeface="+mn-lt"/>
                <a:cs typeface="+mn-lt"/>
              </a:rPr>
              <a:t>= £172,483</a:t>
            </a:r>
            <a:r>
              <a:rPr lang="en-US" sz="1400" dirty="0"/>
              <a:t> </a:t>
            </a:r>
            <a:r>
              <a:rPr lang="en-US" sz="1400" dirty="0">
                <a:ea typeface="+mn-lt"/>
                <a:cs typeface="+mn-lt"/>
              </a:rPr>
              <a:t>– taxes: £50.000-20%</a:t>
            </a:r>
            <a:r>
              <a:rPr lang="en-US" sz="1400" dirty="0"/>
              <a:t>             </a:t>
            </a:r>
          </a:p>
          <a:p>
            <a:r>
              <a:rPr lang="en-US" sz="1400" dirty="0"/>
              <a:t>Insurance: £286                              = </a:t>
            </a:r>
            <a:r>
              <a:rPr lang="en-US" sz="1400" dirty="0">
                <a:ea typeface="+mn-lt"/>
                <a:cs typeface="+mn-lt"/>
              </a:rPr>
              <a:t>£40000; £122,483-40% = £73,489.80</a:t>
            </a:r>
          </a:p>
          <a:p>
            <a:r>
              <a:rPr lang="en-US" sz="1400" dirty="0"/>
              <a:t>Phone/Internet: £720                         </a:t>
            </a:r>
          </a:p>
          <a:p>
            <a:r>
              <a:rPr lang="en-US" sz="1400" dirty="0"/>
              <a:t>Advertising: £5,680                                     </a:t>
            </a:r>
            <a:endParaRPr lang="en-US" sz="1400" dirty="0">
              <a:ea typeface="+mn-lt"/>
              <a:cs typeface="+mn-lt"/>
            </a:endParaRPr>
          </a:p>
          <a:p>
            <a:r>
              <a:rPr lang="en-US" sz="1400" dirty="0"/>
              <a:t>Print: £ 407</a:t>
            </a:r>
          </a:p>
          <a:p>
            <a:pPr marL="0" indent="0">
              <a:buNone/>
            </a:pPr>
            <a:endParaRPr lang="en-US" sz="1600" dirty="0"/>
          </a:p>
          <a:p>
            <a:pPr marL="0" indent="0">
              <a:buNone/>
            </a:pPr>
            <a:endParaRPr lang="en-US" sz="1600" dirty="0"/>
          </a:p>
          <a:p>
            <a:endParaRPr lang="en-US" sz="1600" dirty="0"/>
          </a:p>
          <a:p>
            <a:endParaRPr lang="en-US" sz="1600" dirty="0"/>
          </a:p>
          <a:p>
            <a:endParaRPr lang="en-US" dirty="0"/>
          </a:p>
          <a:p>
            <a:endParaRPr lang="en-US" dirty="0"/>
          </a:p>
        </p:txBody>
      </p:sp>
      <p:sp>
        <p:nvSpPr>
          <p:cNvPr id="4" name="Date Placeholder 3">
            <a:extLst>
              <a:ext uri="{FF2B5EF4-FFF2-40B4-BE49-F238E27FC236}">
                <a16:creationId xmlns:a16="http://schemas.microsoft.com/office/drawing/2014/main" id="{8BCF749A-C7AF-47A5-85E4-0FAA3522E6BC}"/>
              </a:ext>
            </a:extLst>
          </p:cNvPr>
          <p:cNvSpPr>
            <a:spLocks noGrp="1"/>
          </p:cNvSpPr>
          <p:nvPr>
            <p:ph type="dt" sz="half" idx="10"/>
          </p:nvPr>
        </p:nvSpPr>
        <p:spPr/>
        <p:txBody>
          <a:body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45B208F4-F6AD-46B3-9BBD-9E0DFC96A066}"/>
              </a:ext>
            </a:extLst>
          </p:cNvPr>
          <p:cNvSpPr>
            <a:spLocks noGrp="1"/>
          </p:cNvSpPr>
          <p:nvPr>
            <p:ph type="ftr" sz="quarter" idx="11"/>
          </p:nvPr>
        </p:nvSpPr>
        <p:spPr/>
        <p:txBody>
          <a:bodyPr/>
          <a:lstStyle/>
          <a:p>
            <a:pPr>
              <a:defRPr/>
            </a:pPr>
            <a:r>
              <a:rPr lang="en-GB" altLang="en-US"/>
              <a:t>Mary March</a:t>
            </a:r>
          </a:p>
        </p:txBody>
      </p:sp>
      <p:graphicFrame>
        <p:nvGraphicFramePr>
          <p:cNvPr id="6" name="Chart 5">
            <a:extLst>
              <a:ext uri="{FF2B5EF4-FFF2-40B4-BE49-F238E27FC236}">
                <a16:creationId xmlns:a16="http://schemas.microsoft.com/office/drawing/2014/main" id="{5876B40E-36AF-4265-A580-356023E60B6A}"/>
              </a:ext>
            </a:extLst>
          </p:cNvPr>
          <p:cNvGraphicFramePr>
            <a:graphicFrameLocks/>
          </p:cNvGraphicFramePr>
          <p:nvPr>
            <p:extLst>
              <p:ext uri="{D42A27DB-BD31-4B8C-83A1-F6EECF244321}">
                <p14:modId xmlns:p14="http://schemas.microsoft.com/office/powerpoint/2010/main" val="1426394759"/>
              </p:ext>
            </p:extLst>
          </p:nvPr>
        </p:nvGraphicFramePr>
        <p:xfrm>
          <a:off x="2673992" y="2841770"/>
          <a:ext cx="6470008" cy="283914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58501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389375"/>
          </a:xfrm>
        </p:spPr>
        <p:txBody>
          <a:bodyPr/>
          <a:lstStyle/>
          <a:p>
            <a:pPr eaLnBrk="1" hangingPunct="1"/>
            <a:r>
              <a:rPr lang="en-GB" altLang="en-US" sz="3600" b="1" i="1"/>
              <a:t>References</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435445"/>
            <a:ext cx="8719804" cy="5617881"/>
          </a:xfrm>
        </p:spPr>
        <p:txBody>
          <a:bodyPr/>
          <a:lstStyle/>
          <a:p>
            <a:pPr marL="0" indent="0" algn="just" eaLnBrk="1" hangingPunct="1">
              <a:lnSpc>
                <a:spcPct val="90000"/>
              </a:lnSpc>
              <a:buNone/>
            </a:pPr>
            <a:endParaRPr lang="en-GB" sz="1100" dirty="0">
              <a:ea typeface="+mn-lt"/>
              <a:cs typeface="+mn-lt"/>
            </a:endParaRPr>
          </a:p>
          <a:p>
            <a:pPr algn="just">
              <a:lnSpc>
                <a:spcPct val="90000"/>
              </a:lnSpc>
              <a:buAutoNum type="arabicPeriod"/>
            </a:pPr>
            <a:r>
              <a:rPr lang="en-GB" sz="1100" dirty="0">
                <a:latin typeface="Calibri"/>
                <a:ea typeface="+mn-lt"/>
                <a:cs typeface="+mn-lt"/>
              </a:rPr>
              <a:t>Ahlemeyer-Stubbe, A. and Coleman, S., (2018). </a:t>
            </a:r>
            <a:r>
              <a:rPr lang="en-GB" sz="1100" i="1" dirty="0">
                <a:latin typeface="Calibri"/>
                <a:ea typeface="+mn-lt"/>
                <a:cs typeface="+mn-lt"/>
              </a:rPr>
              <a:t>Monetizing Data: How to Uplift Your Business</a:t>
            </a:r>
            <a:r>
              <a:rPr lang="en-GB" sz="1100" dirty="0">
                <a:latin typeface="Calibri"/>
                <a:ea typeface="+mn-lt"/>
                <a:cs typeface="+mn-lt"/>
              </a:rPr>
              <a:t>. John Wiley &amp; Sons.  Available at:</a:t>
            </a:r>
            <a:r>
              <a:rPr lang="en-GB" sz="1100" dirty="0">
                <a:latin typeface="Calibri"/>
                <a:ea typeface="+mn-lt"/>
                <a:cs typeface="+mn-lt"/>
                <a:hlinkClick r:id="rId3"/>
              </a:rPr>
              <a:t>https://deliverypdf.ssrn.com/delivery.php?ID=324008102071127082125124007098092092127013047085066030022005031120125109111115123108121034058014030047028085103026086087081070058066022051042123002089124078067088065081006052017126025093000022095118099018065117068083094010117009066030065121112024088091&amp;EXT=pdf&amp;INDEX=TRUE</a:t>
            </a:r>
            <a:r>
              <a:rPr lang="en-GB" sz="1100" dirty="0">
                <a:latin typeface="Calibri"/>
                <a:ea typeface="+mn-lt"/>
                <a:cs typeface="+mn-lt"/>
              </a:rPr>
              <a:t> [Accessed on: 12.02.2022]</a:t>
            </a:r>
            <a:endParaRPr lang="en-GB" sz="1100" dirty="0"/>
          </a:p>
          <a:p>
            <a:pPr algn="just">
              <a:lnSpc>
                <a:spcPct val="90000"/>
              </a:lnSpc>
              <a:buAutoNum type="arabicPeriod"/>
            </a:pPr>
            <a:r>
              <a:rPr lang="en-GB" sz="1100" dirty="0">
                <a:latin typeface="Calibri"/>
                <a:ea typeface="+mn-lt"/>
                <a:cs typeface="+mn-lt"/>
              </a:rPr>
              <a:t>Baumol, W. J., &amp; Strom, R. J. (2007). Entrepreneurship and economic growth. Strategic Entrepreneurship Journal, 1(3), 233–237. Available at: </a:t>
            </a:r>
            <a:r>
              <a:rPr lang="en-GB" sz="1100" dirty="0">
                <a:latin typeface="Calibri"/>
                <a:ea typeface="+mn-lt"/>
                <a:cs typeface="+mn-lt"/>
                <a:hlinkClick r:id="rId4"/>
              </a:rPr>
              <a:t>https://doi.org/10.1002/sej.26</a:t>
            </a:r>
            <a:r>
              <a:rPr lang="en-GB" sz="1100" dirty="0">
                <a:latin typeface="Calibri"/>
                <a:ea typeface="+mn-lt"/>
                <a:cs typeface="+mn-lt"/>
              </a:rPr>
              <a:t>  [Accessed on: 04.03.2022]</a:t>
            </a:r>
          </a:p>
          <a:p>
            <a:pPr marL="514350" indent="-514350" algn="just">
              <a:lnSpc>
                <a:spcPct val="90000"/>
              </a:lnSpc>
              <a:buAutoNum type="arabicPeriod"/>
            </a:pPr>
            <a:r>
              <a:rPr lang="en-GB" sz="1100" dirty="0">
                <a:latin typeface="Calibri"/>
                <a:ea typeface="+mn-lt"/>
                <a:cs typeface="+mn-lt"/>
              </a:rPr>
              <a:t>Crenshaw, D., (2017). </a:t>
            </a:r>
            <a:r>
              <a:rPr lang="en-GB" sz="1100" i="1" dirty="0">
                <a:latin typeface="Calibri"/>
                <a:ea typeface="+mn-lt"/>
                <a:cs typeface="+mn-lt"/>
              </a:rPr>
              <a:t>Entrepreneurship: Finding and Testing Your Business Idea.</a:t>
            </a:r>
            <a:r>
              <a:rPr lang="en-GB" sz="1100" dirty="0">
                <a:latin typeface="Calibri"/>
                <a:ea typeface="+mn-lt"/>
                <a:cs typeface="+mn-lt"/>
              </a:rPr>
              <a:t> Available at: </a:t>
            </a:r>
            <a:r>
              <a:rPr lang="en-GB" sz="1100" dirty="0">
                <a:latin typeface="Calibri"/>
                <a:ea typeface="+mn-lt"/>
                <a:cs typeface="+mn-lt"/>
                <a:hlinkClick r:id="rId5"/>
              </a:rPr>
              <a:t>https://www.linkedin.com/learning/entrepreneurship-finding-and-testing-your-business-idea/find-your-business-idea?autoplay=true&amp;u=77966930</a:t>
            </a:r>
            <a:r>
              <a:rPr lang="en-GB" sz="1100" dirty="0">
                <a:latin typeface="Calibri"/>
                <a:ea typeface="+mn-lt"/>
                <a:cs typeface="+mn-lt"/>
              </a:rPr>
              <a:t> [Accessed on: 12.02.2022]</a:t>
            </a:r>
          </a:p>
          <a:p>
            <a:pPr marL="514350" indent="-514350" algn="just">
              <a:lnSpc>
                <a:spcPct val="90000"/>
              </a:lnSpc>
              <a:buAutoNum type="arabicPeriod"/>
            </a:pPr>
            <a:r>
              <a:rPr lang="en-GB" sz="1100" dirty="0">
                <a:latin typeface="Calibri"/>
                <a:ea typeface="+mn-lt"/>
                <a:cs typeface="+mn-lt"/>
              </a:rPr>
              <a:t>Franco, S., (2020). Entrepreneurship in the city: the digitalization. </a:t>
            </a:r>
            <a:r>
              <a:rPr lang="en-GB" sz="1100" i="1" dirty="0" err="1">
                <a:latin typeface="Calibri"/>
                <a:ea typeface="+mn-lt"/>
                <a:cs typeface="+mn-lt"/>
              </a:rPr>
              <a:t>TeMA</a:t>
            </a:r>
            <a:r>
              <a:rPr lang="en-GB" sz="1100" i="1" dirty="0">
                <a:latin typeface="Calibri"/>
                <a:ea typeface="+mn-lt"/>
                <a:cs typeface="+mn-lt"/>
              </a:rPr>
              <a:t>-Journal of Land Use, Mobility and Environment</a:t>
            </a:r>
            <a:r>
              <a:rPr lang="en-GB" sz="1100" dirty="0">
                <a:latin typeface="Calibri"/>
                <a:ea typeface="+mn-lt"/>
                <a:cs typeface="+mn-lt"/>
              </a:rPr>
              <a:t>, </a:t>
            </a:r>
            <a:r>
              <a:rPr lang="en-GB" sz="1100" i="1" dirty="0">
                <a:latin typeface="Calibri"/>
                <a:ea typeface="+mn-lt"/>
                <a:cs typeface="+mn-lt"/>
              </a:rPr>
              <a:t>13</a:t>
            </a:r>
            <a:r>
              <a:rPr lang="en-GB" sz="1100" dirty="0">
                <a:latin typeface="Calibri"/>
                <a:ea typeface="+mn-lt"/>
                <a:cs typeface="+mn-lt"/>
              </a:rPr>
              <a:t>(2), pp.281-285. Available at: </a:t>
            </a:r>
            <a:r>
              <a:rPr lang="en-GB" sz="1100" dirty="0">
                <a:latin typeface="Calibri"/>
                <a:ea typeface="+mn-lt"/>
                <a:cs typeface="+mn-lt"/>
                <a:hlinkClick r:id="rId6"/>
              </a:rPr>
              <a:t>http://www.open-access.bcu.ac.uk/11057/1/Cultural%20entrepreneurship.pdf</a:t>
            </a:r>
            <a:r>
              <a:rPr lang="en-GB" sz="1100" dirty="0">
                <a:latin typeface="Calibri"/>
                <a:ea typeface="+mn-lt"/>
                <a:cs typeface="+mn-lt"/>
              </a:rPr>
              <a:t> [Accessed on: 21.03.2022]</a:t>
            </a:r>
          </a:p>
          <a:p>
            <a:pPr marL="514350" indent="-514350" algn="just">
              <a:lnSpc>
                <a:spcPct val="90000"/>
              </a:lnSpc>
              <a:buAutoNum type="arabicPeriod"/>
            </a:pPr>
            <a:r>
              <a:rPr lang="en-GB" sz="1100" dirty="0" err="1">
                <a:ea typeface="+mn-lt"/>
                <a:cs typeface="+mn-lt"/>
              </a:rPr>
              <a:t>Matović</a:t>
            </a:r>
            <a:r>
              <a:rPr lang="en-GB" sz="1100" dirty="0">
                <a:ea typeface="+mn-lt"/>
                <a:cs typeface="+mn-lt"/>
              </a:rPr>
              <a:t>, I.M., (2020), September. PESTEL Analysis of External Environment as a Success Factor of </a:t>
            </a:r>
            <a:r>
              <a:rPr lang="en-GB" sz="1100" dirty="0" err="1">
                <a:ea typeface="+mn-lt"/>
                <a:cs typeface="+mn-lt"/>
              </a:rPr>
              <a:t>Startup</a:t>
            </a:r>
            <a:r>
              <a:rPr lang="en-GB" sz="1100" dirty="0">
                <a:ea typeface="+mn-lt"/>
                <a:cs typeface="+mn-lt"/>
              </a:rPr>
              <a:t> Business. In </a:t>
            </a:r>
            <a:r>
              <a:rPr lang="en-GB" sz="1100" i="1" dirty="0" err="1">
                <a:ea typeface="+mn-lt"/>
                <a:cs typeface="+mn-lt"/>
              </a:rPr>
              <a:t>ConScienS</a:t>
            </a:r>
            <a:r>
              <a:rPr lang="en-GB" sz="1100" i="1" dirty="0">
                <a:ea typeface="+mn-lt"/>
                <a:cs typeface="+mn-lt"/>
              </a:rPr>
              <a:t> Conference Proceedings</a:t>
            </a:r>
            <a:r>
              <a:rPr lang="en-GB" sz="1100" dirty="0">
                <a:ea typeface="+mn-lt"/>
                <a:cs typeface="+mn-lt"/>
              </a:rPr>
              <a:t> (pp. 96-102). Scientia </a:t>
            </a:r>
            <a:r>
              <a:rPr lang="en-GB" sz="1100" dirty="0" err="1">
                <a:ea typeface="+mn-lt"/>
                <a:cs typeface="+mn-lt"/>
              </a:rPr>
              <a:t>Moralitas</a:t>
            </a:r>
            <a:r>
              <a:rPr lang="en-GB" sz="1100" dirty="0">
                <a:ea typeface="+mn-lt"/>
                <a:cs typeface="+mn-lt"/>
              </a:rPr>
              <a:t> Research Institute, Available at: </a:t>
            </a:r>
            <a:r>
              <a:rPr lang="en-GB" sz="1100" dirty="0">
                <a:ea typeface="+mn-lt"/>
                <a:cs typeface="+mn-lt"/>
                <a:hlinkClick r:id="rId7"/>
              </a:rPr>
              <a:t>https://scholar.google.com/scholar?hl=en&amp;as_sdt=0%2C5&amp;q=agency+recruitment+in+UK+and+pestle+analysis&amp;oq=agency+recruitment+in+UK+and+pestle+a</a:t>
            </a:r>
            <a:r>
              <a:rPr lang="en-GB" sz="1100" dirty="0">
                <a:ea typeface="+mn-lt"/>
                <a:cs typeface="+mn-lt"/>
              </a:rPr>
              <a:t> [Accessed on 24.03.2022]</a:t>
            </a:r>
            <a:endParaRPr lang="en-GB" sz="1100" dirty="0"/>
          </a:p>
          <a:p>
            <a:pPr marL="514350" indent="-514350" algn="just">
              <a:lnSpc>
                <a:spcPct val="90000"/>
              </a:lnSpc>
              <a:buAutoNum type="arabicPeriod"/>
            </a:pPr>
            <a:r>
              <a:rPr lang="en-GB" sz="1100" dirty="0">
                <a:ea typeface="+mn-lt"/>
                <a:cs typeface="+mn-lt"/>
              </a:rPr>
              <a:t>Mitra, J., (2013). </a:t>
            </a:r>
            <a:r>
              <a:rPr lang="en-GB" sz="1100" i="1" dirty="0">
                <a:ea typeface="+mn-lt"/>
                <a:cs typeface="+mn-lt"/>
              </a:rPr>
              <a:t>Entrepreneurship, innovation and regional development: an introduction</a:t>
            </a:r>
            <a:r>
              <a:rPr lang="en-GB" sz="1100" dirty="0">
                <a:ea typeface="+mn-lt"/>
                <a:cs typeface="+mn-lt"/>
              </a:rPr>
              <a:t>. Routledge. Available on: </a:t>
            </a:r>
            <a:r>
              <a:rPr lang="en-GB" sz="1100" dirty="0">
                <a:ea typeface="+mn-lt"/>
                <a:cs typeface="+mn-lt"/>
                <a:hlinkClick r:id="rId8"/>
              </a:rPr>
              <a:t>https://scholar.google.com</a:t>
            </a:r>
            <a:r>
              <a:rPr lang="en-GB" sz="1100" dirty="0">
                <a:ea typeface="+mn-lt"/>
                <a:cs typeface="+mn-lt"/>
              </a:rPr>
              <a:t> [Accessed on: 24.02.2022] </a:t>
            </a:r>
          </a:p>
          <a:p>
            <a:pPr marL="514350" indent="-514350" algn="just">
              <a:lnSpc>
                <a:spcPct val="90000"/>
              </a:lnSpc>
              <a:buAutoNum type="arabicPeriod"/>
            </a:pPr>
            <a:r>
              <a:rPr lang="en-GB" sz="1100" dirty="0" err="1">
                <a:ea typeface="+mn-lt"/>
                <a:cs typeface="+mn-lt"/>
              </a:rPr>
              <a:t>Sheshinski</a:t>
            </a:r>
            <a:r>
              <a:rPr lang="en-GB" sz="1100" dirty="0">
                <a:ea typeface="+mn-lt"/>
                <a:cs typeface="+mn-lt"/>
              </a:rPr>
              <a:t>, E., Strom, R.J. and Baumol, W.J. eds., (2021). </a:t>
            </a:r>
            <a:r>
              <a:rPr lang="en-GB" sz="1100" i="1" dirty="0">
                <a:ea typeface="+mn-lt"/>
                <a:cs typeface="+mn-lt"/>
              </a:rPr>
              <a:t>Entrepreneurship, innovation, and the growth mechanism of the free-enterprise economies</a:t>
            </a:r>
            <a:r>
              <a:rPr lang="en-GB" sz="1100" dirty="0">
                <a:ea typeface="+mn-lt"/>
                <a:cs typeface="+mn-lt"/>
              </a:rPr>
              <a:t>. Princeton University Press. Available at: </a:t>
            </a:r>
            <a:r>
              <a:rPr lang="en-GB" sz="1100" dirty="0">
                <a:ea typeface="+mn-lt"/>
                <a:cs typeface="+mn-lt"/>
                <a:hlinkClick r:id="rId9"/>
              </a:rPr>
              <a:t>https://books.google.co.uk/books?hl=en&amp;lr=&amp;id=5OcSEAAAQBAJ&amp;oi=fnd&amp;pg=PP1&amp;dq=entrepreneurship+innovation&amp;ots=8xQFqOy-_h&amp;sig=jKo6hRCi0ccEs3uIUfn9VmlWDII&amp;redir_esc=y#v=onepage&amp;q=entrepreneurship%20innovation&amp;f=false</a:t>
            </a:r>
            <a:r>
              <a:rPr lang="en-GB" sz="1100" dirty="0">
                <a:ea typeface="+mn-lt"/>
                <a:cs typeface="+mn-lt"/>
              </a:rPr>
              <a:t> [Accessed on 02.03.2022]</a:t>
            </a:r>
          </a:p>
          <a:p>
            <a:pPr marL="514350" indent="-514350" algn="just">
              <a:lnSpc>
                <a:spcPct val="90000"/>
              </a:lnSpc>
              <a:buAutoNum type="arabicPeriod"/>
            </a:pPr>
            <a:r>
              <a:rPr lang="en-GB" sz="1100" dirty="0">
                <a:ea typeface="+mn-lt"/>
                <a:cs typeface="+mn-lt"/>
              </a:rPr>
              <a:t>UK About Amazon. (2022). </a:t>
            </a:r>
            <a:r>
              <a:rPr lang="en-GB" sz="1100" i="1" dirty="0">
                <a:ea typeface="+mn-lt"/>
                <a:cs typeface="+mn-lt"/>
              </a:rPr>
              <a:t>Our Workplace</a:t>
            </a:r>
            <a:r>
              <a:rPr lang="en-GB" sz="1100" dirty="0">
                <a:ea typeface="+mn-lt"/>
                <a:cs typeface="+mn-lt"/>
              </a:rPr>
              <a:t>. [online] Available at: &lt;https://www.aboutamazon.co.uk/workplace&gt; [Accessed 24 March 2022].</a:t>
            </a:r>
          </a:p>
          <a:p>
            <a:pPr marL="514350" indent="-514350" algn="just">
              <a:lnSpc>
                <a:spcPct val="90000"/>
              </a:lnSpc>
              <a:buAutoNum type="arabicPeriod"/>
            </a:pPr>
            <a:r>
              <a:rPr lang="en-GB" sz="1100" dirty="0">
                <a:ea typeface="+mn-lt"/>
                <a:cs typeface="+mn-lt"/>
              </a:rPr>
              <a:t>UK About Clipper Logistics, (2022). Our Vacancies. [online] Available at: </a:t>
            </a:r>
            <a:r>
              <a:rPr lang="en-GB" sz="1100" dirty="0">
                <a:ea typeface="+mn-lt"/>
                <a:cs typeface="+mn-lt"/>
                <a:hlinkClick r:id="rId10"/>
              </a:rPr>
              <a:t>https://www.clippergroup.co.uk/about-us/vacancies/</a:t>
            </a:r>
            <a:r>
              <a:rPr lang="en-GB" sz="1100" dirty="0">
                <a:ea typeface="+mn-lt"/>
                <a:cs typeface="+mn-lt"/>
              </a:rPr>
              <a:t> [</a:t>
            </a:r>
            <a:r>
              <a:rPr lang="en-GB" sz="1100" dirty="0" err="1">
                <a:ea typeface="+mn-lt"/>
                <a:cs typeface="+mn-lt"/>
              </a:rPr>
              <a:t>Accesed</a:t>
            </a:r>
            <a:r>
              <a:rPr lang="en-GB" sz="1100" dirty="0">
                <a:ea typeface="+mn-lt"/>
                <a:cs typeface="+mn-lt"/>
              </a:rPr>
              <a:t> on: 21.03.2022]</a:t>
            </a:r>
          </a:p>
          <a:p>
            <a:pPr marL="514350" indent="-514350" algn="just">
              <a:lnSpc>
                <a:spcPct val="90000"/>
              </a:lnSpc>
              <a:buAutoNum type="arabicPeriod"/>
            </a:pPr>
            <a:r>
              <a:rPr lang="en-GB" sz="1100" dirty="0" err="1">
                <a:ea typeface="+mn-lt"/>
                <a:cs typeface="+mn-lt"/>
              </a:rPr>
              <a:t>Utami</a:t>
            </a:r>
            <a:r>
              <a:rPr lang="en-GB" sz="1100" dirty="0">
                <a:ea typeface="+mn-lt"/>
                <a:cs typeface="+mn-lt"/>
              </a:rPr>
              <a:t>, Y. and </a:t>
            </a:r>
            <a:r>
              <a:rPr lang="en-GB" sz="1100" dirty="0" err="1">
                <a:ea typeface="+mn-lt"/>
                <a:cs typeface="+mn-lt"/>
              </a:rPr>
              <a:t>Mubarok</a:t>
            </a:r>
            <a:r>
              <a:rPr lang="en-GB" sz="1100" dirty="0">
                <a:ea typeface="+mn-lt"/>
                <a:cs typeface="+mn-lt"/>
              </a:rPr>
              <a:t>, A., (2021). DETERMINING PRODUCTS OR SERVICES PRICING ON MSME USING BREAK-EVEN POINT ANALYSIS METHOD. </a:t>
            </a:r>
            <a:r>
              <a:rPr lang="en-GB" sz="1100" i="1" dirty="0">
                <a:ea typeface="+mn-lt"/>
                <a:cs typeface="+mn-lt"/>
              </a:rPr>
              <a:t>International Journal of Economics, Business and Accounting Research (IJEBAR)</a:t>
            </a:r>
            <a:r>
              <a:rPr lang="en-GB" sz="1100" dirty="0">
                <a:ea typeface="+mn-lt"/>
                <a:cs typeface="+mn-lt"/>
              </a:rPr>
              <a:t>, </a:t>
            </a:r>
            <a:r>
              <a:rPr lang="en-GB" sz="1100" i="1" dirty="0">
                <a:ea typeface="+mn-lt"/>
                <a:cs typeface="+mn-lt"/>
              </a:rPr>
              <a:t>5</a:t>
            </a:r>
            <a:r>
              <a:rPr lang="en-GB" sz="1100" dirty="0">
                <a:ea typeface="+mn-lt"/>
                <a:cs typeface="+mn-lt"/>
              </a:rPr>
              <a:t>(2) Available at: </a:t>
            </a:r>
            <a:r>
              <a:rPr lang="en-GB" sz="1100" dirty="0">
                <a:ea typeface="+mn-lt"/>
                <a:cs typeface="+mn-lt"/>
                <a:hlinkClick r:id="rId11"/>
              </a:rPr>
              <a:t>http://www.jurnal.stie-aas.ac.id/index.php/IJEBAR/article/view/2204/1110</a:t>
            </a:r>
            <a:r>
              <a:rPr lang="en-GB" sz="1100" dirty="0">
                <a:ea typeface="+mn-lt"/>
                <a:cs typeface="+mn-lt"/>
              </a:rPr>
              <a:t> [Accessed on 15.03.2022]</a:t>
            </a:r>
          </a:p>
          <a:p>
            <a:pPr marL="514350" indent="-514350" algn="just">
              <a:lnSpc>
                <a:spcPct val="90000"/>
              </a:lnSpc>
              <a:buAutoNum type="arabicPeriod"/>
            </a:pPr>
            <a:r>
              <a:rPr lang="en-GB" sz="1100" dirty="0">
                <a:latin typeface="Calibri"/>
                <a:ea typeface="+mn-lt"/>
                <a:cs typeface="+mn-lt"/>
              </a:rPr>
              <a:t>Zahra, S.A., (2021). International entrepreneurship in the post Covid world. </a:t>
            </a:r>
            <a:r>
              <a:rPr lang="en-GB" sz="1100" i="1" dirty="0">
                <a:latin typeface="Calibri"/>
                <a:ea typeface="+mn-lt"/>
                <a:cs typeface="+mn-lt"/>
              </a:rPr>
              <a:t>Journal of World Business</a:t>
            </a:r>
            <a:r>
              <a:rPr lang="en-GB" sz="1100" dirty="0">
                <a:latin typeface="Calibri"/>
                <a:ea typeface="+mn-lt"/>
                <a:cs typeface="+mn-lt"/>
              </a:rPr>
              <a:t>, </a:t>
            </a:r>
            <a:r>
              <a:rPr lang="en-GB" sz="1100" i="1" dirty="0">
                <a:latin typeface="Calibri"/>
                <a:ea typeface="+mn-lt"/>
                <a:cs typeface="+mn-lt"/>
              </a:rPr>
              <a:t>56</a:t>
            </a:r>
            <a:r>
              <a:rPr lang="en-GB" sz="1100" dirty="0">
                <a:latin typeface="Calibri"/>
                <a:ea typeface="+mn-lt"/>
                <a:cs typeface="+mn-lt"/>
              </a:rPr>
              <a:t>(1), p.101143. Available at: </a:t>
            </a:r>
            <a:r>
              <a:rPr lang="en-GB" sz="1100" dirty="0">
                <a:latin typeface="Calibri"/>
                <a:ea typeface="+mn-lt"/>
                <a:cs typeface="+mn-lt"/>
                <a:hlinkClick r:id="rId12"/>
              </a:rPr>
              <a:t>https://www.sciencedirect.com/science/article/pii/S1090951620300717</a:t>
            </a:r>
            <a:r>
              <a:rPr lang="en-GB" sz="1100" dirty="0">
                <a:latin typeface="Calibri"/>
                <a:ea typeface="+mn-lt"/>
                <a:cs typeface="+mn-lt"/>
              </a:rPr>
              <a:t> [Accessed on: 22.03.2022]</a:t>
            </a:r>
            <a:endParaRPr lang="en-GB" sz="1100" dirty="0">
              <a:latin typeface="Calibri"/>
              <a:ea typeface="Calibri"/>
              <a:cs typeface="Calibri"/>
            </a:endParaRPr>
          </a:p>
          <a:p>
            <a:pPr marL="514350" indent="-514350" algn="just">
              <a:lnSpc>
                <a:spcPct val="90000"/>
              </a:lnSpc>
              <a:buAutoNum type="arabicPeriod"/>
            </a:pPr>
            <a:endParaRPr lang="en-GB" sz="1100" dirty="0">
              <a:latin typeface="Myriad Pro"/>
              <a:cs typeface="Calibri"/>
            </a:endParaRPr>
          </a:p>
          <a:p>
            <a:pPr marL="0" indent="0" algn="just">
              <a:lnSpc>
                <a:spcPct val="90000"/>
              </a:lnSpc>
              <a:buNone/>
            </a:pPr>
            <a:endParaRPr lang="en-GB" sz="1050" dirty="0"/>
          </a:p>
          <a:p>
            <a:pPr marL="0" indent="0" algn="just">
              <a:lnSpc>
                <a:spcPct val="90000"/>
              </a:lnSpc>
              <a:buNone/>
            </a:pPr>
            <a:endParaRPr lang="en-GB" sz="14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2" ma:contentTypeDescription="Create a new document." ma:contentTypeScope="" ma:versionID="caae85257d710232c97982db1099e4ea">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a2944996e1d1bc59d7a8a0c487a2891a"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A0D64D6-D78B-4FB2-99F1-36B482D6C67C}">
  <ds:schemaRefs>
    <ds:schemaRef ds:uri="http://schemas.microsoft.com/sharepoint/v3/contenttype/forms"/>
  </ds:schemaRefs>
</ds:datastoreItem>
</file>

<file path=customXml/itemProps2.xml><?xml version="1.0" encoding="utf-8"?>
<ds:datastoreItem xmlns:ds="http://schemas.openxmlformats.org/officeDocument/2006/customXml" ds:itemID="{E1CAFEBB-C978-45F2-A251-B819D7C7CED3}">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32C6386-9A16-417B-9FF6-D9B91FE59C90}">
  <ds:schemaRefs>
    <ds:schemaRef ds:uri="6b5bd684-8631-4d35-bdcf-c9e38c7d488d"/>
    <ds:schemaRef ds:uri="http://purl.org/dc/terms/"/>
    <ds:schemaRef ds:uri="37708af0-49d6-4626-adf7-ee8f7f4cc1b8"/>
    <ds:schemaRef ds:uri="http://schemas.microsoft.com/office/2006/metadata/properties"/>
    <ds:schemaRef ds:uri="http://purl.org/dc/dcmitype/"/>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37</TotalTime>
  <Words>2314</Words>
  <Application>Microsoft Office PowerPoint</Application>
  <PresentationFormat>On-screen Show (4:3)</PresentationFormat>
  <Paragraphs>291</Paragraphs>
  <Slides>17</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Arial Black</vt:lpstr>
      <vt:lpstr>Arial,Sans-Serif</vt:lpstr>
      <vt:lpstr>Calibri</vt:lpstr>
      <vt:lpstr>Myriad Pro</vt:lpstr>
      <vt:lpstr>Wingdings</vt:lpstr>
      <vt:lpstr>Wingdings,Sans-Serif</vt:lpstr>
      <vt:lpstr>20140311PresentationUWTSDTemplate</vt:lpstr>
      <vt:lpstr>BUSINESS PLAN</vt:lpstr>
      <vt:lpstr>Executive Summary</vt:lpstr>
      <vt:lpstr>Business / Company Overview</vt:lpstr>
      <vt:lpstr>Products and Services Product: We find suitable candidates to fill up the gap in the labor market and to help our clients to operate and expand their business. Services:</vt:lpstr>
      <vt:lpstr>Market audit-Competitor’s Analysis</vt:lpstr>
      <vt:lpstr> Market Audit-SWOT Analysis </vt:lpstr>
      <vt:lpstr>Market Audit-PESTLE Analysis PESTEL is a framework for analysing the business environment and developing possible business strategies (Vasileva 2018). </vt:lpstr>
      <vt:lpstr>Target Market</vt:lpstr>
      <vt:lpstr>Marketing and Sales Plan</vt:lpstr>
      <vt:lpstr>Questionnaire</vt:lpstr>
      <vt:lpstr>QR code for our questionnaire: Research</vt:lpstr>
      <vt:lpstr>Management Team</vt:lpstr>
      <vt:lpstr>Management Team</vt:lpstr>
      <vt:lpstr>PowerPoint Presentation</vt:lpstr>
      <vt:lpstr>Breakeven point</vt:lpstr>
      <vt:lpstr>Profit and Loss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Sonia</cp:lastModifiedBy>
  <cp:revision>1638</cp:revision>
  <cp:lastPrinted>2018-03-20T16:28:46Z</cp:lastPrinted>
  <dcterms:created xsi:type="dcterms:W3CDTF">2004-11-12T17:24:38Z</dcterms:created>
  <dcterms:modified xsi:type="dcterms:W3CDTF">2022-03-25T11:32:57Z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