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Default Extension="jpg" ContentType="image/jpg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x="18288000" cy="10287000"/>
  <p:notesSz cx="18288000" cy="10287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7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1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7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1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7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877569" y="2086927"/>
            <a:ext cx="7591425" cy="66325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9871329" y="2100897"/>
            <a:ext cx="8009890" cy="66325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7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78126" y="4127817"/>
            <a:ext cx="13949044" cy="1203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7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41626" y="3258565"/>
            <a:ext cx="13863955" cy="364870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1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andea.co.uk/" TargetMode="Externa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image" Target="../media/image9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982450" y="5043096"/>
            <a:ext cx="6305550" cy="5244465"/>
            <a:chOff x="11982450" y="5043096"/>
            <a:chExt cx="6305550" cy="52444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982450" y="5043096"/>
              <a:ext cx="6305550" cy="524390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001752" y="9077384"/>
              <a:ext cx="142748" cy="142671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766807" y="53377"/>
            <a:ext cx="8601472" cy="10233618"/>
          </a:xfrm>
          <a:prstGeom prst="rect">
            <a:avLst/>
          </a:prstGeom>
        </p:spPr>
      </p:pic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10037191" y="1274698"/>
            <a:ext cx="7501255" cy="1821814"/>
          </a:xfrm>
          <a:prstGeom prst="rect"/>
        </p:spPr>
        <p:txBody>
          <a:bodyPr wrap="square" lIns="0" tIns="171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dirty="0" sz="11750" spc="-1750" b="1" i="1">
                <a:solidFill>
                  <a:srgbClr val="0D3316"/>
                </a:solidFill>
                <a:latin typeface="Times New Roman"/>
                <a:cs typeface="Times New Roman"/>
              </a:rPr>
              <a:t>Andea</a:t>
            </a:r>
            <a:r>
              <a:rPr dirty="0" sz="11750" spc="-400" b="1" i="1">
                <a:solidFill>
                  <a:srgbClr val="0D3316"/>
                </a:solidFill>
                <a:latin typeface="Times New Roman"/>
                <a:cs typeface="Times New Roman"/>
              </a:rPr>
              <a:t> </a:t>
            </a:r>
            <a:r>
              <a:rPr dirty="0" sz="11750" spc="-2580" b="1" i="1">
                <a:solidFill>
                  <a:srgbClr val="0D3316"/>
                </a:solidFill>
                <a:latin typeface="Times New Roman"/>
                <a:cs typeface="Times New Roman"/>
              </a:rPr>
              <a:t>P</a:t>
            </a:r>
            <a:r>
              <a:rPr dirty="0" sz="11750" spc="-2210" b="1" i="1">
                <a:solidFill>
                  <a:srgbClr val="0D3316"/>
                </a:solidFill>
                <a:latin typeface="Times New Roman"/>
                <a:cs typeface="Times New Roman"/>
              </a:rPr>
              <a:t>o</a:t>
            </a:r>
            <a:r>
              <a:rPr dirty="0" sz="11750" spc="-2720" b="1" i="1">
                <a:solidFill>
                  <a:srgbClr val="0D3316"/>
                </a:solidFill>
                <a:latin typeface="Times New Roman"/>
                <a:cs typeface="Times New Roman"/>
              </a:rPr>
              <a:t>s</a:t>
            </a:r>
            <a:r>
              <a:rPr dirty="0" sz="11750" spc="-2150" b="1" i="1">
                <a:solidFill>
                  <a:srgbClr val="0D3316"/>
                </a:solidFill>
                <a:latin typeface="Times New Roman"/>
                <a:cs typeface="Times New Roman"/>
              </a:rPr>
              <a:t>t</a:t>
            </a:r>
            <a:r>
              <a:rPr dirty="0" sz="11750" spc="-2215" b="1" i="1">
                <a:solidFill>
                  <a:srgbClr val="0D3316"/>
                </a:solidFill>
                <a:latin typeface="Times New Roman"/>
                <a:cs typeface="Times New Roman"/>
              </a:rPr>
              <a:t>pa</a:t>
            </a:r>
            <a:r>
              <a:rPr dirty="0" sz="11750" spc="-2315" b="1" i="1">
                <a:solidFill>
                  <a:srgbClr val="0D3316"/>
                </a:solidFill>
                <a:latin typeface="Times New Roman"/>
                <a:cs typeface="Times New Roman"/>
              </a:rPr>
              <a:t>r</a:t>
            </a:r>
            <a:r>
              <a:rPr dirty="0" sz="11750" spc="-2195" b="1" i="1">
                <a:solidFill>
                  <a:srgbClr val="0D3316"/>
                </a:solidFill>
                <a:latin typeface="Times New Roman"/>
                <a:cs typeface="Times New Roman"/>
              </a:rPr>
              <a:t>t</a:t>
            </a:r>
            <a:r>
              <a:rPr dirty="0" sz="11750" spc="-2170" b="1" i="1">
                <a:solidFill>
                  <a:srgbClr val="0D3316"/>
                </a:solidFill>
                <a:latin typeface="Times New Roman"/>
                <a:cs typeface="Times New Roman"/>
              </a:rPr>
              <a:t>u</a:t>
            </a:r>
            <a:r>
              <a:rPr dirty="0" sz="11750" spc="-2195" b="1" i="1">
                <a:solidFill>
                  <a:srgbClr val="0D3316"/>
                </a:solidFill>
                <a:latin typeface="Times New Roman"/>
                <a:cs typeface="Times New Roman"/>
              </a:rPr>
              <a:t>m</a:t>
            </a:r>
            <a:endParaRPr sz="117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838176" y="2247264"/>
            <a:ext cx="1896745" cy="1821814"/>
          </a:xfrm>
          <a:prstGeom prst="rect">
            <a:avLst/>
          </a:prstGeom>
        </p:spPr>
        <p:txBody>
          <a:bodyPr wrap="square" lIns="0" tIns="171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dirty="0" sz="11750" spc="-2240" b="1" i="1">
                <a:solidFill>
                  <a:srgbClr val="0D3316"/>
                </a:solidFill>
                <a:latin typeface="Times New Roman"/>
                <a:cs typeface="Times New Roman"/>
              </a:rPr>
              <a:t>Care</a:t>
            </a:r>
            <a:endParaRPr sz="1175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10553699" cy="82296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3019" y="9731692"/>
            <a:ext cx="3237230" cy="5403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3350" spc="190">
                <a:solidFill>
                  <a:srgbClr val="0D3316"/>
                </a:solidFill>
                <a:latin typeface="Arial MT"/>
                <a:cs typeface="Arial MT"/>
              </a:rPr>
              <a:t>Audrey</a:t>
            </a:r>
            <a:r>
              <a:rPr dirty="0" sz="3350" spc="-80">
                <a:solidFill>
                  <a:srgbClr val="0D3316"/>
                </a:solidFill>
                <a:latin typeface="Arial MT"/>
                <a:cs typeface="Arial MT"/>
              </a:rPr>
              <a:t> </a:t>
            </a:r>
            <a:r>
              <a:rPr dirty="0" sz="3350" spc="155">
                <a:solidFill>
                  <a:srgbClr val="0D3316"/>
                </a:solidFill>
                <a:latin typeface="Arial MT"/>
                <a:cs typeface="Arial MT"/>
              </a:rPr>
              <a:t>Aboueu</a:t>
            </a:r>
            <a:endParaRPr sz="33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44901" y="2967413"/>
            <a:ext cx="12127230" cy="4696460"/>
          </a:xfrm>
          <a:prstGeom prst="rect">
            <a:avLst/>
          </a:prstGeom>
        </p:spPr>
        <p:txBody>
          <a:bodyPr wrap="square" lIns="0" tIns="8255" rIns="0" bIns="0" rtlCol="0" vert="horz">
            <a:spAutoFit/>
          </a:bodyPr>
          <a:lstStyle/>
          <a:p>
            <a:pPr marL="12700" marR="5080">
              <a:lnSpc>
                <a:spcPct val="116399"/>
              </a:lnSpc>
              <a:spcBef>
                <a:spcPts val="65"/>
              </a:spcBef>
            </a:pPr>
            <a:r>
              <a:rPr dirty="0" sz="3300" spc="-240">
                <a:latin typeface="Arial Black"/>
                <a:cs typeface="Arial Black"/>
              </a:rPr>
              <a:t>Andea</a:t>
            </a:r>
            <a:r>
              <a:rPr dirty="0" sz="3300" spc="-305">
                <a:latin typeface="Arial Black"/>
                <a:cs typeface="Arial Black"/>
              </a:rPr>
              <a:t> </a:t>
            </a:r>
            <a:r>
              <a:rPr dirty="0" sz="3300" spc="-210">
                <a:latin typeface="Arial Black"/>
                <a:cs typeface="Arial Black"/>
              </a:rPr>
              <a:t>Postpartum</a:t>
            </a:r>
            <a:r>
              <a:rPr dirty="0" sz="3300" spc="-300">
                <a:latin typeface="Arial Black"/>
                <a:cs typeface="Arial Black"/>
              </a:rPr>
              <a:t> </a:t>
            </a:r>
            <a:r>
              <a:rPr dirty="0" sz="3300" spc="-275">
                <a:latin typeface="Arial Black"/>
                <a:cs typeface="Arial Black"/>
              </a:rPr>
              <a:t>Care</a:t>
            </a:r>
            <a:r>
              <a:rPr dirty="0" sz="3300" spc="-285">
                <a:latin typeface="Arial Black"/>
                <a:cs typeface="Arial Black"/>
              </a:rPr>
              <a:t> </a:t>
            </a:r>
            <a:r>
              <a:rPr dirty="0" sz="3300" spc="-290">
                <a:latin typeface="Arial Black"/>
                <a:cs typeface="Arial Black"/>
              </a:rPr>
              <a:t>creates </a:t>
            </a:r>
            <a:r>
              <a:rPr dirty="0" sz="3300" spc="-190">
                <a:latin typeface="Arial Black"/>
                <a:cs typeface="Arial Black"/>
              </a:rPr>
              <a:t>postpartum</a:t>
            </a:r>
            <a:r>
              <a:rPr dirty="0" sz="3300" spc="-300">
                <a:latin typeface="Arial Black"/>
                <a:cs typeface="Arial Black"/>
              </a:rPr>
              <a:t> </a:t>
            </a:r>
            <a:r>
              <a:rPr dirty="0" sz="3300" spc="-10">
                <a:latin typeface="Arial Black"/>
                <a:cs typeface="Arial Black"/>
              </a:rPr>
              <a:t>products </a:t>
            </a:r>
            <a:r>
              <a:rPr dirty="0" sz="3300" spc="-185">
                <a:latin typeface="Arial Black"/>
                <a:cs typeface="Arial Black"/>
              </a:rPr>
              <a:t>inspired</a:t>
            </a:r>
            <a:r>
              <a:rPr dirty="0" sz="3300" spc="-340">
                <a:latin typeface="Arial Black"/>
                <a:cs typeface="Arial Black"/>
              </a:rPr>
              <a:t> </a:t>
            </a:r>
            <a:r>
              <a:rPr dirty="0" sz="3300" spc="-125">
                <a:latin typeface="Arial Black"/>
                <a:cs typeface="Arial Black"/>
              </a:rPr>
              <a:t>by</a:t>
            </a:r>
            <a:r>
              <a:rPr dirty="0" sz="3300" spc="-270">
                <a:latin typeface="Arial Black"/>
                <a:cs typeface="Arial Black"/>
              </a:rPr>
              <a:t> </a:t>
            </a:r>
            <a:r>
              <a:rPr dirty="0" sz="3300" spc="-215">
                <a:latin typeface="Arial Black"/>
                <a:cs typeface="Arial Black"/>
              </a:rPr>
              <a:t>African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190">
                <a:latin typeface="Arial Black"/>
                <a:cs typeface="Arial Black"/>
              </a:rPr>
              <a:t>traditions</a:t>
            </a:r>
            <a:r>
              <a:rPr dirty="0" sz="3300" spc="-295">
                <a:latin typeface="Arial Black"/>
                <a:cs typeface="Arial Black"/>
              </a:rPr>
              <a:t> </a:t>
            </a:r>
            <a:r>
              <a:rPr dirty="0" sz="3300" spc="-180">
                <a:latin typeface="Arial Black"/>
                <a:cs typeface="Arial Black"/>
              </a:rPr>
              <a:t>and</a:t>
            </a:r>
            <a:r>
              <a:rPr dirty="0" sz="3300" spc="-335">
                <a:latin typeface="Arial Black"/>
                <a:cs typeface="Arial Black"/>
              </a:rPr>
              <a:t> </a:t>
            </a:r>
            <a:r>
              <a:rPr dirty="0" sz="3300" spc="-250">
                <a:latin typeface="Arial Black"/>
                <a:cs typeface="Arial Black"/>
              </a:rPr>
              <a:t>made</a:t>
            </a:r>
            <a:r>
              <a:rPr dirty="0" sz="3300" spc="-365">
                <a:latin typeface="Arial Black"/>
                <a:cs typeface="Arial Black"/>
              </a:rPr>
              <a:t> </a:t>
            </a:r>
            <a:r>
              <a:rPr dirty="0" sz="3300" spc="-70">
                <a:latin typeface="Arial Black"/>
                <a:cs typeface="Arial Black"/>
              </a:rPr>
              <a:t>for</a:t>
            </a:r>
            <a:r>
              <a:rPr dirty="0" sz="3300" spc="-355">
                <a:latin typeface="Arial Black"/>
                <a:cs typeface="Arial Black"/>
              </a:rPr>
              <a:t> </a:t>
            </a:r>
            <a:r>
              <a:rPr dirty="0" sz="3300" spc="-10">
                <a:latin typeface="Arial Black"/>
                <a:cs typeface="Arial Black"/>
              </a:rPr>
              <a:t>modern </a:t>
            </a:r>
            <a:r>
              <a:rPr dirty="0" sz="3300" spc="-210">
                <a:latin typeface="Arial Black"/>
                <a:cs typeface="Arial Black"/>
              </a:rPr>
              <a:t>recovery.</a:t>
            </a:r>
            <a:r>
              <a:rPr dirty="0" sz="3300" spc="-320">
                <a:latin typeface="Arial Black"/>
                <a:cs typeface="Arial Black"/>
              </a:rPr>
              <a:t> </a:t>
            </a:r>
            <a:r>
              <a:rPr dirty="0" sz="3300" spc="-165">
                <a:latin typeface="Arial Black"/>
                <a:cs typeface="Arial Black"/>
              </a:rPr>
              <a:t>Our</a:t>
            </a:r>
            <a:r>
              <a:rPr dirty="0" sz="3300" spc="-270">
                <a:latin typeface="Arial Black"/>
                <a:cs typeface="Arial Black"/>
              </a:rPr>
              <a:t> </a:t>
            </a:r>
            <a:r>
              <a:rPr dirty="0" sz="3300" spc="-280">
                <a:latin typeface="Arial Black"/>
                <a:cs typeface="Arial Black"/>
              </a:rPr>
              <a:t>range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225">
                <a:latin typeface="Arial Black"/>
                <a:cs typeface="Arial Black"/>
              </a:rPr>
              <a:t>includes</a:t>
            </a:r>
            <a:r>
              <a:rPr dirty="0" sz="3300" spc="-295">
                <a:latin typeface="Arial Black"/>
                <a:cs typeface="Arial Black"/>
              </a:rPr>
              <a:t> </a:t>
            </a:r>
            <a:r>
              <a:rPr dirty="0" sz="3300" spc="-195">
                <a:latin typeface="Arial Black"/>
                <a:cs typeface="Arial Black"/>
              </a:rPr>
              <a:t>herbal</a:t>
            </a:r>
            <a:r>
              <a:rPr dirty="0" sz="3300" spc="-275">
                <a:latin typeface="Arial Black"/>
                <a:cs typeface="Arial Black"/>
              </a:rPr>
              <a:t> teas,</a:t>
            </a:r>
            <a:r>
              <a:rPr dirty="0" sz="3300" spc="-320">
                <a:latin typeface="Arial Black"/>
                <a:cs typeface="Arial Black"/>
              </a:rPr>
              <a:t> </a:t>
            </a:r>
            <a:r>
              <a:rPr dirty="0" sz="3300" spc="-130">
                <a:latin typeface="Arial Black"/>
                <a:cs typeface="Arial Black"/>
              </a:rPr>
              <a:t>body</a:t>
            </a:r>
            <a:r>
              <a:rPr dirty="0" sz="3300" spc="-254">
                <a:latin typeface="Arial Black"/>
                <a:cs typeface="Arial Black"/>
              </a:rPr>
              <a:t> </a:t>
            </a:r>
            <a:r>
              <a:rPr dirty="0" sz="3300" spc="-10">
                <a:latin typeface="Arial Black"/>
                <a:cs typeface="Arial Black"/>
              </a:rPr>
              <a:t>oils, </a:t>
            </a:r>
            <a:r>
              <a:rPr dirty="0" sz="3300" spc="-204">
                <a:latin typeface="Arial Black"/>
                <a:cs typeface="Arial Black"/>
              </a:rPr>
              <a:t>nourishing</a:t>
            </a:r>
            <a:r>
              <a:rPr dirty="0" sz="3300" spc="-285">
                <a:latin typeface="Arial Black"/>
                <a:cs typeface="Arial Black"/>
              </a:rPr>
              <a:t> </a:t>
            </a:r>
            <a:r>
              <a:rPr dirty="0" sz="3300" spc="-204">
                <a:latin typeface="Arial Black"/>
                <a:cs typeface="Arial Black"/>
              </a:rPr>
              <a:t>porridges,</a:t>
            </a:r>
            <a:r>
              <a:rPr dirty="0" sz="3300" spc="-325">
                <a:latin typeface="Arial Black"/>
                <a:cs typeface="Arial Black"/>
              </a:rPr>
              <a:t> </a:t>
            </a:r>
            <a:r>
              <a:rPr dirty="0" sz="3300" spc="-190">
                <a:latin typeface="Arial Black"/>
                <a:cs typeface="Arial Black"/>
              </a:rPr>
              <a:t>bath</a:t>
            </a:r>
            <a:r>
              <a:rPr dirty="0" sz="3300" spc="-295">
                <a:latin typeface="Arial Black"/>
                <a:cs typeface="Arial Black"/>
              </a:rPr>
              <a:t> </a:t>
            </a:r>
            <a:r>
              <a:rPr dirty="0" sz="3300" spc="-220">
                <a:latin typeface="Arial Black"/>
                <a:cs typeface="Arial Black"/>
              </a:rPr>
              <a:t>herbs,</a:t>
            </a:r>
            <a:r>
              <a:rPr dirty="0" sz="3300" spc="-250">
                <a:latin typeface="Arial Black"/>
                <a:cs typeface="Arial Black"/>
              </a:rPr>
              <a:t> </a:t>
            </a:r>
            <a:r>
              <a:rPr dirty="0" sz="3300" spc="-360">
                <a:latin typeface="Arial Black"/>
                <a:cs typeface="Arial Black"/>
              </a:rPr>
              <a:t>massage</a:t>
            </a:r>
            <a:r>
              <a:rPr dirty="0" sz="3300" spc="-295">
                <a:latin typeface="Arial Black"/>
                <a:cs typeface="Arial Black"/>
              </a:rPr>
              <a:t> </a:t>
            </a:r>
            <a:r>
              <a:rPr dirty="0" sz="3300" spc="-210">
                <a:latin typeface="Arial Black"/>
                <a:cs typeface="Arial Black"/>
              </a:rPr>
              <a:t>oils,</a:t>
            </a:r>
            <a:r>
              <a:rPr dirty="0" sz="3300" spc="-250">
                <a:latin typeface="Arial Black"/>
                <a:cs typeface="Arial Black"/>
              </a:rPr>
              <a:t> </a:t>
            </a:r>
            <a:r>
              <a:rPr dirty="0" sz="3300" spc="-320">
                <a:latin typeface="Arial Black"/>
                <a:cs typeface="Arial Black"/>
              </a:rPr>
              <a:t>waist</a:t>
            </a:r>
            <a:r>
              <a:rPr dirty="0" sz="3300" spc="-265">
                <a:latin typeface="Arial Black"/>
                <a:cs typeface="Arial Black"/>
              </a:rPr>
              <a:t> </a:t>
            </a:r>
            <a:r>
              <a:rPr dirty="0" sz="3300" spc="-295">
                <a:latin typeface="Arial Black"/>
                <a:cs typeface="Arial Black"/>
              </a:rPr>
              <a:t>wraps, </a:t>
            </a:r>
            <a:r>
              <a:rPr dirty="0" sz="3300" spc="-220">
                <a:latin typeface="Arial Black"/>
                <a:cs typeface="Arial Black"/>
              </a:rPr>
              <a:t>and</a:t>
            </a:r>
            <a:r>
              <a:rPr dirty="0" sz="3300" spc="-270">
                <a:latin typeface="Arial Black"/>
                <a:cs typeface="Arial Black"/>
              </a:rPr>
              <a:t> </a:t>
            </a:r>
            <a:r>
              <a:rPr dirty="0" sz="3300" spc="-235">
                <a:latin typeface="Arial Black"/>
                <a:cs typeface="Arial Black"/>
              </a:rPr>
              <a:t>simple</a:t>
            </a:r>
            <a:r>
              <a:rPr dirty="0" sz="3300" spc="-300">
                <a:latin typeface="Arial Black"/>
                <a:cs typeface="Arial Black"/>
              </a:rPr>
              <a:t> </a:t>
            </a:r>
            <a:r>
              <a:rPr dirty="0" sz="3300" spc="-254">
                <a:latin typeface="Arial Black"/>
                <a:cs typeface="Arial Black"/>
              </a:rPr>
              <a:t>guides</a:t>
            </a:r>
            <a:r>
              <a:rPr dirty="0" sz="3300" spc="-305">
                <a:latin typeface="Arial Black"/>
                <a:cs typeface="Arial Black"/>
              </a:rPr>
              <a:t> </a:t>
            </a:r>
            <a:r>
              <a:rPr dirty="0" sz="3300" spc="-95">
                <a:latin typeface="Arial Black"/>
                <a:cs typeface="Arial Black"/>
              </a:rPr>
              <a:t>for</a:t>
            </a:r>
            <a:r>
              <a:rPr dirty="0" sz="3300" spc="-285">
                <a:latin typeface="Arial Black"/>
                <a:cs typeface="Arial Black"/>
              </a:rPr>
              <a:t> </a:t>
            </a:r>
            <a:r>
              <a:rPr dirty="0" sz="3300" spc="-330">
                <a:latin typeface="Arial Black"/>
                <a:cs typeface="Arial Black"/>
              </a:rPr>
              <a:t>new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220">
                <a:latin typeface="Arial Black"/>
                <a:cs typeface="Arial Black"/>
              </a:rPr>
              <a:t>mothers.</a:t>
            </a:r>
            <a:r>
              <a:rPr dirty="0" sz="3300" spc="-325">
                <a:latin typeface="Arial Black"/>
                <a:cs typeface="Arial Black"/>
              </a:rPr>
              <a:t> </a:t>
            </a:r>
            <a:r>
              <a:rPr dirty="0" sz="3300" spc="-160">
                <a:latin typeface="Arial Black"/>
                <a:cs typeface="Arial Black"/>
              </a:rPr>
              <a:t>With</a:t>
            </a:r>
            <a:r>
              <a:rPr dirty="0" sz="3300" spc="-300">
                <a:latin typeface="Arial Black"/>
                <a:cs typeface="Arial Black"/>
              </a:rPr>
              <a:t> </a:t>
            </a:r>
            <a:r>
              <a:rPr dirty="0" sz="3300" spc="-235">
                <a:latin typeface="Arial Black"/>
                <a:cs typeface="Arial Black"/>
              </a:rPr>
              <a:t>rising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210">
                <a:latin typeface="Arial Black"/>
                <a:cs typeface="Arial Black"/>
              </a:rPr>
              <a:t>interest</a:t>
            </a:r>
            <a:r>
              <a:rPr dirty="0" sz="3300" spc="-275">
                <a:latin typeface="Arial Black"/>
                <a:cs typeface="Arial Black"/>
              </a:rPr>
              <a:t> </a:t>
            </a:r>
            <a:r>
              <a:rPr dirty="0" sz="3300" spc="-25">
                <a:latin typeface="Arial Black"/>
                <a:cs typeface="Arial Black"/>
              </a:rPr>
              <a:t>in </a:t>
            </a:r>
            <a:r>
              <a:rPr dirty="0" sz="3300" spc="-195">
                <a:latin typeface="Arial Black"/>
                <a:cs typeface="Arial Black"/>
              </a:rPr>
              <a:t>natural</a:t>
            </a:r>
            <a:r>
              <a:rPr dirty="0" sz="3300" spc="-360">
                <a:latin typeface="Arial Black"/>
                <a:cs typeface="Arial Black"/>
              </a:rPr>
              <a:t> </a:t>
            </a:r>
            <a:r>
              <a:rPr dirty="0" sz="3300" spc="-180">
                <a:latin typeface="Arial Black"/>
                <a:cs typeface="Arial Black"/>
              </a:rPr>
              <a:t>and</a:t>
            </a:r>
            <a:r>
              <a:rPr dirty="0" sz="3300" spc="-340">
                <a:latin typeface="Arial Black"/>
                <a:cs typeface="Arial Black"/>
              </a:rPr>
              <a:t> </a:t>
            </a:r>
            <a:r>
              <a:rPr dirty="0" sz="3300" spc="-180">
                <a:latin typeface="Arial Black"/>
                <a:cs typeface="Arial Black"/>
              </a:rPr>
              <a:t>culturally</a:t>
            </a:r>
            <a:r>
              <a:rPr dirty="0" sz="3300" spc="-275">
                <a:latin typeface="Arial Black"/>
                <a:cs typeface="Arial Black"/>
              </a:rPr>
              <a:t> </a:t>
            </a:r>
            <a:r>
              <a:rPr dirty="0" sz="3300" spc="-195">
                <a:latin typeface="Arial Black"/>
                <a:cs typeface="Arial Black"/>
              </a:rPr>
              <a:t>grounded</a:t>
            </a:r>
            <a:r>
              <a:rPr dirty="0" sz="3300" spc="-265">
                <a:latin typeface="Arial Black"/>
                <a:cs typeface="Arial Black"/>
              </a:rPr>
              <a:t> </a:t>
            </a:r>
            <a:r>
              <a:rPr dirty="0" sz="3300" spc="-290">
                <a:latin typeface="Arial Black"/>
                <a:cs typeface="Arial Black"/>
              </a:rPr>
              <a:t>care,</a:t>
            </a:r>
            <a:r>
              <a:rPr dirty="0" sz="3300" spc="-254">
                <a:latin typeface="Arial Black"/>
                <a:cs typeface="Arial Black"/>
              </a:rPr>
              <a:t> </a:t>
            </a:r>
            <a:r>
              <a:rPr dirty="0" sz="3300" spc="-440">
                <a:latin typeface="Arial Black"/>
                <a:cs typeface="Arial Black"/>
              </a:rPr>
              <a:t>we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220">
                <a:latin typeface="Arial Black"/>
                <a:cs typeface="Arial Black"/>
              </a:rPr>
              <a:t>begin</a:t>
            </a:r>
            <a:r>
              <a:rPr dirty="0" sz="3300" spc="-375">
                <a:latin typeface="Arial Black"/>
                <a:cs typeface="Arial Black"/>
              </a:rPr>
              <a:t> </a:t>
            </a:r>
            <a:r>
              <a:rPr dirty="0" sz="3300" spc="-360">
                <a:latin typeface="Arial Black"/>
                <a:cs typeface="Arial Black"/>
              </a:rPr>
              <a:t>as</a:t>
            </a:r>
            <a:r>
              <a:rPr dirty="0" sz="3300" spc="-300">
                <a:latin typeface="Arial Black"/>
                <a:cs typeface="Arial Black"/>
              </a:rPr>
              <a:t> </a:t>
            </a:r>
            <a:r>
              <a:rPr dirty="0" sz="3300" spc="-380">
                <a:latin typeface="Arial Black"/>
                <a:cs typeface="Arial Black"/>
              </a:rPr>
              <a:t>a</a:t>
            </a:r>
            <a:endParaRPr sz="3300">
              <a:latin typeface="Arial Black"/>
              <a:cs typeface="Arial Black"/>
            </a:endParaRPr>
          </a:p>
          <a:p>
            <a:pPr marL="12700" marR="1005205">
              <a:lnSpc>
                <a:spcPts val="4580"/>
              </a:lnSpc>
              <a:spcBef>
                <a:spcPts val="100"/>
              </a:spcBef>
            </a:pPr>
            <a:r>
              <a:rPr dirty="0" sz="3300" spc="-155">
                <a:latin typeface="Arial Black"/>
                <a:cs typeface="Arial Black"/>
              </a:rPr>
              <a:t>direct-</a:t>
            </a:r>
            <a:r>
              <a:rPr dirty="0" sz="3300" spc="-45">
                <a:latin typeface="Arial Black"/>
                <a:cs typeface="Arial Black"/>
              </a:rPr>
              <a:t>to-</a:t>
            </a:r>
            <a:r>
              <a:rPr dirty="0" sz="3300" spc="-250">
                <a:latin typeface="Arial Black"/>
                <a:cs typeface="Arial Black"/>
              </a:rPr>
              <a:t>consumer</a:t>
            </a:r>
            <a:r>
              <a:rPr dirty="0" sz="3300" spc="-285">
                <a:latin typeface="Arial Black"/>
                <a:cs typeface="Arial Black"/>
              </a:rPr>
              <a:t> </a:t>
            </a:r>
            <a:r>
              <a:rPr dirty="0" sz="3300" spc="-180">
                <a:latin typeface="Arial Black"/>
                <a:cs typeface="Arial Black"/>
              </a:rPr>
              <a:t>brand</a:t>
            </a:r>
            <a:r>
              <a:rPr dirty="0" sz="3300" spc="-265">
                <a:latin typeface="Arial Black"/>
                <a:cs typeface="Arial Black"/>
              </a:rPr>
              <a:t> </a:t>
            </a:r>
            <a:r>
              <a:rPr dirty="0" sz="3300" spc="-140">
                <a:latin typeface="Arial Black"/>
                <a:cs typeface="Arial Black"/>
              </a:rPr>
              <a:t>in</a:t>
            </a:r>
            <a:r>
              <a:rPr dirty="0" sz="3300" spc="-370">
                <a:latin typeface="Arial Black"/>
                <a:cs typeface="Arial Black"/>
              </a:rPr>
              <a:t> </a:t>
            </a:r>
            <a:r>
              <a:rPr dirty="0" sz="3300" spc="-185">
                <a:latin typeface="Arial Black"/>
                <a:cs typeface="Arial Black"/>
              </a:rPr>
              <a:t>the</a:t>
            </a:r>
            <a:r>
              <a:rPr dirty="0" sz="3300" spc="-295">
                <a:latin typeface="Arial Black"/>
                <a:cs typeface="Arial Black"/>
              </a:rPr>
              <a:t> </a:t>
            </a:r>
            <a:r>
              <a:rPr dirty="0" sz="3300" spc="-445">
                <a:latin typeface="Arial Black"/>
                <a:cs typeface="Arial Black"/>
              </a:rPr>
              <a:t>UK</a:t>
            </a:r>
            <a:r>
              <a:rPr dirty="0" sz="3300" spc="-315">
                <a:latin typeface="Arial Black"/>
                <a:cs typeface="Arial Black"/>
              </a:rPr>
              <a:t> </a:t>
            </a:r>
            <a:r>
              <a:rPr dirty="0" sz="3300" spc="-220">
                <a:latin typeface="Arial Black"/>
                <a:cs typeface="Arial Black"/>
              </a:rPr>
              <a:t>and</a:t>
            </a:r>
            <a:r>
              <a:rPr dirty="0" sz="3300" spc="-265">
                <a:latin typeface="Arial Black"/>
                <a:cs typeface="Arial Black"/>
              </a:rPr>
              <a:t> </a:t>
            </a:r>
            <a:r>
              <a:rPr dirty="0" sz="3300" spc="-225">
                <a:latin typeface="Arial Black"/>
                <a:cs typeface="Arial Black"/>
              </a:rPr>
              <a:t>Europe</a:t>
            </a:r>
            <a:r>
              <a:rPr dirty="0" sz="3300" spc="-295">
                <a:latin typeface="Arial Black"/>
                <a:cs typeface="Arial Black"/>
              </a:rPr>
              <a:t> </a:t>
            </a:r>
            <a:r>
              <a:rPr dirty="0" sz="3300" spc="-70">
                <a:latin typeface="Arial Black"/>
                <a:cs typeface="Arial Black"/>
              </a:rPr>
              <a:t>before </a:t>
            </a:r>
            <a:r>
              <a:rPr dirty="0" sz="3300" spc="-254">
                <a:latin typeface="Arial Black"/>
                <a:cs typeface="Arial Black"/>
              </a:rPr>
              <a:t>expanding</a:t>
            </a:r>
            <a:r>
              <a:rPr dirty="0" sz="3300" spc="-370">
                <a:latin typeface="Arial Black"/>
                <a:cs typeface="Arial Black"/>
              </a:rPr>
              <a:t> </a:t>
            </a:r>
            <a:r>
              <a:rPr dirty="0" sz="3300" spc="-110">
                <a:latin typeface="Arial Black"/>
                <a:cs typeface="Arial Black"/>
              </a:rPr>
              <a:t>to</a:t>
            </a:r>
            <a:r>
              <a:rPr dirty="0" sz="3300" spc="-360">
                <a:latin typeface="Arial Black"/>
                <a:cs typeface="Arial Black"/>
              </a:rPr>
              <a:t> </a:t>
            </a:r>
            <a:r>
              <a:rPr dirty="0" sz="3300" spc="-180">
                <a:latin typeface="Arial Black"/>
                <a:cs typeface="Arial Black"/>
              </a:rPr>
              <a:t>the</a:t>
            </a:r>
            <a:r>
              <a:rPr dirty="0" sz="3300" spc="-300">
                <a:latin typeface="Arial Black"/>
                <a:cs typeface="Arial Black"/>
              </a:rPr>
              <a:t> </a:t>
            </a:r>
            <a:r>
              <a:rPr dirty="0" sz="3300" spc="-350">
                <a:latin typeface="Arial Black"/>
                <a:cs typeface="Arial Black"/>
              </a:rPr>
              <a:t>USA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220">
                <a:latin typeface="Arial Black"/>
                <a:cs typeface="Arial Black"/>
              </a:rPr>
              <a:t>and</a:t>
            </a:r>
            <a:r>
              <a:rPr dirty="0" sz="3300" spc="-275">
                <a:latin typeface="Arial Black"/>
                <a:cs typeface="Arial Black"/>
              </a:rPr>
              <a:t> </a:t>
            </a:r>
            <a:r>
              <a:rPr dirty="0" sz="3300" spc="-35">
                <a:latin typeface="Arial Black"/>
                <a:cs typeface="Arial Black"/>
              </a:rPr>
              <a:t>Africa.</a:t>
            </a:r>
            <a:endParaRPr sz="3300">
              <a:latin typeface="Arial Black"/>
              <a:cs typeface="Arial Black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63275" y="0"/>
            <a:ext cx="7324725" cy="102869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7324724" cy="1028699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16635" y="2984489"/>
            <a:ext cx="8435340" cy="4211955"/>
          </a:xfrm>
          <a:prstGeom prst="rect">
            <a:avLst/>
          </a:prstGeom>
        </p:spPr>
        <p:txBody>
          <a:bodyPr wrap="square" lIns="0" tIns="110489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dirty="0" sz="3300" spc="80">
                <a:latin typeface="Arial MT"/>
                <a:cs typeface="Arial MT"/>
              </a:rPr>
              <a:t>Business</a:t>
            </a:r>
            <a:r>
              <a:rPr dirty="0" sz="3300" spc="-75">
                <a:latin typeface="Arial MT"/>
                <a:cs typeface="Arial MT"/>
              </a:rPr>
              <a:t> </a:t>
            </a:r>
            <a:r>
              <a:rPr dirty="0" sz="3300" spc="80">
                <a:latin typeface="Arial MT"/>
                <a:cs typeface="Arial MT"/>
              </a:rPr>
              <a:t>name</a:t>
            </a:r>
            <a:r>
              <a:rPr dirty="0" sz="3300" spc="80">
                <a:latin typeface="Arial Black"/>
                <a:cs typeface="Arial Black"/>
              </a:rPr>
              <a:t>:</a:t>
            </a:r>
            <a:r>
              <a:rPr dirty="0" sz="3300" spc="-280">
                <a:latin typeface="Arial Black"/>
                <a:cs typeface="Arial Black"/>
              </a:rPr>
              <a:t> </a:t>
            </a:r>
            <a:r>
              <a:rPr dirty="0" sz="3300" spc="-10">
                <a:latin typeface="Arial Black"/>
                <a:cs typeface="Arial Black"/>
              </a:rPr>
              <a:t>Andea</a:t>
            </a:r>
            <a:endParaRPr sz="3300">
              <a:latin typeface="Arial Black"/>
              <a:cs typeface="Arial Black"/>
            </a:endParaRPr>
          </a:p>
          <a:p>
            <a:pPr marL="12700" marR="5080">
              <a:lnSpc>
                <a:spcPct val="118800"/>
              </a:lnSpc>
              <a:spcBef>
                <a:spcPts val="25"/>
              </a:spcBef>
            </a:pPr>
            <a:r>
              <a:rPr dirty="0" sz="3300" spc="114">
                <a:latin typeface="Arial MT"/>
                <a:cs typeface="Arial MT"/>
              </a:rPr>
              <a:t>Trading</a:t>
            </a:r>
            <a:r>
              <a:rPr dirty="0" sz="3300" spc="-30">
                <a:latin typeface="Arial MT"/>
                <a:cs typeface="Arial MT"/>
              </a:rPr>
              <a:t> </a:t>
            </a:r>
            <a:r>
              <a:rPr dirty="0" sz="3300">
                <a:latin typeface="Arial MT"/>
                <a:cs typeface="Arial MT"/>
              </a:rPr>
              <a:t>as:</a:t>
            </a:r>
            <a:r>
              <a:rPr dirty="0" sz="3300" spc="-70">
                <a:latin typeface="Arial MT"/>
                <a:cs typeface="Arial MT"/>
              </a:rPr>
              <a:t> </a:t>
            </a:r>
            <a:r>
              <a:rPr dirty="0" sz="3300" spc="-215">
                <a:latin typeface="Arial Black"/>
                <a:cs typeface="Arial Black"/>
              </a:rPr>
              <a:t>Andea</a:t>
            </a:r>
            <a:r>
              <a:rPr dirty="0" sz="3300" spc="-265">
                <a:latin typeface="Arial Black"/>
                <a:cs typeface="Arial Black"/>
              </a:rPr>
              <a:t> </a:t>
            </a:r>
            <a:r>
              <a:rPr dirty="0" sz="3300" spc="-165">
                <a:latin typeface="Arial Black"/>
                <a:cs typeface="Arial Black"/>
              </a:rPr>
              <a:t>postpartum</a:t>
            </a:r>
            <a:r>
              <a:rPr dirty="0" sz="3300" spc="-265">
                <a:latin typeface="Arial Black"/>
                <a:cs typeface="Arial Black"/>
              </a:rPr>
              <a:t> </a:t>
            </a:r>
            <a:r>
              <a:rPr dirty="0" sz="3300" spc="-275">
                <a:latin typeface="Arial Black"/>
                <a:cs typeface="Arial Black"/>
              </a:rPr>
              <a:t>care </a:t>
            </a:r>
            <a:r>
              <a:rPr dirty="0" sz="3300" spc="80">
                <a:latin typeface="Arial MT"/>
                <a:cs typeface="Arial MT"/>
              </a:rPr>
              <a:t>Business</a:t>
            </a:r>
            <a:r>
              <a:rPr dirty="0" sz="3300" spc="-55">
                <a:latin typeface="Arial MT"/>
                <a:cs typeface="Arial MT"/>
              </a:rPr>
              <a:t> </a:t>
            </a:r>
            <a:r>
              <a:rPr dirty="0" sz="3300" spc="200">
                <a:latin typeface="Arial MT"/>
                <a:cs typeface="Arial MT"/>
              </a:rPr>
              <a:t>structure:</a:t>
            </a:r>
            <a:r>
              <a:rPr dirty="0" sz="3300" spc="-55">
                <a:latin typeface="Arial MT"/>
                <a:cs typeface="Arial MT"/>
              </a:rPr>
              <a:t> </a:t>
            </a:r>
            <a:r>
              <a:rPr dirty="0" sz="3300" spc="-150">
                <a:latin typeface="Arial Black"/>
                <a:cs typeface="Arial Black"/>
              </a:rPr>
              <a:t>limited</a:t>
            </a:r>
            <a:r>
              <a:rPr dirty="0" sz="3300" spc="-270">
                <a:latin typeface="Arial Black"/>
                <a:cs typeface="Arial Black"/>
              </a:rPr>
              <a:t> </a:t>
            </a:r>
            <a:r>
              <a:rPr dirty="0" sz="3300" spc="-195">
                <a:latin typeface="Arial Black"/>
                <a:cs typeface="Arial Black"/>
              </a:rPr>
              <a:t>company</a:t>
            </a:r>
            <a:r>
              <a:rPr dirty="0" sz="3300" spc="-270">
                <a:latin typeface="Arial Black"/>
                <a:cs typeface="Arial Black"/>
              </a:rPr>
              <a:t> </a:t>
            </a:r>
            <a:r>
              <a:rPr dirty="0" sz="3300" spc="-90">
                <a:latin typeface="Arial Black"/>
                <a:cs typeface="Arial Black"/>
              </a:rPr>
              <a:t>(uk) </a:t>
            </a:r>
            <a:r>
              <a:rPr dirty="0" sz="3300" spc="140">
                <a:latin typeface="Arial MT"/>
                <a:cs typeface="Arial MT"/>
              </a:rPr>
              <a:t>Location</a:t>
            </a:r>
            <a:r>
              <a:rPr dirty="0" sz="3300" spc="140">
                <a:latin typeface="Arial Black"/>
                <a:cs typeface="Arial Black"/>
              </a:rPr>
              <a:t>:</a:t>
            </a:r>
            <a:r>
              <a:rPr dirty="0" sz="3300" spc="-240">
                <a:latin typeface="Arial Black"/>
                <a:cs typeface="Arial Black"/>
              </a:rPr>
              <a:t> </a:t>
            </a:r>
            <a:r>
              <a:rPr dirty="0" sz="3300" spc="-215">
                <a:latin typeface="Arial Black"/>
                <a:cs typeface="Arial Black"/>
              </a:rPr>
              <a:t>Gravesend,</a:t>
            </a:r>
            <a:r>
              <a:rPr dirty="0" sz="3300" spc="-240">
                <a:latin typeface="Arial Black"/>
                <a:cs typeface="Arial Black"/>
              </a:rPr>
              <a:t> </a:t>
            </a:r>
            <a:r>
              <a:rPr dirty="0" sz="3300" spc="-170">
                <a:latin typeface="Arial Black"/>
                <a:cs typeface="Arial Black"/>
              </a:rPr>
              <a:t>United</a:t>
            </a:r>
            <a:r>
              <a:rPr dirty="0" sz="3300" spc="-260">
                <a:latin typeface="Arial Black"/>
                <a:cs typeface="Arial Black"/>
              </a:rPr>
              <a:t> </a:t>
            </a:r>
            <a:r>
              <a:rPr dirty="0" sz="3300" spc="-45">
                <a:latin typeface="Arial Black"/>
                <a:cs typeface="Arial Black"/>
              </a:rPr>
              <a:t>Kingdom </a:t>
            </a:r>
            <a:r>
              <a:rPr dirty="0" sz="3300" spc="95">
                <a:latin typeface="Arial MT"/>
                <a:cs typeface="Arial MT"/>
              </a:rPr>
              <a:t>Website</a:t>
            </a:r>
            <a:r>
              <a:rPr dirty="0" sz="3300" spc="95">
                <a:latin typeface="Arial Black"/>
                <a:cs typeface="Arial Black"/>
              </a:rPr>
              <a:t>:</a:t>
            </a:r>
            <a:r>
              <a:rPr dirty="0" sz="3300" spc="-280">
                <a:latin typeface="Arial Black"/>
                <a:cs typeface="Arial Black"/>
              </a:rPr>
              <a:t> </a:t>
            </a:r>
            <a:r>
              <a:rPr dirty="0" sz="3300" spc="-295">
                <a:latin typeface="Arial Black"/>
                <a:cs typeface="Arial Black"/>
                <a:hlinkClick r:id="rId2"/>
              </a:rPr>
              <a:t>www.andea.co.uk</a:t>
            </a:r>
            <a:endParaRPr sz="33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dirty="0" sz="3300" spc="130">
                <a:latin typeface="Arial MT"/>
                <a:cs typeface="Arial MT"/>
              </a:rPr>
              <a:t>Launch</a:t>
            </a:r>
            <a:r>
              <a:rPr dirty="0" sz="3300" spc="-35">
                <a:latin typeface="Arial MT"/>
                <a:cs typeface="Arial MT"/>
              </a:rPr>
              <a:t> </a:t>
            </a:r>
            <a:r>
              <a:rPr dirty="0" sz="3300" spc="150">
                <a:latin typeface="Arial MT"/>
                <a:cs typeface="Arial MT"/>
              </a:rPr>
              <a:t>date:</a:t>
            </a:r>
            <a:r>
              <a:rPr dirty="0" sz="3300" spc="-70">
                <a:latin typeface="Arial MT"/>
                <a:cs typeface="Arial MT"/>
              </a:rPr>
              <a:t> </a:t>
            </a:r>
            <a:r>
              <a:rPr dirty="0" sz="3300" spc="-20">
                <a:latin typeface="Arial Black"/>
                <a:cs typeface="Arial Black"/>
              </a:rPr>
              <a:t>2026</a:t>
            </a:r>
            <a:endParaRPr sz="33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dirty="0" sz="3300" spc="110">
                <a:latin typeface="Arial MT"/>
                <a:cs typeface="Arial MT"/>
              </a:rPr>
              <a:t>Target</a:t>
            </a:r>
            <a:r>
              <a:rPr dirty="0" sz="3300" spc="-85">
                <a:latin typeface="Arial MT"/>
                <a:cs typeface="Arial MT"/>
              </a:rPr>
              <a:t> </a:t>
            </a:r>
            <a:r>
              <a:rPr dirty="0" sz="3300" spc="110">
                <a:latin typeface="Arial MT"/>
                <a:cs typeface="Arial MT"/>
              </a:rPr>
              <a:t>Markets</a:t>
            </a:r>
            <a:r>
              <a:rPr dirty="0" sz="3300" spc="110">
                <a:latin typeface="Arial Black"/>
                <a:cs typeface="Arial Black"/>
              </a:rPr>
              <a:t>:</a:t>
            </a:r>
            <a:r>
              <a:rPr dirty="0" sz="3300" spc="-270">
                <a:latin typeface="Arial Black"/>
                <a:cs typeface="Arial Black"/>
              </a:rPr>
              <a:t> </a:t>
            </a:r>
            <a:r>
              <a:rPr dirty="0" sz="3300" spc="-335">
                <a:latin typeface="Arial Black"/>
                <a:cs typeface="Arial Black"/>
              </a:rPr>
              <a:t>UK,</a:t>
            </a:r>
            <a:r>
              <a:rPr dirty="0" sz="3300" spc="-280">
                <a:latin typeface="Arial Black"/>
                <a:cs typeface="Arial Black"/>
              </a:rPr>
              <a:t> </a:t>
            </a:r>
            <a:r>
              <a:rPr dirty="0" sz="3300" spc="-250">
                <a:latin typeface="Arial Black"/>
                <a:cs typeface="Arial Black"/>
              </a:rPr>
              <a:t>France </a:t>
            </a:r>
            <a:r>
              <a:rPr dirty="0" sz="3300" spc="-195">
                <a:latin typeface="Arial Black"/>
                <a:cs typeface="Arial Black"/>
              </a:rPr>
              <a:t>and</a:t>
            </a:r>
            <a:r>
              <a:rPr dirty="0" sz="3300" spc="-290">
                <a:latin typeface="Arial Black"/>
                <a:cs typeface="Arial Black"/>
              </a:rPr>
              <a:t> </a:t>
            </a:r>
            <a:r>
              <a:rPr dirty="0" sz="3300" spc="-320">
                <a:latin typeface="Arial Black"/>
                <a:cs typeface="Arial Black"/>
              </a:rPr>
              <a:t>USA</a:t>
            </a:r>
            <a:endParaRPr sz="3300">
              <a:latin typeface="Arial Black"/>
              <a:cs typeface="Arial Black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6969125" y="969009"/>
            <a:ext cx="4565650" cy="6210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900" spc="-320"/>
              <a:t>Business</a:t>
            </a:r>
            <a:r>
              <a:rPr dirty="0" sz="3900" spc="-380"/>
              <a:t> </a:t>
            </a:r>
            <a:r>
              <a:rPr dirty="0" sz="3900" spc="-270"/>
              <a:t>Overview</a:t>
            </a:r>
            <a:endParaRPr sz="39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714750" y="3600450"/>
            <a:ext cx="10953750" cy="3086100"/>
          </a:xfrm>
          <a:custGeom>
            <a:avLst/>
            <a:gdLst/>
            <a:ahLst/>
            <a:cxnLst/>
            <a:rect l="l" t="t" r="r" b="b"/>
            <a:pathLst>
              <a:path w="10953750" h="3086100">
                <a:moveTo>
                  <a:pt x="10953750" y="0"/>
                </a:moveTo>
                <a:lnTo>
                  <a:pt x="0" y="0"/>
                </a:lnTo>
                <a:lnTo>
                  <a:pt x="0" y="3086100"/>
                </a:lnTo>
                <a:lnTo>
                  <a:pt x="10953750" y="3086100"/>
                </a:lnTo>
                <a:lnTo>
                  <a:pt x="10953750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2224405">
              <a:lnSpc>
                <a:spcPct val="100000"/>
              </a:lnSpc>
              <a:spcBef>
                <a:spcPts val="130"/>
              </a:spcBef>
            </a:pPr>
            <a:r>
              <a:rPr dirty="0" spc="-450"/>
              <a:t>Products</a:t>
            </a:r>
            <a:r>
              <a:rPr dirty="0" spc="-780"/>
              <a:t> </a:t>
            </a:r>
            <a:r>
              <a:rPr dirty="0" spc="-1714"/>
              <a:t>&amp;</a:t>
            </a:r>
            <a:r>
              <a:rPr dirty="0" spc="-735"/>
              <a:t> </a:t>
            </a:r>
            <a:r>
              <a:rPr dirty="0" spc="-600"/>
              <a:t>Services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54175" y="7134225"/>
            <a:ext cx="2419350" cy="295275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08672" y="447674"/>
            <a:ext cx="4389120" cy="6210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900" spc="-270"/>
              <a:t>Andea</a:t>
            </a:r>
            <a:r>
              <a:rPr dirty="0" sz="3900" spc="-360"/>
              <a:t> </a:t>
            </a:r>
            <a:r>
              <a:rPr dirty="0" sz="3900" spc="-150"/>
              <a:t>body</a:t>
            </a:r>
            <a:r>
              <a:rPr dirty="0" sz="3900" spc="-325"/>
              <a:t> </a:t>
            </a:r>
            <a:r>
              <a:rPr dirty="0" sz="3900" spc="-185"/>
              <a:t>balm:</a:t>
            </a:r>
            <a:endParaRPr sz="3900"/>
          </a:p>
        </p:txBody>
      </p:sp>
      <p:sp>
        <p:nvSpPr>
          <p:cNvPr id="4" name="object 4"/>
          <p:cNvSpPr txBox="1"/>
          <p:nvPr/>
        </p:nvSpPr>
        <p:spPr>
          <a:xfrm>
            <a:off x="467994" y="1595437"/>
            <a:ext cx="17198975" cy="8312784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3060" marR="299085">
              <a:lnSpc>
                <a:spcPct val="118300"/>
              </a:lnSpc>
              <a:spcBef>
                <a:spcPts val="95"/>
              </a:spcBef>
            </a:pPr>
            <a:r>
              <a:rPr dirty="0" sz="2750">
                <a:latin typeface="Arial MT"/>
                <a:cs typeface="Arial MT"/>
              </a:rPr>
              <a:t>A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175">
                <a:latin typeface="Arial MT"/>
                <a:cs typeface="Arial MT"/>
              </a:rPr>
              <a:t>rich</a:t>
            </a:r>
            <a:r>
              <a:rPr dirty="0" sz="2750">
                <a:latin typeface="Arial MT"/>
                <a:cs typeface="Arial MT"/>
              </a:rPr>
              <a:t> </a:t>
            </a:r>
            <a:r>
              <a:rPr dirty="0" sz="2750" spc="215">
                <a:latin typeface="Arial MT"/>
                <a:cs typeface="Arial MT"/>
              </a:rPr>
              <a:t>postpartum</a:t>
            </a:r>
            <a:r>
              <a:rPr dirty="0" sz="2750" spc="-5">
                <a:latin typeface="Arial MT"/>
                <a:cs typeface="Arial MT"/>
              </a:rPr>
              <a:t> </a:t>
            </a:r>
            <a:r>
              <a:rPr dirty="0" sz="2750" spc="225">
                <a:latin typeface="Arial MT"/>
                <a:cs typeface="Arial MT"/>
              </a:rPr>
              <a:t>body</a:t>
            </a:r>
            <a:r>
              <a:rPr dirty="0" sz="2750" spc="-75">
                <a:latin typeface="Arial MT"/>
                <a:cs typeface="Arial MT"/>
              </a:rPr>
              <a:t> </a:t>
            </a:r>
            <a:r>
              <a:rPr dirty="0" sz="2750" spc="250">
                <a:latin typeface="Arial MT"/>
                <a:cs typeface="Arial MT"/>
              </a:rPr>
              <a:t>butter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170">
                <a:latin typeface="Arial MT"/>
                <a:cs typeface="Arial MT"/>
              </a:rPr>
              <a:t>combining</a:t>
            </a:r>
            <a:r>
              <a:rPr dirty="0" sz="2750" spc="-40">
                <a:latin typeface="Arial MT"/>
                <a:cs typeface="Arial MT"/>
              </a:rPr>
              <a:t> </a:t>
            </a:r>
            <a:r>
              <a:rPr dirty="0" sz="2750" spc="65">
                <a:latin typeface="Arial MT"/>
                <a:cs typeface="Arial MT"/>
              </a:rPr>
              <a:t>shea</a:t>
            </a:r>
            <a:r>
              <a:rPr dirty="0" sz="2750" spc="-50">
                <a:latin typeface="Arial MT"/>
                <a:cs typeface="Arial MT"/>
              </a:rPr>
              <a:t> </a:t>
            </a:r>
            <a:r>
              <a:rPr dirty="0" sz="2750" spc="250">
                <a:latin typeface="Arial MT"/>
                <a:cs typeface="Arial MT"/>
              </a:rPr>
              <a:t>butter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175">
                <a:latin typeface="Arial MT"/>
                <a:cs typeface="Arial MT"/>
              </a:rPr>
              <a:t>baobab</a:t>
            </a:r>
            <a:r>
              <a:rPr dirty="0" sz="2750" spc="-65">
                <a:latin typeface="Arial MT"/>
                <a:cs typeface="Arial MT"/>
              </a:rPr>
              <a:t> </a:t>
            </a:r>
            <a:r>
              <a:rPr dirty="0" sz="2750" spc="120">
                <a:latin typeface="Arial MT"/>
                <a:cs typeface="Arial MT"/>
              </a:rPr>
              <a:t>oil,</a:t>
            </a:r>
            <a:r>
              <a:rPr dirty="0" sz="2750" spc="-65">
                <a:latin typeface="Arial MT"/>
                <a:cs typeface="Arial MT"/>
              </a:rPr>
              <a:t> </a:t>
            </a:r>
            <a:r>
              <a:rPr dirty="0" sz="2750" spc="165">
                <a:latin typeface="Arial MT"/>
                <a:cs typeface="Arial MT"/>
              </a:rPr>
              <a:t>ricin</a:t>
            </a:r>
            <a:r>
              <a:rPr dirty="0" sz="2750" spc="-80">
                <a:latin typeface="Arial MT"/>
                <a:cs typeface="Arial MT"/>
              </a:rPr>
              <a:t> </a:t>
            </a:r>
            <a:r>
              <a:rPr dirty="0" sz="2750" spc="200">
                <a:latin typeface="Arial MT"/>
                <a:cs typeface="Arial MT"/>
              </a:rPr>
              <a:t>dendron</a:t>
            </a:r>
            <a:r>
              <a:rPr dirty="0" sz="2750">
                <a:latin typeface="Arial MT"/>
                <a:cs typeface="Arial MT"/>
              </a:rPr>
              <a:t> </a:t>
            </a:r>
            <a:r>
              <a:rPr dirty="0" sz="2750" spc="170">
                <a:latin typeface="Arial MT"/>
                <a:cs typeface="Arial MT"/>
              </a:rPr>
              <a:t>oil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265">
                <a:latin typeface="Arial MT"/>
                <a:cs typeface="Arial MT"/>
              </a:rPr>
              <a:t>to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204">
                <a:latin typeface="Arial MT"/>
                <a:cs typeface="Arial MT"/>
              </a:rPr>
              <a:t>support </a:t>
            </a:r>
            <a:r>
              <a:rPr dirty="0" sz="2750" spc="80">
                <a:latin typeface="Arial MT"/>
                <a:cs typeface="Arial MT"/>
              </a:rPr>
              <a:t>skin</a:t>
            </a:r>
            <a:r>
              <a:rPr dirty="0" sz="2750">
                <a:latin typeface="Arial MT"/>
                <a:cs typeface="Arial MT"/>
              </a:rPr>
              <a:t> </a:t>
            </a:r>
            <a:r>
              <a:rPr dirty="0" sz="2750" spc="95">
                <a:latin typeface="Arial MT"/>
                <a:cs typeface="Arial MT"/>
              </a:rPr>
              <a:t>healing,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204">
                <a:latin typeface="Arial MT"/>
                <a:cs typeface="Arial MT"/>
              </a:rPr>
              <a:t>stretch</a:t>
            </a:r>
            <a:r>
              <a:rPr dirty="0" sz="2750" spc="-75">
                <a:latin typeface="Arial MT"/>
                <a:cs typeface="Arial MT"/>
              </a:rPr>
              <a:t> </a:t>
            </a:r>
            <a:r>
              <a:rPr dirty="0" sz="2750" spc="140">
                <a:latin typeface="Arial MT"/>
                <a:cs typeface="Arial MT"/>
              </a:rPr>
              <a:t>mark</a:t>
            </a:r>
            <a:r>
              <a:rPr dirty="0" sz="2750" spc="-40">
                <a:latin typeface="Arial MT"/>
                <a:cs typeface="Arial MT"/>
              </a:rPr>
              <a:t> </a:t>
            </a:r>
            <a:r>
              <a:rPr dirty="0" sz="2750" spc="170">
                <a:latin typeface="Arial MT"/>
                <a:cs typeface="Arial MT"/>
              </a:rPr>
              <a:t>recovery</a:t>
            </a:r>
            <a:r>
              <a:rPr dirty="0" sz="2750" spc="-75">
                <a:latin typeface="Arial MT"/>
                <a:cs typeface="Arial MT"/>
              </a:rPr>
              <a:t> </a:t>
            </a:r>
            <a:r>
              <a:rPr dirty="0" sz="2750" spc="160">
                <a:latin typeface="Arial MT"/>
                <a:cs typeface="Arial MT"/>
              </a:rPr>
              <a:t>and</a:t>
            </a:r>
            <a:r>
              <a:rPr dirty="0" sz="2750" spc="-55">
                <a:latin typeface="Arial MT"/>
                <a:cs typeface="Arial MT"/>
              </a:rPr>
              <a:t> </a:t>
            </a:r>
            <a:r>
              <a:rPr dirty="0" sz="2750" spc="185">
                <a:latin typeface="Arial MT"/>
                <a:cs typeface="Arial MT"/>
              </a:rPr>
              <a:t>help</a:t>
            </a:r>
            <a:r>
              <a:rPr dirty="0" sz="2750" spc="-65">
                <a:latin typeface="Arial MT"/>
                <a:cs typeface="Arial MT"/>
              </a:rPr>
              <a:t> </a:t>
            </a:r>
            <a:r>
              <a:rPr dirty="0" sz="2750" spc="225">
                <a:latin typeface="Arial MT"/>
                <a:cs typeface="Arial MT"/>
              </a:rPr>
              <a:t>with</a:t>
            </a:r>
            <a:r>
              <a:rPr dirty="0" sz="2750" spc="-75">
                <a:latin typeface="Arial MT"/>
                <a:cs typeface="Arial MT"/>
              </a:rPr>
              <a:t> </a:t>
            </a:r>
            <a:r>
              <a:rPr dirty="0" sz="2750" spc="165">
                <a:latin typeface="Arial MT"/>
                <a:cs typeface="Arial MT"/>
              </a:rPr>
              <a:t>deep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165">
                <a:latin typeface="Arial MT"/>
                <a:cs typeface="Arial MT"/>
              </a:rPr>
              <a:t>nourishment.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175">
                <a:latin typeface="Arial MT"/>
                <a:cs typeface="Arial MT"/>
              </a:rPr>
              <a:t>baobab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170">
                <a:latin typeface="Arial MT"/>
                <a:cs typeface="Arial MT"/>
              </a:rPr>
              <a:t>oil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160">
                <a:latin typeface="Arial MT"/>
                <a:cs typeface="Arial MT"/>
              </a:rPr>
              <a:t>and</a:t>
            </a:r>
            <a:r>
              <a:rPr dirty="0" sz="2750" spc="-55">
                <a:latin typeface="Arial MT"/>
                <a:cs typeface="Arial MT"/>
              </a:rPr>
              <a:t> </a:t>
            </a:r>
            <a:r>
              <a:rPr dirty="0" sz="2750" spc="100">
                <a:latin typeface="Arial MT"/>
                <a:cs typeface="Arial MT"/>
              </a:rPr>
              <a:t>shear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240">
                <a:latin typeface="Arial MT"/>
                <a:cs typeface="Arial MT"/>
              </a:rPr>
              <a:t>butter </a:t>
            </a:r>
            <a:r>
              <a:rPr dirty="0" sz="2750" spc="120">
                <a:latin typeface="Arial MT"/>
                <a:cs typeface="Arial MT"/>
              </a:rPr>
              <a:t>have</a:t>
            </a:r>
            <a:r>
              <a:rPr dirty="0" sz="2750" spc="-25">
                <a:latin typeface="Arial MT"/>
                <a:cs typeface="Arial MT"/>
              </a:rPr>
              <a:t> </a:t>
            </a:r>
            <a:r>
              <a:rPr dirty="0" sz="2750" spc="145">
                <a:latin typeface="Arial MT"/>
                <a:cs typeface="Arial MT"/>
              </a:rPr>
              <a:t>been</a:t>
            </a:r>
            <a:r>
              <a:rPr dirty="0" sz="2750" spc="-80">
                <a:latin typeface="Arial MT"/>
                <a:cs typeface="Arial MT"/>
              </a:rPr>
              <a:t> </a:t>
            </a:r>
            <a:r>
              <a:rPr dirty="0" sz="2750" spc="125">
                <a:latin typeface="Arial MT"/>
                <a:cs typeface="Arial MT"/>
              </a:rPr>
              <a:t>used</a:t>
            </a:r>
            <a:r>
              <a:rPr dirty="0" sz="2750" spc="5">
                <a:latin typeface="Arial MT"/>
                <a:cs typeface="Arial MT"/>
              </a:rPr>
              <a:t> </a:t>
            </a:r>
            <a:r>
              <a:rPr dirty="0" sz="2750">
                <a:latin typeface="Arial MT"/>
                <a:cs typeface="Arial MT"/>
              </a:rPr>
              <a:t>a</a:t>
            </a:r>
            <a:r>
              <a:rPr dirty="0" sz="2750" spc="-55">
                <a:latin typeface="Arial MT"/>
                <a:cs typeface="Arial MT"/>
              </a:rPr>
              <a:t> </a:t>
            </a:r>
            <a:r>
              <a:rPr dirty="0" sz="2750" spc="110">
                <a:latin typeface="Arial MT"/>
                <a:cs typeface="Arial MT"/>
              </a:rPr>
              <a:t>cross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170">
                <a:latin typeface="Arial MT"/>
                <a:cs typeface="Arial MT"/>
              </a:rPr>
              <a:t>west</a:t>
            </a:r>
            <a:r>
              <a:rPr dirty="0" sz="2750" spc="-95">
                <a:latin typeface="Arial MT"/>
                <a:cs typeface="Arial MT"/>
              </a:rPr>
              <a:t> </a:t>
            </a:r>
            <a:r>
              <a:rPr dirty="0" sz="2750" spc="150">
                <a:latin typeface="Arial MT"/>
                <a:cs typeface="Arial MT"/>
              </a:rPr>
              <a:t>Africa</a:t>
            </a:r>
            <a:r>
              <a:rPr dirty="0" sz="2750" spc="-50">
                <a:latin typeface="Arial MT"/>
                <a:cs typeface="Arial MT"/>
              </a:rPr>
              <a:t> </a:t>
            </a:r>
            <a:r>
              <a:rPr dirty="0" sz="2750" spc="229">
                <a:latin typeface="Arial MT"/>
                <a:cs typeface="Arial MT"/>
              </a:rPr>
              <a:t>for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155">
                <a:latin typeface="Arial MT"/>
                <a:cs typeface="Arial MT"/>
              </a:rPr>
              <a:t>centuries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265">
                <a:latin typeface="Arial MT"/>
                <a:cs typeface="Arial MT"/>
              </a:rPr>
              <a:t>to</a:t>
            </a:r>
            <a:r>
              <a:rPr dirty="0" sz="2750">
                <a:latin typeface="Arial MT"/>
                <a:cs typeface="Arial MT"/>
              </a:rPr>
              <a:t> </a:t>
            </a:r>
            <a:r>
              <a:rPr dirty="0" sz="2750" spc="110">
                <a:latin typeface="Arial MT"/>
                <a:cs typeface="Arial MT"/>
              </a:rPr>
              <a:t>heal</a:t>
            </a:r>
            <a:r>
              <a:rPr dirty="0" sz="2750" spc="-75">
                <a:latin typeface="Arial MT"/>
                <a:cs typeface="Arial MT"/>
              </a:rPr>
              <a:t> </a:t>
            </a:r>
            <a:r>
              <a:rPr dirty="0" sz="2750" spc="160">
                <a:latin typeface="Arial MT"/>
                <a:cs typeface="Arial MT"/>
              </a:rPr>
              <a:t>and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240">
                <a:latin typeface="Arial MT"/>
                <a:cs typeface="Arial MT"/>
              </a:rPr>
              <a:t>protect</a:t>
            </a:r>
            <a:r>
              <a:rPr dirty="0" sz="2750" spc="-20">
                <a:latin typeface="Arial MT"/>
                <a:cs typeface="Arial MT"/>
              </a:rPr>
              <a:t> </a:t>
            </a:r>
            <a:r>
              <a:rPr dirty="0" sz="2750" spc="195">
                <a:latin typeface="Arial MT"/>
                <a:cs typeface="Arial MT"/>
              </a:rPr>
              <a:t>the</a:t>
            </a:r>
            <a:r>
              <a:rPr dirty="0" sz="2750" spc="-15">
                <a:latin typeface="Arial MT"/>
                <a:cs typeface="Arial MT"/>
              </a:rPr>
              <a:t> </a:t>
            </a:r>
            <a:r>
              <a:rPr dirty="0" sz="2750" spc="55">
                <a:latin typeface="Arial MT"/>
                <a:cs typeface="Arial MT"/>
              </a:rPr>
              <a:t>skin.</a:t>
            </a:r>
            <a:endParaRPr sz="2750">
              <a:latin typeface="Arial MT"/>
              <a:cs typeface="Arial MT"/>
            </a:endParaRPr>
          </a:p>
          <a:p>
            <a:pPr marL="4832985">
              <a:lnSpc>
                <a:spcPct val="100000"/>
              </a:lnSpc>
              <a:spcBef>
                <a:spcPts val="3060"/>
              </a:spcBef>
            </a:pPr>
            <a:r>
              <a:rPr dirty="0" sz="3900" spc="-204">
                <a:latin typeface="Arial Black"/>
                <a:cs typeface="Arial Black"/>
              </a:rPr>
              <a:t>Herbal</a:t>
            </a:r>
            <a:r>
              <a:rPr dirty="0" sz="3900" spc="-380">
                <a:latin typeface="Arial Black"/>
                <a:cs typeface="Arial Black"/>
              </a:rPr>
              <a:t> </a:t>
            </a:r>
            <a:r>
              <a:rPr dirty="0" sz="3900" spc="-315">
                <a:latin typeface="Arial Black"/>
                <a:cs typeface="Arial Black"/>
              </a:rPr>
              <a:t>steam</a:t>
            </a:r>
            <a:r>
              <a:rPr dirty="0" sz="3900" spc="-335">
                <a:latin typeface="Arial Black"/>
                <a:cs typeface="Arial Black"/>
              </a:rPr>
              <a:t> </a:t>
            </a:r>
            <a:r>
              <a:rPr dirty="0" sz="3900" spc="-275">
                <a:latin typeface="Arial Black"/>
                <a:cs typeface="Arial Black"/>
              </a:rPr>
              <a:t>kit:</a:t>
            </a:r>
            <a:endParaRPr sz="3900">
              <a:latin typeface="Arial Black"/>
              <a:cs typeface="Arial Black"/>
            </a:endParaRPr>
          </a:p>
          <a:p>
            <a:pPr marL="4832985" marR="5080">
              <a:lnSpc>
                <a:spcPct val="114100"/>
              </a:lnSpc>
              <a:spcBef>
                <a:spcPts val="4370"/>
              </a:spcBef>
            </a:pPr>
            <a:r>
              <a:rPr dirty="0" sz="2850" spc="65">
                <a:latin typeface="Arial MT"/>
                <a:cs typeface="Arial MT"/>
              </a:rPr>
              <a:t>An</a:t>
            </a:r>
            <a:r>
              <a:rPr dirty="0" sz="2850" spc="-75">
                <a:latin typeface="Arial MT"/>
                <a:cs typeface="Arial MT"/>
              </a:rPr>
              <a:t> </a:t>
            </a:r>
            <a:r>
              <a:rPr dirty="0" sz="2850" spc="155">
                <a:latin typeface="Arial MT"/>
                <a:cs typeface="Arial MT"/>
              </a:rPr>
              <a:t>intimate</a:t>
            </a:r>
            <a:r>
              <a:rPr dirty="0" sz="2850" spc="-90">
                <a:latin typeface="Arial MT"/>
                <a:cs typeface="Arial MT"/>
              </a:rPr>
              <a:t> </a:t>
            </a:r>
            <a:r>
              <a:rPr dirty="0" sz="2850" spc="70">
                <a:latin typeface="Arial MT"/>
                <a:cs typeface="Arial MT"/>
              </a:rPr>
              <a:t>wellness</a:t>
            </a:r>
            <a:r>
              <a:rPr dirty="0" sz="2850" spc="-95">
                <a:latin typeface="Arial MT"/>
                <a:cs typeface="Arial MT"/>
              </a:rPr>
              <a:t> </a:t>
            </a:r>
            <a:r>
              <a:rPr dirty="0" sz="2850" spc="120">
                <a:latin typeface="Arial MT"/>
                <a:cs typeface="Arial MT"/>
              </a:rPr>
              <a:t>steam</a:t>
            </a:r>
            <a:r>
              <a:rPr dirty="0" sz="2850" spc="-170">
                <a:latin typeface="Arial MT"/>
                <a:cs typeface="Arial MT"/>
              </a:rPr>
              <a:t> </a:t>
            </a:r>
            <a:r>
              <a:rPr dirty="0" sz="2850" spc="160">
                <a:latin typeface="Arial MT"/>
                <a:cs typeface="Arial MT"/>
              </a:rPr>
              <a:t>blend</a:t>
            </a:r>
            <a:r>
              <a:rPr dirty="0" sz="2850" spc="-60">
                <a:latin typeface="Arial MT"/>
                <a:cs typeface="Arial MT"/>
              </a:rPr>
              <a:t> </a:t>
            </a:r>
            <a:r>
              <a:rPr dirty="0" sz="2850" spc="130">
                <a:latin typeface="Arial MT"/>
                <a:cs typeface="Arial MT"/>
              </a:rPr>
              <a:t>featuring</a:t>
            </a:r>
            <a:r>
              <a:rPr dirty="0" sz="2850" spc="-105">
                <a:latin typeface="Arial MT"/>
                <a:cs typeface="Arial MT"/>
              </a:rPr>
              <a:t> </a:t>
            </a:r>
            <a:r>
              <a:rPr dirty="0" sz="2850" spc="120">
                <a:latin typeface="Arial MT"/>
                <a:cs typeface="Arial MT"/>
              </a:rPr>
              <a:t>African</a:t>
            </a:r>
            <a:r>
              <a:rPr dirty="0" sz="2850" spc="-140">
                <a:latin typeface="Arial MT"/>
                <a:cs typeface="Arial MT"/>
              </a:rPr>
              <a:t> </a:t>
            </a:r>
            <a:r>
              <a:rPr dirty="0" sz="2850" spc="95">
                <a:latin typeface="Arial MT"/>
                <a:cs typeface="Arial MT"/>
              </a:rPr>
              <a:t>herbs,</a:t>
            </a:r>
            <a:r>
              <a:rPr dirty="0" sz="2850" spc="-105">
                <a:latin typeface="Arial MT"/>
                <a:cs typeface="Arial MT"/>
              </a:rPr>
              <a:t> </a:t>
            </a:r>
            <a:r>
              <a:rPr dirty="0" sz="2850" spc="160">
                <a:latin typeface="Arial MT"/>
                <a:cs typeface="Arial MT"/>
              </a:rPr>
              <a:t>roots</a:t>
            </a:r>
            <a:r>
              <a:rPr dirty="0" sz="2850" spc="-95">
                <a:latin typeface="Arial MT"/>
                <a:cs typeface="Arial MT"/>
              </a:rPr>
              <a:t> </a:t>
            </a:r>
            <a:r>
              <a:rPr dirty="0" sz="2850" spc="90">
                <a:latin typeface="Arial MT"/>
                <a:cs typeface="Arial MT"/>
              </a:rPr>
              <a:t>and </a:t>
            </a:r>
            <a:r>
              <a:rPr dirty="0" sz="2850">
                <a:latin typeface="Arial MT"/>
                <a:cs typeface="Arial MT"/>
              </a:rPr>
              <a:t>seeds</a:t>
            </a:r>
            <a:r>
              <a:rPr dirty="0" sz="2850" spc="-95">
                <a:latin typeface="Arial MT"/>
                <a:cs typeface="Arial MT"/>
              </a:rPr>
              <a:t> </a:t>
            </a:r>
            <a:r>
              <a:rPr dirty="0" sz="2850" spc="90">
                <a:latin typeface="Arial MT"/>
                <a:cs typeface="Arial MT"/>
              </a:rPr>
              <a:t>such</a:t>
            </a:r>
            <a:r>
              <a:rPr dirty="0" sz="2850" spc="-75">
                <a:latin typeface="Arial MT"/>
                <a:cs typeface="Arial MT"/>
              </a:rPr>
              <a:t> </a:t>
            </a:r>
            <a:r>
              <a:rPr dirty="0" sz="2850">
                <a:latin typeface="Arial MT"/>
                <a:cs typeface="Arial MT"/>
              </a:rPr>
              <a:t>as</a:t>
            </a:r>
            <a:r>
              <a:rPr dirty="0" sz="2850" spc="-100">
                <a:latin typeface="Arial MT"/>
                <a:cs typeface="Arial MT"/>
              </a:rPr>
              <a:t> </a:t>
            </a:r>
            <a:r>
              <a:rPr dirty="0" sz="2850" spc="150">
                <a:latin typeface="Arial MT"/>
                <a:cs typeface="Arial MT"/>
              </a:rPr>
              <a:t>vetiver</a:t>
            </a:r>
            <a:r>
              <a:rPr dirty="0" sz="2850" spc="-80">
                <a:latin typeface="Arial MT"/>
                <a:cs typeface="Arial MT"/>
              </a:rPr>
              <a:t> </a:t>
            </a:r>
            <a:r>
              <a:rPr dirty="0" sz="2850" spc="130">
                <a:latin typeface="Arial MT"/>
                <a:cs typeface="Arial MT"/>
              </a:rPr>
              <a:t>roots,</a:t>
            </a:r>
            <a:r>
              <a:rPr dirty="0" sz="2850" spc="-95">
                <a:latin typeface="Arial MT"/>
                <a:cs typeface="Arial MT"/>
              </a:rPr>
              <a:t> </a:t>
            </a:r>
            <a:r>
              <a:rPr dirty="0" sz="2850" spc="55">
                <a:latin typeface="Arial MT"/>
                <a:cs typeface="Arial MT"/>
              </a:rPr>
              <a:t>acacia</a:t>
            </a:r>
            <a:r>
              <a:rPr dirty="0" sz="2850" spc="-114">
                <a:latin typeface="Arial MT"/>
                <a:cs typeface="Arial MT"/>
              </a:rPr>
              <a:t> </a:t>
            </a:r>
            <a:r>
              <a:rPr dirty="0" sz="2850" spc="160">
                <a:latin typeface="Arial MT"/>
                <a:cs typeface="Arial MT"/>
              </a:rPr>
              <a:t>Nilotic</a:t>
            </a:r>
            <a:r>
              <a:rPr dirty="0" sz="2850" spc="-100">
                <a:latin typeface="Arial MT"/>
                <a:cs typeface="Arial MT"/>
              </a:rPr>
              <a:t> </a:t>
            </a:r>
            <a:r>
              <a:rPr dirty="0" sz="2850" spc="90">
                <a:latin typeface="Arial MT"/>
                <a:cs typeface="Arial MT"/>
              </a:rPr>
              <a:t>(nep</a:t>
            </a:r>
            <a:r>
              <a:rPr dirty="0" sz="2850" spc="-130">
                <a:latin typeface="Arial MT"/>
                <a:cs typeface="Arial MT"/>
              </a:rPr>
              <a:t> </a:t>
            </a:r>
            <a:r>
              <a:rPr dirty="0" sz="2850" spc="50">
                <a:latin typeface="Arial MT"/>
                <a:cs typeface="Arial MT"/>
              </a:rPr>
              <a:t>nep)seeds,</a:t>
            </a:r>
            <a:r>
              <a:rPr dirty="0" sz="2850" spc="-95">
                <a:latin typeface="Arial MT"/>
                <a:cs typeface="Arial MT"/>
              </a:rPr>
              <a:t> </a:t>
            </a:r>
            <a:r>
              <a:rPr dirty="0" sz="2850" spc="95">
                <a:latin typeface="Arial MT"/>
                <a:cs typeface="Arial MT"/>
              </a:rPr>
              <a:t>Alchornea </a:t>
            </a:r>
            <a:r>
              <a:rPr dirty="0" sz="2850" spc="135">
                <a:latin typeface="Arial MT"/>
                <a:cs typeface="Arial MT"/>
              </a:rPr>
              <a:t>cordilia</a:t>
            </a:r>
            <a:r>
              <a:rPr dirty="0" sz="2850" spc="-90">
                <a:latin typeface="Arial MT"/>
                <a:cs typeface="Arial MT"/>
              </a:rPr>
              <a:t> </a:t>
            </a:r>
            <a:r>
              <a:rPr dirty="0" sz="2850">
                <a:latin typeface="Arial MT"/>
                <a:cs typeface="Arial MT"/>
              </a:rPr>
              <a:t>(djeka)</a:t>
            </a:r>
            <a:r>
              <a:rPr dirty="0" sz="2850" spc="-100">
                <a:latin typeface="Arial MT"/>
                <a:cs typeface="Arial MT"/>
              </a:rPr>
              <a:t> </a:t>
            </a:r>
            <a:r>
              <a:rPr dirty="0" sz="2850" spc="120">
                <a:latin typeface="Arial MT"/>
                <a:cs typeface="Arial MT"/>
              </a:rPr>
              <a:t>herbs</a:t>
            </a:r>
            <a:r>
              <a:rPr dirty="0" sz="2850" spc="-70">
                <a:latin typeface="Arial MT"/>
                <a:cs typeface="Arial MT"/>
              </a:rPr>
              <a:t> </a:t>
            </a:r>
            <a:r>
              <a:rPr dirty="0" sz="2850" spc="114">
                <a:latin typeface="Arial MT"/>
                <a:cs typeface="Arial MT"/>
              </a:rPr>
              <a:t>and</a:t>
            </a:r>
            <a:r>
              <a:rPr dirty="0" sz="2850" spc="-110">
                <a:latin typeface="Arial MT"/>
                <a:cs typeface="Arial MT"/>
              </a:rPr>
              <a:t> </a:t>
            </a:r>
            <a:r>
              <a:rPr dirty="0" sz="2850" spc="150">
                <a:latin typeface="Arial MT"/>
                <a:cs typeface="Arial MT"/>
              </a:rPr>
              <a:t>tetrapleura</a:t>
            </a:r>
            <a:r>
              <a:rPr dirty="0" sz="2850" spc="-5">
                <a:latin typeface="Arial MT"/>
                <a:cs typeface="Arial MT"/>
              </a:rPr>
              <a:t> </a:t>
            </a:r>
            <a:r>
              <a:rPr dirty="0" sz="2850">
                <a:latin typeface="Arial MT"/>
                <a:cs typeface="Arial MT"/>
              </a:rPr>
              <a:t>seeds</a:t>
            </a:r>
            <a:r>
              <a:rPr dirty="0" sz="2850" spc="-65">
                <a:latin typeface="Arial MT"/>
                <a:cs typeface="Arial MT"/>
              </a:rPr>
              <a:t> </a:t>
            </a:r>
            <a:r>
              <a:rPr dirty="0" sz="2850" spc="130">
                <a:latin typeface="Arial MT"/>
                <a:cs typeface="Arial MT"/>
              </a:rPr>
              <a:t>inspired</a:t>
            </a:r>
            <a:r>
              <a:rPr dirty="0" sz="2850" spc="-110">
                <a:latin typeface="Arial MT"/>
                <a:cs typeface="Arial MT"/>
              </a:rPr>
              <a:t> </a:t>
            </a:r>
            <a:r>
              <a:rPr dirty="0" sz="2850" spc="190">
                <a:latin typeface="Arial MT"/>
                <a:cs typeface="Arial MT"/>
              </a:rPr>
              <a:t>by</a:t>
            </a:r>
            <a:r>
              <a:rPr dirty="0" sz="2850" spc="-40">
                <a:latin typeface="Arial MT"/>
                <a:cs typeface="Arial MT"/>
              </a:rPr>
              <a:t> </a:t>
            </a:r>
            <a:r>
              <a:rPr dirty="0" sz="2850" spc="165">
                <a:latin typeface="Arial MT"/>
                <a:cs typeface="Arial MT"/>
              </a:rPr>
              <a:t>the</a:t>
            </a:r>
            <a:r>
              <a:rPr dirty="0" sz="2850" spc="-60">
                <a:latin typeface="Arial MT"/>
                <a:cs typeface="Arial MT"/>
              </a:rPr>
              <a:t> </a:t>
            </a:r>
            <a:r>
              <a:rPr dirty="0" sz="2850" spc="130">
                <a:latin typeface="Arial MT"/>
                <a:cs typeface="Arial MT"/>
              </a:rPr>
              <a:t>west</a:t>
            </a:r>
            <a:r>
              <a:rPr dirty="0" sz="2850" spc="-114">
                <a:latin typeface="Arial MT"/>
                <a:cs typeface="Arial MT"/>
              </a:rPr>
              <a:t> </a:t>
            </a:r>
            <a:r>
              <a:rPr dirty="0" sz="2850" spc="110">
                <a:latin typeface="Arial MT"/>
                <a:cs typeface="Arial MT"/>
              </a:rPr>
              <a:t>African </a:t>
            </a:r>
            <a:r>
              <a:rPr dirty="0" sz="2850" spc="185">
                <a:latin typeface="Arial MT"/>
                <a:cs typeface="Arial MT"/>
              </a:rPr>
              <a:t>tradition</a:t>
            </a:r>
            <a:r>
              <a:rPr dirty="0" sz="2850" spc="-145">
                <a:latin typeface="Arial MT"/>
                <a:cs typeface="Arial MT"/>
              </a:rPr>
              <a:t> </a:t>
            </a:r>
            <a:r>
              <a:rPr dirty="0" sz="2850" spc="220">
                <a:latin typeface="Arial MT"/>
                <a:cs typeface="Arial MT"/>
              </a:rPr>
              <a:t>of</a:t>
            </a:r>
            <a:r>
              <a:rPr dirty="0" sz="2850" spc="-75">
                <a:latin typeface="Arial MT"/>
                <a:cs typeface="Arial MT"/>
              </a:rPr>
              <a:t> </a:t>
            </a:r>
            <a:r>
              <a:rPr dirty="0" sz="2850" spc="175">
                <a:latin typeface="Arial MT"/>
                <a:cs typeface="Arial MT"/>
              </a:rPr>
              <a:t>postpartum</a:t>
            </a:r>
            <a:r>
              <a:rPr dirty="0" sz="2850" spc="-90">
                <a:latin typeface="Arial MT"/>
                <a:cs typeface="Arial MT"/>
              </a:rPr>
              <a:t> </a:t>
            </a:r>
            <a:r>
              <a:rPr dirty="0" sz="2850" spc="90">
                <a:latin typeface="Arial MT"/>
                <a:cs typeface="Arial MT"/>
              </a:rPr>
              <a:t>steaming</a:t>
            </a:r>
            <a:r>
              <a:rPr dirty="0" sz="2850" spc="-105">
                <a:latin typeface="Arial MT"/>
                <a:cs typeface="Arial MT"/>
              </a:rPr>
              <a:t> </a:t>
            </a:r>
            <a:r>
              <a:rPr dirty="0" sz="2850" spc="285">
                <a:latin typeface="Arial MT"/>
                <a:cs typeface="Arial MT"/>
              </a:rPr>
              <a:t>to</a:t>
            </a:r>
            <a:r>
              <a:rPr dirty="0" sz="2850" spc="-140">
                <a:latin typeface="Arial MT"/>
                <a:cs typeface="Arial MT"/>
              </a:rPr>
              <a:t> </a:t>
            </a:r>
            <a:r>
              <a:rPr dirty="0" sz="2850" spc="180">
                <a:latin typeface="Arial MT"/>
                <a:cs typeface="Arial MT"/>
              </a:rPr>
              <a:t>support</a:t>
            </a:r>
            <a:r>
              <a:rPr dirty="0" sz="2850" spc="-150">
                <a:latin typeface="Arial MT"/>
                <a:cs typeface="Arial MT"/>
              </a:rPr>
              <a:t> </a:t>
            </a:r>
            <a:r>
              <a:rPr dirty="0" sz="2850" spc="110">
                <a:latin typeface="Arial MT"/>
                <a:cs typeface="Arial MT"/>
              </a:rPr>
              <a:t>perineal</a:t>
            </a:r>
            <a:r>
              <a:rPr dirty="0" sz="2850" spc="-40">
                <a:latin typeface="Arial MT"/>
                <a:cs typeface="Arial MT"/>
              </a:rPr>
              <a:t> </a:t>
            </a:r>
            <a:r>
              <a:rPr dirty="0" sz="2850" spc="80">
                <a:latin typeface="Arial MT"/>
                <a:cs typeface="Arial MT"/>
              </a:rPr>
              <a:t>healing</a:t>
            </a:r>
            <a:r>
              <a:rPr dirty="0" sz="2850" spc="-105">
                <a:latin typeface="Arial MT"/>
                <a:cs typeface="Arial MT"/>
              </a:rPr>
              <a:t> </a:t>
            </a:r>
            <a:r>
              <a:rPr dirty="0" sz="2850" spc="90">
                <a:latin typeface="Arial MT"/>
                <a:cs typeface="Arial MT"/>
              </a:rPr>
              <a:t>and </a:t>
            </a:r>
            <a:r>
              <a:rPr dirty="0" sz="2850" spc="85">
                <a:latin typeface="Arial MT"/>
                <a:cs typeface="Arial MT"/>
              </a:rPr>
              <a:t>relaxation.</a:t>
            </a:r>
            <a:endParaRPr sz="2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170"/>
              </a:spcBef>
            </a:pPr>
            <a:r>
              <a:rPr dirty="0" sz="3900" spc="-270">
                <a:latin typeface="Arial Black"/>
                <a:cs typeface="Arial Black"/>
              </a:rPr>
              <a:t>Andea</a:t>
            </a:r>
            <a:r>
              <a:rPr dirty="0" sz="3900" spc="-370">
                <a:latin typeface="Arial Black"/>
                <a:cs typeface="Arial Black"/>
              </a:rPr>
              <a:t> </a:t>
            </a:r>
            <a:r>
              <a:rPr dirty="0" sz="3900" spc="-315">
                <a:latin typeface="Arial Black"/>
                <a:cs typeface="Arial Black"/>
              </a:rPr>
              <a:t>black</a:t>
            </a:r>
            <a:r>
              <a:rPr dirty="0" sz="3900" spc="-400">
                <a:latin typeface="Arial Black"/>
                <a:cs typeface="Arial Black"/>
              </a:rPr>
              <a:t> </a:t>
            </a:r>
            <a:r>
              <a:rPr dirty="0" sz="3900" spc="-285">
                <a:latin typeface="Arial Black"/>
                <a:cs typeface="Arial Black"/>
              </a:rPr>
              <a:t>soap:</a:t>
            </a:r>
            <a:endParaRPr sz="3900">
              <a:latin typeface="Arial Black"/>
              <a:cs typeface="Arial Black"/>
            </a:endParaRPr>
          </a:p>
          <a:p>
            <a:pPr marL="12700" marR="4721860">
              <a:lnSpc>
                <a:spcPct val="118300"/>
              </a:lnSpc>
              <a:spcBef>
                <a:spcPts val="4350"/>
              </a:spcBef>
            </a:pPr>
            <a:r>
              <a:rPr dirty="0" sz="2750">
                <a:latin typeface="Arial MT"/>
                <a:cs typeface="Arial MT"/>
              </a:rPr>
              <a:t>A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155">
                <a:latin typeface="Arial MT"/>
                <a:cs typeface="Arial MT"/>
              </a:rPr>
              <a:t>gentle</a:t>
            </a:r>
            <a:r>
              <a:rPr dirty="0" sz="2750" spc="-25">
                <a:latin typeface="Arial MT"/>
                <a:cs typeface="Arial MT"/>
              </a:rPr>
              <a:t> </a:t>
            </a:r>
            <a:r>
              <a:rPr dirty="0" sz="2750" spc="215">
                <a:latin typeface="Arial MT"/>
                <a:cs typeface="Arial MT"/>
              </a:rPr>
              <a:t>postpartum</a:t>
            </a:r>
            <a:r>
              <a:rPr dirty="0" sz="2750" spc="-5">
                <a:latin typeface="Arial MT"/>
                <a:cs typeface="Arial MT"/>
              </a:rPr>
              <a:t> </a:t>
            </a:r>
            <a:r>
              <a:rPr dirty="0" sz="2750" spc="110">
                <a:latin typeface="Arial MT"/>
                <a:cs typeface="Arial MT"/>
              </a:rPr>
              <a:t>cleansing</a:t>
            </a:r>
            <a:r>
              <a:rPr dirty="0" sz="2750" spc="-105">
                <a:latin typeface="Arial MT"/>
                <a:cs typeface="Arial MT"/>
              </a:rPr>
              <a:t> </a:t>
            </a:r>
            <a:r>
              <a:rPr dirty="0" sz="2750" spc="175">
                <a:latin typeface="Arial MT"/>
                <a:cs typeface="Arial MT"/>
              </a:rPr>
              <a:t>bar</a:t>
            </a:r>
            <a:r>
              <a:rPr dirty="0" sz="2750" spc="-30">
                <a:latin typeface="Arial MT"/>
                <a:cs typeface="Arial MT"/>
              </a:rPr>
              <a:t> </a:t>
            </a:r>
            <a:r>
              <a:rPr dirty="0" sz="2750" spc="110">
                <a:latin typeface="Arial MT"/>
                <a:cs typeface="Arial MT"/>
              </a:rPr>
              <a:t>soap</a:t>
            </a:r>
            <a:r>
              <a:rPr dirty="0" sz="2750" spc="5">
                <a:latin typeface="Arial MT"/>
                <a:cs typeface="Arial MT"/>
              </a:rPr>
              <a:t> </a:t>
            </a:r>
            <a:r>
              <a:rPr dirty="0" sz="2750" spc="150">
                <a:latin typeface="Arial MT"/>
                <a:cs typeface="Arial MT"/>
              </a:rPr>
              <a:t>made</a:t>
            </a:r>
            <a:r>
              <a:rPr dirty="0" sz="2750" spc="-95">
                <a:latin typeface="Arial MT"/>
                <a:cs typeface="Arial MT"/>
              </a:rPr>
              <a:t> </a:t>
            </a:r>
            <a:r>
              <a:rPr dirty="0" sz="2750" spc="250">
                <a:latin typeface="Arial MT"/>
                <a:cs typeface="Arial MT"/>
              </a:rPr>
              <a:t>from</a:t>
            </a:r>
            <a:r>
              <a:rPr dirty="0" sz="2750" spc="10">
                <a:latin typeface="Arial MT"/>
                <a:cs typeface="Arial MT"/>
              </a:rPr>
              <a:t> </a:t>
            </a:r>
            <a:r>
              <a:rPr dirty="0" sz="2750" spc="190">
                <a:latin typeface="Arial MT"/>
                <a:cs typeface="Arial MT"/>
              </a:rPr>
              <a:t>authentic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85">
                <a:latin typeface="Arial MT"/>
                <a:cs typeface="Arial MT"/>
              </a:rPr>
              <a:t>Ghanian </a:t>
            </a:r>
            <a:r>
              <a:rPr dirty="0" sz="2750" spc="140">
                <a:latin typeface="Arial MT"/>
                <a:cs typeface="Arial MT"/>
              </a:rPr>
              <a:t>black</a:t>
            </a:r>
            <a:r>
              <a:rPr dirty="0" sz="2750" spc="-120">
                <a:latin typeface="Arial MT"/>
                <a:cs typeface="Arial MT"/>
              </a:rPr>
              <a:t> </a:t>
            </a:r>
            <a:r>
              <a:rPr dirty="0" sz="2750" spc="95">
                <a:latin typeface="Arial MT"/>
                <a:cs typeface="Arial MT"/>
              </a:rPr>
              <a:t>soap,</a:t>
            </a:r>
            <a:r>
              <a:rPr dirty="0" sz="2750" spc="-65">
                <a:latin typeface="Arial MT"/>
                <a:cs typeface="Arial MT"/>
              </a:rPr>
              <a:t> </a:t>
            </a:r>
            <a:r>
              <a:rPr dirty="0" sz="2750" spc="160">
                <a:latin typeface="Arial MT"/>
                <a:cs typeface="Arial MT"/>
              </a:rPr>
              <a:t>enriched</a:t>
            </a:r>
            <a:r>
              <a:rPr dirty="0" sz="2750" spc="5">
                <a:latin typeface="Arial MT"/>
                <a:cs typeface="Arial MT"/>
              </a:rPr>
              <a:t> </a:t>
            </a:r>
            <a:r>
              <a:rPr dirty="0" sz="2750" spc="204">
                <a:latin typeface="Arial MT"/>
                <a:cs typeface="Arial MT"/>
              </a:rPr>
              <a:t>with</a:t>
            </a:r>
            <a:r>
              <a:rPr dirty="0" sz="2750">
                <a:latin typeface="Arial MT"/>
                <a:cs typeface="Arial MT"/>
              </a:rPr>
              <a:t> </a:t>
            </a:r>
            <a:r>
              <a:rPr dirty="0" sz="2750" spc="125">
                <a:latin typeface="Arial MT"/>
                <a:cs typeface="Arial MT"/>
              </a:rPr>
              <a:t>Castro</a:t>
            </a:r>
            <a:r>
              <a:rPr dirty="0" sz="2750" spc="-65">
                <a:latin typeface="Arial MT"/>
                <a:cs typeface="Arial MT"/>
              </a:rPr>
              <a:t> </a:t>
            </a:r>
            <a:r>
              <a:rPr dirty="0" sz="2750" spc="120">
                <a:latin typeface="Arial MT"/>
                <a:cs typeface="Arial MT"/>
              </a:rPr>
              <a:t>oil,</a:t>
            </a:r>
            <a:r>
              <a:rPr dirty="0" sz="2750" spc="-65">
                <a:latin typeface="Arial MT"/>
                <a:cs typeface="Arial MT"/>
              </a:rPr>
              <a:t> </a:t>
            </a:r>
            <a:r>
              <a:rPr dirty="0" sz="2750" spc="80">
                <a:latin typeface="Arial MT"/>
                <a:cs typeface="Arial MT"/>
              </a:rPr>
              <a:t>shea</a:t>
            </a:r>
            <a:r>
              <a:rPr dirty="0" sz="2750" spc="-50">
                <a:latin typeface="Arial MT"/>
                <a:cs typeface="Arial MT"/>
              </a:rPr>
              <a:t> </a:t>
            </a:r>
            <a:r>
              <a:rPr dirty="0" sz="2750" spc="250">
                <a:latin typeface="Arial MT"/>
                <a:cs typeface="Arial MT"/>
              </a:rPr>
              <a:t>butter</a:t>
            </a:r>
            <a:r>
              <a:rPr dirty="0" sz="2750" spc="-105">
                <a:latin typeface="Arial MT"/>
                <a:cs typeface="Arial MT"/>
              </a:rPr>
              <a:t> </a:t>
            </a:r>
            <a:r>
              <a:rPr dirty="0" sz="2750" spc="160">
                <a:latin typeface="Arial MT"/>
                <a:cs typeface="Arial MT"/>
              </a:rPr>
              <a:t>and</a:t>
            </a:r>
            <a:r>
              <a:rPr dirty="0" sz="2750" spc="-55">
                <a:latin typeface="Arial MT"/>
                <a:cs typeface="Arial MT"/>
              </a:rPr>
              <a:t> </a:t>
            </a:r>
            <a:r>
              <a:rPr dirty="0" sz="2750" spc="215">
                <a:latin typeface="Arial MT"/>
                <a:cs typeface="Arial MT"/>
              </a:rPr>
              <a:t>coconut</a:t>
            </a:r>
            <a:r>
              <a:rPr dirty="0" sz="2750" spc="-90">
                <a:latin typeface="Arial MT"/>
                <a:cs typeface="Arial MT"/>
              </a:rPr>
              <a:t> </a:t>
            </a:r>
            <a:r>
              <a:rPr dirty="0" sz="2750" spc="120">
                <a:latin typeface="Arial MT"/>
                <a:cs typeface="Arial MT"/>
              </a:rPr>
              <a:t>oil,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100">
                <a:latin typeface="Arial MT"/>
                <a:cs typeface="Arial MT"/>
              </a:rPr>
              <a:t>safe</a:t>
            </a:r>
            <a:r>
              <a:rPr dirty="0" sz="2750" spc="-25">
                <a:latin typeface="Arial MT"/>
                <a:cs typeface="Arial MT"/>
              </a:rPr>
              <a:t> </a:t>
            </a:r>
            <a:r>
              <a:rPr dirty="0" sz="2750" spc="204">
                <a:latin typeface="Arial MT"/>
                <a:cs typeface="Arial MT"/>
              </a:rPr>
              <a:t>for </a:t>
            </a:r>
            <a:r>
              <a:rPr dirty="0" sz="2750" spc="140">
                <a:latin typeface="Arial MT"/>
                <a:cs typeface="Arial MT"/>
              </a:rPr>
              <a:t>sensitive</a:t>
            </a:r>
            <a:r>
              <a:rPr dirty="0" sz="2750" spc="-105">
                <a:latin typeface="Arial MT"/>
                <a:cs typeface="Arial MT"/>
              </a:rPr>
              <a:t> </a:t>
            </a:r>
            <a:r>
              <a:rPr dirty="0" sz="2750" spc="60">
                <a:latin typeface="Arial MT"/>
                <a:cs typeface="Arial MT"/>
              </a:rPr>
              <a:t>skin.</a:t>
            </a:r>
            <a:endParaRPr sz="275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19150" y="3810000"/>
            <a:ext cx="3352800" cy="22288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96775" y="3257550"/>
            <a:ext cx="5448300" cy="661035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72109" y="254317"/>
            <a:ext cx="3649979" cy="654685"/>
          </a:xfrm>
          <a:prstGeom prst="rect"/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4100" spc="-345"/>
              <a:t>The</a:t>
            </a:r>
            <a:r>
              <a:rPr dirty="0" sz="4100" spc="-390"/>
              <a:t> </a:t>
            </a:r>
            <a:r>
              <a:rPr dirty="0" sz="4100" spc="-300"/>
              <a:t>tea</a:t>
            </a:r>
            <a:r>
              <a:rPr dirty="0" sz="4100" spc="-475"/>
              <a:t> </a:t>
            </a:r>
            <a:r>
              <a:rPr dirty="0" sz="4100" spc="-135"/>
              <a:t>blend:</a:t>
            </a:r>
            <a:endParaRPr sz="4100"/>
          </a:p>
        </p:txBody>
      </p:sp>
      <p:sp>
        <p:nvSpPr>
          <p:cNvPr id="4" name="object 4"/>
          <p:cNvSpPr txBox="1"/>
          <p:nvPr/>
        </p:nvSpPr>
        <p:spPr>
          <a:xfrm>
            <a:off x="324167" y="1474152"/>
            <a:ext cx="16508094" cy="85128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60325" marR="5080">
              <a:lnSpc>
                <a:spcPct val="116799"/>
              </a:lnSpc>
              <a:spcBef>
                <a:spcPts val="100"/>
              </a:spcBef>
            </a:pPr>
            <a:r>
              <a:rPr dirty="0" sz="3000">
                <a:latin typeface="Arial MT"/>
                <a:cs typeface="Arial MT"/>
              </a:rPr>
              <a:t>A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30">
                <a:latin typeface="Arial MT"/>
                <a:cs typeface="Arial MT"/>
              </a:rPr>
              <a:t>nourishing</a:t>
            </a:r>
            <a:r>
              <a:rPr dirty="0" sz="3000" spc="-85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mix</a:t>
            </a:r>
            <a:r>
              <a:rPr dirty="0" sz="3000" spc="-155">
                <a:latin typeface="Arial MT"/>
                <a:cs typeface="Arial MT"/>
              </a:rPr>
              <a:t> </a:t>
            </a:r>
            <a:r>
              <a:rPr dirty="0" sz="3000" spc="250">
                <a:latin typeface="Arial MT"/>
                <a:cs typeface="Arial MT"/>
              </a:rPr>
              <a:t>of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herbs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30">
                <a:latin typeface="Arial MT"/>
                <a:cs typeface="Arial MT"/>
              </a:rPr>
              <a:t>such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as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90">
                <a:latin typeface="Arial MT"/>
                <a:cs typeface="Arial MT"/>
              </a:rPr>
              <a:t>lemongrass,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 spc="185">
                <a:latin typeface="Arial MT"/>
                <a:cs typeface="Arial MT"/>
              </a:rPr>
              <a:t>vetiver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160">
                <a:latin typeface="Arial MT"/>
                <a:cs typeface="Arial MT"/>
              </a:rPr>
              <a:t>roots,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95">
                <a:latin typeface="Arial MT"/>
                <a:cs typeface="Arial MT"/>
              </a:rPr>
              <a:t>fenugreek,</a:t>
            </a:r>
            <a:r>
              <a:rPr dirty="0" sz="3000" spc="-40">
                <a:latin typeface="Arial MT"/>
                <a:cs typeface="Arial MT"/>
              </a:rPr>
              <a:t> </a:t>
            </a:r>
            <a:r>
              <a:rPr dirty="0" sz="3000" spc="120">
                <a:latin typeface="Arial MT"/>
                <a:cs typeface="Arial MT"/>
              </a:rPr>
              <a:t>hibiscus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14">
                <a:latin typeface="Arial MT"/>
                <a:cs typeface="Arial MT"/>
              </a:rPr>
              <a:t>and </a:t>
            </a:r>
            <a:r>
              <a:rPr dirty="0" sz="3000" spc="95">
                <a:latin typeface="Arial MT"/>
                <a:cs typeface="Arial MT"/>
              </a:rPr>
              <a:t>gloves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90">
                <a:latin typeface="Arial MT"/>
                <a:cs typeface="Arial MT"/>
              </a:rPr>
              <a:t>will</a:t>
            </a:r>
            <a:r>
              <a:rPr dirty="0" sz="3000" spc="-125">
                <a:latin typeface="Arial MT"/>
                <a:cs typeface="Arial MT"/>
              </a:rPr>
              <a:t> </a:t>
            </a:r>
            <a:r>
              <a:rPr dirty="0" sz="3000" spc="210">
                <a:latin typeface="Arial MT"/>
                <a:cs typeface="Arial MT"/>
              </a:rPr>
              <a:t>support</a:t>
            </a:r>
            <a:r>
              <a:rPr dirty="0" sz="3000" spc="-35">
                <a:latin typeface="Arial MT"/>
                <a:cs typeface="Arial MT"/>
              </a:rPr>
              <a:t> </a:t>
            </a:r>
            <a:r>
              <a:rPr dirty="0" sz="3000" spc="200">
                <a:latin typeface="Arial MT"/>
                <a:cs typeface="Arial MT"/>
              </a:rPr>
              <a:t>the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 spc="145">
                <a:latin typeface="Arial MT"/>
                <a:cs typeface="Arial MT"/>
              </a:rPr>
              <a:t>milk</a:t>
            </a:r>
            <a:r>
              <a:rPr dirty="0" sz="3000" spc="-150">
                <a:latin typeface="Arial MT"/>
                <a:cs typeface="Arial MT"/>
              </a:rPr>
              <a:t> </a:t>
            </a:r>
            <a:r>
              <a:rPr dirty="0" sz="3000" spc="210">
                <a:latin typeface="Arial MT"/>
                <a:cs typeface="Arial MT"/>
              </a:rPr>
              <a:t>production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10">
                <a:latin typeface="Arial MT"/>
                <a:cs typeface="Arial MT"/>
              </a:rPr>
              <a:t>,level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 spc="200">
                <a:latin typeface="Arial MT"/>
                <a:cs typeface="Arial MT"/>
              </a:rPr>
              <a:t>the</a:t>
            </a:r>
            <a:r>
              <a:rPr dirty="0" sz="3000" spc="-80">
                <a:latin typeface="Arial MT"/>
                <a:cs typeface="Arial MT"/>
              </a:rPr>
              <a:t> </a:t>
            </a:r>
            <a:r>
              <a:rPr dirty="0" sz="3000" spc="180">
                <a:latin typeface="Arial MT"/>
                <a:cs typeface="Arial MT"/>
              </a:rPr>
              <a:t>iron</a:t>
            </a:r>
            <a:r>
              <a:rPr dirty="0" sz="3000" spc="-135">
                <a:latin typeface="Arial MT"/>
                <a:cs typeface="Arial MT"/>
              </a:rPr>
              <a:t> </a:t>
            </a:r>
            <a:r>
              <a:rPr dirty="0" sz="3000" spc="165">
                <a:latin typeface="Arial MT"/>
                <a:cs typeface="Arial MT"/>
              </a:rPr>
              <a:t>and</a:t>
            </a:r>
            <a:r>
              <a:rPr dirty="0" sz="3000" spc="-130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restore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 spc="200">
                <a:latin typeface="Arial MT"/>
                <a:cs typeface="Arial MT"/>
              </a:rPr>
              <a:t>the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new</a:t>
            </a:r>
            <a:r>
              <a:rPr dirty="0" sz="3000" spc="-105">
                <a:latin typeface="Arial MT"/>
                <a:cs typeface="Arial MT"/>
              </a:rPr>
              <a:t> </a:t>
            </a:r>
            <a:r>
              <a:rPr dirty="0" sz="3000" spc="215">
                <a:latin typeface="Arial MT"/>
                <a:cs typeface="Arial MT"/>
              </a:rPr>
              <a:t>mother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80">
                <a:latin typeface="Arial MT"/>
                <a:cs typeface="Arial MT"/>
              </a:rPr>
              <a:t>energy.</a:t>
            </a:r>
            <a:endParaRPr sz="3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760"/>
              </a:spcBef>
            </a:pPr>
            <a:endParaRPr sz="3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dirty="0" sz="3900" spc="-330">
                <a:latin typeface="Arial Black"/>
                <a:cs typeface="Arial Black"/>
              </a:rPr>
              <a:t>The</a:t>
            </a:r>
            <a:r>
              <a:rPr dirty="0" sz="3900" spc="-350">
                <a:latin typeface="Arial Black"/>
                <a:cs typeface="Arial Black"/>
              </a:rPr>
              <a:t> </a:t>
            </a:r>
            <a:r>
              <a:rPr dirty="0" sz="3900" spc="-120">
                <a:latin typeface="Arial Black"/>
                <a:cs typeface="Arial Black"/>
              </a:rPr>
              <a:t>full</a:t>
            </a:r>
            <a:r>
              <a:rPr dirty="0" sz="3900" spc="-335">
                <a:latin typeface="Arial Black"/>
                <a:cs typeface="Arial Black"/>
              </a:rPr>
              <a:t> </a:t>
            </a:r>
            <a:r>
              <a:rPr dirty="0" sz="3900" spc="-270">
                <a:latin typeface="Arial Black"/>
                <a:cs typeface="Arial Black"/>
              </a:rPr>
              <a:t>Andea</a:t>
            </a:r>
            <a:r>
              <a:rPr dirty="0" sz="3900" spc="-360">
                <a:latin typeface="Arial Black"/>
                <a:cs typeface="Arial Black"/>
              </a:rPr>
              <a:t> </a:t>
            </a:r>
            <a:r>
              <a:rPr dirty="0" sz="3900" spc="-275">
                <a:latin typeface="Arial Black"/>
                <a:cs typeface="Arial Black"/>
              </a:rPr>
              <a:t>kit:</a:t>
            </a:r>
            <a:endParaRPr sz="3900">
              <a:latin typeface="Arial Black"/>
              <a:cs typeface="Arial Black"/>
            </a:endParaRPr>
          </a:p>
          <a:p>
            <a:pPr marL="12700" marR="5639435">
              <a:lnSpc>
                <a:spcPct val="118300"/>
              </a:lnSpc>
              <a:spcBef>
                <a:spcPts val="4275"/>
              </a:spcBef>
            </a:pPr>
            <a:r>
              <a:rPr dirty="0" sz="2750">
                <a:latin typeface="Arial MT"/>
                <a:cs typeface="Arial MT"/>
              </a:rPr>
              <a:t>A</a:t>
            </a:r>
            <a:r>
              <a:rPr dirty="0" sz="2750" spc="-55">
                <a:latin typeface="Arial MT"/>
                <a:cs typeface="Arial MT"/>
              </a:rPr>
              <a:t> </a:t>
            </a:r>
            <a:r>
              <a:rPr dirty="0" sz="2750" spc="220">
                <a:latin typeface="Arial MT"/>
                <a:cs typeface="Arial MT"/>
              </a:rPr>
              <a:t>postpartum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 spc="165">
                <a:latin typeface="Arial MT"/>
                <a:cs typeface="Arial MT"/>
              </a:rPr>
              <a:t>gifting</a:t>
            </a:r>
            <a:r>
              <a:rPr dirty="0" sz="2750" spc="-30">
                <a:latin typeface="Arial MT"/>
                <a:cs typeface="Arial MT"/>
              </a:rPr>
              <a:t> </a:t>
            </a:r>
            <a:r>
              <a:rPr dirty="0" sz="2750" spc="165">
                <a:latin typeface="Arial MT"/>
                <a:cs typeface="Arial MT"/>
              </a:rPr>
              <a:t>hamper</a:t>
            </a:r>
            <a:r>
              <a:rPr dirty="0" sz="2750" spc="-20">
                <a:latin typeface="Arial MT"/>
                <a:cs typeface="Arial MT"/>
              </a:rPr>
              <a:t> </a:t>
            </a:r>
            <a:r>
              <a:rPr dirty="0" sz="2750" spc="155">
                <a:latin typeface="Arial MT"/>
                <a:cs typeface="Arial MT"/>
              </a:rPr>
              <a:t>containing</a:t>
            </a:r>
            <a:r>
              <a:rPr dirty="0" sz="2750" spc="-20">
                <a:latin typeface="Arial MT"/>
                <a:cs typeface="Arial MT"/>
              </a:rPr>
              <a:t> </a:t>
            </a:r>
            <a:r>
              <a:rPr dirty="0" sz="2750" spc="220">
                <a:latin typeface="Arial MT"/>
                <a:cs typeface="Arial MT"/>
              </a:rPr>
              <a:t>the</a:t>
            </a:r>
            <a:r>
              <a:rPr dirty="0" sz="2750" spc="-85">
                <a:latin typeface="Arial MT"/>
                <a:cs typeface="Arial MT"/>
              </a:rPr>
              <a:t> </a:t>
            </a:r>
            <a:r>
              <a:rPr dirty="0" sz="2750" spc="229">
                <a:latin typeface="Arial MT"/>
                <a:cs typeface="Arial MT"/>
              </a:rPr>
              <a:t>full</a:t>
            </a:r>
            <a:r>
              <a:rPr dirty="0" sz="2750" spc="-55">
                <a:latin typeface="Arial MT"/>
                <a:cs typeface="Arial MT"/>
              </a:rPr>
              <a:t> </a:t>
            </a:r>
            <a:r>
              <a:rPr dirty="0" sz="2750" spc="204">
                <a:latin typeface="Arial MT"/>
                <a:cs typeface="Arial MT"/>
              </a:rPr>
              <a:t>products</a:t>
            </a:r>
            <a:r>
              <a:rPr dirty="0" sz="2750" spc="-25">
                <a:latin typeface="Arial MT"/>
                <a:cs typeface="Arial MT"/>
              </a:rPr>
              <a:t> </a:t>
            </a:r>
            <a:r>
              <a:rPr dirty="0" sz="2750" spc="90">
                <a:latin typeface="Arial MT"/>
                <a:cs typeface="Arial MT"/>
              </a:rPr>
              <a:t>range </a:t>
            </a:r>
            <a:r>
              <a:rPr dirty="0" sz="2750" spc="195">
                <a:latin typeface="Arial MT"/>
                <a:cs typeface="Arial MT"/>
              </a:rPr>
              <a:t>beautifully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100">
                <a:latin typeface="Arial MT"/>
                <a:cs typeface="Arial MT"/>
              </a:rPr>
              <a:t>packaged</a:t>
            </a:r>
            <a:r>
              <a:rPr dirty="0" sz="2750" spc="-60">
                <a:latin typeface="Arial MT"/>
                <a:cs typeface="Arial MT"/>
              </a:rPr>
              <a:t> </a:t>
            </a:r>
            <a:r>
              <a:rPr dirty="0" sz="2750">
                <a:latin typeface="Arial MT"/>
                <a:cs typeface="Arial MT"/>
              </a:rPr>
              <a:t>as</a:t>
            </a:r>
            <a:r>
              <a:rPr dirty="0" sz="2750" spc="-30">
                <a:latin typeface="Arial MT"/>
                <a:cs typeface="Arial MT"/>
              </a:rPr>
              <a:t> </a:t>
            </a:r>
            <a:r>
              <a:rPr dirty="0" sz="2750">
                <a:latin typeface="Arial MT"/>
                <a:cs typeface="Arial MT"/>
              </a:rPr>
              <a:t>a</a:t>
            </a:r>
            <a:r>
              <a:rPr dirty="0" sz="2750" spc="-50">
                <a:latin typeface="Arial MT"/>
                <a:cs typeface="Arial MT"/>
              </a:rPr>
              <a:t> </a:t>
            </a:r>
            <a:r>
              <a:rPr dirty="0" sz="2750" spc="190">
                <a:latin typeface="Arial MT"/>
                <a:cs typeface="Arial MT"/>
              </a:rPr>
              <a:t>baby</a:t>
            </a:r>
            <a:r>
              <a:rPr dirty="0" sz="2750" spc="-70">
                <a:latin typeface="Arial MT"/>
                <a:cs typeface="Arial MT"/>
              </a:rPr>
              <a:t> </a:t>
            </a:r>
            <a:r>
              <a:rPr dirty="0" sz="2750" spc="150">
                <a:latin typeface="Arial MT"/>
                <a:cs typeface="Arial MT"/>
              </a:rPr>
              <a:t>shower</a:t>
            </a:r>
            <a:r>
              <a:rPr dirty="0" sz="2750" spc="-35">
                <a:latin typeface="Arial MT"/>
                <a:cs typeface="Arial MT"/>
              </a:rPr>
              <a:t> </a:t>
            </a:r>
            <a:r>
              <a:rPr dirty="0" sz="2750" spc="210">
                <a:latin typeface="Arial MT"/>
                <a:cs typeface="Arial MT"/>
              </a:rPr>
              <a:t>or</a:t>
            </a:r>
            <a:r>
              <a:rPr dirty="0" sz="2750" spc="-100">
                <a:latin typeface="Arial MT"/>
                <a:cs typeface="Arial MT"/>
              </a:rPr>
              <a:t> </a:t>
            </a:r>
            <a:r>
              <a:rPr dirty="0" sz="2750">
                <a:latin typeface="Arial MT"/>
                <a:cs typeface="Arial MT"/>
              </a:rPr>
              <a:t>a</a:t>
            </a:r>
            <a:r>
              <a:rPr dirty="0" sz="2750" spc="-50">
                <a:latin typeface="Arial MT"/>
                <a:cs typeface="Arial MT"/>
              </a:rPr>
              <a:t> </a:t>
            </a:r>
            <a:r>
              <a:rPr dirty="0" sz="2750" spc="150">
                <a:latin typeface="Arial MT"/>
                <a:cs typeface="Arial MT"/>
              </a:rPr>
              <a:t>new</a:t>
            </a:r>
            <a:r>
              <a:rPr dirty="0" sz="2750" spc="-85">
                <a:latin typeface="Arial MT"/>
                <a:cs typeface="Arial MT"/>
              </a:rPr>
              <a:t> </a:t>
            </a:r>
            <a:r>
              <a:rPr dirty="0" sz="2750" spc="229">
                <a:latin typeface="Arial MT"/>
                <a:cs typeface="Arial MT"/>
              </a:rPr>
              <a:t>mother</a:t>
            </a:r>
            <a:r>
              <a:rPr dirty="0" sz="2750" spc="-100">
                <a:latin typeface="Arial MT"/>
                <a:cs typeface="Arial MT"/>
              </a:rPr>
              <a:t> </a:t>
            </a:r>
            <a:r>
              <a:rPr dirty="0" sz="2750" spc="155">
                <a:latin typeface="Arial MT"/>
                <a:cs typeface="Arial MT"/>
              </a:rPr>
              <a:t>gift.</a:t>
            </a:r>
            <a:endParaRPr sz="27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7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60"/>
              </a:spcBef>
            </a:pPr>
            <a:endParaRPr sz="2750">
              <a:latin typeface="Arial MT"/>
              <a:cs typeface="Arial MT"/>
            </a:endParaRPr>
          </a:p>
          <a:p>
            <a:pPr marL="60325">
              <a:lnSpc>
                <a:spcPct val="100000"/>
              </a:lnSpc>
            </a:pPr>
            <a:r>
              <a:rPr dirty="0" sz="3650" spc="-175">
                <a:latin typeface="Arial Black"/>
                <a:cs typeface="Arial Black"/>
              </a:rPr>
              <a:t>Future</a:t>
            </a:r>
            <a:r>
              <a:rPr dirty="0" sz="3650" spc="-320">
                <a:latin typeface="Arial Black"/>
                <a:cs typeface="Arial Black"/>
              </a:rPr>
              <a:t> </a:t>
            </a:r>
            <a:r>
              <a:rPr dirty="0" sz="3650" spc="-160">
                <a:latin typeface="Arial Black"/>
                <a:cs typeface="Arial Black"/>
              </a:rPr>
              <a:t>Product</a:t>
            </a:r>
            <a:r>
              <a:rPr dirty="0" sz="3650" spc="-310">
                <a:latin typeface="Arial Black"/>
                <a:cs typeface="Arial Black"/>
              </a:rPr>
              <a:t> </a:t>
            </a:r>
            <a:r>
              <a:rPr dirty="0" sz="3650" spc="-65">
                <a:latin typeface="Arial Black"/>
                <a:cs typeface="Arial Black"/>
              </a:rPr>
              <a:t>Development:</a:t>
            </a:r>
            <a:endParaRPr sz="3650">
              <a:latin typeface="Arial Black"/>
              <a:cs typeface="Arial Black"/>
            </a:endParaRPr>
          </a:p>
          <a:p>
            <a:pPr marL="683260" marR="8380095" indent="-309880">
              <a:lnSpc>
                <a:spcPct val="118700"/>
              </a:lnSpc>
              <a:spcBef>
                <a:spcPts val="3375"/>
              </a:spcBef>
              <a:buChar char="•"/>
              <a:tabLst>
                <a:tab pos="685800" algn="l"/>
              </a:tabLst>
            </a:pPr>
            <a:r>
              <a:rPr dirty="0" sz="2900">
                <a:latin typeface="Arial MT"/>
                <a:cs typeface="Arial MT"/>
              </a:rPr>
              <a:t>A</a:t>
            </a:r>
            <a:r>
              <a:rPr dirty="0" sz="2900" spc="-130">
                <a:latin typeface="Arial MT"/>
                <a:cs typeface="Arial MT"/>
              </a:rPr>
              <a:t> </a:t>
            </a:r>
            <a:r>
              <a:rPr dirty="0" sz="2900" spc="180">
                <a:latin typeface="Arial MT"/>
                <a:cs typeface="Arial MT"/>
              </a:rPr>
              <a:t>baby</a:t>
            </a:r>
            <a:r>
              <a:rPr dirty="0" sz="2900" spc="-130">
                <a:latin typeface="Arial MT"/>
                <a:cs typeface="Arial MT"/>
              </a:rPr>
              <a:t> </a:t>
            </a:r>
            <a:r>
              <a:rPr dirty="0" sz="2900" spc="90">
                <a:latin typeface="Arial MT"/>
                <a:cs typeface="Arial MT"/>
              </a:rPr>
              <a:t>skincare</a:t>
            </a:r>
            <a:r>
              <a:rPr dirty="0" sz="2900" spc="-75">
                <a:latin typeface="Arial MT"/>
                <a:cs typeface="Arial MT"/>
              </a:rPr>
              <a:t> </a:t>
            </a:r>
            <a:r>
              <a:rPr dirty="0" sz="2900" spc="125">
                <a:latin typeface="Arial MT"/>
                <a:cs typeface="Arial MT"/>
              </a:rPr>
              <a:t>line</a:t>
            </a:r>
            <a:r>
              <a:rPr dirty="0" sz="2900" spc="-75">
                <a:latin typeface="Arial MT"/>
                <a:cs typeface="Arial MT"/>
              </a:rPr>
              <a:t> </a:t>
            </a:r>
            <a:r>
              <a:rPr dirty="0" sz="2900" spc="145">
                <a:latin typeface="Arial MT"/>
                <a:cs typeface="Arial MT"/>
              </a:rPr>
              <a:t>infused</a:t>
            </a:r>
            <a:r>
              <a:rPr dirty="0" sz="2900" spc="-120">
                <a:latin typeface="Arial MT"/>
                <a:cs typeface="Arial MT"/>
              </a:rPr>
              <a:t> </a:t>
            </a:r>
            <a:r>
              <a:rPr dirty="0" sz="2900" spc="225">
                <a:latin typeface="Arial MT"/>
                <a:cs typeface="Arial MT"/>
              </a:rPr>
              <a:t>with</a:t>
            </a:r>
            <a:r>
              <a:rPr dirty="0" sz="2900" spc="-130">
                <a:latin typeface="Arial MT"/>
                <a:cs typeface="Arial MT"/>
              </a:rPr>
              <a:t> </a:t>
            </a:r>
            <a:r>
              <a:rPr dirty="0" sz="2900" spc="135">
                <a:latin typeface="Arial MT"/>
                <a:cs typeface="Arial MT"/>
              </a:rPr>
              <a:t>soothing </a:t>
            </a:r>
            <a:r>
              <a:rPr dirty="0" sz="2900" spc="135">
                <a:latin typeface="Arial MT"/>
                <a:cs typeface="Arial MT"/>
              </a:rPr>
              <a:t>	</a:t>
            </a:r>
            <a:r>
              <a:rPr dirty="0" sz="2900" spc="140">
                <a:latin typeface="Arial MT"/>
                <a:cs typeface="Arial MT"/>
              </a:rPr>
              <a:t>African</a:t>
            </a:r>
            <a:r>
              <a:rPr dirty="0" sz="2900" spc="-50">
                <a:latin typeface="Arial MT"/>
                <a:cs typeface="Arial MT"/>
              </a:rPr>
              <a:t> </a:t>
            </a:r>
            <a:r>
              <a:rPr dirty="0" sz="2900" spc="125">
                <a:latin typeface="Arial MT"/>
                <a:cs typeface="Arial MT"/>
              </a:rPr>
              <a:t>botanicals</a:t>
            </a:r>
            <a:endParaRPr sz="2900">
              <a:latin typeface="Arial MT"/>
              <a:cs typeface="Arial MT"/>
            </a:endParaRPr>
          </a:p>
          <a:p>
            <a:pPr marL="707390" marR="7552690" indent="-323850">
              <a:lnSpc>
                <a:spcPct val="116799"/>
              </a:lnSpc>
              <a:spcBef>
                <a:spcPts val="20"/>
              </a:spcBef>
              <a:buChar char="•"/>
              <a:tabLst>
                <a:tab pos="707390" algn="l"/>
              </a:tabLst>
            </a:pPr>
            <a:r>
              <a:rPr dirty="0" sz="3000">
                <a:latin typeface="Arial MT"/>
                <a:cs typeface="Arial MT"/>
              </a:rPr>
              <a:t>A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45">
                <a:latin typeface="Arial MT"/>
                <a:cs typeface="Arial MT"/>
              </a:rPr>
              <a:t>digital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20">
                <a:latin typeface="Arial MT"/>
                <a:cs typeface="Arial MT"/>
              </a:rPr>
              <a:t>guide</a:t>
            </a:r>
            <a:r>
              <a:rPr dirty="0" sz="3000" spc="-80">
                <a:latin typeface="Arial MT"/>
                <a:cs typeface="Arial MT"/>
              </a:rPr>
              <a:t> </a:t>
            </a:r>
            <a:r>
              <a:rPr dirty="0" sz="3000" spc="235">
                <a:latin typeface="Arial MT"/>
                <a:cs typeface="Arial MT"/>
              </a:rPr>
              <a:t>for</a:t>
            </a:r>
            <a:r>
              <a:rPr dirty="0" sz="3000" spc="-125">
                <a:latin typeface="Arial MT"/>
                <a:cs typeface="Arial MT"/>
              </a:rPr>
              <a:t> </a:t>
            </a:r>
            <a:r>
              <a:rPr dirty="0" sz="3000" spc="204">
                <a:latin typeface="Arial MT"/>
                <a:cs typeface="Arial MT"/>
              </a:rPr>
              <a:t>postpartum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50">
                <a:latin typeface="Arial MT"/>
                <a:cs typeface="Arial MT"/>
              </a:rPr>
              <a:t>care, </a:t>
            </a:r>
            <a:r>
              <a:rPr dirty="0" sz="3000" spc="185">
                <a:latin typeface="Arial MT"/>
                <a:cs typeface="Arial MT"/>
              </a:rPr>
              <a:t>complemented</a:t>
            </a:r>
            <a:r>
              <a:rPr dirty="0" sz="3000" spc="-135">
                <a:latin typeface="Arial MT"/>
                <a:cs typeface="Arial MT"/>
              </a:rPr>
              <a:t> </a:t>
            </a:r>
            <a:r>
              <a:rPr dirty="0" sz="3000" spc="235">
                <a:latin typeface="Arial MT"/>
                <a:cs typeface="Arial MT"/>
              </a:rPr>
              <a:t>by</a:t>
            </a:r>
            <a:r>
              <a:rPr dirty="0" sz="3000" spc="-13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a</a:t>
            </a:r>
            <a:r>
              <a:rPr dirty="0" sz="3000" spc="-25">
                <a:latin typeface="Arial MT"/>
                <a:cs typeface="Arial MT"/>
              </a:rPr>
              <a:t> </a:t>
            </a:r>
            <a:r>
              <a:rPr dirty="0" sz="3000" spc="200">
                <a:latin typeface="Arial MT"/>
                <a:cs typeface="Arial MT"/>
              </a:rPr>
              <a:t>community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50">
                <a:latin typeface="Arial MT"/>
                <a:cs typeface="Arial MT"/>
              </a:rPr>
              <a:t>membership</a:t>
            </a:r>
            <a:endParaRPr sz="3000">
              <a:latin typeface="Arial MT"/>
              <a:cs typeface="Arial MT"/>
            </a:endParaRPr>
          </a:p>
          <a:p>
            <a:pPr marL="683260" indent="-309880">
              <a:lnSpc>
                <a:spcPct val="100000"/>
              </a:lnSpc>
              <a:spcBef>
                <a:spcPts val="625"/>
              </a:spcBef>
              <a:buChar char="•"/>
              <a:tabLst>
                <a:tab pos="683260" algn="l"/>
              </a:tabLst>
            </a:pPr>
            <a:r>
              <a:rPr dirty="0" sz="2900" spc="120">
                <a:latin typeface="Arial MT"/>
                <a:cs typeface="Arial MT"/>
              </a:rPr>
              <a:t>In-</a:t>
            </a:r>
            <a:r>
              <a:rPr dirty="0" sz="2900" spc="145">
                <a:latin typeface="Arial MT"/>
                <a:cs typeface="Arial MT"/>
              </a:rPr>
              <a:t>person</a:t>
            </a:r>
            <a:r>
              <a:rPr dirty="0" sz="2900" spc="-65">
                <a:latin typeface="Arial MT"/>
                <a:cs typeface="Arial MT"/>
              </a:rPr>
              <a:t> </a:t>
            </a:r>
            <a:r>
              <a:rPr dirty="0" sz="2900" spc="95">
                <a:latin typeface="Arial MT"/>
                <a:cs typeface="Arial MT"/>
              </a:rPr>
              <a:t>services</a:t>
            </a:r>
            <a:r>
              <a:rPr dirty="0" sz="2900" spc="-70">
                <a:latin typeface="Arial MT"/>
                <a:cs typeface="Arial MT"/>
              </a:rPr>
              <a:t> </a:t>
            </a:r>
            <a:r>
              <a:rPr dirty="0" sz="2900" spc="225">
                <a:latin typeface="Arial MT"/>
                <a:cs typeface="Arial MT"/>
              </a:rPr>
              <a:t>for</a:t>
            </a:r>
            <a:r>
              <a:rPr dirty="0" sz="2900" spc="-65">
                <a:latin typeface="Arial MT"/>
                <a:cs typeface="Arial MT"/>
              </a:rPr>
              <a:t> </a:t>
            </a:r>
            <a:r>
              <a:rPr dirty="0" sz="2900" spc="195">
                <a:latin typeface="Arial MT"/>
                <a:cs typeface="Arial MT"/>
              </a:rPr>
              <a:t>postpartum</a:t>
            </a:r>
            <a:r>
              <a:rPr dirty="0" sz="2900" spc="-100">
                <a:latin typeface="Arial MT"/>
                <a:cs typeface="Arial MT"/>
              </a:rPr>
              <a:t> </a:t>
            </a:r>
            <a:r>
              <a:rPr dirty="0" sz="2900" spc="90">
                <a:latin typeface="Arial MT"/>
                <a:cs typeface="Arial MT"/>
              </a:rPr>
              <a:t>care</a:t>
            </a:r>
            <a:endParaRPr sz="2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740143" y="417448"/>
            <a:ext cx="4812030" cy="6210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900" spc="-425"/>
              <a:t>MARKET</a:t>
            </a:r>
            <a:r>
              <a:rPr dirty="0" sz="3900" spc="-375"/>
              <a:t> </a:t>
            </a:r>
            <a:r>
              <a:rPr dirty="0" sz="3900" spc="-370"/>
              <a:t>OVERVIEW</a:t>
            </a:r>
            <a:endParaRPr sz="3900"/>
          </a:p>
        </p:txBody>
      </p:sp>
      <p:sp>
        <p:nvSpPr>
          <p:cNvPr id="3" name="object 3"/>
          <p:cNvSpPr txBox="1"/>
          <p:nvPr/>
        </p:nvSpPr>
        <p:spPr>
          <a:xfrm>
            <a:off x="1779016" y="1628585"/>
            <a:ext cx="14718665" cy="853567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ctr" marL="12065" marR="5080" indent="24130">
              <a:lnSpc>
                <a:spcPct val="119500"/>
              </a:lnSpc>
              <a:spcBef>
                <a:spcPts val="95"/>
              </a:spcBef>
            </a:pPr>
            <a:r>
              <a:rPr dirty="0" sz="3350" spc="85">
                <a:latin typeface="Arial MT"/>
                <a:cs typeface="Arial MT"/>
              </a:rPr>
              <a:t>The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UK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60">
                <a:latin typeface="Arial MT"/>
                <a:cs typeface="Arial MT"/>
              </a:rPr>
              <a:t>postpartum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care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market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70">
                <a:latin typeface="Arial MT"/>
                <a:cs typeface="Arial MT"/>
              </a:rPr>
              <a:t>is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150">
                <a:latin typeface="Arial MT"/>
                <a:cs typeface="Arial MT"/>
              </a:rPr>
              <a:t>experiencing</a:t>
            </a:r>
            <a:r>
              <a:rPr dirty="0" sz="3350" spc="-20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105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rapid</a:t>
            </a:r>
            <a:r>
              <a:rPr dirty="0" sz="3350" spc="-30">
                <a:latin typeface="Arial MT"/>
                <a:cs typeface="Arial MT"/>
              </a:rPr>
              <a:t> </a:t>
            </a:r>
            <a:r>
              <a:rPr dirty="0" sz="3350" spc="110">
                <a:latin typeface="Arial MT"/>
                <a:cs typeface="Arial MT"/>
              </a:rPr>
              <a:t>expansion, </a:t>
            </a:r>
            <a:r>
              <a:rPr dirty="0" sz="3350" spc="220">
                <a:latin typeface="Arial MT"/>
                <a:cs typeface="Arial MT"/>
              </a:rPr>
              <a:t>driven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305">
                <a:latin typeface="Arial MT"/>
                <a:cs typeface="Arial MT"/>
              </a:rPr>
              <a:t>by</a:t>
            </a:r>
            <a:r>
              <a:rPr dirty="0" sz="3350" spc="-130">
                <a:latin typeface="Arial MT"/>
                <a:cs typeface="Arial MT"/>
              </a:rPr>
              <a:t> </a:t>
            </a:r>
            <a:r>
              <a:rPr dirty="0" sz="3350" spc="235">
                <a:latin typeface="Arial MT"/>
                <a:cs typeface="Arial MT"/>
              </a:rPr>
              <a:t>stretched</a:t>
            </a:r>
            <a:r>
              <a:rPr dirty="0" sz="3350" spc="-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NHS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150">
                <a:latin typeface="Arial MT"/>
                <a:cs typeface="Arial MT"/>
              </a:rPr>
              <a:t>resources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5">
                <a:latin typeface="Arial MT"/>
                <a:cs typeface="Arial MT"/>
              </a:rPr>
              <a:t> </a:t>
            </a:r>
            <a:r>
              <a:rPr dirty="0" sz="3350" spc="125">
                <a:latin typeface="Arial MT"/>
                <a:cs typeface="Arial MT"/>
              </a:rPr>
              <a:t>rising</a:t>
            </a:r>
            <a:r>
              <a:rPr dirty="0" sz="335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consumer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80">
                <a:latin typeface="Arial MT"/>
                <a:cs typeface="Arial MT"/>
              </a:rPr>
              <a:t>awareness. </a:t>
            </a:r>
            <a:r>
              <a:rPr dirty="0" sz="3350" spc="175">
                <a:latin typeface="Arial MT"/>
                <a:cs typeface="Arial MT"/>
              </a:rPr>
              <a:t>valued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20">
                <a:latin typeface="Arial MT"/>
                <a:cs typeface="Arial MT"/>
              </a:rPr>
              <a:t>in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10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million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300">
                <a:latin typeface="Arial MT"/>
                <a:cs typeface="Arial MT"/>
              </a:rPr>
              <a:t>of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pounds</a:t>
            </a:r>
            <a:r>
              <a:rPr dirty="0" sz="3350" spc="-125">
                <a:latin typeface="Arial MT"/>
                <a:cs typeface="Arial MT"/>
              </a:rPr>
              <a:t> </a:t>
            </a:r>
            <a:r>
              <a:rPr dirty="0" sz="3350" spc="254">
                <a:latin typeface="Arial MT"/>
                <a:cs typeface="Arial MT"/>
              </a:rPr>
              <a:t>the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sector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70">
                <a:latin typeface="Arial MT"/>
                <a:cs typeface="Arial MT"/>
              </a:rPr>
              <a:t>is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80">
                <a:latin typeface="Arial MT"/>
                <a:cs typeface="Arial MT"/>
              </a:rPr>
              <a:t>seeing</a:t>
            </a:r>
            <a:r>
              <a:rPr dirty="0" sz="3350" spc="-15">
                <a:latin typeface="Arial MT"/>
                <a:cs typeface="Arial MT"/>
              </a:rPr>
              <a:t> </a:t>
            </a:r>
            <a:r>
              <a:rPr dirty="0" sz="3350" spc="175">
                <a:latin typeface="Arial MT"/>
                <a:cs typeface="Arial MT"/>
              </a:rPr>
              <a:t>significant</a:t>
            </a:r>
            <a:r>
              <a:rPr dirty="0" sz="3350" spc="-130">
                <a:latin typeface="Arial MT"/>
                <a:cs typeface="Arial MT"/>
              </a:rPr>
              <a:t> </a:t>
            </a:r>
            <a:r>
              <a:rPr dirty="0" sz="3350" spc="235">
                <a:latin typeface="Arial MT"/>
                <a:cs typeface="Arial MT"/>
              </a:rPr>
              <a:t>growth</a:t>
            </a:r>
            <a:r>
              <a:rPr dirty="0" sz="3350" spc="-15">
                <a:latin typeface="Arial MT"/>
                <a:cs typeface="Arial MT"/>
              </a:rPr>
              <a:t> </a:t>
            </a:r>
            <a:r>
              <a:rPr dirty="0" sz="3350" spc="150">
                <a:latin typeface="Arial MT"/>
                <a:cs typeface="Arial MT"/>
              </a:rPr>
              <a:t>in </a:t>
            </a:r>
            <a:r>
              <a:rPr dirty="0" sz="3350" spc="190">
                <a:latin typeface="Arial MT"/>
                <a:cs typeface="Arial MT"/>
              </a:rPr>
              <a:t>digital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heath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14">
                <a:latin typeface="Arial MT"/>
                <a:cs typeface="Arial MT"/>
              </a:rPr>
              <a:t>apps,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45">
                <a:latin typeface="Arial MT"/>
                <a:cs typeface="Arial MT"/>
              </a:rPr>
              <a:t>nutritional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supplements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60">
                <a:latin typeface="Arial MT"/>
                <a:cs typeface="Arial MT"/>
              </a:rPr>
              <a:t>the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165">
                <a:latin typeface="Arial MT"/>
                <a:cs typeface="Arial MT"/>
              </a:rPr>
              <a:t>growing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demand </a:t>
            </a:r>
            <a:r>
              <a:rPr dirty="0" sz="3350" spc="285">
                <a:latin typeface="Arial MT"/>
                <a:cs typeface="Arial MT"/>
              </a:rPr>
              <a:t>for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natural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165">
                <a:latin typeface="Arial MT"/>
                <a:cs typeface="Arial MT"/>
              </a:rPr>
              <a:t>organic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maternal</a:t>
            </a:r>
            <a:r>
              <a:rPr dirty="0" sz="3350" spc="-110">
                <a:latin typeface="Arial MT"/>
                <a:cs typeface="Arial MT"/>
              </a:rPr>
              <a:t> </a:t>
            </a:r>
            <a:r>
              <a:rPr dirty="0" sz="3350" spc="140">
                <a:latin typeface="Arial MT"/>
                <a:cs typeface="Arial MT"/>
              </a:rPr>
              <a:t>care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products.</a:t>
            </a:r>
            <a:endParaRPr sz="33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80"/>
              </a:spcBef>
            </a:pPr>
            <a:endParaRPr sz="3350">
              <a:latin typeface="Arial MT"/>
              <a:cs typeface="Arial MT"/>
            </a:endParaRPr>
          </a:p>
          <a:p>
            <a:pPr algn="ctr" marL="22225">
              <a:lnSpc>
                <a:spcPct val="100000"/>
              </a:lnSpc>
            </a:pPr>
            <a:r>
              <a:rPr dirty="0" sz="3900" spc="-445">
                <a:latin typeface="Arial Black"/>
                <a:cs typeface="Arial Black"/>
              </a:rPr>
              <a:t>TARGET</a:t>
            </a:r>
            <a:r>
              <a:rPr dirty="0" sz="3900" spc="-365">
                <a:latin typeface="Arial Black"/>
                <a:cs typeface="Arial Black"/>
              </a:rPr>
              <a:t> CUSTOMER</a:t>
            </a:r>
            <a:endParaRPr sz="3900">
              <a:latin typeface="Arial Black"/>
              <a:cs typeface="Arial Black"/>
            </a:endParaRPr>
          </a:p>
          <a:p>
            <a:pPr algn="ctr" marL="338455" marR="332740" indent="26034">
              <a:lnSpc>
                <a:spcPct val="119500"/>
              </a:lnSpc>
              <a:spcBef>
                <a:spcPts val="4850"/>
              </a:spcBef>
            </a:pPr>
            <a:r>
              <a:rPr dirty="0" sz="3350" spc="170">
                <a:latin typeface="Arial MT"/>
                <a:cs typeface="Arial MT"/>
              </a:rPr>
              <a:t>Women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85">
                <a:latin typeface="Arial MT"/>
                <a:cs typeface="Arial MT"/>
              </a:rPr>
              <a:t>aged</a:t>
            </a:r>
            <a:r>
              <a:rPr dirty="0" sz="3350" spc="-20">
                <a:latin typeface="Arial MT"/>
                <a:cs typeface="Arial MT"/>
              </a:rPr>
              <a:t> </a:t>
            </a:r>
            <a:r>
              <a:rPr dirty="0" sz="3350" spc="100">
                <a:latin typeface="Arial MT"/>
                <a:cs typeface="Arial MT"/>
              </a:rPr>
              <a:t>25-</a:t>
            </a:r>
            <a:r>
              <a:rPr dirty="0" sz="3350" spc="175">
                <a:latin typeface="Arial MT"/>
                <a:cs typeface="Arial MT"/>
              </a:rPr>
              <a:t>45,pregnant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260">
                <a:latin typeface="Arial MT"/>
                <a:cs typeface="Arial MT"/>
              </a:rPr>
              <a:t>or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recently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85">
                <a:latin typeface="Arial MT"/>
                <a:cs typeface="Arial MT"/>
              </a:rPr>
              <a:t>gave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40">
                <a:latin typeface="Arial MT"/>
                <a:cs typeface="Arial MT"/>
              </a:rPr>
              <a:t>birth,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55">
                <a:latin typeface="Arial MT"/>
                <a:cs typeface="Arial MT"/>
              </a:rPr>
              <a:t>residing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in</a:t>
            </a:r>
            <a:r>
              <a:rPr dirty="0" sz="3350" spc="-15">
                <a:latin typeface="Arial MT"/>
                <a:cs typeface="Arial MT"/>
              </a:rPr>
              <a:t> </a:t>
            </a:r>
            <a:r>
              <a:rPr dirty="0" sz="3350" spc="240">
                <a:latin typeface="Arial MT"/>
                <a:cs typeface="Arial MT"/>
              </a:rPr>
              <a:t>the </a:t>
            </a:r>
            <a:r>
              <a:rPr dirty="0" sz="3350">
                <a:latin typeface="Arial MT"/>
                <a:cs typeface="Arial MT"/>
              </a:rPr>
              <a:t>UK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70">
                <a:latin typeface="Arial MT"/>
                <a:cs typeface="Arial MT"/>
              </a:rPr>
              <a:t>and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major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140">
                <a:latin typeface="Arial MT"/>
                <a:cs typeface="Arial MT"/>
              </a:rPr>
              <a:t>European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cities.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We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120">
                <a:latin typeface="Arial MT"/>
                <a:cs typeface="Arial MT"/>
              </a:rPr>
              <a:t>also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target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African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and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130">
                <a:latin typeface="Arial MT"/>
                <a:cs typeface="Arial MT"/>
              </a:rPr>
              <a:t>Caribbean </a:t>
            </a:r>
            <a:r>
              <a:rPr dirty="0" sz="3350" spc="160">
                <a:latin typeface="Arial MT"/>
                <a:cs typeface="Arial MT"/>
              </a:rPr>
              <a:t>heritage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85">
                <a:latin typeface="Arial MT"/>
                <a:cs typeface="Arial MT"/>
              </a:rPr>
              <a:t>seeking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29">
                <a:latin typeface="Arial MT"/>
                <a:cs typeface="Arial MT"/>
              </a:rPr>
              <a:t>culturally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29">
                <a:latin typeface="Arial MT"/>
                <a:cs typeface="Arial MT"/>
              </a:rPr>
              <a:t>orientated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products.</a:t>
            </a:r>
            <a:endParaRPr sz="3350">
              <a:latin typeface="Arial MT"/>
              <a:cs typeface="Arial MT"/>
            </a:endParaRPr>
          </a:p>
          <a:p>
            <a:pPr algn="ctr" marL="166370" marR="139700">
              <a:lnSpc>
                <a:spcPct val="119500"/>
              </a:lnSpc>
            </a:pPr>
            <a:r>
              <a:rPr dirty="0" sz="3350">
                <a:latin typeface="Arial MT"/>
                <a:cs typeface="Arial MT"/>
              </a:rPr>
              <a:t>As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well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as</a:t>
            </a:r>
            <a:r>
              <a:rPr dirty="0" sz="3350" spc="-110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midwives,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35">
                <a:latin typeface="Arial MT"/>
                <a:cs typeface="Arial MT"/>
              </a:rPr>
              <a:t>doulas,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29">
                <a:latin typeface="Arial MT"/>
                <a:cs typeface="Arial MT"/>
              </a:rPr>
              <a:t>family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purchasing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85">
                <a:latin typeface="Arial MT"/>
                <a:cs typeface="Arial MT"/>
              </a:rPr>
              <a:t>for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newly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240">
                <a:latin typeface="Arial MT"/>
                <a:cs typeface="Arial MT"/>
              </a:rPr>
              <a:t>mothers</a:t>
            </a:r>
            <a:r>
              <a:rPr dirty="0" sz="3350" spc="-110">
                <a:latin typeface="Arial MT"/>
                <a:cs typeface="Arial MT"/>
              </a:rPr>
              <a:t> </a:t>
            </a:r>
            <a:r>
              <a:rPr dirty="0" sz="3350" spc="170">
                <a:latin typeface="Arial MT"/>
                <a:cs typeface="Arial MT"/>
              </a:rPr>
              <a:t>and </a:t>
            </a:r>
            <a:r>
              <a:rPr dirty="0" sz="3350" spc="260">
                <a:latin typeface="Arial MT"/>
                <a:cs typeface="Arial MT"/>
              </a:rPr>
              <a:t>the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54">
                <a:latin typeface="Arial MT"/>
                <a:cs typeface="Arial MT"/>
              </a:rPr>
              <a:t>postpartum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care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20">
                <a:latin typeface="Arial MT"/>
                <a:cs typeface="Arial MT"/>
              </a:rPr>
              <a:t>practitioners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75">
                <a:latin typeface="Arial MT"/>
                <a:cs typeface="Arial MT"/>
              </a:rPr>
              <a:t>seeking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natural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240">
                <a:latin typeface="Arial MT"/>
                <a:cs typeface="Arial MT"/>
              </a:rPr>
              <a:t>products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325">
                <a:latin typeface="Arial MT"/>
                <a:cs typeface="Arial MT"/>
              </a:rPr>
              <a:t>to </a:t>
            </a:r>
            <a:r>
              <a:rPr dirty="0" sz="3350" spc="195">
                <a:latin typeface="Arial MT"/>
                <a:cs typeface="Arial MT"/>
              </a:rPr>
              <a:t>recommend.</a:t>
            </a:r>
            <a:endParaRPr sz="33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271259" y="1677352"/>
            <a:ext cx="6525895" cy="6203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900" spc="-345"/>
              <a:t>COMPETITIVE</a:t>
            </a:r>
            <a:r>
              <a:rPr dirty="0" sz="3900" spc="-315"/>
              <a:t> </a:t>
            </a:r>
            <a:r>
              <a:rPr dirty="0" sz="3900" spc="-335"/>
              <a:t>LANDSCAPE</a:t>
            </a:r>
            <a:endParaRPr sz="3900"/>
          </a:p>
        </p:txBody>
      </p:sp>
      <p:sp>
        <p:nvSpPr>
          <p:cNvPr id="3" name="object 3"/>
          <p:cNvSpPr txBox="1"/>
          <p:nvPr/>
        </p:nvSpPr>
        <p:spPr>
          <a:xfrm>
            <a:off x="3429889" y="2926785"/>
            <a:ext cx="12186285" cy="490601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algn="ctr" marL="12065" marR="5080" indent="108585">
              <a:lnSpc>
                <a:spcPct val="119500"/>
              </a:lnSpc>
              <a:spcBef>
                <a:spcPts val="90"/>
              </a:spcBef>
            </a:pPr>
            <a:r>
              <a:rPr dirty="0" sz="3350" spc="85">
                <a:latin typeface="Arial MT"/>
                <a:cs typeface="Arial MT"/>
              </a:rPr>
              <a:t>The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54">
                <a:latin typeface="Arial MT"/>
                <a:cs typeface="Arial MT"/>
              </a:rPr>
              <a:t>postpartum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care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market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70">
                <a:latin typeface="Arial MT"/>
                <a:cs typeface="Arial MT"/>
              </a:rPr>
              <a:t>is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growing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320">
                <a:latin typeface="Arial MT"/>
                <a:cs typeface="Arial MT"/>
              </a:rPr>
              <a:t>but</a:t>
            </a:r>
            <a:r>
              <a:rPr dirty="0" sz="3350" spc="-130">
                <a:latin typeface="Arial MT"/>
                <a:cs typeface="Arial MT"/>
              </a:rPr>
              <a:t> </a:t>
            </a:r>
            <a:r>
              <a:rPr dirty="0" sz="3350" spc="185">
                <a:latin typeface="Arial MT"/>
                <a:cs typeface="Arial MT"/>
              </a:rPr>
              <a:t>remain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140">
                <a:latin typeface="Arial MT"/>
                <a:cs typeface="Arial MT"/>
              </a:rPr>
              <a:t>largely </a:t>
            </a:r>
            <a:r>
              <a:rPr dirty="0" sz="3350" spc="195">
                <a:latin typeface="Arial MT"/>
                <a:cs typeface="Arial MT"/>
              </a:rPr>
              <a:t>Eurocentric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170">
                <a:latin typeface="Arial MT"/>
                <a:cs typeface="Arial MT"/>
              </a:rPr>
              <a:t>such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as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brand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135">
                <a:latin typeface="Arial MT"/>
                <a:cs typeface="Arial MT"/>
              </a:rPr>
              <a:t>like</a:t>
            </a:r>
            <a:r>
              <a:rPr dirty="0" sz="3350" spc="735">
                <a:latin typeface="Arial MT"/>
                <a:cs typeface="Arial MT"/>
              </a:rPr>
              <a:t> </a:t>
            </a:r>
            <a:r>
              <a:rPr dirty="0" sz="3350" spc="95">
                <a:latin typeface="Arial MT"/>
                <a:cs typeface="Arial MT"/>
              </a:rPr>
              <a:t>Luna,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60">
                <a:latin typeface="Arial MT"/>
                <a:cs typeface="Arial MT"/>
              </a:rPr>
              <a:t>mother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90">
                <a:latin typeface="Arial MT"/>
                <a:cs typeface="Arial MT"/>
              </a:rPr>
              <a:t>care, </a:t>
            </a:r>
            <a:r>
              <a:rPr dirty="0" sz="3350" spc="135">
                <a:latin typeface="Arial MT"/>
                <a:cs typeface="Arial MT"/>
              </a:rPr>
              <a:t>pregnacare.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35">
                <a:latin typeface="Arial MT"/>
                <a:cs typeface="Arial MT"/>
              </a:rPr>
              <a:t>Unfortunately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85">
                <a:latin typeface="Arial MT"/>
                <a:cs typeface="Arial MT"/>
              </a:rPr>
              <a:t>African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brands</a:t>
            </a:r>
            <a:r>
              <a:rPr dirty="0" sz="3350" spc="-114">
                <a:latin typeface="Arial MT"/>
                <a:cs typeface="Arial MT"/>
              </a:rPr>
              <a:t> </a:t>
            </a:r>
            <a:r>
              <a:rPr dirty="0" sz="3350" spc="125">
                <a:latin typeface="Arial MT"/>
                <a:cs typeface="Arial MT"/>
              </a:rPr>
              <a:t>are</a:t>
            </a:r>
            <a:r>
              <a:rPr dirty="0" sz="3350" spc="-10">
                <a:latin typeface="Arial MT"/>
                <a:cs typeface="Arial MT"/>
              </a:rPr>
              <a:t> </a:t>
            </a:r>
            <a:r>
              <a:rPr dirty="0" sz="3350" spc="300">
                <a:latin typeface="Arial MT"/>
                <a:cs typeface="Arial MT"/>
              </a:rPr>
              <a:t>not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focus</a:t>
            </a:r>
            <a:r>
              <a:rPr dirty="0" sz="3350" spc="-114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on </a:t>
            </a:r>
            <a:r>
              <a:rPr dirty="0" sz="3350" spc="260">
                <a:latin typeface="Arial MT"/>
                <a:cs typeface="Arial MT"/>
              </a:rPr>
              <a:t>postpartum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which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85">
                <a:latin typeface="Arial MT"/>
                <a:cs typeface="Arial MT"/>
              </a:rPr>
              <a:t>create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105">
                <a:latin typeface="Arial MT"/>
                <a:cs typeface="Arial MT"/>
              </a:rPr>
              <a:t> </a:t>
            </a:r>
            <a:r>
              <a:rPr dirty="0" sz="3350" spc="150">
                <a:latin typeface="Arial MT"/>
                <a:cs typeface="Arial MT"/>
              </a:rPr>
              <a:t>real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demand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on</a:t>
            </a:r>
            <a:r>
              <a:rPr dirty="0" sz="3350" spc="-15">
                <a:latin typeface="Arial MT"/>
                <a:cs typeface="Arial MT"/>
              </a:rPr>
              <a:t> </a:t>
            </a:r>
            <a:r>
              <a:rPr dirty="0" sz="3350" spc="260">
                <a:latin typeface="Arial MT"/>
                <a:cs typeface="Arial MT"/>
              </a:rPr>
              <a:t>the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55">
                <a:latin typeface="Arial MT"/>
                <a:cs typeface="Arial MT"/>
              </a:rPr>
              <a:t>market.</a:t>
            </a:r>
            <a:endParaRPr sz="3350">
              <a:latin typeface="Arial MT"/>
              <a:cs typeface="Arial MT"/>
            </a:endParaRPr>
          </a:p>
          <a:p>
            <a:pPr algn="ctr" marL="216535" marR="200025">
              <a:lnSpc>
                <a:spcPct val="119500"/>
              </a:lnSpc>
            </a:pPr>
            <a:r>
              <a:rPr dirty="0" sz="3350" spc="135">
                <a:latin typeface="Arial MT"/>
                <a:cs typeface="Arial MT"/>
              </a:rPr>
              <a:t>Andea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60">
                <a:latin typeface="Arial MT"/>
                <a:cs typeface="Arial MT"/>
              </a:rPr>
              <a:t>postpartum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care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04">
                <a:latin typeface="Arial MT"/>
                <a:cs typeface="Arial MT"/>
              </a:rPr>
              <a:t>uniquely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155">
                <a:latin typeface="Arial MT"/>
                <a:cs typeface="Arial MT"/>
              </a:rPr>
              <a:t>source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African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heritage </a:t>
            </a:r>
            <a:r>
              <a:rPr dirty="0" sz="3350" spc="250">
                <a:latin typeface="Arial MT"/>
                <a:cs typeface="Arial MT"/>
              </a:rPr>
              <a:t>products</a:t>
            </a:r>
            <a:r>
              <a:rPr dirty="0" sz="3350" spc="-120">
                <a:latin typeface="Arial MT"/>
                <a:cs typeface="Arial MT"/>
              </a:rPr>
              <a:t> </a:t>
            </a:r>
            <a:r>
              <a:rPr dirty="0" sz="3350" spc="275">
                <a:latin typeface="Arial MT"/>
                <a:cs typeface="Arial MT"/>
              </a:rPr>
              <a:t>with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40">
                <a:latin typeface="Arial MT"/>
                <a:cs typeface="Arial MT"/>
              </a:rPr>
              <a:t>premium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branding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45">
                <a:latin typeface="Arial MT"/>
                <a:cs typeface="Arial MT"/>
              </a:rPr>
              <a:t>postpartum </a:t>
            </a:r>
            <a:r>
              <a:rPr dirty="0" sz="3350" spc="185">
                <a:latin typeface="Arial MT"/>
                <a:cs typeface="Arial MT"/>
              </a:rPr>
              <a:t>specific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245">
                <a:latin typeface="Arial MT"/>
                <a:cs typeface="Arial MT"/>
              </a:rPr>
              <a:t>formulation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,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90">
                <a:latin typeface="Arial MT"/>
                <a:cs typeface="Arial MT"/>
              </a:rPr>
              <a:t>that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70">
                <a:latin typeface="Arial MT"/>
                <a:cs typeface="Arial MT"/>
              </a:rPr>
              <a:t>is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105">
                <a:latin typeface="Arial MT"/>
                <a:cs typeface="Arial MT"/>
              </a:rPr>
              <a:t> </a:t>
            </a:r>
            <a:r>
              <a:rPr dirty="0" sz="3350" spc="90">
                <a:latin typeface="Arial MT"/>
                <a:cs typeface="Arial MT"/>
              </a:rPr>
              <a:t>gap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220">
                <a:latin typeface="Arial MT"/>
                <a:cs typeface="Arial MT"/>
              </a:rPr>
              <a:t>no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50">
                <a:latin typeface="Arial MT"/>
                <a:cs typeface="Arial MT"/>
              </a:rPr>
              <a:t>current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229">
                <a:latin typeface="Arial MT"/>
                <a:cs typeface="Arial MT"/>
              </a:rPr>
              <a:t>brand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65">
                <a:latin typeface="Arial MT"/>
                <a:cs typeface="Arial MT"/>
              </a:rPr>
              <a:t>has </a:t>
            </a:r>
            <a:r>
              <a:rPr dirty="0" sz="3350" spc="260">
                <a:latin typeface="Arial MT"/>
                <a:cs typeface="Arial MT"/>
              </a:rPr>
              <a:t>fully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150">
                <a:latin typeface="Arial MT"/>
                <a:cs typeface="Arial MT"/>
              </a:rPr>
              <a:t>occupied</a:t>
            </a:r>
            <a:r>
              <a:rPr dirty="0" sz="3350" spc="150">
                <a:latin typeface="Arial Black"/>
                <a:cs typeface="Arial Black"/>
              </a:rPr>
              <a:t>.</a:t>
            </a:r>
            <a:endParaRPr sz="335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62175" y="3629025"/>
            <a:ext cx="14125575" cy="3086100"/>
          </a:xfrm>
          <a:custGeom>
            <a:avLst/>
            <a:gdLst/>
            <a:ahLst/>
            <a:cxnLst/>
            <a:rect l="l" t="t" r="r" b="b"/>
            <a:pathLst>
              <a:path w="14125575" h="3086100">
                <a:moveTo>
                  <a:pt x="14125575" y="0"/>
                </a:moveTo>
                <a:lnTo>
                  <a:pt x="0" y="0"/>
                </a:lnTo>
                <a:lnTo>
                  <a:pt x="0" y="3086100"/>
                </a:lnTo>
                <a:lnTo>
                  <a:pt x="14125575" y="3086100"/>
                </a:lnTo>
                <a:lnTo>
                  <a:pt x="14125575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pc="-495"/>
              <a:t>Marketing</a:t>
            </a:r>
            <a:r>
              <a:rPr dirty="0" spc="-825"/>
              <a:t> </a:t>
            </a:r>
            <a:r>
              <a:rPr dirty="0" spc="-385"/>
              <a:t>and</a:t>
            </a:r>
            <a:r>
              <a:rPr dirty="0" spc="-805"/>
              <a:t> </a:t>
            </a:r>
            <a:r>
              <a:rPr dirty="0" spc="-680"/>
              <a:t>Sales</a:t>
            </a:r>
            <a:r>
              <a:rPr dirty="0" spc="-735"/>
              <a:t> </a:t>
            </a:r>
            <a:r>
              <a:rPr dirty="0" spc="-525"/>
              <a:t>Strategy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285990" y="1531937"/>
            <a:ext cx="3861435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195"/>
              <a:t>Digital</a:t>
            </a:r>
            <a:r>
              <a:rPr dirty="0" sz="3600" spc="-325"/>
              <a:t> </a:t>
            </a:r>
            <a:r>
              <a:rPr dirty="0" sz="3600" spc="-215"/>
              <a:t>Marketing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267585" y="2628524"/>
            <a:ext cx="14412594" cy="6176645"/>
          </a:xfrm>
          <a:prstGeom prst="rect">
            <a:avLst/>
          </a:prstGeom>
        </p:spPr>
        <p:txBody>
          <a:bodyPr wrap="square" lIns="0" tIns="101600" rIns="0" bIns="0" rtlCol="0" vert="horz">
            <a:spAutoFit/>
          </a:bodyPr>
          <a:lstStyle/>
          <a:p>
            <a:pPr algn="ctr" marL="246379" marR="527685" indent="-246379">
              <a:lnSpc>
                <a:spcPct val="100000"/>
              </a:lnSpc>
              <a:spcBef>
                <a:spcPts val="800"/>
              </a:spcBef>
              <a:buFont typeface="Arial MT"/>
              <a:buChar char="-"/>
              <a:tabLst>
                <a:tab pos="246379" algn="l"/>
              </a:tabLst>
            </a:pPr>
            <a:r>
              <a:rPr dirty="0" sz="3050" spc="-200">
                <a:latin typeface="Arial Black"/>
                <a:cs typeface="Arial Black"/>
              </a:rPr>
              <a:t>Instagram,</a:t>
            </a:r>
            <a:r>
              <a:rPr dirty="0" sz="3050" spc="-254">
                <a:latin typeface="Arial Black"/>
                <a:cs typeface="Arial Black"/>
              </a:rPr>
              <a:t> </a:t>
            </a:r>
            <a:r>
              <a:rPr dirty="0" sz="3050" spc="-225">
                <a:latin typeface="Arial Black"/>
                <a:cs typeface="Arial Black"/>
              </a:rPr>
              <a:t>Facebook,</a:t>
            </a:r>
            <a:r>
              <a:rPr dirty="0" sz="3050" spc="-250">
                <a:latin typeface="Arial Black"/>
                <a:cs typeface="Arial Black"/>
              </a:rPr>
              <a:t> </a:t>
            </a:r>
            <a:r>
              <a:rPr dirty="0" sz="3050" spc="-305">
                <a:latin typeface="Arial Black"/>
                <a:cs typeface="Arial Black"/>
              </a:rPr>
              <a:t>TikTok</a:t>
            </a:r>
            <a:endParaRPr sz="3050">
              <a:latin typeface="Arial Black"/>
              <a:cs typeface="Arial Black"/>
            </a:endParaRPr>
          </a:p>
          <a:p>
            <a:pPr algn="ctr" marL="240029" marR="869950">
              <a:lnSpc>
                <a:spcPts val="4800"/>
              </a:lnSpc>
              <a:spcBef>
                <a:spcPts val="280"/>
              </a:spcBef>
            </a:pPr>
            <a:r>
              <a:rPr dirty="0" sz="3350" spc="105">
                <a:latin typeface="Arial MT"/>
                <a:cs typeface="Arial MT"/>
              </a:rPr>
              <a:t>Focus</a:t>
            </a:r>
            <a:r>
              <a:rPr dirty="0" sz="3350" spc="-125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on</a:t>
            </a:r>
            <a:r>
              <a:rPr dirty="0" sz="3350" spc="-10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storytelling,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educate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45">
                <a:latin typeface="Arial MT"/>
                <a:cs typeface="Arial MT"/>
              </a:rPr>
              <a:t>about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254">
                <a:latin typeface="Arial MT"/>
                <a:cs typeface="Arial MT"/>
              </a:rPr>
              <a:t>the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45">
                <a:latin typeface="Arial MT"/>
                <a:cs typeface="Arial MT"/>
              </a:rPr>
              <a:t>product,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30">
                <a:latin typeface="Arial MT"/>
                <a:cs typeface="Arial MT"/>
              </a:rPr>
              <a:t>share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70">
                <a:latin typeface="Arial MT"/>
                <a:cs typeface="Arial MT"/>
              </a:rPr>
              <a:t>live </a:t>
            </a:r>
            <a:r>
              <a:rPr dirty="0" sz="3350" spc="260">
                <a:latin typeface="Arial MT"/>
                <a:cs typeface="Arial MT"/>
              </a:rPr>
              <a:t>postpartum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05">
                <a:latin typeface="Arial MT"/>
                <a:cs typeface="Arial MT"/>
              </a:rPr>
              <a:t>experiences.</a:t>
            </a:r>
            <a:endParaRPr sz="3350">
              <a:latin typeface="Arial MT"/>
              <a:cs typeface="Arial MT"/>
            </a:endParaRPr>
          </a:p>
          <a:p>
            <a:pPr algn="ctr" lvl="1" marL="246379" marR="616585" indent="-246379">
              <a:lnSpc>
                <a:spcPct val="100000"/>
              </a:lnSpc>
              <a:spcBef>
                <a:spcPts val="425"/>
              </a:spcBef>
              <a:buFont typeface="Arial MT"/>
              <a:buChar char="-"/>
              <a:tabLst>
                <a:tab pos="246379" algn="l"/>
              </a:tabLst>
            </a:pPr>
            <a:r>
              <a:rPr dirty="0" sz="3050" spc="-65">
                <a:latin typeface="Arial Black"/>
                <a:cs typeface="Arial Black"/>
              </a:rPr>
              <a:t>YouTube</a:t>
            </a:r>
            <a:endParaRPr sz="3050">
              <a:latin typeface="Arial Black"/>
              <a:cs typeface="Arial Black"/>
            </a:endParaRPr>
          </a:p>
          <a:p>
            <a:pPr algn="ctr">
              <a:lnSpc>
                <a:spcPct val="100000"/>
              </a:lnSpc>
              <a:spcBef>
                <a:spcPts val="615"/>
              </a:spcBef>
            </a:pPr>
            <a:r>
              <a:rPr dirty="0" sz="3050" spc="160">
                <a:latin typeface="Arial MT"/>
                <a:cs typeface="Arial MT"/>
              </a:rPr>
              <a:t>Provide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150">
                <a:latin typeface="Arial MT"/>
                <a:cs typeface="Arial MT"/>
              </a:rPr>
              <a:t>longer</a:t>
            </a:r>
            <a:r>
              <a:rPr dirty="0" sz="3050" spc="-15">
                <a:latin typeface="Arial MT"/>
                <a:cs typeface="Arial MT"/>
              </a:rPr>
              <a:t> </a:t>
            </a:r>
            <a:r>
              <a:rPr dirty="0" sz="3050" spc="235">
                <a:latin typeface="Arial MT"/>
                <a:cs typeface="Arial MT"/>
              </a:rPr>
              <a:t>content</a:t>
            </a:r>
            <a:r>
              <a:rPr dirty="0" sz="3050" spc="-65">
                <a:latin typeface="Arial MT"/>
                <a:cs typeface="Arial MT"/>
              </a:rPr>
              <a:t> </a:t>
            </a:r>
            <a:r>
              <a:rPr dirty="0" sz="3050" spc="175">
                <a:latin typeface="Arial MT"/>
                <a:cs typeface="Arial MT"/>
              </a:rPr>
              <a:t>featuring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165">
                <a:latin typeface="Arial MT"/>
                <a:cs typeface="Arial MT"/>
              </a:rPr>
              <a:t>African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225">
                <a:latin typeface="Arial MT"/>
                <a:cs typeface="Arial MT"/>
              </a:rPr>
              <a:t>postpartum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204">
                <a:latin typeface="Arial MT"/>
                <a:cs typeface="Arial MT"/>
              </a:rPr>
              <a:t>traditions</a:t>
            </a:r>
            <a:r>
              <a:rPr dirty="0" sz="3050" spc="-40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and</a:t>
            </a:r>
            <a:r>
              <a:rPr dirty="0" sz="3050" spc="-35">
                <a:latin typeface="Arial MT"/>
                <a:cs typeface="Arial MT"/>
              </a:rPr>
              <a:t> </a:t>
            </a:r>
            <a:r>
              <a:rPr dirty="0" sz="3050" spc="245">
                <a:latin typeface="Arial MT"/>
                <a:cs typeface="Arial MT"/>
              </a:rPr>
              <a:t>product</a:t>
            </a:r>
            <a:endParaRPr sz="3050">
              <a:latin typeface="Arial MT"/>
              <a:cs typeface="Arial MT"/>
            </a:endParaRPr>
          </a:p>
          <a:p>
            <a:pPr algn="ctr" marR="612140">
              <a:lnSpc>
                <a:spcPct val="100000"/>
              </a:lnSpc>
              <a:spcBef>
                <a:spcPts val="620"/>
              </a:spcBef>
            </a:pPr>
            <a:r>
              <a:rPr dirty="0" sz="3050" spc="175">
                <a:latin typeface="Arial MT"/>
                <a:cs typeface="Arial MT"/>
              </a:rPr>
              <a:t>tutorials.</a:t>
            </a:r>
            <a:endParaRPr sz="3050">
              <a:latin typeface="Arial MT"/>
              <a:cs typeface="Arial MT"/>
            </a:endParaRPr>
          </a:p>
          <a:p>
            <a:pPr algn="ctr" lvl="1" marL="246379" marR="614680" indent="-246379">
              <a:lnSpc>
                <a:spcPct val="100000"/>
              </a:lnSpc>
              <a:spcBef>
                <a:spcPts val="695"/>
              </a:spcBef>
              <a:buFont typeface="Arial MT"/>
              <a:buChar char="-"/>
              <a:tabLst>
                <a:tab pos="246379" algn="l"/>
              </a:tabLst>
            </a:pPr>
            <a:r>
              <a:rPr dirty="0" sz="3050" spc="-45">
                <a:latin typeface="Arial Black"/>
                <a:cs typeface="Arial Black"/>
              </a:rPr>
              <a:t>Pinterest</a:t>
            </a:r>
            <a:endParaRPr sz="3050">
              <a:latin typeface="Arial Black"/>
              <a:cs typeface="Arial Black"/>
            </a:endParaRPr>
          </a:p>
          <a:p>
            <a:pPr algn="ctr" marL="15240">
              <a:lnSpc>
                <a:spcPct val="100000"/>
              </a:lnSpc>
              <a:spcBef>
                <a:spcPts val="620"/>
              </a:spcBef>
            </a:pPr>
            <a:r>
              <a:rPr dirty="0" sz="3050" spc="75">
                <a:latin typeface="Arial MT"/>
                <a:cs typeface="Arial MT"/>
              </a:rPr>
              <a:t>Share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165">
                <a:latin typeface="Arial MT"/>
                <a:cs typeface="Arial MT"/>
              </a:rPr>
              <a:t>inspirational</a:t>
            </a:r>
            <a:r>
              <a:rPr dirty="0" sz="3050" spc="-70">
                <a:latin typeface="Arial MT"/>
                <a:cs typeface="Arial MT"/>
              </a:rPr>
              <a:t> </a:t>
            </a:r>
            <a:r>
              <a:rPr dirty="0" sz="3050" spc="235">
                <a:latin typeface="Arial MT"/>
                <a:cs typeface="Arial MT"/>
              </a:rPr>
              <a:t>postpartum</a:t>
            </a:r>
            <a:r>
              <a:rPr dirty="0" sz="3050" spc="-65">
                <a:latin typeface="Arial MT"/>
                <a:cs typeface="Arial MT"/>
              </a:rPr>
              <a:t> </a:t>
            </a:r>
            <a:r>
              <a:rPr dirty="0" sz="3050" spc="125">
                <a:latin typeface="Arial MT"/>
                <a:cs typeface="Arial MT"/>
              </a:rPr>
              <a:t>care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245">
                <a:latin typeface="Arial MT"/>
                <a:cs typeface="Arial MT"/>
              </a:rPr>
              <a:t>content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and</a:t>
            </a:r>
            <a:r>
              <a:rPr dirty="0" sz="3050" spc="-35">
                <a:latin typeface="Arial MT"/>
                <a:cs typeface="Arial MT"/>
              </a:rPr>
              <a:t> </a:t>
            </a:r>
            <a:r>
              <a:rPr dirty="0" sz="3050" spc="210">
                <a:latin typeface="Arial MT"/>
                <a:cs typeface="Arial MT"/>
              </a:rPr>
              <a:t>boost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180">
                <a:latin typeface="Arial MT"/>
                <a:cs typeface="Arial MT"/>
              </a:rPr>
              <a:t>e-</a:t>
            </a:r>
            <a:r>
              <a:rPr dirty="0" sz="3050" spc="185">
                <a:latin typeface="Arial MT"/>
                <a:cs typeface="Arial MT"/>
              </a:rPr>
              <a:t>commerce</a:t>
            </a:r>
            <a:r>
              <a:rPr dirty="0" sz="3050" spc="-40">
                <a:latin typeface="Arial MT"/>
                <a:cs typeface="Arial MT"/>
              </a:rPr>
              <a:t> </a:t>
            </a:r>
            <a:r>
              <a:rPr dirty="0" sz="3050" spc="229">
                <a:latin typeface="Arial MT"/>
                <a:cs typeface="Arial MT"/>
              </a:rPr>
              <a:t>traffic</a:t>
            </a:r>
            <a:endParaRPr sz="3050">
              <a:latin typeface="Arial MT"/>
              <a:cs typeface="Arial MT"/>
            </a:endParaRPr>
          </a:p>
          <a:p>
            <a:pPr algn="ctr" marR="621030">
              <a:lnSpc>
                <a:spcPct val="100000"/>
              </a:lnSpc>
              <a:spcBef>
                <a:spcPts val="620"/>
              </a:spcBef>
            </a:pPr>
            <a:r>
              <a:rPr dirty="0" sz="3050" spc="215">
                <a:latin typeface="Arial MT"/>
                <a:cs typeface="Arial MT"/>
              </a:rPr>
              <a:t>through</a:t>
            </a:r>
            <a:r>
              <a:rPr dirty="0" sz="3050" spc="-114">
                <a:latin typeface="Arial MT"/>
                <a:cs typeface="Arial MT"/>
              </a:rPr>
              <a:t> </a:t>
            </a:r>
            <a:r>
              <a:rPr dirty="0" sz="3050" spc="70">
                <a:latin typeface="Arial MT"/>
                <a:cs typeface="Arial MT"/>
              </a:rPr>
              <a:t>Etsy.</a:t>
            </a:r>
            <a:endParaRPr sz="3050">
              <a:latin typeface="Arial MT"/>
              <a:cs typeface="Arial MT"/>
            </a:endParaRPr>
          </a:p>
          <a:p>
            <a:pPr algn="ctr" marR="619125">
              <a:lnSpc>
                <a:spcPct val="100000"/>
              </a:lnSpc>
              <a:spcBef>
                <a:spcPts val="690"/>
              </a:spcBef>
            </a:pPr>
            <a:r>
              <a:rPr dirty="0" sz="3050" spc="150">
                <a:latin typeface="Arial MT"/>
                <a:cs typeface="Arial MT"/>
              </a:rPr>
              <a:t>-</a:t>
            </a:r>
            <a:r>
              <a:rPr dirty="0" sz="3050" spc="-65">
                <a:latin typeface="Arial MT"/>
                <a:cs typeface="Arial MT"/>
              </a:rPr>
              <a:t> </a:t>
            </a:r>
            <a:r>
              <a:rPr dirty="0" sz="3050" spc="-145">
                <a:latin typeface="Arial Black"/>
                <a:cs typeface="Arial Black"/>
              </a:rPr>
              <a:t>Influencer</a:t>
            </a:r>
            <a:r>
              <a:rPr dirty="0" sz="3050" spc="-210">
                <a:latin typeface="Arial Black"/>
                <a:cs typeface="Arial Black"/>
              </a:rPr>
              <a:t> </a:t>
            </a:r>
            <a:r>
              <a:rPr dirty="0" sz="3050" spc="-80">
                <a:latin typeface="Arial Black"/>
                <a:cs typeface="Arial Black"/>
              </a:rPr>
              <a:t>Partnerships</a:t>
            </a:r>
            <a:endParaRPr sz="3050">
              <a:latin typeface="Arial Black"/>
              <a:cs typeface="Arial Black"/>
            </a:endParaRPr>
          </a:p>
          <a:p>
            <a:pPr algn="ctr" marL="47625">
              <a:lnSpc>
                <a:spcPct val="100000"/>
              </a:lnSpc>
              <a:spcBef>
                <a:spcPts val="620"/>
              </a:spcBef>
            </a:pPr>
            <a:r>
              <a:rPr dirty="0" sz="3050" spc="165">
                <a:latin typeface="Arial MT"/>
                <a:cs typeface="Arial MT"/>
              </a:rPr>
              <a:t>Collaborate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229">
                <a:latin typeface="Arial MT"/>
                <a:cs typeface="Arial MT"/>
              </a:rPr>
              <a:t>with</a:t>
            </a:r>
            <a:r>
              <a:rPr dirty="0" sz="3050" spc="-40">
                <a:latin typeface="Arial MT"/>
                <a:cs typeface="Arial MT"/>
              </a:rPr>
              <a:t> </a:t>
            </a:r>
            <a:r>
              <a:rPr dirty="0" sz="3050" spc="110">
                <a:latin typeface="Arial MT"/>
                <a:cs typeface="Arial MT"/>
              </a:rPr>
              <a:t>Black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180">
                <a:latin typeface="Arial MT"/>
                <a:cs typeface="Arial MT"/>
              </a:rPr>
              <a:t>maternal</a:t>
            </a:r>
            <a:r>
              <a:rPr dirty="0" sz="3050" spc="-80">
                <a:latin typeface="Arial MT"/>
                <a:cs typeface="Arial MT"/>
              </a:rPr>
              <a:t> </a:t>
            </a:r>
            <a:r>
              <a:rPr dirty="0" sz="3050" spc="190">
                <a:latin typeface="Arial MT"/>
                <a:cs typeface="Arial MT"/>
              </a:rPr>
              <a:t>health</a:t>
            </a:r>
            <a:r>
              <a:rPr dirty="0" sz="3050" spc="-40">
                <a:latin typeface="Arial MT"/>
                <a:cs typeface="Arial MT"/>
              </a:rPr>
              <a:t> </a:t>
            </a:r>
            <a:r>
              <a:rPr dirty="0" sz="3050" spc="150">
                <a:latin typeface="Arial MT"/>
                <a:cs typeface="Arial MT"/>
              </a:rPr>
              <a:t>advocates</a:t>
            </a:r>
            <a:r>
              <a:rPr dirty="0" sz="3050" spc="-40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and</a:t>
            </a:r>
            <a:r>
              <a:rPr dirty="0" sz="3050" spc="-35">
                <a:latin typeface="Arial MT"/>
                <a:cs typeface="Arial MT"/>
              </a:rPr>
              <a:t> </a:t>
            </a:r>
            <a:r>
              <a:rPr dirty="0" sz="3050" spc="235">
                <a:latin typeface="Arial MT"/>
                <a:cs typeface="Arial MT"/>
              </a:rPr>
              <a:t>postpartum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110">
                <a:latin typeface="Arial MT"/>
                <a:cs typeface="Arial MT"/>
              </a:rPr>
              <a:t>doulas.</a:t>
            </a:r>
            <a:endParaRPr sz="30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815455" y="1642745"/>
            <a:ext cx="4662170" cy="6210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900" spc="-204"/>
              <a:t>Community</a:t>
            </a:r>
            <a:r>
              <a:rPr dirty="0" sz="3900" spc="-385"/>
              <a:t> </a:t>
            </a:r>
            <a:r>
              <a:rPr dirty="0" sz="3900" spc="-204"/>
              <a:t>and</a:t>
            </a:r>
            <a:r>
              <a:rPr dirty="0" sz="3900" spc="-420"/>
              <a:t> </a:t>
            </a:r>
            <a:r>
              <a:rPr dirty="0" sz="3900" spc="-385"/>
              <a:t>PR</a:t>
            </a:r>
            <a:endParaRPr sz="3900"/>
          </a:p>
        </p:txBody>
      </p:sp>
      <p:sp>
        <p:nvSpPr>
          <p:cNvPr id="3" name="object 3"/>
          <p:cNvSpPr txBox="1"/>
          <p:nvPr/>
        </p:nvSpPr>
        <p:spPr>
          <a:xfrm>
            <a:off x="3641471" y="2855658"/>
            <a:ext cx="10998835" cy="632777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ctr" marL="12700" marR="5080">
              <a:lnSpc>
                <a:spcPct val="119000"/>
              </a:lnSpc>
              <a:spcBef>
                <a:spcPts val="95"/>
              </a:spcBef>
            </a:pPr>
            <a:r>
              <a:rPr dirty="0" sz="3050" spc="155">
                <a:latin typeface="Arial MT"/>
                <a:cs typeface="Arial MT"/>
              </a:rPr>
              <a:t>-</a:t>
            </a:r>
            <a:r>
              <a:rPr dirty="0" sz="3050" spc="160">
                <a:latin typeface="Arial MT"/>
                <a:cs typeface="Arial MT"/>
              </a:rPr>
              <a:t>Partnership</a:t>
            </a:r>
            <a:r>
              <a:rPr dirty="0" sz="3050" spc="-20">
                <a:latin typeface="Arial MT"/>
                <a:cs typeface="Arial MT"/>
              </a:rPr>
              <a:t> </a:t>
            </a:r>
            <a:r>
              <a:rPr dirty="0" sz="3050" spc="229">
                <a:latin typeface="Arial MT"/>
                <a:cs typeface="Arial MT"/>
              </a:rPr>
              <a:t>with</a:t>
            </a:r>
            <a:r>
              <a:rPr dirty="0" sz="3050" spc="-25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black</a:t>
            </a:r>
            <a:r>
              <a:rPr dirty="0" sz="3050" spc="-114">
                <a:latin typeface="Arial MT"/>
                <a:cs typeface="Arial MT"/>
              </a:rPr>
              <a:t> </a:t>
            </a:r>
            <a:r>
              <a:rPr dirty="0" sz="3050" spc="185">
                <a:latin typeface="Arial MT"/>
                <a:cs typeface="Arial MT"/>
              </a:rPr>
              <a:t>maternal</a:t>
            </a:r>
            <a:r>
              <a:rPr dirty="0" sz="3050" spc="-65">
                <a:latin typeface="Arial MT"/>
                <a:cs typeface="Arial MT"/>
              </a:rPr>
              <a:t> </a:t>
            </a:r>
            <a:r>
              <a:rPr dirty="0" sz="3050" spc="190">
                <a:latin typeface="Arial MT"/>
                <a:cs typeface="Arial MT"/>
              </a:rPr>
              <a:t>health</a:t>
            </a:r>
            <a:r>
              <a:rPr dirty="0" sz="3050" spc="-35">
                <a:latin typeface="Arial MT"/>
                <a:cs typeface="Arial MT"/>
              </a:rPr>
              <a:t> </a:t>
            </a:r>
            <a:r>
              <a:rPr dirty="0" sz="3050" spc="135">
                <a:latin typeface="Arial MT"/>
                <a:cs typeface="Arial MT"/>
              </a:rPr>
              <a:t>organisations</a:t>
            </a:r>
            <a:r>
              <a:rPr dirty="0" sz="3050" spc="-100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and </a:t>
            </a:r>
            <a:r>
              <a:rPr dirty="0" sz="3050" spc="130">
                <a:latin typeface="Arial MT"/>
                <a:cs typeface="Arial MT"/>
              </a:rPr>
              <a:t>charities.</a:t>
            </a:r>
            <a:endParaRPr sz="3050">
              <a:latin typeface="Arial MT"/>
              <a:cs typeface="Arial MT"/>
            </a:endParaRPr>
          </a:p>
          <a:p>
            <a:pPr algn="ctr" marL="3810">
              <a:lnSpc>
                <a:spcPct val="100000"/>
              </a:lnSpc>
              <a:spcBef>
                <a:spcPts val="615"/>
              </a:spcBef>
            </a:pPr>
            <a:r>
              <a:rPr dirty="0" sz="3050" spc="155">
                <a:latin typeface="Arial MT"/>
                <a:cs typeface="Arial MT"/>
              </a:rPr>
              <a:t>-</a:t>
            </a:r>
            <a:r>
              <a:rPr dirty="0" sz="3050" spc="150">
                <a:latin typeface="Arial MT"/>
                <a:cs typeface="Arial MT"/>
              </a:rPr>
              <a:t>Sponsorship</a:t>
            </a:r>
            <a:r>
              <a:rPr dirty="0" sz="3050" spc="-114">
                <a:latin typeface="Arial MT"/>
                <a:cs typeface="Arial MT"/>
              </a:rPr>
              <a:t> </a:t>
            </a:r>
            <a:r>
              <a:rPr dirty="0" sz="3050" spc="270">
                <a:latin typeface="Arial MT"/>
                <a:cs typeface="Arial MT"/>
              </a:rPr>
              <a:t>of</a:t>
            </a:r>
            <a:r>
              <a:rPr dirty="0" sz="3050" spc="-75">
                <a:latin typeface="Arial MT"/>
                <a:cs typeface="Arial MT"/>
              </a:rPr>
              <a:t> </a:t>
            </a:r>
            <a:r>
              <a:rPr dirty="0" sz="3050" spc="170">
                <a:latin typeface="Arial MT"/>
                <a:cs typeface="Arial MT"/>
              </a:rPr>
              <a:t>African</a:t>
            </a:r>
            <a:r>
              <a:rPr dirty="0" sz="3050" spc="-120">
                <a:latin typeface="Arial MT"/>
                <a:cs typeface="Arial MT"/>
              </a:rPr>
              <a:t> </a:t>
            </a:r>
            <a:r>
              <a:rPr dirty="0" sz="3050" spc="210">
                <a:latin typeface="Arial MT"/>
                <a:cs typeface="Arial MT"/>
              </a:rPr>
              <a:t>cultural</a:t>
            </a:r>
            <a:r>
              <a:rPr dirty="0" sz="3050" spc="-20">
                <a:latin typeface="Arial MT"/>
                <a:cs typeface="Arial MT"/>
              </a:rPr>
              <a:t> </a:t>
            </a:r>
            <a:r>
              <a:rPr dirty="0" sz="3050" spc="155">
                <a:latin typeface="Arial MT"/>
                <a:cs typeface="Arial MT"/>
              </a:rPr>
              <a:t>events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170">
                <a:latin typeface="Arial MT"/>
                <a:cs typeface="Arial MT"/>
              </a:rPr>
              <a:t>and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190">
                <a:latin typeface="Arial MT"/>
                <a:cs typeface="Arial MT"/>
              </a:rPr>
              <a:t>baby</a:t>
            </a:r>
            <a:r>
              <a:rPr dirty="0" sz="3050" spc="-105">
                <a:latin typeface="Arial MT"/>
                <a:cs typeface="Arial MT"/>
              </a:rPr>
              <a:t> </a:t>
            </a:r>
            <a:r>
              <a:rPr dirty="0" sz="3050" spc="110">
                <a:latin typeface="Arial MT"/>
                <a:cs typeface="Arial MT"/>
              </a:rPr>
              <a:t>fairs.</a:t>
            </a:r>
            <a:endParaRPr sz="3050">
              <a:latin typeface="Arial MT"/>
              <a:cs typeface="Arial MT"/>
            </a:endParaRPr>
          </a:p>
          <a:p>
            <a:pPr algn="ctr" marL="635">
              <a:lnSpc>
                <a:spcPct val="100000"/>
              </a:lnSpc>
              <a:spcBef>
                <a:spcPts val="620"/>
              </a:spcBef>
            </a:pPr>
            <a:r>
              <a:rPr dirty="0" sz="3050" spc="155">
                <a:latin typeface="Arial MT"/>
                <a:cs typeface="Arial MT"/>
              </a:rPr>
              <a:t>-</a:t>
            </a:r>
            <a:r>
              <a:rPr dirty="0" sz="3050" spc="55">
                <a:latin typeface="Arial MT"/>
                <a:cs typeface="Arial MT"/>
              </a:rPr>
              <a:t>Press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190">
                <a:latin typeface="Arial MT"/>
                <a:cs typeface="Arial MT"/>
              </a:rPr>
              <a:t>outreach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300">
                <a:latin typeface="Arial MT"/>
                <a:cs typeface="Arial MT"/>
              </a:rPr>
              <a:t>to</a:t>
            </a:r>
            <a:r>
              <a:rPr dirty="0" sz="3050" spc="-114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black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155">
                <a:latin typeface="Arial MT"/>
                <a:cs typeface="Arial MT"/>
              </a:rPr>
              <a:t>women's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190">
                <a:latin typeface="Arial MT"/>
                <a:cs typeface="Arial MT"/>
              </a:rPr>
              <a:t>lifestyle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135">
                <a:latin typeface="Arial MT"/>
                <a:cs typeface="Arial MT"/>
              </a:rPr>
              <a:t>media</a:t>
            </a:r>
            <a:endParaRPr sz="3050">
              <a:latin typeface="Arial MT"/>
              <a:cs typeface="Arial MT"/>
            </a:endParaRPr>
          </a:p>
          <a:p>
            <a:pPr algn="ctr" marL="1270">
              <a:lnSpc>
                <a:spcPct val="100000"/>
              </a:lnSpc>
              <a:spcBef>
                <a:spcPts val="695"/>
              </a:spcBef>
            </a:pPr>
            <a:r>
              <a:rPr dirty="0" sz="3050" spc="155">
                <a:latin typeface="Arial MT"/>
                <a:cs typeface="Arial MT"/>
              </a:rPr>
              <a:t>-</a:t>
            </a:r>
            <a:r>
              <a:rPr dirty="0" sz="3050" spc="130">
                <a:latin typeface="Arial MT"/>
                <a:cs typeface="Arial MT"/>
              </a:rPr>
              <a:t>Posters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175">
                <a:latin typeface="Arial MT"/>
                <a:cs typeface="Arial MT"/>
              </a:rPr>
              <a:t>in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215">
                <a:latin typeface="Arial MT"/>
                <a:cs typeface="Arial MT"/>
              </a:rPr>
              <a:t>the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175">
                <a:latin typeface="Arial MT"/>
                <a:cs typeface="Arial MT"/>
              </a:rPr>
              <a:t>trains</a:t>
            </a:r>
            <a:r>
              <a:rPr dirty="0" sz="3050" spc="-50">
                <a:latin typeface="Arial MT"/>
                <a:cs typeface="Arial MT"/>
              </a:rPr>
              <a:t> </a:t>
            </a:r>
            <a:r>
              <a:rPr dirty="0" sz="3050" spc="145">
                <a:latin typeface="Arial MT"/>
                <a:cs typeface="Arial MT"/>
              </a:rPr>
              <a:t>and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170">
                <a:latin typeface="Arial MT"/>
                <a:cs typeface="Arial MT"/>
              </a:rPr>
              <a:t>train's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135">
                <a:latin typeface="Arial MT"/>
                <a:cs typeface="Arial MT"/>
              </a:rPr>
              <a:t>stations.</a:t>
            </a:r>
            <a:endParaRPr sz="30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964"/>
              </a:spcBef>
            </a:pPr>
            <a:endParaRPr sz="3050">
              <a:latin typeface="Arial MT"/>
              <a:cs typeface="Arial MT"/>
            </a:endParaRPr>
          </a:p>
          <a:p>
            <a:pPr algn="ctr" marL="15240">
              <a:lnSpc>
                <a:spcPct val="100000"/>
              </a:lnSpc>
            </a:pPr>
            <a:r>
              <a:rPr dirty="0" sz="3900" spc="-345">
                <a:latin typeface="Arial Black"/>
                <a:cs typeface="Arial Black"/>
              </a:rPr>
              <a:t>Sales</a:t>
            </a:r>
            <a:r>
              <a:rPr dirty="0" sz="3900" spc="-375">
                <a:latin typeface="Arial Black"/>
                <a:cs typeface="Arial Black"/>
              </a:rPr>
              <a:t> </a:t>
            </a:r>
            <a:r>
              <a:rPr dirty="0" sz="3900" spc="-275">
                <a:latin typeface="Arial Black"/>
                <a:cs typeface="Arial Black"/>
              </a:rPr>
              <a:t>Channels</a:t>
            </a:r>
            <a:endParaRPr sz="39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900">
              <a:latin typeface="Arial Black"/>
              <a:cs typeface="Arial Black"/>
            </a:endParaRPr>
          </a:p>
          <a:p>
            <a:pPr algn="ctr" marL="9525">
              <a:lnSpc>
                <a:spcPct val="100000"/>
              </a:lnSpc>
            </a:pPr>
            <a:r>
              <a:rPr dirty="0" sz="3050" spc="155">
                <a:latin typeface="Arial MT"/>
                <a:cs typeface="Arial MT"/>
              </a:rPr>
              <a:t>-</a:t>
            </a:r>
            <a:r>
              <a:rPr dirty="0" sz="3050" spc="120">
                <a:latin typeface="Arial MT"/>
                <a:cs typeface="Arial MT"/>
              </a:rPr>
              <a:t>Andea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160">
                <a:latin typeface="Arial MT"/>
                <a:cs typeface="Arial MT"/>
              </a:rPr>
              <a:t>website</a:t>
            </a:r>
            <a:r>
              <a:rPr dirty="0" sz="3050" spc="-35">
                <a:latin typeface="Arial MT"/>
                <a:cs typeface="Arial MT"/>
              </a:rPr>
              <a:t> </a:t>
            </a:r>
            <a:r>
              <a:rPr dirty="0" sz="3050" spc="100">
                <a:latin typeface="Arial MT"/>
                <a:cs typeface="Arial MT"/>
              </a:rPr>
              <a:t>e-</a:t>
            </a:r>
            <a:r>
              <a:rPr dirty="0" sz="3050" spc="175">
                <a:latin typeface="Arial MT"/>
                <a:cs typeface="Arial MT"/>
              </a:rPr>
              <a:t>commerce</a:t>
            </a:r>
            <a:endParaRPr sz="3050">
              <a:latin typeface="Arial MT"/>
              <a:cs typeface="Arial MT"/>
            </a:endParaRPr>
          </a:p>
          <a:p>
            <a:pPr algn="ctr" marL="12065">
              <a:lnSpc>
                <a:spcPct val="100000"/>
              </a:lnSpc>
              <a:spcBef>
                <a:spcPts val="695"/>
              </a:spcBef>
            </a:pPr>
            <a:r>
              <a:rPr dirty="0" sz="3050" spc="155">
                <a:latin typeface="Arial MT"/>
                <a:cs typeface="Arial MT"/>
              </a:rPr>
              <a:t>-</a:t>
            </a:r>
            <a:r>
              <a:rPr dirty="0" sz="3050" spc="110">
                <a:latin typeface="Arial MT"/>
                <a:cs typeface="Arial MT"/>
              </a:rPr>
              <a:t>Amazon</a:t>
            </a:r>
            <a:r>
              <a:rPr dirty="0" sz="3050" spc="-120">
                <a:latin typeface="Arial MT"/>
                <a:cs typeface="Arial MT"/>
              </a:rPr>
              <a:t> </a:t>
            </a:r>
            <a:r>
              <a:rPr dirty="0" sz="3050">
                <a:latin typeface="Arial MT"/>
                <a:cs typeface="Arial MT"/>
              </a:rPr>
              <a:t>UK</a:t>
            </a:r>
            <a:r>
              <a:rPr dirty="0" sz="3050" spc="-70">
                <a:latin typeface="Arial MT"/>
                <a:cs typeface="Arial MT"/>
              </a:rPr>
              <a:t> </a:t>
            </a:r>
            <a:r>
              <a:rPr dirty="0" sz="3050" spc="170">
                <a:latin typeface="Arial MT"/>
                <a:cs typeface="Arial MT"/>
              </a:rPr>
              <a:t>and</a:t>
            </a:r>
            <a:r>
              <a:rPr dirty="0" sz="3050" spc="-110">
                <a:latin typeface="Arial MT"/>
                <a:cs typeface="Arial MT"/>
              </a:rPr>
              <a:t> </a:t>
            </a:r>
            <a:r>
              <a:rPr dirty="0" sz="3050" spc="100">
                <a:latin typeface="Arial MT"/>
                <a:cs typeface="Arial MT"/>
              </a:rPr>
              <a:t>Etsy</a:t>
            </a:r>
            <a:endParaRPr sz="3050">
              <a:latin typeface="Arial MT"/>
              <a:cs typeface="Arial MT"/>
            </a:endParaRPr>
          </a:p>
          <a:p>
            <a:pPr algn="ctr" marL="1270">
              <a:lnSpc>
                <a:spcPct val="100000"/>
              </a:lnSpc>
              <a:spcBef>
                <a:spcPts val="620"/>
              </a:spcBef>
            </a:pPr>
            <a:r>
              <a:rPr dirty="0" sz="3050" spc="160">
                <a:latin typeface="Arial MT"/>
                <a:cs typeface="Arial MT"/>
              </a:rPr>
              <a:t>-</a:t>
            </a:r>
            <a:r>
              <a:rPr dirty="0" sz="3050" spc="114">
                <a:latin typeface="Arial MT"/>
                <a:cs typeface="Arial MT"/>
              </a:rPr>
              <a:t>Wholesaling</a:t>
            </a:r>
            <a:r>
              <a:rPr dirty="0" sz="3050" spc="-60">
                <a:latin typeface="Arial MT"/>
                <a:cs typeface="Arial MT"/>
              </a:rPr>
              <a:t> </a:t>
            </a:r>
            <a:r>
              <a:rPr dirty="0" sz="3050" spc="300">
                <a:latin typeface="Arial MT"/>
                <a:cs typeface="Arial MT"/>
              </a:rPr>
              <a:t>to</a:t>
            </a:r>
            <a:r>
              <a:rPr dirty="0" sz="3050" spc="-40">
                <a:latin typeface="Arial MT"/>
                <a:cs typeface="Arial MT"/>
              </a:rPr>
              <a:t> </a:t>
            </a:r>
            <a:r>
              <a:rPr dirty="0" sz="3050" spc="160">
                <a:latin typeface="Arial MT"/>
                <a:cs typeface="Arial MT"/>
              </a:rPr>
              <a:t>hospitals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170">
                <a:latin typeface="Arial MT"/>
                <a:cs typeface="Arial MT"/>
              </a:rPr>
              <a:t>and</a:t>
            </a:r>
            <a:r>
              <a:rPr dirty="0" sz="3050" spc="-114">
                <a:latin typeface="Arial MT"/>
                <a:cs typeface="Arial MT"/>
              </a:rPr>
              <a:t> </a:t>
            </a:r>
            <a:r>
              <a:rPr dirty="0" sz="3050" spc="260">
                <a:latin typeface="Arial MT"/>
                <a:cs typeface="Arial MT"/>
              </a:rPr>
              <a:t>birth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160">
                <a:latin typeface="Arial MT"/>
                <a:cs typeface="Arial MT"/>
              </a:rPr>
              <a:t>centres</a:t>
            </a:r>
            <a:endParaRPr sz="30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62175" y="3629025"/>
            <a:ext cx="14125575" cy="3086100"/>
          </a:xfrm>
          <a:custGeom>
            <a:avLst/>
            <a:gdLst/>
            <a:ahLst/>
            <a:cxnLst/>
            <a:rect l="l" t="t" r="r" b="b"/>
            <a:pathLst>
              <a:path w="14125575" h="3086100">
                <a:moveTo>
                  <a:pt x="14125575" y="0"/>
                </a:moveTo>
                <a:lnTo>
                  <a:pt x="0" y="0"/>
                </a:lnTo>
                <a:lnTo>
                  <a:pt x="0" y="3086100"/>
                </a:lnTo>
                <a:lnTo>
                  <a:pt x="14125575" y="3086100"/>
                </a:lnTo>
                <a:lnTo>
                  <a:pt x="14125575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2654935">
              <a:lnSpc>
                <a:spcPct val="100000"/>
              </a:lnSpc>
              <a:spcBef>
                <a:spcPts val="130"/>
              </a:spcBef>
            </a:pPr>
            <a:r>
              <a:rPr dirty="0" spc="-650"/>
              <a:t>OPERATION</a:t>
            </a:r>
            <a:r>
              <a:rPr dirty="0" spc="-800"/>
              <a:t> </a:t>
            </a:r>
            <a:r>
              <a:rPr dirty="0" spc="-590"/>
              <a:t>PLAN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874266" y="1294701"/>
            <a:ext cx="3938904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170"/>
              <a:t>Supply</a:t>
            </a:r>
            <a:r>
              <a:rPr dirty="0" sz="3600" spc="-325"/>
              <a:t> </a:t>
            </a:r>
            <a:r>
              <a:rPr dirty="0" sz="3600" spc="-215"/>
              <a:t>Chain</a:t>
            </a:r>
            <a:r>
              <a:rPr dirty="0" sz="3600" spc="-355"/>
              <a:t> </a:t>
            </a:r>
            <a:r>
              <a:rPr dirty="0" sz="3600" spc="-130"/>
              <a:t>and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812800" y="2026079"/>
            <a:ext cx="15842615" cy="8449310"/>
          </a:xfrm>
          <a:prstGeom prst="rect">
            <a:avLst/>
          </a:prstGeom>
        </p:spPr>
        <p:txBody>
          <a:bodyPr wrap="square" lIns="0" tIns="4445" rIns="0" bIns="0" rtlCol="0" vert="horz">
            <a:spAutoFit/>
          </a:bodyPr>
          <a:lstStyle/>
          <a:p>
            <a:pPr marL="38100" marR="262890">
              <a:lnSpc>
                <a:spcPct val="114900"/>
              </a:lnSpc>
              <a:spcBef>
                <a:spcPts val="35"/>
              </a:spcBef>
            </a:pPr>
            <a:r>
              <a:rPr dirty="0" sz="3000" spc="90">
                <a:latin typeface="Arial MT"/>
                <a:cs typeface="Arial MT"/>
              </a:rPr>
              <a:t>Andea</a:t>
            </a:r>
            <a:r>
              <a:rPr dirty="0" sz="3000" spc="-30">
                <a:latin typeface="Arial MT"/>
                <a:cs typeface="Arial MT"/>
              </a:rPr>
              <a:t> </a:t>
            </a:r>
            <a:r>
              <a:rPr dirty="0" sz="3000" spc="170">
                <a:latin typeface="Arial MT"/>
                <a:cs typeface="Arial MT"/>
              </a:rPr>
              <a:t>will</a:t>
            </a:r>
            <a:r>
              <a:rPr dirty="0" sz="3000" spc="-55">
                <a:latin typeface="Arial MT"/>
                <a:cs typeface="Arial MT"/>
              </a:rPr>
              <a:t> </a:t>
            </a:r>
            <a:r>
              <a:rPr dirty="0" sz="3000" spc="-1510">
                <a:latin typeface="Arial MT"/>
                <a:cs typeface="Arial MT"/>
              </a:rPr>
              <a:t>b</a:t>
            </a:r>
            <a:r>
              <a:rPr dirty="0" baseline="20061" sz="5400" spc="-1042">
                <a:latin typeface="Arial Black"/>
                <a:cs typeface="Arial Black"/>
              </a:rPr>
              <a:t>S</a:t>
            </a:r>
            <a:r>
              <a:rPr dirty="0" sz="3000" spc="-1135">
                <a:latin typeface="Arial MT"/>
                <a:cs typeface="Arial MT"/>
              </a:rPr>
              <a:t>e</a:t>
            </a:r>
            <a:r>
              <a:rPr dirty="0" baseline="20061" sz="5400" spc="-652">
                <a:latin typeface="Arial Black"/>
                <a:cs typeface="Arial Black"/>
              </a:rPr>
              <a:t>o</a:t>
            </a:r>
            <a:r>
              <a:rPr dirty="0" sz="3000" spc="-1170">
                <a:latin typeface="Arial MT"/>
                <a:cs typeface="Arial MT"/>
              </a:rPr>
              <a:t>s</a:t>
            </a:r>
            <a:r>
              <a:rPr dirty="0" baseline="20061" sz="5400" spc="-1860">
                <a:latin typeface="Arial Black"/>
                <a:cs typeface="Arial Black"/>
              </a:rPr>
              <a:t>u</a:t>
            </a:r>
            <a:r>
              <a:rPr dirty="0" sz="3000" spc="-760">
                <a:latin typeface="Arial MT"/>
                <a:cs typeface="Arial MT"/>
              </a:rPr>
              <a:t>o</a:t>
            </a:r>
            <a:r>
              <a:rPr dirty="0" baseline="20061" sz="5400" spc="-1147">
                <a:latin typeface="Arial Black"/>
                <a:cs typeface="Arial Black"/>
              </a:rPr>
              <a:t>r</a:t>
            </a:r>
            <a:r>
              <a:rPr dirty="0" sz="3000" spc="-1030">
                <a:latin typeface="Arial MT"/>
                <a:cs typeface="Arial MT"/>
              </a:rPr>
              <a:t>u</a:t>
            </a:r>
            <a:r>
              <a:rPr dirty="0" baseline="20061" sz="5400" spc="-1754">
                <a:latin typeface="Arial Black"/>
                <a:cs typeface="Arial Black"/>
              </a:rPr>
              <a:t>c</a:t>
            </a:r>
            <a:r>
              <a:rPr dirty="0" sz="3000" spc="-325">
                <a:latin typeface="Arial MT"/>
                <a:cs typeface="Arial MT"/>
              </a:rPr>
              <a:t>r</a:t>
            </a:r>
            <a:r>
              <a:rPr dirty="0" baseline="20061" sz="5400" spc="-1192">
                <a:latin typeface="Arial Black"/>
                <a:cs typeface="Arial Black"/>
              </a:rPr>
              <a:t>i</a:t>
            </a:r>
            <a:r>
              <a:rPr dirty="0" sz="3000" spc="-940">
                <a:latin typeface="Arial MT"/>
                <a:cs typeface="Arial MT"/>
              </a:rPr>
              <a:t>c</a:t>
            </a:r>
            <a:r>
              <a:rPr dirty="0" baseline="20061" sz="5400" spc="-2100">
                <a:latin typeface="Arial Black"/>
                <a:cs typeface="Arial Black"/>
              </a:rPr>
              <a:t>n</a:t>
            </a:r>
            <a:r>
              <a:rPr dirty="0" sz="3000" spc="-10">
                <a:latin typeface="Arial MT"/>
                <a:cs typeface="Arial MT"/>
              </a:rPr>
              <a:t>i</a:t>
            </a:r>
            <a:r>
              <a:rPr dirty="0" sz="3000" spc="-1250">
                <a:latin typeface="Arial MT"/>
                <a:cs typeface="Arial MT"/>
              </a:rPr>
              <a:t>n</a:t>
            </a:r>
            <a:r>
              <a:rPr dirty="0" baseline="20061" sz="5400" spc="-1237">
                <a:latin typeface="Arial Black"/>
                <a:cs typeface="Arial Black"/>
              </a:rPr>
              <a:t>g</a:t>
            </a:r>
            <a:r>
              <a:rPr dirty="0" sz="3000" spc="-30">
                <a:latin typeface="Arial MT"/>
                <a:cs typeface="Arial MT"/>
              </a:rPr>
              <a:t>g</a:t>
            </a:r>
            <a:r>
              <a:rPr dirty="0" sz="3000" spc="-85">
                <a:latin typeface="Arial MT"/>
                <a:cs typeface="Arial MT"/>
              </a:rPr>
              <a:t> </a:t>
            </a:r>
            <a:r>
              <a:rPr dirty="0" sz="3000" spc="145">
                <a:latin typeface="Arial MT"/>
                <a:cs typeface="Arial MT"/>
              </a:rPr>
              <a:t>raw</a:t>
            </a:r>
            <a:r>
              <a:rPr dirty="0" sz="3000" spc="-105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ingredients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245">
                <a:latin typeface="Arial MT"/>
                <a:cs typeface="Arial MT"/>
              </a:rPr>
              <a:t>from</a:t>
            </a:r>
            <a:r>
              <a:rPr dirty="0" sz="3000" spc="-135">
                <a:latin typeface="Arial MT"/>
                <a:cs typeface="Arial MT"/>
              </a:rPr>
              <a:t> </a:t>
            </a:r>
            <a:r>
              <a:rPr dirty="0" sz="3000" spc="160">
                <a:latin typeface="Arial MT"/>
                <a:cs typeface="Arial MT"/>
              </a:rPr>
              <a:t>west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and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00">
                <a:latin typeface="Arial MT"/>
                <a:cs typeface="Arial MT"/>
              </a:rPr>
              <a:t>east</a:t>
            </a:r>
            <a:r>
              <a:rPr dirty="0" sz="3000" spc="-105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African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50">
                <a:latin typeface="Arial MT"/>
                <a:cs typeface="Arial MT"/>
              </a:rPr>
              <a:t>countries </a:t>
            </a:r>
            <a:r>
              <a:rPr dirty="0" sz="3000" spc="165">
                <a:latin typeface="Arial MT"/>
                <a:cs typeface="Arial MT"/>
              </a:rPr>
              <a:t>prioritising</a:t>
            </a:r>
            <a:r>
              <a:rPr dirty="0" sz="3000" spc="-145">
                <a:latin typeface="Arial MT"/>
                <a:cs typeface="Arial MT"/>
              </a:rPr>
              <a:t> </a:t>
            </a:r>
            <a:r>
              <a:rPr dirty="0" sz="3000" spc="170">
                <a:latin typeface="Arial MT"/>
                <a:cs typeface="Arial MT"/>
              </a:rPr>
              <a:t>fair-</a:t>
            </a:r>
            <a:r>
              <a:rPr dirty="0" sz="3000" spc="140">
                <a:latin typeface="Arial MT"/>
                <a:cs typeface="Arial MT"/>
              </a:rPr>
              <a:t>trade.</a:t>
            </a:r>
            <a:r>
              <a:rPr dirty="0" sz="3000" spc="-95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Shea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245">
                <a:latin typeface="Arial MT"/>
                <a:cs typeface="Arial MT"/>
              </a:rPr>
              <a:t>butter</a:t>
            </a:r>
            <a:r>
              <a:rPr dirty="0" sz="3000" spc="-95">
                <a:latin typeface="Arial MT"/>
                <a:cs typeface="Arial MT"/>
              </a:rPr>
              <a:t> </a:t>
            </a:r>
            <a:r>
              <a:rPr dirty="0" sz="3000" spc="245">
                <a:latin typeface="Arial MT"/>
                <a:cs typeface="Arial MT"/>
              </a:rPr>
              <a:t>from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50">
                <a:latin typeface="Arial MT"/>
                <a:cs typeface="Arial MT"/>
              </a:rPr>
              <a:t>Ghana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and</a:t>
            </a:r>
            <a:r>
              <a:rPr dirty="0" sz="3000" spc="-40">
                <a:latin typeface="Arial MT"/>
                <a:cs typeface="Arial MT"/>
              </a:rPr>
              <a:t> </a:t>
            </a:r>
            <a:r>
              <a:rPr dirty="0" sz="3000" spc="80">
                <a:latin typeface="Arial MT"/>
                <a:cs typeface="Arial MT"/>
              </a:rPr>
              <a:t>Burkina,</a:t>
            </a:r>
            <a:r>
              <a:rPr dirty="0" sz="3000" spc="-25">
                <a:latin typeface="Arial MT"/>
                <a:cs typeface="Arial MT"/>
              </a:rPr>
              <a:t> </a:t>
            </a:r>
            <a:r>
              <a:rPr dirty="0" sz="3000" spc="185">
                <a:latin typeface="Arial MT"/>
                <a:cs typeface="Arial MT"/>
              </a:rPr>
              <a:t>vetiver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245">
                <a:latin typeface="Arial MT"/>
                <a:cs typeface="Arial MT"/>
              </a:rPr>
              <a:t>from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45">
                <a:latin typeface="Arial MT"/>
                <a:cs typeface="Arial MT"/>
              </a:rPr>
              <a:t>Senegal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and </a:t>
            </a:r>
            <a:r>
              <a:rPr dirty="0" sz="3000" spc="165">
                <a:latin typeface="Arial MT"/>
                <a:cs typeface="Arial MT"/>
              </a:rPr>
              <a:t>Ivory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coast</a:t>
            </a:r>
            <a:r>
              <a:rPr dirty="0" sz="3000" spc="-105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and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25">
                <a:latin typeface="Arial MT"/>
                <a:cs typeface="Arial MT"/>
              </a:rPr>
              <a:t>chebe</a:t>
            </a:r>
            <a:r>
              <a:rPr dirty="0" sz="3000" spc="-80">
                <a:latin typeface="Arial MT"/>
                <a:cs typeface="Arial MT"/>
              </a:rPr>
              <a:t> </a:t>
            </a:r>
            <a:r>
              <a:rPr dirty="0" sz="3000" spc="245">
                <a:latin typeface="Arial MT"/>
                <a:cs typeface="Arial MT"/>
              </a:rPr>
              <a:t>from</a:t>
            </a:r>
            <a:r>
              <a:rPr dirty="0" sz="3000" spc="-135">
                <a:latin typeface="Arial MT"/>
                <a:cs typeface="Arial MT"/>
              </a:rPr>
              <a:t> </a:t>
            </a:r>
            <a:r>
              <a:rPr dirty="0" sz="3000" spc="85">
                <a:latin typeface="Arial MT"/>
                <a:cs typeface="Arial MT"/>
              </a:rPr>
              <a:t>Somalia</a:t>
            </a:r>
            <a:r>
              <a:rPr dirty="0" sz="3000" spc="-105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and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05">
                <a:latin typeface="Arial MT"/>
                <a:cs typeface="Arial MT"/>
              </a:rPr>
              <a:t>Ethiopia.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We</a:t>
            </a:r>
            <a:r>
              <a:rPr dirty="0" sz="3000" spc="-85">
                <a:latin typeface="Arial MT"/>
                <a:cs typeface="Arial MT"/>
              </a:rPr>
              <a:t> </a:t>
            </a:r>
            <a:r>
              <a:rPr dirty="0" sz="3000" spc="170">
                <a:latin typeface="Arial MT"/>
                <a:cs typeface="Arial MT"/>
              </a:rPr>
              <a:t>will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work</a:t>
            </a:r>
            <a:r>
              <a:rPr dirty="0" sz="3000" spc="-90">
                <a:latin typeface="Arial MT"/>
                <a:cs typeface="Arial MT"/>
              </a:rPr>
              <a:t> </a:t>
            </a:r>
            <a:r>
              <a:rPr dirty="0" sz="3000" spc="229">
                <a:latin typeface="Arial MT"/>
                <a:cs typeface="Arial MT"/>
              </a:rPr>
              <a:t>with</a:t>
            </a:r>
            <a:r>
              <a:rPr dirty="0" sz="3000" spc="-14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a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UK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45">
                <a:latin typeface="Arial MT"/>
                <a:cs typeface="Arial MT"/>
              </a:rPr>
              <a:t>base </a:t>
            </a:r>
            <a:r>
              <a:rPr dirty="0" sz="3000" spc="185">
                <a:latin typeface="Arial MT"/>
                <a:cs typeface="Arial MT"/>
              </a:rPr>
              <a:t>laboratory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 spc="270">
                <a:latin typeface="Arial MT"/>
                <a:cs typeface="Arial MT"/>
              </a:rPr>
              <a:t>to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 spc="110">
                <a:latin typeface="Arial MT"/>
                <a:cs typeface="Arial MT"/>
              </a:rPr>
              <a:t>ensure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all</a:t>
            </a:r>
            <a:r>
              <a:rPr dirty="0" sz="3000" spc="-45">
                <a:latin typeface="Arial MT"/>
                <a:cs typeface="Arial MT"/>
              </a:rPr>
              <a:t> </a:t>
            </a:r>
            <a:r>
              <a:rPr dirty="0" sz="3000" spc="190">
                <a:latin typeface="Arial MT"/>
                <a:cs typeface="Arial MT"/>
              </a:rPr>
              <a:t>products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85">
                <a:latin typeface="Arial MT"/>
                <a:cs typeface="Arial MT"/>
              </a:rPr>
              <a:t>meet</a:t>
            </a:r>
            <a:r>
              <a:rPr dirty="0" sz="3000" spc="-95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EU/UK</a:t>
            </a:r>
            <a:r>
              <a:rPr dirty="0" sz="3000" spc="-80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cosmetics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50">
                <a:latin typeface="Arial MT"/>
                <a:cs typeface="Arial MT"/>
              </a:rPr>
              <a:t>regulation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25">
                <a:latin typeface="Arial MT"/>
                <a:cs typeface="Arial MT"/>
              </a:rPr>
              <a:t>compliance.</a:t>
            </a:r>
            <a:endParaRPr sz="3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15"/>
              </a:spcBef>
            </a:pPr>
            <a:endParaRPr sz="3000">
              <a:latin typeface="Arial MT"/>
              <a:cs typeface="Arial MT"/>
            </a:endParaRPr>
          </a:p>
          <a:p>
            <a:pPr marL="116205">
              <a:lnSpc>
                <a:spcPct val="100000"/>
              </a:lnSpc>
            </a:pPr>
            <a:r>
              <a:rPr dirty="0" sz="3600" spc="-125">
                <a:latin typeface="Arial Black"/>
                <a:cs typeface="Arial Black"/>
              </a:rPr>
              <a:t>Manufacturing</a:t>
            </a:r>
            <a:endParaRPr sz="3600">
              <a:latin typeface="Arial Black"/>
              <a:cs typeface="Arial Black"/>
            </a:endParaRPr>
          </a:p>
          <a:p>
            <a:pPr marL="188595" marR="17780">
              <a:lnSpc>
                <a:spcPct val="116799"/>
              </a:lnSpc>
              <a:spcBef>
                <a:spcPts val="1435"/>
              </a:spcBef>
            </a:pPr>
            <a:r>
              <a:rPr dirty="0" sz="3000" spc="155">
                <a:latin typeface="Arial MT"/>
                <a:cs typeface="Arial MT"/>
              </a:rPr>
              <a:t>Initial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210">
                <a:latin typeface="Arial MT"/>
                <a:cs typeface="Arial MT"/>
              </a:rPr>
              <a:t>production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 spc="190">
                <a:latin typeface="Arial MT"/>
                <a:cs typeface="Arial MT"/>
              </a:rPr>
              <a:t>will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175">
                <a:latin typeface="Arial MT"/>
                <a:cs typeface="Arial MT"/>
              </a:rPr>
              <a:t>outsourced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305">
                <a:latin typeface="Arial MT"/>
                <a:cs typeface="Arial MT"/>
              </a:rPr>
              <a:t>to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a</a:t>
            </a:r>
            <a:r>
              <a:rPr dirty="0" sz="3000" spc="-8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UK-</a:t>
            </a:r>
            <a:r>
              <a:rPr dirty="0" sz="3000" spc="105">
                <a:latin typeface="Arial MT"/>
                <a:cs typeface="Arial MT"/>
              </a:rPr>
              <a:t>based</a:t>
            </a:r>
            <a:r>
              <a:rPr dirty="0" sz="3000" spc="-35">
                <a:latin typeface="Arial MT"/>
                <a:cs typeface="Arial MT"/>
              </a:rPr>
              <a:t> </a:t>
            </a:r>
            <a:r>
              <a:rPr dirty="0" sz="3000" spc="204">
                <a:latin typeface="Arial MT"/>
                <a:cs typeface="Arial MT"/>
              </a:rPr>
              <a:t>contract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175">
                <a:latin typeface="Arial MT"/>
                <a:cs typeface="Arial MT"/>
              </a:rPr>
              <a:t>manufacturer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195">
                <a:latin typeface="Arial MT"/>
                <a:cs typeface="Arial MT"/>
              </a:rPr>
              <a:t>with </a:t>
            </a:r>
            <a:r>
              <a:rPr dirty="0" sz="3000" spc="110">
                <a:latin typeface="Arial MT"/>
                <a:cs typeface="Arial MT"/>
              </a:rPr>
              <a:t>experience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70">
                <a:latin typeface="Arial MT"/>
                <a:cs typeface="Arial MT"/>
              </a:rPr>
              <a:t>in</a:t>
            </a:r>
            <a:r>
              <a:rPr dirty="0" sz="3000" spc="-125">
                <a:latin typeface="Arial MT"/>
                <a:cs typeface="Arial MT"/>
              </a:rPr>
              <a:t> </a:t>
            </a:r>
            <a:r>
              <a:rPr dirty="0" sz="3000" spc="165">
                <a:latin typeface="Arial MT"/>
                <a:cs typeface="Arial MT"/>
              </a:rPr>
              <a:t>natural</a:t>
            </a:r>
            <a:r>
              <a:rPr dirty="0" sz="3000" spc="-45">
                <a:latin typeface="Arial MT"/>
                <a:cs typeface="Arial MT"/>
              </a:rPr>
              <a:t> </a:t>
            </a:r>
            <a:r>
              <a:rPr dirty="0" sz="3000" spc="114">
                <a:latin typeface="Arial MT"/>
                <a:cs typeface="Arial MT"/>
              </a:rPr>
              <a:t>cosmetics.</a:t>
            </a:r>
            <a:r>
              <a:rPr dirty="0" sz="3000" spc="-25">
                <a:latin typeface="Arial MT"/>
                <a:cs typeface="Arial MT"/>
              </a:rPr>
              <a:t> </a:t>
            </a:r>
            <a:r>
              <a:rPr dirty="0" sz="3000" spc="120">
                <a:latin typeface="Arial MT"/>
                <a:cs typeface="Arial MT"/>
              </a:rPr>
              <a:t>All</a:t>
            </a:r>
            <a:r>
              <a:rPr dirty="0" sz="3000" spc="-45">
                <a:latin typeface="Arial MT"/>
                <a:cs typeface="Arial MT"/>
              </a:rPr>
              <a:t> </a:t>
            </a:r>
            <a:r>
              <a:rPr dirty="0" sz="3000" spc="195">
                <a:latin typeface="Arial MT"/>
                <a:cs typeface="Arial MT"/>
              </a:rPr>
              <a:t>products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90">
                <a:latin typeface="Arial MT"/>
                <a:cs typeface="Arial MT"/>
              </a:rPr>
              <a:t>will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undergo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 spc="150">
                <a:latin typeface="Arial MT"/>
                <a:cs typeface="Arial MT"/>
              </a:rPr>
              <a:t>dermatological</a:t>
            </a:r>
            <a:r>
              <a:rPr dirty="0" sz="3000" spc="-45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testing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14">
                <a:latin typeface="Arial MT"/>
                <a:cs typeface="Arial MT"/>
              </a:rPr>
              <a:t>and </a:t>
            </a:r>
            <a:r>
              <a:rPr dirty="0" sz="3000" spc="229">
                <a:latin typeface="Arial MT"/>
                <a:cs typeface="Arial MT"/>
              </a:rPr>
              <a:t>full</a:t>
            </a:r>
            <a:r>
              <a:rPr dirty="0" sz="3000" spc="-125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safety</a:t>
            </a:r>
            <a:r>
              <a:rPr dirty="0" sz="3000" spc="-55">
                <a:latin typeface="Arial MT"/>
                <a:cs typeface="Arial MT"/>
              </a:rPr>
              <a:t> </a:t>
            </a:r>
            <a:r>
              <a:rPr dirty="0" sz="3000" spc="80">
                <a:latin typeface="Arial MT"/>
                <a:cs typeface="Arial MT"/>
              </a:rPr>
              <a:t>assessment</a:t>
            </a:r>
            <a:r>
              <a:rPr dirty="0" sz="3000" spc="-30">
                <a:latin typeface="Arial MT"/>
                <a:cs typeface="Arial MT"/>
              </a:rPr>
              <a:t> </a:t>
            </a:r>
            <a:r>
              <a:rPr dirty="0" sz="3000" spc="195">
                <a:latin typeface="Arial MT"/>
                <a:cs typeface="Arial MT"/>
              </a:rPr>
              <a:t>prior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 spc="270">
                <a:latin typeface="Arial MT"/>
                <a:cs typeface="Arial MT"/>
              </a:rPr>
              <a:t>to</a:t>
            </a:r>
            <a:r>
              <a:rPr dirty="0" sz="3000" spc="-55">
                <a:latin typeface="Arial MT"/>
                <a:cs typeface="Arial MT"/>
              </a:rPr>
              <a:t> </a:t>
            </a:r>
            <a:r>
              <a:rPr dirty="0" sz="3000" spc="125">
                <a:latin typeface="Arial MT"/>
                <a:cs typeface="Arial MT"/>
              </a:rPr>
              <a:t>lunch.</a:t>
            </a:r>
            <a:endParaRPr sz="3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000">
              <a:latin typeface="Arial MT"/>
              <a:cs typeface="Arial MT"/>
            </a:endParaRPr>
          </a:p>
          <a:p>
            <a:pPr marL="31750">
              <a:lnSpc>
                <a:spcPct val="100000"/>
              </a:lnSpc>
            </a:pPr>
            <a:r>
              <a:rPr dirty="0" sz="3600" spc="-225">
                <a:latin typeface="Arial Black"/>
                <a:cs typeface="Arial Black"/>
              </a:rPr>
              <a:t>Compliance</a:t>
            </a:r>
            <a:r>
              <a:rPr dirty="0" sz="3600" spc="-385">
                <a:latin typeface="Arial Black"/>
                <a:cs typeface="Arial Black"/>
              </a:rPr>
              <a:t> </a:t>
            </a:r>
            <a:r>
              <a:rPr dirty="0" sz="3600" spc="-800">
                <a:latin typeface="Arial Black"/>
                <a:cs typeface="Arial Black"/>
              </a:rPr>
              <a:t>&amp;</a:t>
            </a:r>
            <a:r>
              <a:rPr dirty="0" sz="3600" spc="-380">
                <a:latin typeface="Arial Black"/>
                <a:cs typeface="Arial Black"/>
              </a:rPr>
              <a:t> </a:t>
            </a:r>
            <a:r>
              <a:rPr dirty="0" sz="3600" spc="-105">
                <a:latin typeface="Arial Black"/>
                <a:cs typeface="Arial Black"/>
              </a:rPr>
              <a:t>Certification</a:t>
            </a:r>
            <a:endParaRPr sz="3600">
              <a:latin typeface="Arial Black"/>
              <a:cs typeface="Arial Black"/>
            </a:endParaRPr>
          </a:p>
          <a:p>
            <a:pPr marL="527685" marR="3742690" indent="-324485">
              <a:lnSpc>
                <a:spcPct val="116799"/>
              </a:lnSpc>
              <a:spcBef>
                <a:spcPts val="2010"/>
              </a:spcBef>
              <a:buChar char="•"/>
              <a:tabLst>
                <a:tab pos="527685" algn="l"/>
              </a:tabLst>
            </a:pPr>
            <a:r>
              <a:rPr dirty="0" sz="3000">
                <a:latin typeface="Arial MT"/>
                <a:cs typeface="Arial MT"/>
              </a:rPr>
              <a:t>UK</a:t>
            </a:r>
            <a:r>
              <a:rPr dirty="0" sz="3000" spc="-95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cosmetics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50">
                <a:latin typeface="Arial MT"/>
                <a:cs typeface="Arial MT"/>
              </a:rPr>
              <a:t>regulation(post-</a:t>
            </a:r>
            <a:r>
              <a:rPr dirty="0" sz="3000" spc="135">
                <a:latin typeface="Arial MT"/>
                <a:cs typeface="Arial MT"/>
              </a:rPr>
              <a:t>Brexit)compliance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 spc="235">
                <a:latin typeface="Arial MT"/>
                <a:cs typeface="Arial MT"/>
              </a:rPr>
              <a:t>for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 spc="135">
                <a:latin typeface="Arial MT"/>
                <a:cs typeface="Arial MT"/>
              </a:rPr>
              <a:t>all</a:t>
            </a:r>
            <a:r>
              <a:rPr dirty="0" sz="3000" spc="-55">
                <a:latin typeface="Arial MT"/>
                <a:cs typeface="Arial MT"/>
              </a:rPr>
              <a:t> </a:t>
            </a:r>
            <a:r>
              <a:rPr dirty="0" sz="3000" spc="175">
                <a:latin typeface="Arial MT"/>
                <a:cs typeface="Arial MT"/>
              </a:rPr>
              <a:t>tropical </a:t>
            </a:r>
            <a:r>
              <a:rPr dirty="0" sz="3000" spc="160">
                <a:latin typeface="Arial MT"/>
                <a:cs typeface="Arial MT"/>
              </a:rPr>
              <a:t>products.</a:t>
            </a:r>
            <a:endParaRPr sz="3000">
              <a:latin typeface="Arial MT"/>
              <a:cs typeface="Arial MT"/>
            </a:endParaRPr>
          </a:p>
          <a:p>
            <a:pPr marL="52768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527685" algn="l"/>
              </a:tabLst>
            </a:pPr>
            <a:r>
              <a:rPr dirty="0" sz="3000" spc="110">
                <a:latin typeface="Arial MT"/>
                <a:cs typeface="Arial MT"/>
              </a:rPr>
              <a:t>Food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 spc="130">
                <a:latin typeface="Arial MT"/>
                <a:cs typeface="Arial MT"/>
              </a:rPr>
              <a:t>standards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90">
                <a:latin typeface="Arial MT"/>
                <a:cs typeface="Arial MT"/>
              </a:rPr>
              <a:t>Agency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50">
                <a:latin typeface="Arial MT"/>
                <a:cs typeface="Arial MT"/>
              </a:rPr>
              <a:t>registration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235">
                <a:latin typeface="Arial MT"/>
                <a:cs typeface="Arial MT"/>
              </a:rPr>
              <a:t>for</a:t>
            </a:r>
            <a:r>
              <a:rPr dirty="0" sz="3000" spc="-120">
                <a:latin typeface="Arial MT"/>
                <a:cs typeface="Arial MT"/>
              </a:rPr>
              <a:t> </a:t>
            </a:r>
            <a:r>
              <a:rPr dirty="0" sz="3000" spc="160">
                <a:latin typeface="Arial MT"/>
                <a:cs typeface="Arial MT"/>
              </a:rPr>
              <a:t>herbal</a:t>
            </a:r>
            <a:r>
              <a:rPr dirty="0" sz="3000" spc="-125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tea</a:t>
            </a:r>
            <a:r>
              <a:rPr dirty="0" sz="3000" spc="-20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products.</a:t>
            </a:r>
            <a:endParaRPr sz="3000">
              <a:latin typeface="Arial MT"/>
              <a:cs typeface="Arial MT"/>
            </a:endParaRPr>
          </a:p>
          <a:p>
            <a:pPr marL="52768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527685" algn="l"/>
              </a:tabLst>
            </a:pPr>
            <a:r>
              <a:rPr dirty="0" sz="3000" spc="155">
                <a:latin typeface="Arial MT"/>
                <a:cs typeface="Arial MT"/>
              </a:rPr>
              <a:t>Cruelty-free</a:t>
            </a:r>
            <a:r>
              <a:rPr dirty="0" sz="3000" spc="-30">
                <a:latin typeface="Arial MT"/>
                <a:cs typeface="Arial MT"/>
              </a:rPr>
              <a:t> </a:t>
            </a:r>
            <a:r>
              <a:rPr dirty="0" sz="3000" spc="175">
                <a:latin typeface="Arial MT"/>
                <a:cs typeface="Arial MT"/>
              </a:rPr>
              <a:t>certification</a:t>
            </a:r>
            <a:endParaRPr sz="3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62175" y="3629025"/>
            <a:ext cx="14125575" cy="3086100"/>
          </a:xfrm>
          <a:custGeom>
            <a:avLst/>
            <a:gdLst/>
            <a:ahLst/>
            <a:cxnLst/>
            <a:rect l="l" t="t" r="r" b="b"/>
            <a:pathLst>
              <a:path w="14125575" h="3086100">
                <a:moveTo>
                  <a:pt x="14125575" y="0"/>
                </a:moveTo>
                <a:lnTo>
                  <a:pt x="0" y="0"/>
                </a:lnTo>
                <a:lnTo>
                  <a:pt x="0" y="3086100"/>
                </a:lnTo>
                <a:lnTo>
                  <a:pt x="14125575" y="3086100"/>
                </a:lnTo>
                <a:lnTo>
                  <a:pt x="14125575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2860675">
              <a:lnSpc>
                <a:spcPct val="100000"/>
              </a:lnSpc>
              <a:spcBef>
                <a:spcPts val="130"/>
              </a:spcBef>
            </a:pPr>
            <a:r>
              <a:rPr dirty="0" spc="-575"/>
              <a:t>FINANCIAL</a:t>
            </a:r>
            <a:r>
              <a:rPr dirty="0" spc="-765"/>
              <a:t> </a:t>
            </a:r>
            <a:r>
              <a:rPr dirty="0" spc="-590"/>
              <a:t>PLAN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650110" y="969009"/>
            <a:ext cx="5742305" cy="57531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600" spc="-155"/>
              <a:t>Start-</a:t>
            </a:r>
            <a:r>
              <a:rPr dirty="0" sz="3600" spc="-130"/>
              <a:t>up</a:t>
            </a:r>
            <a:r>
              <a:rPr dirty="0" sz="3600" spc="-325"/>
              <a:t> </a:t>
            </a:r>
            <a:r>
              <a:rPr dirty="0" sz="3600" spc="-245"/>
              <a:t>Cost</a:t>
            </a:r>
            <a:r>
              <a:rPr dirty="0" sz="3600" spc="-330"/>
              <a:t> </a:t>
            </a:r>
            <a:r>
              <a:rPr dirty="0" sz="3600" spc="-200"/>
              <a:t>(Estimated)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48017" y="1777682"/>
            <a:ext cx="11145520" cy="8441690"/>
          </a:xfrm>
          <a:prstGeom prst="rect">
            <a:avLst/>
          </a:prstGeom>
        </p:spPr>
        <p:txBody>
          <a:bodyPr wrap="square" lIns="0" tIns="88900" rIns="0" bIns="0" rtlCol="0" vert="horz">
            <a:spAutoFit/>
          </a:bodyPr>
          <a:lstStyle/>
          <a:p>
            <a:pPr marL="530225" indent="-324485">
              <a:lnSpc>
                <a:spcPct val="100000"/>
              </a:lnSpc>
              <a:spcBef>
                <a:spcPts val="700"/>
              </a:spcBef>
              <a:buChar char="•"/>
              <a:tabLst>
                <a:tab pos="530225" algn="l"/>
              </a:tabLst>
            </a:pPr>
            <a:r>
              <a:rPr dirty="0" sz="3000" spc="190">
                <a:latin typeface="Arial MT"/>
                <a:cs typeface="Arial MT"/>
              </a:rPr>
              <a:t>Product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195">
                <a:latin typeface="Arial MT"/>
                <a:cs typeface="Arial MT"/>
              </a:rPr>
              <a:t>formulation</a:t>
            </a:r>
            <a:r>
              <a:rPr dirty="0" sz="3000" spc="-6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&amp;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safety</a:t>
            </a:r>
            <a:r>
              <a:rPr dirty="0" sz="3000" spc="-55">
                <a:latin typeface="Arial MT"/>
                <a:cs typeface="Arial MT"/>
              </a:rPr>
              <a:t> </a:t>
            </a:r>
            <a:r>
              <a:rPr dirty="0" sz="3000" spc="125">
                <a:latin typeface="Arial MT"/>
                <a:cs typeface="Arial MT"/>
              </a:rPr>
              <a:t>testing: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£10,000-</a:t>
            </a:r>
            <a:endParaRPr sz="3000">
              <a:latin typeface="Arial Black"/>
              <a:cs typeface="Arial Black"/>
            </a:endParaRPr>
          </a:p>
          <a:p>
            <a:pPr marL="529590">
              <a:lnSpc>
                <a:spcPct val="100000"/>
              </a:lnSpc>
              <a:spcBef>
                <a:spcPts val="605"/>
              </a:spcBef>
            </a:pPr>
            <a:r>
              <a:rPr dirty="0" sz="3000" spc="-10">
                <a:latin typeface="Arial Black"/>
                <a:cs typeface="Arial Black"/>
              </a:rPr>
              <a:t>£14,00</a:t>
            </a:r>
            <a:r>
              <a:rPr dirty="0" sz="3000" spc="-10">
                <a:latin typeface="Arial MT"/>
                <a:cs typeface="Arial MT"/>
              </a:rPr>
              <a:t>0</a:t>
            </a:r>
            <a:endParaRPr sz="3000">
              <a:latin typeface="Arial MT"/>
              <a:cs typeface="Arial MT"/>
            </a:endParaRPr>
          </a:p>
          <a:p>
            <a:pPr marL="53022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530225" algn="l"/>
              </a:tabLst>
            </a:pPr>
            <a:r>
              <a:rPr dirty="0" sz="3000" spc="155">
                <a:latin typeface="Arial MT"/>
                <a:cs typeface="Arial MT"/>
              </a:rPr>
              <a:t>Initial</a:t>
            </a:r>
            <a:r>
              <a:rPr dirty="0" sz="3000" spc="-105">
                <a:latin typeface="Arial MT"/>
                <a:cs typeface="Arial MT"/>
              </a:rPr>
              <a:t> </a:t>
            </a:r>
            <a:r>
              <a:rPr dirty="0" sz="3000" spc="114">
                <a:latin typeface="Arial MT"/>
                <a:cs typeface="Arial MT"/>
              </a:rPr>
              <a:t>stock: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-60">
                <a:latin typeface="Arial Black"/>
                <a:cs typeface="Arial Black"/>
              </a:rPr>
              <a:t>£10,000-</a:t>
            </a:r>
            <a:r>
              <a:rPr dirty="0" sz="3000" spc="-265">
                <a:latin typeface="Arial Black"/>
                <a:cs typeface="Arial Black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£15,000</a:t>
            </a:r>
            <a:endParaRPr sz="3000">
              <a:latin typeface="Arial Black"/>
              <a:cs typeface="Arial Black"/>
            </a:endParaRPr>
          </a:p>
          <a:p>
            <a:pPr marL="530225" indent="-324485">
              <a:lnSpc>
                <a:spcPct val="100000"/>
              </a:lnSpc>
              <a:spcBef>
                <a:spcPts val="600"/>
              </a:spcBef>
              <a:buChar char="•"/>
              <a:tabLst>
                <a:tab pos="530225" algn="l"/>
              </a:tabLst>
            </a:pPr>
            <a:r>
              <a:rPr dirty="0" sz="3000" spc="110">
                <a:latin typeface="Arial MT"/>
                <a:cs typeface="Arial MT"/>
              </a:rPr>
              <a:t>Branding,</a:t>
            </a:r>
            <a:r>
              <a:rPr dirty="0" sz="3000" spc="-114">
                <a:latin typeface="Arial MT"/>
                <a:cs typeface="Arial MT"/>
              </a:rPr>
              <a:t> </a:t>
            </a:r>
            <a:r>
              <a:rPr dirty="0" sz="3000" spc="70">
                <a:latin typeface="Arial MT"/>
                <a:cs typeface="Arial MT"/>
              </a:rPr>
              <a:t>packaging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90">
                <a:latin typeface="Arial MT"/>
                <a:cs typeface="Arial MT"/>
              </a:rPr>
              <a:t>design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&amp;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185">
                <a:latin typeface="Arial MT"/>
                <a:cs typeface="Arial MT"/>
              </a:rPr>
              <a:t>print:</a:t>
            </a:r>
            <a:r>
              <a:rPr dirty="0" sz="3000" spc="-10">
                <a:latin typeface="Arial MT"/>
                <a:cs typeface="Arial MT"/>
              </a:rPr>
              <a:t> </a:t>
            </a:r>
            <a:r>
              <a:rPr dirty="0" sz="3000" spc="-45">
                <a:latin typeface="Arial Black"/>
                <a:cs typeface="Arial Black"/>
              </a:rPr>
              <a:t>£5,000-</a:t>
            </a:r>
            <a:r>
              <a:rPr dirty="0" sz="3000" spc="-10">
                <a:latin typeface="Arial Black"/>
                <a:cs typeface="Arial Black"/>
              </a:rPr>
              <a:t>£10,00</a:t>
            </a:r>
            <a:endParaRPr sz="3000">
              <a:latin typeface="Arial Black"/>
              <a:cs typeface="Arial Black"/>
            </a:endParaRPr>
          </a:p>
          <a:p>
            <a:pPr marL="53022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530225" algn="l"/>
              </a:tabLst>
            </a:pPr>
            <a:r>
              <a:rPr dirty="0" sz="3000" spc="110">
                <a:latin typeface="Arial MT"/>
                <a:cs typeface="Arial MT"/>
              </a:rPr>
              <a:t>Website</a:t>
            </a:r>
            <a:r>
              <a:rPr dirty="0" sz="3000" spc="-40">
                <a:latin typeface="Arial MT"/>
                <a:cs typeface="Arial MT"/>
              </a:rPr>
              <a:t> </a:t>
            </a:r>
            <a:r>
              <a:rPr dirty="0" sz="3000" spc="160">
                <a:latin typeface="Arial MT"/>
                <a:cs typeface="Arial MT"/>
              </a:rPr>
              <a:t>development:</a:t>
            </a:r>
            <a:r>
              <a:rPr dirty="0" sz="3000" spc="-35">
                <a:latin typeface="Arial MT"/>
                <a:cs typeface="Arial MT"/>
              </a:rPr>
              <a:t> </a:t>
            </a:r>
            <a:r>
              <a:rPr dirty="0" sz="3000" spc="-65">
                <a:latin typeface="Arial Black"/>
                <a:cs typeface="Arial Black"/>
              </a:rPr>
              <a:t>£2,000-</a:t>
            </a:r>
            <a:r>
              <a:rPr dirty="0" sz="3000" spc="-245">
                <a:latin typeface="Arial Black"/>
                <a:cs typeface="Arial Black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£4.000</a:t>
            </a:r>
            <a:endParaRPr sz="3000">
              <a:latin typeface="Arial Black"/>
              <a:cs typeface="Arial Black"/>
            </a:endParaRPr>
          </a:p>
          <a:p>
            <a:pPr marL="53022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530225" algn="l"/>
              </a:tabLst>
            </a:pPr>
            <a:r>
              <a:rPr dirty="0" sz="3000" spc="130">
                <a:latin typeface="Arial MT"/>
                <a:cs typeface="Arial MT"/>
              </a:rPr>
              <a:t>Marketing</a:t>
            </a:r>
            <a:r>
              <a:rPr dirty="0" sz="3000" spc="-85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&amp;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155">
                <a:latin typeface="Arial MT"/>
                <a:cs typeface="Arial MT"/>
              </a:rPr>
              <a:t>launch</a:t>
            </a:r>
            <a:r>
              <a:rPr dirty="0" sz="3000" spc="-130">
                <a:latin typeface="Arial MT"/>
                <a:cs typeface="Arial MT"/>
              </a:rPr>
              <a:t> </a:t>
            </a:r>
            <a:r>
              <a:rPr dirty="0" sz="3000" spc="100">
                <a:latin typeface="Arial MT"/>
                <a:cs typeface="Arial MT"/>
              </a:rPr>
              <a:t>campaign:</a:t>
            </a:r>
            <a:r>
              <a:rPr dirty="0" sz="3000" spc="-80">
                <a:latin typeface="Arial MT"/>
                <a:cs typeface="Arial MT"/>
              </a:rPr>
              <a:t> </a:t>
            </a:r>
            <a:r>
              <a:rPr dirty="0" sz="3000" spc="-25">
                <a:latin typeface="Arial Black"/>
                <a:cs typeface="Arial Black"/>
              </a:rPr>
              <a:t>£6,000-</a:t>
            </a:r>
            <a:r>
              <a:rPr dirty="0" sz="3000" spc="-285">
                <a:latin typeface="Arial Black"/>
                <a:cs typeface="Arial Black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£12,000</a:t>
            </a:r>
            <a:endParaRPr sz="3000">
              <a:latin typeface="Arial Black"/>
              <a:cs typeface="Arial Black"/>
            </a:endParaRPr>
          </a:p>
          <a:p>
            <a:pPr marL="53022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530225" algn="l"/>
              </a:tabLst>
            </a:pPr>
            <a:r>
              <a:rPr dirty="0" sz="3000" spc="55">
                <a:latin typeface="Arial MT"/>
                <a:cs typeface="Arial MT"/>
              </a:rPr>
              <a:t>Legal</a:t>
            </a:r>
            <a:r>
              <a:rPr dirty="0" sz="3000">
                <a:latin typeface="Arial MT"/>
                <a:cs typeface="Arial MT"/>
              </a:rPr>
              <a:t> &amp;</a:t>
            </a:r>
            <a:r>
              <a:rPr dirty="0" sz="3000" spc="-70">
                <a:latin typeface="Arial MT"/>
                <a:cs typeface="Arial MT"/>
              </a:rPr>
              <a:t> </a:t>
            </a:r>
            <a:r>
              <a:rPr dirty="0" sz="3000" spc="160">
                <a:latin typeface="Arial MT"/>
                <a:cs typeface="Arial MT"/>
              </a:rPr>
              <a:t>regulatory</a:t>
            </a:r>
            <a:r>
              <a:rPr dirty="0" sz="3000" spc="-75">
                <a:latin typeface="Arial MT"/>
                <a:cs typeface="Arial MT"/>
              </a:rPr>
              <a:t> </a:t>
            </a:r>
            <a:r>
              <a:rPr dirty="0" sz="3000">
                <a:latin typeface="Arial MT"/>
                <a:cs typeface="Arial MT"/>
              </a:rPr>
              <a:t>fees</a:t>
            </a:r>
            <a:r>
              <a:rPr dirty="0" sz="3000">
                <a:latin typeface="Arial Black"/>
                <a:cs typeface="Arial Black"/>
              </a:rPr>
              <a:t>:</a:t>
            </a:r>
            <a:r>
              <a:rPr dirty="0" sz="3000" spc="-190">
                <a:latin typeface="Arial Black"/>
                <a:cs typeface="Arial Black"/>
              </a:rPr>
              <a:t> </a:t>
            </a:r>
            <a:r>
              <a:rPr dirty="0" sz="3000" spc="-70">
                <a:latin typeface="Arial Black"/>
                <a:cs typeface="Arial Black"/>
              </a:rPr>
              <a:t>£2,000-</a:t>
            </a:r>
            <a:r>
              <a:rPr dirty="0" sz="3000" spc="-240">
                <a:latin typeface="Arial Black"/>
                <a:cs typeface="Arial Black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£5,000</a:t>
            </a:r>
            <a:endParaRPr sz="3000">
              <a:latin typeface="Arial Black"/>
              <a:cs typeface="Arial Black"/>
            </a:endParaRPr>
          </a:p>
          <a:p>
            <a:pPr marL="530225" indent="-324485">
              <a:lnSpc>
                <a:spcPct val="100000"/>
              </a:lnSpc>
              <a:spcBef>
                <a:spcPts val="2605"/>
              </a:spcBef>
              <a:buChar char="•"/>
              <a:tabLst>
                <a:tab pos="530225" algn="l"/>
              </a:tabLst>
            </a:pPr>
            <a:r>
              <a:rPr dirty="0" baseline="37962" sz="4500" spc="-37">
                <a:latin typeface="Arial MT"/>
                <a:cs typeface="Arial MT"/>
              </a:rPr>
              <a:t>M</a:t>
            </a:r>
            <a:r>
              <a:rPr dirty="0" baseline="37962" sz="4500" spc="15">
                <a:latin typeface="Arial MT"/>
                <a:cs typeface="Arial MT"/>
              </a:rPr>
              <a:t>i</a:t>
            </a:r>
            <a:r>
              <a:rPr dirty="0" baseline="37962" sz="4500" spc="-15">
                <a:latin typeface="Arial MT"/>
                <a:cs typeface="Arial MT"/>
              </a:rPr>
              <a:t>sce</a:t>
            </a:r>
            <a:r>
              <a:rPr dirty="0" baseline="37962" sz="4500" spc="7">
                <a:latin typeface="Arial MT"/>
                <a:cs typeface="Arial MT"/>
              </a:rPr>
              <a:t>l</a:t>
            </a:r>
            <a:r>
              <a:rPr dirty="0" baseline="37962" sz="4500" spc="-82">
                <a:latin typeface="Arial MT"/>
                <a:cs typeface="Arial MT"/>
              </a:rPr>
              <a:t>l</a:t>
            </a:r>
            <a:r>
              <a:rPr dirty="0" baseline="37962" sz="4500" spc="60">
                <a:latin typeface="Arial MT"/>
                <a:cs typeface="Arial MT"/>
              </a:rPr>
              <a:t>a</a:t>
            </a:r>
            <a:r>
              <a:rPr dirty="0" baseline="37962" sz="4500" spc="-2512">
                <a:latin typeface="Arial MT"/>
                <a:cs typeface="Arial MT"/>
              </a:rPr>
              <a:t>n</a:t>
            </a:r>
            <a:r>
              <a:rPr dirty="0" sz="3050" spc="20">
                <a:latin typeface="Arial Black"/>
                <a:cs typeface="Arial Black"/>
              </a:rPr>
              <a:t>T</a:t>
            </a:r>
            <a:r>
              <a:rPr dirty="0" baseline="37962" sz="4500" spc="-2512">
                <a:latin typeface="Arial MT"/>
                <a:cs typeface="Arial MT"/>
              </a:rPr>
              <a:t>e</a:t>
            </a:r>
            <a:r>
              <a:rPr dirty="0" sz="3050" spc="-250">
                <a:latin typeface="Arial Black"/>
                <a:cs typeface="Arial Black"/>
              </a:rPr>
              <a:t>o</a:t>
            </a:r>
            <a:r>
              <a:rPr dirty="0" baseline="37962" sz="4500" spc="-2295">
                <a:latin typeface="Arial MT"/>
                <a:cs typeface="Arial MT"/>
              </a:rPr>
              <a:t>o</a:t>
            </a:r>
            <a:r>
              <a:rPr dirty="0" sz="3050" spc="50">
                <a:latin typeface="Arial Black"/>
                <a:cs typeface="Arial Black"/>
              </a:rPr>
              <a:t>t</a:t>
            </a:r>
            <a:r>
              <a:rPr dirty="0" sz="3050" spc="-1730">
                <a:latin typeface="Arial Black"/>
                <a:cs typeface="Arial Black"/>
              </a:rPr>
              <a:t>a</a:t>
            </a:r>
            <a:r>
              <a:rPr dirty="0" baseline="37962" sz="4500" spc="-562">
                <a:latin typeface="Arial MT"/>
                <a:cs typeface="Arial MT"/>
              </a:rPr>
              <a:t>u</a:t>
            </a:r>
            <a:r>
              <a:rPr dirty="0" sz="3050" spc="-565">
                <a:latin typeface="Arial Black"/>
                <a:cs typeface="Arial Black"/>
              </a:rPr>
              <a:t>l</a:t>
            </a:r>
            <a:r>
              <a:rPr dirty="0" baseline="37962" sz="4500" spc="-330">
                <a:latin typeface="Arial MT"/>
                <a:cs typeface="Arial MT"/>
              </a:rPr>
              <a:t>s</a:t>
            </a:r>
            <a:r>
              <a:rPr dirty="0" sz="3050" spc="-1110">
                <a:latin typeface="Arial Black"/>
                <a:cs typeface="Arial Black"/>
              </a:rPr>
              <a:t>E</a:t>
            </a:r>
            <a:r>
              <a:rPr dirty="0" baseline="37962" sz="4500" spc="-277">
                <a:latin typeface="Arial MT"/>
                <a:cs typeface="Arial MT"/>
              </a:rPr>
              <a:t>/</a:t>
            </a:r>
            <a:r>
              <a:rPr dirty="0" sz="3050" spc="-715">
                <a:latin typeface="Arial Black"/>
                <a:cs typeface="Arial Black"/>
              </a:rPr>
              <a:t>s</a:t>
            </a:r>
            <a:r>
              <a:rPr dirty="0" baseline="37962" sz="4500" spc="-1439">
                <a:latin typeface="Arial MT"/>
                <a:cs typeface="Arial MT"/>
              </a:rPr>
              <a:t>c</a:t>
            </a:r>
            <a:r>
              <a:rPr dirty="0" sz="3050" spc="-285">
                <a:latin typeface="Arial Black"/>
                <a:cs typeface="Arial Black"/>
              </a:rPr>
              <a:t>t</a:t>
            </a:r>
            <a:r>
              <a:rPr dirty="0" baseline="37962" sz="4500" spc="-2182">
                <a:latin typeface="Arial MT"/>
                <a:cs typeface="Arial MT"/>
              </a:rPr>
              <a:t>o</a:t>
            </a:r>
            <a:r>
              <a:rPr dirty="0" sz="3050" spc="-10">
                <a:latin typeface="Arial Black"/>
                <a:cs typeface="Arial Black"/>
              </a:rPr>
              <a:t>i</a:t>
            </a:r>
            <a:r>
              <a:rPr dirty="0" sz="3050" spc="-2295">
                <a:latin typeface="Arial Black"/>
                <a:cs typeface="Arial Black"/>
              </a:rPr>
              <a:t>m</a:t>
            </a:r>
            <a:r>
              <a:rPr dirty="0" baseline="37962" sz="4500">
                <a:latin typeface="Arial MT"/>
                <a:cs typeface="Arial MT"/>
              </a:rPr>
              <a:t>n</a:t>
            </a:r>
            <a:r>
              <a:rPr dirty="0" baseline="37962" sz="4500" spc="-1019">
                <a:latin typeface="Arial MT"/>
                <a:cs typeface="Arial MT"/>
              </a:rPr>
              <a:t>t</a:t>
            </a:r>
            <a:r>
              <a:rPr dirty="0" sz="3050" spc="-960">
                <a:latin typeface="Arial Black"/>
                <a:cs typeface="Arial Black"/>
              </a:rPr>
              <a:t>a</a:t>
            </a:r>
            <a:r>
              <a:rPr dirty="0" baseline="37962" sz="4500" spc="15">
                <a:latin typeface="Arial MT"/>
                <a:cs typeface="Arial MT"/>
              </a:rPr>
              <a:t>i</a:t>
            </a:r>
            <a:r>
              <a:rPr dirty="0" baseline="37962" sz="4500" spc="-2490">
                <a:latin typeface="Arial MT"/>
                <a:cs typeface="Arial MT"/>
              </a:rPr>
              <a:t>n</a:t>
            </a:r>
            <a:r>
              <a:rPr dirty="0" sz="3050" spc="-10">
                <a:latin typeface="Arial Black"/>
                <a:cs typeface="Arial Black"/>
              </a:rPr>
              <a:t>t</a:t>
            </a:r>
            <a:r>
              <a:rPr dirty="0" sz="3050" spc="-1520">
                <a:latin typeface="Arial Black"/>
                <a:cs typeface="Arial Black"/>
              </a:rPr>
              <a:t>e</a:t>
            </a:r>
            <a:r>
              <a:rPr dirty="0" baseline="37962" sz="4500" spc="-525">
                <a:latin typeface="Arial MT"/>
                <a:cs typeface="Arial MT"/>
              </a:rPr>
              <a:t>g</a:t>
            </a:r>
            <a:r>
              <a:rPr dirty="0" sz="3050" spc="-1720">
                <a:latin typeface="Arial Black"/>
                <a:cs typeface="Arial Black"/>
              </a:rPr>
              <a:t>d</a:t>
            </a:r>
            <a:r>
              <a:rPr dirty="0" baseline="37962" sz="4500" spc="-22">
                <a:latin typeface="Arial MT"/>
                <a:cs typeface="Arial MT"/>
              </a:rPr>
              <a:t>e</a:t>
            </a:r>
            <a:r>
              <a:rPr dirty="0" baseline="37962" sz="4500" spc="-1575">
                <a:latin typeface="Arial MT"/>
                <a:cs typeface="Arial MT"/>
              </a:rPr>
              <a:t>n</a:t>
            </a:r>
            <a:r>
              <a:rPr dirty="0" sz="3050" spc="-869">
                <a:latin typeface="Arial Black"/>
                <a:cs typeface="Arial Black"/>
              </a:rPr>
              <a:t>S</a:t>
            </a:r>
            <a:r>
              <a:rPr dirty="0" baseline="37962" sz="4500" spc="-1297">
                <a:latin typeface="Arial MT"/>
                <a:cs typeface="Arial MT"/>
              </a:rPr>
              <a:t>c</a:t>
            </a:r>
            <a:r>
              <a:rPr dirty="0" sz="3050" spc="-395">
                <a:latin typeface="Arial Black"/>
                <a:cs typeface="Arial Black"/>
              </a:rPr>
              <a:t>t</a:t>
            </a:r>
            <a:r>
              <a:rPr dirty="0" baseline="37962" sz="4500" spc="-1829">
                <a:latin typeface="Arial MT"/>
                <a:cs typeface="Arial MT"/>
              </a:rPr>
              <a:t>y</a:t>
            </a:r>
            <a:r>
              <a:rPr dirty="0" sz="3050" spc="-450">
                <a:latin typeface="Arial Black"/>
                <a:cs typeface="Arial Black"/>
              </a:rPr>
              <a:t>a</a:t>
            </a:r>
            <a:r>
              <a:rPr dirty="0" baseline="37962" sz="4500" spc="-615">
                <a:latin typeface="Arial MT"/>
                <a:cs typeface="Arial MT"/>
              </a:rPr>
              <a:t>:</a:t>
            </a:r>
            <a:r>
              <a:rPr dirty="0" sz="3050" spc="-204">
                <a:latin typeface="Arial Black"/>
                <a:cs typeface="Arial Black"/>
              </a:rPr>
              <a:t>r</a:t>
            </a:r>
            <a:r>
              <a:rPr dirty="0" baseline="37962" sz="4500" spc="-2760">
                <a:latin typeface="Arial Black"/>
                <a:cs typeface="Arial Black"/>
              </a:rPr>
              <a:t>£</a:t>
            </a:r>
            <a:r>
              <a:rPr dirty="0" sz="3050" spc="5">
                <a:latin typeface="Arial Black"/>
                <a:cs typeface="Arial Black"/>
              </a:rPr>
              <a:t>t</a:t>
            </a:r>
            <a:r>
              <a:rPr dirty="0" sz="3050" spc="-745">
                <a:latin typeface="Arial Black"/>
                <a:cs typeface="Arial Black"/>
              </a:rPr>
              <a:t>-</a:t>
            </a:r>
            <a:r>
              <a:rPr dirty="0" baseline="37962" sz="4500" spc="-1747">
                <a:latin typeface="Arial Black"/>
                <a:cs typeface="Arial Black"/>
              </a:rPr>
              <a:t>5</a:t>
            </a:r>
            <a:r>
              <a:rPr dirty="0" sz="3050" spc="-1170">
                <a:latin typeface="Arial Black"/>
                <a:cs typeface="Arial Black"/>
              </a:rPr>
              <a:t>u</a:t>
            </a:r>
            <a:r>
              <a:rPr dirty="0" baseline="37962" sz="4500" spc="-209">
                <a:latin typeface="Arial Black"/>
                <a:cs typeface="Arial Black"/>
              </a:rPr>
              <a:t>,</a:t>
            </a:r>
            <a:r>
              <a:rPr dirty="0" baseline="37962" sz="4500" spc="-2932">
                <a:latin typeface="Arial Black"/>
                <a:cs typeface="Arial Black"/>
              </a:rPr>
              <a:t>0</a:t>
            </a:r>
            <a:r>
              <a:rPr dirty="0" sz="3050" spc="-210">
                <a:latin typeface="Arial Black"/>
                <a:cs typeface="Arial Black"/>
              </a:rPr>
              <a:t>p</a:t>
            </a:r>
            <a:r>
              <a:rPr dirty="0" baseline="37962" sz="4500" spc="-2054">
                <a:latin typeface="Arial Black"/>
                <a:cs typeface="Arial Black"/>
              </a:rPr>
              <a:t>0</a:t>
            </a:r>
            <a:r>
              <a:rPr dirty="0" sz="3050" spc="-80">
                <a:latin typeface="Arial Black"/>
                <a:cs typeface="Arial Black"/>
              </a:rPr>
              <a:t>I</a:t>
            </a:r>
            <a:r>
              <a:rPr dirty="0" sz="3050" spc="-1970">
                <a:latin typeface="Arial Black"/>
                <a:cs typeface="Arial Black"/>
              </a:rPr>
              <a:t>n</a:t>
            </a:r>
            <a:r>
              <a:rPr dirty="0" baseline="37962" sz="4500" spc="-675">
                <a:latin typeface="Arial Black"/>
                <a:cs typeface="Arial Black"/>
              </a:rPr>
              <a:t>0</a:t>
            </a:r>
            <a:r>
              <a:rPr dirty="0" sz="3050" spc="-105">
                <a:latin typeface="Arial Black"/>
                <a:cs typeface="Arial Black"/>
              </a:rPr>
              <a:t>v</a:t>
            </a:r>
            <a:r>
              <a:rPr dirty="0" sz="3050" spc="-120">
                <a:latin typeface="Arial Black"/>
                <a:cs typeface="Arial Black"/>
              </a:rPr>
              <a:t>e</a:t>
            </a:r>
            <a:r>
              <a:rPr dirty="0" sz="3050" spc="-150">
                <a:latin typeface="Arial Black"/>
                <a:cs typeface="Arial Black"/>
              </a:rPr>
              <a:t>s</a:t>
            </a:r>
            <a:r>
              <a:rPr dirty="0" sz="3050" spc="-60">
                <a:latin typeface="Arial Black"/>
                <a:cs typeface="Arial Black"/>
              </a:rPr>
              <a:t>t</a:t>
            </a:r>
            <a:r>
              <a:rPr dirty="0" sz="3050" spc="-140">
                <a:latin typeface="Arial Black"/>
                <a:cs typeface="Arial Black"/>
              </a:rPr>
              <a:t>m</a:t>
            </a:r>
            <a:r>
              <a:rPr dirty="0" sz="3050" spc="-120">
                <a:latin typeface="Arial Black"/>
                <a:cs typeface="Arial Black"/>
              </a:rPr>
              <a:t>e</a:t>
            </a:r>
            <a:r>
              <a:rPr dirty="0" sz="3050" spc="-114">
                <a:latin typeface="Arial Black"/>
                <a:cs typeface="Arial Black"/>
              </a:rPr>
              <a:t>n</a:t>
            </a:r>
            <a:r>
              <a:rPr dirty="0" sz="3050" spc="-60">
                <a:latin typeface="Arial Black"/>
                <a:cs typeface="Arial Black"/>
              </a:rPr>
              <a:t>t</a:t>
            </a:r>
            <a:r>
              <a:rPr dirty="0" sz="3050" spc="-120">
                <a:latin typeface="Arial Black"/>
                <a:cs typeface="Arial Black"/>
              </a:rPr>
              <a:t>:</a:t>
            </a:r>
            <a:r>
              <a:rPr dirty="0" sz="3050" spc="300">
                <a:latin typeface="Arial Black"/>
                <a:cs typeface="Arial Black"/>
              </a:rPr>
              <a:t> </a:t>
            </a:r>
            <a:r>
              <a:rPr dirty="0" sz="3050" spc="-10">
                <a:latin typeface="Arial Black"/>
                <a:cs typeface="Arial Black"/>
              </a:rPr>
              <a:t>£40,000-</a:t>
            </a:r>
            <a:endParaRPr sz="3050">
              <a:latin typeface="Arial Black"/>
              <a:cs typeface="Arial Black"/>
            </a:endParaRPr>
          </a:p>
          <a:p>
            <a:pPr algn="ctr" marL="2009775">
              <a:lnSpc>
                <a:spcPct val="100000"/>
              </a:lnSpc>
              <a:spcBef>
                <a:spcPts val="620"/>
              </a:spcBef>
            </a:pPr>
            <a:r>
              <a:rPr dirty="0" sz="3050" spc="-10">
                <a:latin typeface="Arial Black"/>
                <a:cs typeface="Arial Black"/>
              </a:rPr>
              <a:t>£65,000</a:t>
            </a:r>
            <a:endParaRPr sz="3050">
              <a:latin typeface="Arial Black"/>
              <a:cs typeface="Arial Black"/>
            </a:endParaRPr>
          </a:p>
          <a:p>
            <a:pPr marL="656590">
              <a:lnSpc>
                <a:spcPct val="100000"/>
              </a:lnSpc>
              <a:spcBef>
                <a:spcPts val="2110"/>
              </a:spcBef>
            </a:pPr>
            <a:r>
              <a:rPr dirty="0" sz="3600" spc="-265">
                <a:latin typeface="Arial Black"/>
                <a:cs typeface="Arial Black"/>
              </a:rPr>
              <a:t>Revenue</a:t>
            </a:r>
            <a:r>
              <a:rPr dirty="0" sz="3600" spc="-295">
                <a:latin typeface="Arial Black"/>
                <a:cs typeface="Arial Black"/>
              </a:rPr>
              <a:t> </a:t>
            </a:r>
            <a:r>
              <a:rPr dirty="0" sz="3600" spc="-114">
                <a:latin typeface="Arial Black"/>
                <a:cs typeface="Arial Black"/>
              </a:rPr>
              <a:t>Projections</a:t>
            </a:r>
            <a:endParaRPr sz="3600">
              <a:latin typeface="Arial Black"/>
              <a:cs typeface="Arial Black"/>
            </a:endParaRPr>
          </a:p>
          <a:p>
            <a:pPr marL="356870" indent="-331470">
              <a:lnSpc>
                <a:spcPct val="100000"/>
              </a:lnSpc>
              <a:spcBef>
                <a:spcPts val="3290"/>
              </a:spcBef>
              <a:buChar char="•"/>
              <a:tabLst>
                <a:tab pos="356870" algn="l"/>
              </a:tabLst>
            </a:pPr>
            <a:r>
              <a:rPr dirty="0" sz="3050">
                <a:latin typeface="Arial MT"/>
                <a:cs typeface="Arial MT"/>
              </a:rPr>
              <a:t>Year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-65">
                <a:latin typeface="Arial MT"/>
                <a:cs typeface="Arial MT"/>
              </a:rPr>
              <a:t>1:</a:t>
            </a:r>
            <a:r>
              <a:rPr dirty="0" sz="3050" spc="-55">
                <a:latin typeface="Arial MT"/>
                <a:cs typeface="Arial MT"/>
              </a:rPr>
              <a:t> </a:t>
            </a:r>
            <a:r>
              <a:rPr dirty="0" sz="3050" spc="-10">
                <a:latin typeface="Arial Black"/>
                <a:cs typeface="Arial Black"/>
              </a:rPr>
              <a:t>£80,000-</a:t>
            </a:r>
            <a:r>
              <a:rPr dirty="0" sz="3050" spc="-250">
                <a:latin typeface="Arial Black"/>
                <a:cs typeface="Arial Black"/>
              </a:rPr>
              <a:t> </a:t>
            </a:r>
            <a:r>
              <a:rPr dirty="0" sz="3050" spc="-110">
                <a:latin typeface="Arial Black"/>
                <a:cs typeface="Arial Black"/>
              </a:rPr>
              <a:t>£120,000</a:t>
            </a:r>
            <a:r>
              <a:rPr dirty="0" sz="3050" spc="-220">
                <a:latin typeface="Arial Black"/>
                <a:cs typeface="Arial Black"/>
              </a:rPr>
              <a:t> </a:t>
            </a:r>
            <a:r>
              <a:rPr dirty="0" sz="3050" spc="65">
                <a:latin typeface="Arial MT"/>
                <a:cs typeface="Arial MT"/>
              </a:rPr>
              <a:t>Gross</a:t>
            </a:r>
            <a:r>
              <a:rPr dirty="0" sz="3050" spc="-95">
                <a:latin typeface="Arial MT"/>
                <a:cs typeface="Arial MT"/>
              </a:rPr>
              <a:t> </a:t>
            </a:r>
            <a:r>
              <a:rPr dirty="0" sz="3050" spc="130">
                <a:latin typeface="Arial MT"/>
                <a:cs typeface="Arial MT"/>
              </a:rPr>
              <a:t>revenue</a:t>
            </a:r>
            <a:endParaRPr sz="3050">
              <a:latin typeface="Arial MT"/>
              <a:cs typeface="Arial MT"/>
            </a:endParaRPr>
          </a:p>
          <a:p>
            <a:pPr marL="356870" marR="2073910" indent="-331470">
              <a:lnSpc>
                <a:spcPts val="4350"/>
              </a:lnSpc>
              <a:spcBef>
                <a:spcPts val="190"/>
              </a:spcBef>
              <a:buChar char="•"/>
              <a:tabLst>
                <a:tab pos="356870" algn="l"/>
              </a:tabLst>
            </a:pPr>
            <a:r>
              <a:rPr dirty="0" sz="3050">
                <a:latin typeface="Arial MT"/>
                <a:cs typeface="Arial MT"/>
              </a:rPr>
              <a:t>Year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>
                <a:latin typeface="Arial MT"/>
                <a:cs typeface="Arial MT"/>
              </a:rPr>
              <a:t>2:</a:t>
            </a:r>
            <a:r>
              <a:rPr dirty="0" sz="3050" spc="-45">
                <a:latin typeface="Arial MT"/>
                <a:cs typeface="Arial MT"/>
              </a:rPr>
              <a:t> </a:t>
            </a:r>
            <a:r>
              <a:rPr dirty="0" sz="3050" spc="-20">
                <a:latin typeface="Arial Black"/>
                <a:cs typeface="Arial Black"/>
              </a:rPr>
              <a:t>£200,000-</a:t>
            </a:r>
            <a:r>
              <a:rPr dirty="0" sz="3050" spc="-240">
                <a:latin typeface="Arial Black"/>
                <a:cs typeface="Arial Black"/>
              </a:rPr>
              <a:t> </a:t>
            </a:r>
            <a:r>
              <a:rPr dirty="0" sz="3050" spc="-75">
                <a:latin typeface="Arial Black"/>
                <a:cs typeface="Arial Black"/>
              </a:rPr>
              <a:t>£280,000</a:t>
            </a:r>
            <a:r>
              <a:rPr dirty="0" sz="3050" spc="-235">
                <a:latin typeface="Arial Black"/>
                <a:cs typeface="Arial Black"/>
              </a:rPr>
              <a:t> </a:t>
            </a:r>
            <a:r>
              <a:rPr dirty="0" sz="3050" spc="65">
                <a:latin typeface="Arial MT"/>
                <a:cs typeface="Arial MT"/>
              </a:rPr>
              <a:t>Wholesale+</a:t>
            </a:r>
            <a:r>
              <a:rPr dirty="0" sz="3050" spc="-70">
                <a:latin typeface="Arial MT"/>
                <a:cs typeface="Arial MT"/>
              </a:rPr>
              <a:t> </a:t>
            </a:r>
            <a:r>
              <a:rPr dirty="0" sz="3050" spc="175">
                <a:latin typeface="Arial MT"/>
                <a:cs typeface="Arial MT"/>
              </a:rPr>
              <a:t>retail </a:t>
            </a:r>
            <a:r>
              <a:rPr dirty="0" sz="3050" spc="100">
                <a:latin typeface="Arial MT"/>
                <a:cs typeface="Arial MT"/>
              </a:rPr>
              <a:t>expansion</a:t>
            </a:r>
            <a:endParaRPr sz="3050">
              <a:latin typeface="Arial MT"/>
              <a:cs typeface="Arial MT"/>
            </a:endParaRPr>
          </a:p>
          <a:p>
            <a:pPr marL="356870" indent="-331470">
              <a:lnSpc>
                <a:spcPct val="100000"/>
              </a:lnSpc>
              <a:spcBef>
                <a:spcPts val="360"/>
              </a:spcBef>
              <a:buChar char="•"/>
              <a:tabLst>
                <a:tab pos="356870" algn="l"/>
              </a:tabLst>
            </a:pPr>
            <a:r>
              <a:rPr dirty="0" sz="3050">
                <a:latin typeface="Arial MT"/>
                <a:cs typeface="Arial MT"/>
              </a:rPr>
              <a:t>Year3:</a:t>
            </a:r>
            <a:r>
              <a:rPr dirty="0" sz="3050" spc="5">
                <a:latin typeface="Arial MT"/>
                <a:cs typeface="Arial MT"/>
              </a:rPr>
              <a:t> </a:t>
            </a:r>
            <a:r>
              <a:rPr dirty="0" sz="3050" spc="-95">
                <a:latin typeface="Arial Black"/>
                <a:cs typeface="Arial Black"/>
              </a:rPr>
              <a:t>£450,000+</a:t>
            </a:r>
            <a:r>
              <a:rPr dirty="0" sz="3050" spc="-225">
                <a:latin typeface="Arial Black"/>
                <a:cs typeface="Arial Black"/>
              </a:rPr>
              <a:t> </a:t>
            </a:r>
            <a:r>
              <a:rPr dirty="0" sz="3050" spc="165">
                <a:latin typeface="Arial MT"/>
                <a:cs typeface="Arial MT"/>
              </a:rPr>
              <a:t>(international</a:t>
            </a:r>
            <a:r>
              <a:rPr dirty="0" sz="3050" spc="-5">
                <a:latin typeface="Arial MT"/>
                <a:cs typeface="Arial MT"/>
              </a:rPr>
              <a:t> </a:t>
            </a:r>
            <a:r>
              <a:rPr dirty="0" sz="3050" spc="90">
                <a:latin typeface="Arial MT"/>
                <a:cs typeface="Arial MT"/>
              </a:rPr>
              <a:t>expension)</a:t>
            </a:r>
            <a:endParaRPr sz="30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29175" y="342900"/>
            <a:ext cx="13458825" cy="9944095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966595" y="1201165"/>
            <a:ext cx="1927860" cy="13030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 indent="46355">
              <a:lnSpc>
                <a:spcPct val="116399"/>
              </a:lnSpc>
              <a:spcBef>
                <a:spcPts val="100"/>
              </a:spcBef>
            </a:pPr>
            <a:r>
              <a:rPr dirty="0" sz="3600" spc="-155"/>
              <a:t>Funding </a:t>
            </a:r>
            <a:r>
              <a:rPr dirty="0" sz="3600" spc="-240"/>
              <a:t>Strategy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954722" y="2401569"/>
            <a:ext cx="9006840" cy="2696210"/>
          </a:xfrm>
          <a:prstGeom prst="rect">
            <a:avLst/>
          </a:prstGeom>
        </p:spPr>
        <p:txBody>
          <a:bodyPr wrap="square" lIns="0" tIns="89535" rIns="0" bIns="0" rtlCol="0" vert="horz">
            <a:spAutoFit/>
          </a:bodyPr>
          <a:lstStyle/>
          <a:p>
            <a:pPr marL="337185" indent="-324485">
              <a:lnSpc>
                <a:spcPct val="100000"/>
              </a:lnSpc>
              <a:spcBef>
                <a:spcPts val="705"/>
              </a:spcBef>
              <a:buChar char="•"/>
              <a:tabLst>
                <a:tab pos="337185" algn="l"/>
              </a:tabLst>
            </a:pPr>
            <a:r>
              <a:rPr dirty="0" sz="3000" spc="125">
                <a:latin typeface="Arial MT"/>
                <a:cs typeface="Arial MT"/>
              </a:rPr>
              <a:t>-</a:t>
            </a:r>
            <a:r>
              <a:rPr dirty="0" sz="3000" spc="105">
                <a:latin typeface="Arial MT"/>
                <a:cs typeface="Arial MT"/>
              </a:rPr>
              <a:t>Personal</a:t>
            </a:r>
            <a:r>
              <a:rPr dirty="0" sz="3000" spc="-110">
                <a:latin typeface="Arial MT"/>
                <a:cs typeface="Arial MT"/>
              </a:rPr>
              <a:t> </a:t>
            </a:r>
            <a:r>
              <a:rPr dirty="0" sz="3000" spc="160">
                <a:latin typeface="Arial MT"/>
                <a:cs typeface="Arial MT"/>
              </a:rPr>
              <a:t>investment:</a:t>
            </a:r>
            <a:r>
              <a:rPr dirty="0" sz="3000" spc="-135">
                <a:latin typeface="Arial MT"/>
                <a:cs typeface="Arial MT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£25,000</a:t>
            </a:r>
            <a:endParaRPr sz="3000">
              <a:latin typeface="Arial Black"/>
              <a:cs typeface="Arial Black"/>
            </a:endParaRPr>
          </a:p>
          <a:p>
            <a:pPr marL="33718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337185" algn="l"/>
              </a:tabLst>
            </a:pPr>
            <a:r>
              <a:rPr dirty="0" sz="3000" spc="125">
                <a:latin typeface="Arial MT"/>
                <a:cs typeface="Arial MT"/>
              </a:rPr>
              <a:t>-</a:t>
            </a:r>
            <a:r>
              <a:rPr dirty="0" sz="3000" spc="165">
                <a:latin typeface="Arial MT"/>
                <a:cs typeface="Arial MT"/>
              </a:rPr>
              <a:t>Start</a:t>
            </a:r>
            <a:r>
              <a:rPr dirty="0" sz="3000" spc="-100">
                <a:latin typeface="Arial MT"/>
                <a:cs typeface="Arial MT"/>
              </a:rPr>
              <a:t> </a:t>
            </a:r>
            <a:r>
              <a:rPr dirty="0" sz="3000" spc="229">
                <a:latin typeface="Arial MT"/>
                <a:cs typeface="Arial MT"/>
              </a:rPr>
              <a:t>up</a:t>
            </a:r>
            <a:r>
              <a:rPr dirty="0" sz="3000" spc="-125">
                <a:latin typeface="Arial MT"/>
                <a:cs typeface="Arial MT"/>
              </a:rPr>
              <a:t> </a:t>
            </a:r>
            <a:r>
              <a:rPr dirty="0" sz="3000" spc="145">
                <a:latin typeface="Arial MT"/>
                <a:cs typeface="Arial MT"/>
              </a:rPr>
              <a:t>loan</a:t>
            </a:r>
            <a:r>
              <a:rPr dirty="0" sz="3000" spc="-135">
                <a:latin typeface="Arial MT"/>
                <a:cs typeface="Arial MT"/>
              </a:rPr>
              <a:t> </a:t>
            </a:r>
            <a:r>
              <a:rPr dirty="0" sz="3000" spc="245">
                <a:latin typeface="Arial MT"/>
                <a:cs typeface="Arial MT"/>
              </a:rPr>
              <a:t>from</a:t>
            </a:r>
            <a:r>
              <a:rPr dirty="0" sz="3000" spc="-50">
                <a:latin typeface="Arial MT"/>
                <a:cs typeface="Arial MT"/>
              </a:rPr>
              <a:t> </a:t>
            </a:r>
            <a:r>
              <a:rPr dirty="0" sz="3000" spc="140">
                <a:latin typeface="Arial MT"/>
                <a:cs typeface="Arial MT"/>
              </a:rPr>
              <a:t>government:</a:t>
            </a:r>
            <a:r>
              <a:rPr dirty="0" sz="3000" spc="-40">
                <a:latin typeface="Arial MT"/>
                <a:cs typeface="Arial MT"/>
              </a:rPr>
              <a:t> </a:t>
            </a:r>
            <a:r>
              <a:rPr dirty="0" sz="3000" spc="-110">
                <a:latin typeface="Arial Black"/>
                <a:cs typeface="Arial Black"/>
              </a:rPr>
              <a:t>up</a:t>
            </a:r>
            <a:r>
              <a:rPr dirty="0" sz="3000" spc="-295">
                <a:latin typeface="Arial Black"/>
                <a:cs typeface="Arial Black"/>
              </a:rPr>
              <a:t> </a:t>
            </a:r>
            <a:r>
              <a:rPr dirty="0" sz="3000" spc="-114">
                <a:latin typeface="Arial Black"/>
                <a:cs typeface="Arial Black"/>
              </a:rPr>
              <a:t>to</a:t>
            </a:r>
            <a:r>
              <a:rPr dirty="0" sz="3000" spc="-245">
                <a:latin typeface="Arial Black"/>
                <a:cs typeface="Arial Black"/>
              </a:rPr>
              <a:t> </a:t>
            </a:r>
            <a:r>
              <a:rPr dirty="0" sz="3000" spc="-55">
                <a:latin typeface="Arial Black"/>
                <a:cs typeface="Arial Black"/>
              </a:rPr>
              <a:t>£25,000</a:t>
            </a:r>
            <a:endParaRPr sz="3000">
              <a:latin typeface="Arial Black"/>
              <a:cs typeface="Arial Black"/>
            </a:endParaRPr>
          </a:p>
          <a:p>
            <a:pPr marL="336550" marR="51435" indent="-324485">
              <a:lnSpc>
                <a:spcPct val="116700"/>
              </a:lnSpc>
              <a:spcBef>
                <a:spcPts val="5"/>
              </a:spcBef>
              <a:buFont typeface="Arial MT"/>
              <a:buChar char="•"/>
              <a:tabLst>
                <a:tab pos="336550" algn="l"/>
              </a:tabLst>
            </a:pPr>
            <a:r>
              <a:rPr dirty="0" sz="3000" spc="140">
                <a:latin typeface="Arial Black"/>
                <a:cs typeface="Arial Black"/>
              </a:rPr>
              <a:t>-</a:t>
            </a:r>
            <a:r>
              <a:rPr dirty="0" sz="3000" spc="85">
                <a:latin typeface="Arial MT"/>
                <a:cs typeface="Arial MT"/>
              </a:rPr>
              <a:t>Grants:</a:t>
            </a:r>
            <a:r>
              <a:rPr dirty="0" sz="3000" spc="-95">
                <a:latin typeface="Arial MT"/>
                <a:cs typeface="Arial MT"/>
              </a:rPr>
              <a:t> </a:t>
            </a:r>
            <a:r>
              <a:rPr dirty="0" sz="3000" spc="-180">
                <a:latin typeface="Arial Black"/>
                <a:cs typeface="Arial Black"/>
              </a:rPr>
              <a:t>Innovate</a:t>
            </a:r>
            <a:r>
              <a:rPr dirty="0" sz="3000" spc="-254">
                <a:latin typeface="Arial Black"/>
                <a:cs typeface="Arial Black"/>
              </a:rPr>
              <a:t> </a:t>
            </a:r>
            <a:r>
              <a:rPr dirty="0" sz="3000" spc="-310">
                <a:latin typeface="Arial Black"/>
                <a:cs typeface="Arial Black"/>
              </a:rPr>
              <a:t>UK,</a:t>
            </a:r>
            <a:r>
              <a:rPr dirty="0" sz="3000" spc="-305">
                <a:latin typeface="Arial Black"/>
                <a:cs typeface="Arial Black"/>
              </a:rPr>
              <a:t> </a:t>
            </a:r>
            <a:r>
              <a:rPr dirty="0" sz="3000" spc="-204">
                <a:latin typeface="Arial Black"/>
                <a:cs typeface="Arial Black"/>
              </a:rPr>
              <a:t>Black-</a:t>
            </a:r>
            <a:r>
              <a:rPr dirty="0" sz="3000" spc="-260">
                <a:latin typeface="Arial Black"/>
                <a:cs typeface="Arial Black"/>
              </a:rPr>
              <a:t> </a:t>
            </a:r>
            <a:r>
              <a:rPr dirty="0" sz="3000" spc="-114">
                <a:latin typeface="Arial Black"/>
                <a:cs typeface="Arial Black"/>
              </a:rPr>
              <a:t>founded</a:t>
            </a:r>
            <a:r>
              <a:rPr dirty="0" sz="3000" spc="-290">
                <a:latin typeface="Arial Black"/>
                <a:cs typeface="Arial Black"/>
              </a:rPr>
              <a:t> </a:t>
            </a:r>
            <a:r>
              <a:rPr dirty="0" sz="3000" spc="-180">
                <a:latin typeface="Arial Black"/>
                <a:cs typeface="Arial Black"/>
              </a:rPr>
              <a:t>business </a:t>
            </a:r>
            <a:r>
              <a:rPr dirty="0" sz="3000" spc="-55">
                <a:latin typeface="Arial Black"/>
                <a:cs typeface="Arial Black"/>
              </a:rPr>
              <a:t>grants</a:t>
            </a:r>
            <a:endParaRPr sz="3000">
              <a:latin typeface="Arial Black"/>
              <a:cs typeface="Arial Black"/>
            </a:endParaRPr>
          </a:p>
          <a:p>
            <a:pPr marL="337185" indent="-324485">
              <a:lnSpc>
                <a:spcPct val="100000"/>
              </a:lnSpc>
              <a:spcBef>
                <a:spcPts val="605"/>
              </a:spcBef>
              <a:buChar char="•"/>
              <a:tabLst>
                <a:tab pos="337185" algn="l"/>
              </a:tabLst>
            </a:pPr>
            <a:r>
              <a:rPr dirty="0" sz="3000" spc="125">
                <a:latin typeface="Arial MT"/>
                <a:cs typeface="Arial MT"/>
              </a:rPr>
              <a:t>-</a:t>
            </a:r>
            <a:r>
              <a:rPr dirty="0" sz="3000" spc="135">
                <a:latin typeface="Arial MT"/>
                <a:cs typeface="Arial MT"/>
              </a:rPr>
              <a:t>Private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114">
                <a:latin typeface="Arial MT"/>
                <a:cs typeface="Arial MT"/>
              </a:rPr>
              <a:t>Investors:</a:t>
            </a:r>
            <a:r>
              <a:rPr dirty="0" sz="3000" spc="-65">
                <a:latin typeface="Arial MT"/>
                <a:cs typeface="Arial MT"/>
              </a:rPr>
              <a:t> </a:t>
            </a:r>
            <a:r>
              <a:rPr dirty="0" sz="3000" spc="-10">
                <a:latin typeface="Arial Black"/>
                <a:cs typeface="Arial Black"/>
              </a:rPr>
              <a:t>£25,000</a:t>
            </a:r>
            <a:endParaRPr sz="3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62175" y="3629025"/>
            <a:ext cx="14125575" cy="3086100"/>
          </a:xfrm>
          <a:custGeom>
            <a:avLst/>
            <a:gdLst/>
            <a:ahLst/>
            <a:cxnLst/>
            <a:rect l="l" t="t" r="r" b="b"/>
            <a:pathLst>
              <a:path w="14125575" h="3086100">
                <a:moveTo>
                  <a:pt x="14125575" y="0"/>
                </a:moveTo>
                <a:lnTo>
                  <a:pt x="0" y="0"/>
                </a:lnTo>
                <a:lnTo>
                  <a:pt x="0" y="3086100"/>
                </a:lnTo>
                <a:lnTo>
                  <a:pt x="14125575" y="3086100"/>
                </a:lnTo>
                <a:lnTo>
                  <a:pt x="14125575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2647315">
              <a:lnSpc>
                <a:spcPct val="100000"/>
              </a:lnSpc>
              <a:spcBef>
                <a:spcPts val="130"/>
              </a:spcBef>
            </a:pPr>
            <a:r>
              <a:rPr dirty="0" spc="-790"/>
              <a:t>PESTEL</a:t>
            </a:r>
            <a:r>
              <a:rPr dirty="0" spc="-805"/>
              <a:t> </a:t>
            </a:r>
            <a:r>
              <a:rPr dirty="0" spc="-730"/>
              <a:t>ANALYSIS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647825"/>
            <a:ext cx="8267700" cy="8248650"/>
          </a:xfrm>
          <a:custGeom>
            <a:avLst/>
            <a:gdLst/>
            <a:ahLst/>
            <a:cxnLst/>
            <a:rect l="l" t="t" r="r" b="b"/>
            <a:pathLst>
              <a:path w="8267700" h="8248650">
                <a:moveTo>
                  <a:pt x="8267700" y="0"/>
                </a:moveTo>
                <a:lnTo>
                  <a:pt x="0" y="0"/>
                </a:lnTo>
                <a:lnTo>
                  <a:pt x="0" y="8248650"/>
                </a:lnTo>
                <a:lnTo>
                  <a:pt x="8267700" y="8248650"/>
                </a:lnTo>
                <a:lnTo>
                  <a:pt x="8267700" y="0"/>
                </a:lnTo>
                <a:close/>
              </a:path>
            </a:pathLst>
          </a:custGeom>
          <a:solidFill>
            <a:srgbClr val="7928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572625" y="1724025"/>
            <a:ext cx="8267700" cy="8172450"/>
          </a:xfrm>
          <a:custGeom>
            <a:avLst/>
            <a:gdLst/>
            <a:ahLst/>
            <a:cxnLst/>
            <a:rect l="l" t="t" r="r" b="b"/>
            <a:pathLst>
              <a:path w="8267700" h="8172450">
                <a:moveTo>
                  <a:pt x="8267700" y="0"/>
                </a:moveTo>
                <a:lnTo>
                  <a:pt x="0" y="0"/>
                </a:lnTo>
                <a:lnTo>
                  <a:pt x="0" y="8172450"/>
                </a:lnTo>
                <a:lnTo>
                  <a:pt x="8267700" y="8172450"/>
                </a:lnTo>
                <a:lnTo>
                  <a:pt x="8267700" y="0"/>
                </a:lnTo>
                <a:close/>
              </a:path>
            </a:pathLst>
          </a:custGeom>
          <a:solidFill>
            <a:srgbClr val="DEA20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idx="2" sz="half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320675" marR="207010" indent="-307975">
              <a:lnSpc>
                <a:spcPct val="116399"/>
              </a:lnSpc>
              <a:spcBef>
                <a:spcPts val="9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/>
              <a:t>UK</a:t>
            </a:r>
            <a:r>
              <a:rPr dirty="0" spc="-25"/>
              <a:t> </a:t>
            </a:r>
            <a:r>
              <a:rPr dirty="0"/>
              <a:t>government</a:t>
            </a:r>
            <a:r>
              <a:rPr dirty="0" spc="-10"/>
              <a:t> </a:t>
            </a:r>
            <a:r>
              <a:rPr dirty="0"/>
              <a:t>supports</a:t>
            </a:r>
            <a:r>
              <a:rPr dirty="0" spc="60"/>
              <a:t> </a:t>
            </a:r>
            <a:r>
              <a:rPr dirty="0"/>
              <a:t>small</a:t>
            </a:r>
            <a:r>
              <a:rPr dirty="0" spc="65"/>
              <a:t> </a:t>
            </a:r>
            <a:r>
              <a:rPr dirty="0"/>
              <a:t>business</a:t>
            </a:r>
            <a:r>
              <a:rPr dirty="0" spc="55"/>
              <a:t> </a:t>
            </a:r>
            <a:r>
              <a:rPr dirty="0" spc="-10"/>
              <a:t>growth </a:t>
            </a:r>
            <a:r>
              <a:rPr dirty="0" spc="-10"/>
              <a:t>	</a:t>
            </a:r>
            <a:r>
              <a:rPr dirty="0"/>
              <a:t>via</a:t>
            </a:r>
            <a:r>
              <a:rPr dirty="0" spc="20"/>
              <a:t> </a:t>
            </a:r>
            <a:r>
              <a:rPr dirty="0"/>
              <a:t>Start</a:t>
            </a:r>
            <a:r>
              <a:rPr dirty="0" spc="-20"/>
              <a:t> </a:t>
            </a:r>
            <a:r>
              <a:rPr dirty="0"/>
              <a:t>Up</a:t>
            </a:r>
            <a:r>
              <a:rPr dirty="0" spc="40"/>
              <a:t> </a:t>
            </a:r>
            <a:r>
              <a:rPr dirty="0"/>
              <a:t>Loans</a:t>
            </a:r>
            <a:r>
              <a:rPr dirty="0" spc="-30"/>
              <a:t> </a:t>
            </a:r>
            <a:r>
              <a:rPr dirty="0"/>
              <a:t>and</a:t>
            </a:r>
            <a:r>
              <a:rPr dirty="0" spc="45"/>
              <a:t> </a:t>
            </a:r>
            <a:r>
              <a:rPr dirty="0"/>
              <a:t>Innovate</a:t>
            </a:r>
            <a:r>
              <a:rPr dirty="0" spc="-30"/>
              <a:t> </a:t>
            </a:r>
            <a:r>
              <a:rPr dirty="0"/>
              <a:t>UK</a:t>
            </a:r>
            <a:r>
              <a:rPr dirty="0" spc="-15"/>
              <a:t> </a:t>
            </a:r>
            <a:r>
              <a:rPr dirty="0" spc="-10"/>
              <a:t>grants</a:t>
            </a:r>
          </a:p>
          <a:p>
            <a:pPr marL="320675" marR="361950" indent="-307975">
              <a:lnSpc>
                <a:spcPct val="116300"/>
              </a:lnSpc>
              <a:spcBef>
                <a:spcPts val="8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pc="-25"/>
              <a:t>Post-</a:t>
            </a:r>
            <a:r>
              <a:rPr dirty="0"/>
              <a:t>Brexit</a:t>
            </a:r>
            <a:r>
              <a:rPr dirty="0" spc="40"/>
              <a:t> </a:t>
            </a:r>
            <a:r>
              <a:rPr dirty="0"/>
              <a:t>trade</a:t>
            </a:r>
            <a:r>
              <a:rPr dirty="0" spc="-50"/>
              <a:t> </a:t>
            </a:r>
            <a:r>
              <a:rPr dirty="0"/>
              <a:t>rules</a:t>
            </a:r>
            <a:r>
              <a:rPr dirty="0" spc="-40"/>
              <a:t> </a:t>
            </a:r>
            <a:r>
              <a:rPr dirty="0"/>
              <a:t>affect</a:t>
            </a:r>
            <a:r>
              <a:rPr dirty="0" spc="-45"/>
              <a:t> </a:t>
            </a:r>
            <a:r>
              <a:rPr dirty="0"/>
              <a:t>importing</a:t>
            </a:r>
            <a:r>
              <a:rPr dirty="0" spc="30"/>
              <a:t> </a:t>
            </a:r>
            <a:r>
              <a:rPr dirty="0" spc="-25"/>
              <a:t>raw </a:t>
            </a:r>
            <a:r>
              <a:rPr dirty="0" spc="-25"/>
              <a:t>	</a:t>
            </a:r>
            <a:r>
              <a:rPr dirty="0"/>
              <a:t>materials</a:t>
            </a:r>
            <a:r>
              <a:rPr dirty="0" spc="25"/>
              <a:t> </a:t>
            </a:r>
            <a:r>
              <a:rPr dirty="0"/>
              <a:t>from</a:t>
            </a:r>
            <a:r>
              <a:rPr dirty="0" spc="65"/>
              <a:t> </a:t>
            </a:r>
            <a:r>
              <a:rPr dirty="0"/>
              <a:t>African</a:t>
            </a:r>
            <a:r>
              <a:rPr dirty="0" spc="15"/>
              <a:t> </a:t>
            </a:r>
            <a:r>
              <a:rPr dirty="0"/>
              <a:t>nations</a:t>
            </a:r>
            <a:r>
              <a:rPr dirty="0" spc="-45"/>
              <a:t> </a:t>
            </a:r>
            <a:r>
              <a:rPr dirty="0"/>
              <a:t>:</a:t>
            </a:r>
            <a:r>
              <a:rPr dirty="0" spc="10"/>
              <a:t> </a:t>
            </a:r>
            <a:r>
              <a:rPr dirty="0"/>
              <a:t>potential</a:t>
            </a:r>
            <a:r>
              <a:rPr dirty="0" spc="-40"/>
              <a:t> </a:t>
            </a:r>
            <a:r>
              <a:rPr dirty="0" spc="-10"/>
              <a:t>tariff </a:t>
            </a:r>
            <a:r>
              <a:rPr dirty="0" spc="-10"/>
              <a:t>	</a:t>
            </a:r>
            <a:r>
              <a:rPr dirty="0"/>
              <a:t>costs</a:t>
            </a:r>
            <a:r>
              <a:rPr dirty="0" spc="-5"/>
              <a:t> </a:t>
            </a:r>
            <a:r>
              <a:rPr dirty="0"/>
              <a:t>on raw</a:t>
            </a:r>
            <a:r>
              <a:rPr dirty="0" spc="-15"/>
              <a:t> </a:t>
            </a:r>
            <a:r>
              <a:rPr dirty="0"/>
              <a:t>ingredient</a:t>
            </a:r>
            <a:r>
              <a:rPr dirty="0" spc="20"/>
              <a:t> </a:t>
            </a:r>
            <a:r>
              <a:rPr dirty="0" spc="-10"/>
              <a:t>imports</a:t>
            </a:r>
          </a:p>
          <a:p>
            <a:pPr algn="just" marL="320675" marR="5080" indent="-307975">
              <a:lnSpc>
                <a:spcPct val="116300"/>
              </a:lnSpc>
              <a:spcBef>
                <a:spcPts val="7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/>
              <a:t>Growing</a:t>
            </a:r>
            <a:r>
              <a:rPr dirty="0" spc="15"/>
              <a:t> </a:t>
            </a:r>
            <a:r>
              <a:rPr dirty="0"/>
              <a:t>UK</a:t>
            </a:r>
            <a:r>
              <a:rPr dirty="0" spc="20"/>
              <a:t> </a:t>
            </a:r>
            <a:r>
              <a:rPr dirty="0"/>
              <a:t>government</a:t>
            </a:r>
            <a:r>
              <a:rPr dirty="0" spc="25"/>
              <a:t> </a:t>
            </a:r>
            <a:r>
              <a:rPr dirty="0"/>
              <a:t>focus</a:t>
            </a:r>
            <a:r>
              <a:rPr dirty="0" spc="15"/>
              <a:t> </a:t>
            </a:r>
            <a:r>
              <a:rPr dirty="0"/>
              <a:t>on</a:t>
            </a:r>
            <a:r>
              <a:rPr dirty="0" spc="5"/>
              <a:t> </a:t>
            </a:r>
            <a:r>
              <a:rPr dirty="0"/>
              <a:t>reducing</a:t>
            </a:r>
            <a:r>
              <a:rPr dirty="0" spc="10"/>
              <a:t> </a:t>
            </a:r>
            <a:r>
              <a:rPr dirty="0" spc="-10"/>
              <a:t>Black </a:t>
            </a:r>
            <a:r>
              <a:rPr dirty="0" spc="-10"/>
              <a:t>	</a:t>
            </a:r>
            <a:r>
              <a:rPr dirty="0"/>
              <a:t>maternal</a:t>
            </a:r>
            <a:r>
              <a:rPr dirty="0" spc="-40"/>
              <a:t> </a:t>
            </a:r>
            <a:r>
              <a:rPr dirty="0"/>
              <a:t>health</a:t>
            </a:r>
            <a:r>
              <a:rPr dirty="0" spc="35"/>
              <a:t> </a:t>
            </a:r>
            <a:r>
              <a:rPr dirty="0"/>
              <a:t>inequalities</a:t>
            </a:r>
            <a:r>
              <a:rPr dirty="0" spc="40"/>
              <a:t> </a:t>
            </a:r>
            <a:r>
              <a:rPr dirty="0"/>
              <a:t>creates</a:t>
            </a:r>
            <a:r>
              <a:rPr dirty="0" spc="45"/>
              <a:t> </a:t>
            </a:r>
            <a:r>
              <a:rPr dirty="0"/>
              <a:t>a</a:t>
            </a:r>
            <a:r>
              <a:rPr dirty="0" spc="15"/>
              <a:t> </a:t>
            </a:r>
            <a:r>
              <a:rPr dirty="0" spc="-10"/>
              <a:t>supportive </a:t>
            </a:r>
            <a:r>
              <a:rPr dirty="0" spc="-10"/>
              <a:t>	</a:t>
            </a:r>
            <a:r>
              <a:rPr dirty="0"/>
              <a:t>policy</a:t>
            </a:r>
            <a:r>
              <a:rPr dirty="0" spc="50"/>
              <a:t> </a:t>
            </a:r>
            <a:r>
              <a:rPr dirty="0" spc="-10"/>
              <a:t>environment</a:t>
            </a:r>
          </a:p>
          <a:p>
            <a:pPr algn="just" marL="320675" marR="168910" indent="-307975">
              <a:lnSpc>
                <a:spcPct val="116399"/>
              </a:lnSpc>
              <a:spcBef>
                <a:spcPts val="7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/>
              <a:t>Potential</a:t>
            </a:r>
            <a:r>
              <a:rPr dirty="0" spc="30"/>
              <a:t> </a:t>
            </a:r>
            <a:r>
              <a:rPr dirty="0"/>
              <a:t>trade</a:t>
            </a:r>
            <a:r>
              <a:rPr dirty="0" spc="20"/>
              <a:t> </a:t>
            </a:r>
            <a:r>
              <a:rPr dirty="0"/>
              <a:t>agreements</a:t>
            </a:r>
            <a:r>
              <a:rPr dirty="0" spc="-60"/>
              <a:t> </a:t>
            </a:r>
            <a:r>
              <a:rPr dirty="0"/>
              <a:t>with</a:t>
            </a:r>
            <a:r>
              <a:rPr dirty="0" spc="15"/>
              <a:t> </a:t>
            </a:r>
            <a:r>
              <a:rPr dirty="0"/>
              <a:t>African</a:t>
            </a:r>
            <a:r>
              <a:rPr dirty="0" spc="-60"/>
              <a:t> </a:t>
            </a:r>
            <a:r>
              <a:rPr dirty="0" spc="-10"/>
              <a:t>nations </a:t>
            </a:r>
            <a:r>
              <a:rPr dirty="0" spc="-10"/>
              <a:t>	</a:t>
            </a:r>
            <a:r>
              <a:rPr dirty="0"/>
              <a:t>(e.g.</a:t>
            </a:r>
            <a:r>
              <a:rPr dirty="0" spc="-15"/>
              <a:t> </a:t>
            </a:r>
            <a:r>
              <a:rPr dirty="0"/>
              <a:t>UK-Ghana</a:t>
            </a:r>
            <a:r>
              <a:rPr dirty="0" spc="15"/>
              <a:t> </a:t>
            </a:r>
            <a:r>
              <a:rPr dirty="0" spc="-20"/>
              <a:t>EPA) </a:t>
            </a:r>
            <a:r>
              <a:rPr dirty="0"/>
              <a:t>could</a:t>
            </a:r>
            <a:r>
              <a:rPr dirty="0" spc="30"/>
              <a:t> </a:t>
            </a:r>
            <a:r>
              <a:rPr dirty="0"/>
              <a:t>reduce</a:t>
            </a:r>
            <a:r>
              <a:rPr dirty="0" spc="25"/>
              <a:t> </a:t>
            </a:r>
            <a:r>
              <a:rPr dirty="0"/>
              <a:t>import</a:t>
            </a:r>
            <a:r>
              <a:rPr dirty="0" spc="-35"/>
              <a:t> </a:t>
            </a:r>
            <a:r>
              <a:rPr dirty="0" spc="-10"/>
              <a:t>costs</a:t>
            </a:r>
          </a:p>
          <a:p>
            <a:pPr algn="just" marL="320675" indent="-307975">
              <a:lnSpc>
                <a:spcPct val="100000"/>
              </a:lnSpc>
              <a:spcBef>
                <a:spcPts val="560"/>
              </a:spcBef>
              <a:buFont typeface="Arial MT"/>
              <a:buChar char="•"/>
              <a:tabLst>
                <a:tab pos="320675" algn="l"/>
              </a:tabLst>
            </a:pPr>
            <a:r>
              <a:rPr dirty="0"/>
              <a:t>Regulatory</a:t>
            </a:r>
            <a:r>
              <a:rPr dirty="0" spc="10"/>
              <a:t> </a:t>
            </a:r>
            <a:r>
              <a:rPr dirty="0"/>
              <a:t>divergence</a:t>
            </a:r>
            <a:r>
              <a:rPr dirty="0" spc="35"/>
              <a:t> </a:t>
            </a:r>
            <a:r>
              <a:rPr dirty="0"/>
              <a:t>between</a:t>
            </a:r>
            <a:r>
              <a:rPr dirty="0" spc="-40"/>
              <a:t> </a:t>
            </a:r>
            <a:r>
              <a:rPr dirty="0"/>
              <a:t>UK</a:t>
            </a:r>
            <a:r>
              <a:rPr dirty="0" spc="-20"/>
              <a:t> </a:t>
            </a:r>
            <a:r>
              <a:rPr dirty="0"/>
              <a:t>and</a:t>
            </a:r>
            <a:r>
              <a:rPr dirty="0" spc="40"/>
              <a:t> </a:t>
            </a:r>
            <a:r>
              <a:rPr dirty="0" spc="-25"/>
              <a:t>EU</a:t>
            </a:r>
          </a:p>
          <a:p>
            <a:pPr marL="322580" marR="688340">
              <a:lnSpc>
                <a:spcPct val="116300"/>
              </a:lnSpc>
              <a:spcBef>
                <a:spcPts val="75"/>
              </a:spcBef>
            </a:pPr>
            <a:r>
              <a:rPr dirty="0"/>
              <a:t>cosmetics law</a:t>
            </a:r>
            <a:r>
              <a:rPr dirty="0" spc="-15"/>
              <a:t> </a:t>
            </a:r>
            <a:r>
              <a:rPr dirty="0" spc="-10"/>
              <a:t>post-</a:t>
            </a:r>
            <a:r>
              <a:rPr dirty="0"/>
              <a:t>Brexit</a:t>
            </a:r>
            <a:r>
              <a:rPr dirty="0" spc="15"/>
              <a:t> </a:t>
            </a:r>
            <a:r>
              <a:rPr dirty="0"/>
              <a:t>requires</a:t>
            </a:r>
            <a:r>
              <a:rPr dirty="0" spc="-70"/>
              <a:t> </a:t>
            </a:r>
            <a:r>
              <a:rPr dirty="0" spc="-20"/>
              <a:t>dual </a:t>
            </a:r>
            <a:r>
              <a:rPr dirty="0"/>
              <a:t>compliance</a:t>
            </a:r>
            <a:r>
              <a:rPr dirty="0" spc="5"/>
              <a:t> </a:t>
            </a:r>
            <a:r>
              <a:rPr dirty="0"/>
              <a:t>strategy</a:t>
            </a:r>
            <a:r>
              <a:rPr dirty="0" spc="-20"/>
              <a:t> </a:t>
            </a:r>
            <a:r>
              <a:rPr dirty="0"/>
              <a:t>for</a:t>
            </a:r>
            <a:r>
              <a:rPr dirty="0" spc="-20"/>
              <a:t> </a:t>
            </a:r>
            <a:r>
              <a:rPr dirty="0"/>
              <a:t>European </a:t>
            </a:r>
            <a:r>
              <a:rPr dirty="0" spc="-10"/>
              <a:t>expansion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71329" y="2100897"/>
            <a:ext cx="7927975" cy="713803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320675" marR="1033144" indent="-308610">
              <a:lnSpc>
                <a:spcPct val="116300"/>
              </a:lnSpc>
              <a:spcBef>
                <a:spcPts val="10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Cost</a:t>
            </a:r>
            <a:r>
              <a:rPr dirty="0" sz="2850" spc="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of</a:t>
            </a:r>
            <a:r>
              <a:rPr dirty="0" sz="2850" spc="-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living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pressures</a:t>
            </a:r>
            <a:r>
              <a:rPr dirty="0" sz="2850" spc="-5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in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the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UK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may</a:t>
            </a:r>
            <a:r>
              <a:rPr dirty="0" sz="2850" spc="-10">
                <a:latin typeface="Calibri"/>
                <a:cs typeface="Calibri"/>
              </a:rPr>
              <a:t> affect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discretionary</a:t>
            </a:r>
            <a:r>
              <a:rPr dirty="0" sz="2850" spc="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spending</a:t>
            </a:r>
            <a:r>
              <a:rPr dirty="0" sz="2850" spc="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on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wellness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products</a:t>
            </a:r>
            <a:endParaRPr sz="2850">
              <a:latin typeface="Calibri"/>
              <a:cs typeface="Calibri"/>
            </a:endParaRPr>
          </a:p>
          <a:p>
            <a:pPr algn="just" marL="320675" marR="401320" indent="-308610">
              <a:lnSpc>
                <a:spcPct val="116300"/>
              </a:lnSpc>
              <a:spcBef>
                <a:spcPts val="7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 spc="-20">
                <a:latin typeface="Calibri"/>
                <a:cs typeface="Calibri"/>
              </a:rPr>
              <a:t>However,</a:t>
            </a:r>
            <a:r>
              <a:rPr dirty="0" sz="2850" spc="-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the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postpartum</a:t>
            </a:r>
            <a:r>
              <a:rPr dirty="0" sz="2850" spc="-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gifting</a:t>
            </a:r>
            <a:r>
              <a:rPr dirty="0" sz="2850" spc="-7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market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remains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resilient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:</a:t>
            </a:r>
            <a:r>
              <a:rPr dirty="0" sz="2850" spc="-6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baby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shower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-5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new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mother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gifts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 spc="-25">
                <a:latin typeface="Calibri"/>
                <a:cs typeface="Calibri"/>
              </a:rPr>
              <a:t>are </a:t>
            </a:r>
            <a:r>
              <a:rPr dirty="0" sz="2850" spc="-25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seen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as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essential</a:t>
            </a:r>
            <a:endParaRPr sz="2850">
              <a:latin typeface="Calibri"/>
              <a:cs typeface="Calibri"/>
            </a:endParaRPr>
          </a:p>
          <a:p>
            <a:pPr marL="320040" marR="622935" indent="-307975">
              <a:lnSpc>
                <a:spcPct val="116399"/>
              </a:lnSpc>
              <a:spcBef>
                <a:spcPts val="7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Rising</a:t>
            </a:r>
            <a:r>
              <a:rPr dirty="0" sz="2850" spc="-6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ingredient</a:t>
            </a:r>
            <a:r>
              <a:rPr dirty="0" sz="2850" spc="-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logistics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costs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from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global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supply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chain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pressures</a:t>
            </a:r>
            <a:endParaRPr sz="2850">
              <a:latin typeface="Calibri"/>
              <a:cs typeface="Calibri"/>
            </a:endParaRPr>
          </a:p>
          <a:p>
            <a:pPr marL="320675" indent="-307975">
              <a:lnSpc>
                <a:spcPct val="100000"/>
              </a:lnSpc>
              <a:spcBef>
                <a:spcPts val="560"/>
              </a:spcBef>
              <a:buFont typeface="Arial MT"/>
              <a:buChar char="•"/>
              <a:tabLst>
                <a:tab pos="320675" algn="l"/>
              </a:tabLst>
            </a:pPr>
            <a:r>
              <a:rPr dirty="0" sz="2850">
                <a:latin typeface="Calibri"/>
                <a:cs typeface="Calibri"/>
              </a:rPr>
              <a:t>African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diaspora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communities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in</a:t>
            </a:r>
            <a:r>
              <a:rPr dirty="0" sz="2850" spc="-6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the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UK</a:t>
            </a:r>
            <a:r>
              <a:rPr dirty="0" sz="2850" spc="-45">
                <a:latin typeface="Calibri"/>
                <a:cs typeface="Calibri"/>
              </a:rPr>
              <a:t> </a:t>
            </a:r>
            <a:r>
              <a:rPr dirty="0" sz="2850" spc="-20">
                <a:latin typeface="Calibri"/>
                <a:cs typeface="Calibri"/>
              </a:rPr>
              <a:t>have</a:t>
            </a:r>
            <a:endParaRPr sz="2850">
              <a:latin typeface="Calibri"/>
              <a:cs typeface="Calibri"/>
            </a:endParaRPr>
          </a:p>
          <a:p>
            <a:pPr marL="322580" marR="5080">
              <a:lnSpc>
                <a:spcPct val="116399"/>
              </a:lnSpc>
              <a:spcBef>
                <a:spcPts val="75"/>
              </a:spcBef>
            </a:pPr>
            <a:r>
              <a:rPr dirty="0" sz="2850">
                <a:latin typeface="Calibri"/>
                <a:cs typeface="Calibri"/>
              </a:rPr>
              <a:t>growing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purchasing</a:t>
            </a:r>
            <a:r>
              <a:rPr dirty="0" sz="2850" spc="-6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power</a:t>
            </a:r>
            <a:r>
              <a:rPr dirty="0" sz="2850" spc="-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strong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brand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loyalty </a:t>
            </a:r>
            <a:r>
              <a:rPr dirty="0" sz="2850">
                <a:latin typeface="Calibri"/>
                <a:cs typeface="Calibri"/>
              </a:rPr>
              <a:t>to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culturally-authentic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products</a:t>
            </a:r>
            <a:endParaRPr sz="2850">
              <a:latin typeface="Calibri"/>
              <a:cs typeface="Calibri"/>
            </a:endParaRPr>
          </a:p>
          <a:p>
            <a:pPr marL="320675" marR="1363980" indent="-308610">
              <a:lnSpc>
                <a:spcPts val="4060"/>
              </a:lnSpc>
              <a:spcBef>
                <a:spcPts val="15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Exchange</a:t>
            </a:r>
            <a:r>
              <a:rPr dirty="0" sz="2850" spc="-7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rate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fluctuations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(GBP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vs</a:t>
            </a:r>
            <a:r>
              <a:rPr dirty="0" sz="2850" spc="-10">
                <a:latin typeface="Calibri"/>
                <a:cs typeface="Calibri"/>
              </a:rPr>
              <a:t> African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currencies)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may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impact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sourcing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costs</a:t>
            </a:r>
            <a:endParaRPr sz="2850">
              <a:latin typeface="Calibri"/>
              <a:cs typeface="Calibri"/>
            </a:endParaRPr>
          </a:p>
          <a:p>
            <a:pPr marL="321310" indent="-308610">
              <a:lnSpc>
                <a:spcPct val="100000"/>
              </a:lnSpc>
              <a:spcBef>
                <a:spcPts val="315"/>
              </a:spcBef>
              <a:buFont typeface="Arial MT"/>
              <a:buChar char="•"/>
              <a:tabLst>
                <a:tab pos="321310" algn="l"/>
              </a:tabLst>
            </a:pPr>
            <a:r>
              <a:rPr dirty="0" sz="2850">
                <a:latin typeface="Calibri"/>
                <a:cs typeface="Calibri"/>
              </a:rPr>
              <a:t>Access</a:t>
            </a:r>
            <a:r>
              <a:rPr dirty="0" sz="2850" spc="-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to</a:t>
            </a:r>
            <a:r>
              <a:rPr dirty="0" sz="2850" spc="-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government-backed</a:t>
            </a:r>
            <a:r>
              <a:rPr dirty="0" sz="2850" spc="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funding</a:t>
            </a:r>
            <a:r>
              <a:rPr dirty="0" sz="2850" spc="-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(Start</a:t>
            </a:r>
            <a:r>
              <a:rPr dirty="0" sz="2850" spc="-20">
                <a:latin typeface="Calibri"/>
                <a:cs typeface="Calibri"/>
              </a:rPr>
              <a:t> </a:t>
            </a:r>
            <a:r>
              <a:rPr dirty="0" sz="2850" spc="-25">
                <a:latin typeface="Calibri"/>
                <a:cs typeface="Calibri"/>
              </a:rPr>
              <a:t>Up</a:t>
            </a:r>
            <a:endParaRPr sz="2850">
              <a:latin typeface="Calibri"/>
              <a:cs typeface="Calibri"/>
            </a:endParaRPr>
          </a:p>
          <a:p>
            <a:pPr marL="322580">
              <a:lnSpc>
                <a:spcPct val="100000"/>
              </a:lnSpc>
              <a:spcBef>
                <a:spcPts val="560"/>
              </a:spcBef>
            </a:pPr>
            <a:r>
              <a:rPr dirty="0" sz="2850">
                <a:latin typeface="Calibri"/>
                <a:cs typeface="Calibri"/>
              </a:rPr>
              <a:t>Loans)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reduces</a:t>
            </a:r>
            <a:r>
              <a:rPr dirty="0" sz="2850" spc="6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financial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barrier</a:t>
            </a:r>
            <a:r>
              <a:rPr dirty="0" sz="2850" spc="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to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entry</a:t>
            </a:r>
            <a:endParaRPr sz="2850">
              <a:latin typeface="Calibri"/>
              <a:cs typeface="Calibri"/>
            </a:endParaRPr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3292221" y="652527"/>
            <a:ext cx="1400810" cy="130365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628650" marR="5080" indent="-616585">
              <a:lnSpc>
                <a:spcPct val="116399"/>
              </a:lnSpc>
              <a:spcBef>
                <a:spcPts val="100"/>
              </a:spcBef>
            </a:pPr>
            <a:r>
              <a:rPr dirty="0" sz="3600" spc="-240"/>
              <a:t>Polica </a:t>
            </a:r>
            <a:r>
              <a:rPr dirty="0" sz="3600" spc="-50"/>
              <a:t>l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12606019" y="652527"/>
            <a:ext cx="2496820" cy="13036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176655" marR="5080" indent="-1164590">
              <a:lnSpc>
                <a:spcPct val="116399"/>
              </a:lnSpc>
              <a:spcBef>
                <a:spcPts val="100"/>
              </a:spcBef>
            </a:pPr>
            <a:r>
              <a:rPr dirty="0" sz="3600" spc="-285">
                <a:latin typeface="Arial Black"/>
                <a:cs typeface="Arial Black"/>
              </a:rPr>
              <a:t>Economica </a:t>
            </a:r>
            <a:r>
              <a:rPr dirty="0" sz="3600" spc="-50">
                <a:latin typeface="Arial Black"/>
                <a:cs typeface="Arial Black"/>
              </a:rPr>
              <a:t>l</a:t>
            </a:r>
            <a:endParaRPr sz="3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647825"/>
            <a:ext cx="8267700" cy="8248650"/>
          </a:xfrm>
          <a:custGeom>
            <a:avLst/>
            <a:gdLst/>
            <a:ahLst/>
            <a:cxnLst/>
            <a:rect l="l" t="t" r="r" b="b"/>
            <a:pathLst>
              <a:path w="8267700" h="8248650">
                <a:moveTo>
                  <a:pt x="8267700" y="0"/>
                </a:moveTo>
                <a:lnTo>
                  <a:pt x="0" y="0"/>
                </a:lnTo>
                <a:lnTo>
                  <a:pt x="0" y="8248650"/>
                </a:lnTo>
                <a:lnTo>
                  <a:pt x="8267700" y="8248650"/>
                </a:lnTo>
                <a:lnTo>
                  <a:pt x="8267700" y="0"/>
                </a:lnTo>
                <a:close/>
              </a:path>
            </a:pathLst>
          </a:custGeom>
          <a:solidFill>
            <a:srgbClr val="868F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572625" y="1724025"/>
            <a:ext cx="8267700" cy="8172450"/>
          </a:xfrm>
          <a:custGeom>
            <a:avLst/>
            <a:gdLst/>
            <a:ahLst/>
            <a:cxnLst/>
            <a:rect l="l" t="t" r="r" b="b"/>
            <a:pathLst>
              <a:path w="8267700" h="8172450">
                <a:moveTo>
                  <a:pt x="8267700" y="0"/>
                </a:moveTo>
                <a:lnTo>
                  <a:pt x="0" y="0"/>
                </a:lnTo>
                <a:lnTo>
                  <a:pt x="0" y="8172450"/>
                </a:lnTo>
                <a:lnTo>
                  <a:pt x="8267700" y="8172450"/>
                </a:lnTo>
                <a:lnTo>
                  <a:pt x="8267700" y="0"/>
                </a:lnTo>
                <a:close/>
              </a:path>
            </a:pathLst>
          </a:custGeom>
          <a:solidFill>
            <a:srgbClr val="796C1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877569" y="1719008"/>
            <a:ext cx="7856855" cy="815848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20675" marR="175260" indent="-307975">
              <a:lnSpc>
                <a:spcPct val="116399"/>
              </a:lnSpc>
              <a:spcBef>
                <a:spcPts val="9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Growing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global</a:t>
            </a:r>
            <a:r>
              <a:rPr dirty="0" sz="2850" spc="5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movement</a:t>
            </a:r>
            <a:r>
              <a:rPr dirty="0" sz="2850" spc="-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around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Black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maternal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health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awareness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(e.g.</a:t>
            </a:r>
            <a:r>
              <a:rPr dirty="0" sz="2850" spc="-10">
                <a:latin typeface="Calibri"/>
                <a:cs typeface="Calibri"/>
              </a:rPr>
              <a:t> #BlackMaternalHealth)</a:t>
            </a:r>
            <a:endParaRPr sz="2850">
              <a:latin typeface="Calibri"/>
              <a:cs typeface="Calibri"/>
            </a:endParaRPr>
          </a:p>
          <a:p>
            <a:pPr marL="320675" marR="516255" indent="-307975">
              <a:lnSpc>
                <a:spcPct val="116300"/>
              </a:lnSpc>
              <a:spcBef>
                <a:spcPts val="8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Rising</a:t>
            </a:r>
            <a:r>
              <a:rPr dirty="0" sz="2850" spc="-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demand</a:t>
            </a:r>
            <a:r>
              <a:rPr dirty="0" sz="2850" spc="-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for culturally inclusive, </a:t>
            </a:r>
            <a:r>
              <a:rPr dirty="0" sz="2850" spc="-10">
                <a:latin typeface="Calibri"/>
                <a:cs typeface="Calibri"/>
              </a:rPr>
              <a:t>heritage-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based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wellness</a:t>
            </a:r>
            <a:r>
              <a:rPr dirty="0" sz="2850" spc="9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products</a:t>
            </a:r>
            <a:endParaRPr sz="2850">
              <a:latin typeface="Calibri"/>
              <a:cs typeface="Calibri"/>
            </a:endParaRPr>
          </a:p>
          <a:p>
            <a:pPr marL="320675" marR="889635" indent="-307975">
              <a:lnSpc>
                <a:spcPts val="4050"/>
              </a:lnSpc>
              <a:spcBef>
                <a:spcPts val="16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Increasing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social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media discourse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around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 spc="-25">
                <a:latin typeface="Calibri"/>
                <a:cs typeface="Calibri"/>
              </a:rPr>
              <a:t>the </a:t>
            </a:r>
            <a:r>
              <a:rPr dirty="0" sz="2850" spc="-25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'fourth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trimester' and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postpartum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recovery</a:t>
            </a:r>
            <a:endParaRPr sz="2850">
              <a:latin typeface="Calibri"/>
              <a:cs typeface="Calibri"/>
            </a:endParaRPr>
          </a:p>
          <a:p>
            <a:pPr marL="320675" indent="-307975">
              <a:lnSpc>
                <a:spcPct val="100000"/>
              </a:lnSpc>
              <a:spcBef>
                <a:spcPts val="325"/>
              </a:spcBef>
              <a:buFont typeface="Arial MT"/>
              <a:buChar char="•"/>
              <a:tabLst>
                <a:tab pos="320675" algn="l"/>
              </a:tabLst>
            </a:pPr>
            <a:r>
              <a:rPr dirty="0" sz="2850">
                <a:latin typeface="Calibri"/>
                <a:cs typeface="Calibri"/>
              </a:rPr>
              <a:t>African</a:t>
            </a:r>
            <a:r>
              <a:rPr dirty="0" sz="2850" spc="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-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Caribbean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communities</a:t>
            </a:r>
            <a:r>
              <a:rPr dirty="0" sz="2850" spc="-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in</a:t>
            </a:r>
            <a:r>
              <a:rPr dirty="0" sz="2850" spc="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the</a:t>
            </a:r>
            <a:r>
              <a:rPr dirty="0" sz="2850" spc="60">
                <a:latin typeface="Calibri"/>
                <a:cs typeface="Calibri"/>
              </a:rPr>
              <a:t> </a:t>
            </a:r>
            <a:r>
              <a:rPr dirty="0" sz="2850" spc="-25">
                <a:latin typeface="Calibri"/>
                <a:cs typeface="Calibri"/>
              </a:rPr>
              <a:t>UK</a:t>
            </a:r>
            <a:endParaRPr sz="2850">
              <a:latin typeface="Calibri"/>
              <a:cs typeface="Calibri"/>
            </a:endParaRPr>
          </a:p>
          <a:p>
            <a:pPr marL="322580" marR="180340">
              <a:lnSpc>
                <a:spcPts val="4050"/>
              </a:lnSpc>
              <a:spcBef>
                <a:spcPts val="170"/>
              </a:spcBef>
            </a:pPr>
            <a:r>
              <a:rPr dirty="0" sz="2850">
                <a:latin typeface="Calibri"/>
                <a:cs typeface="Calibri"/>
              </a:rPr>
              <a:t>value</a:t>
            </a:r>
            <a:r>
              <a:rPr dirty="0" sz="2850" spc="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practice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traditional</a:t>
            </a:r>
            <a:r>
              <a:rPr dirty="0" sz="2850" spc="-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postpartum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rituals</a:t>
            </a:r>
            <a:r>
              <a:rPr dirty="0" sz="2850" spc="50">
                <a:latin typeface="Calibri"/>
                <a:cs typeface="Calibri"/>
              </a:rPr>
              <a:t> </a:t>
            </a:r>
            <a:r>
              <a:rPr dirty="0" sz="2850" spc="-50">
                <a:latin typeface="Calibri"/>
                <a:cs typeface="Calibri"/>
              </a:rPr>
              <a:t>: </a:t>
            </a:r>
            <a:r>
              <a:rPr dirty="0" sz="2850">
                <a:latin typeface="Calibri"/>
                <a:cs typeface="Calibri"/>
              </a:rPr>
              <a:t>an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underserved,</a:t>
            </a:r>
            <a:r>
              <a:rPr dirty="0" sz="2850" spc="-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loyal</a:t>
            </a:r>
            <a:r>
              <a:rPr dirty="0" sz="2850" spc="4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market</a:t>
            </a:r>
            <a:endParaRPr sz="2850">
              <a:latin typeface="Calibri"/>
              <a:cs typeface="Calibri"/>
            </a:endParaRPr>
          </a:p>
          <a:p>
            <a:pPr marL="320675" indent="-307975">
              <a:lnSpc>
                <a:spcPct val="100000"/>
              </a:lnSpc>
              <a:spcBef>
                <a:spcPts val="320"/>
              </a:spcBef>
              <a:buFont typeface="Arial MT"/>
              <a:buChar char="•"/>
              <a:tabLst>
                <a:tab pos="320675" algn="l"/>
              </a:tabLst>
            </a:pPr>
            <a:r>
              <a:rPr dirty="0" sz="2850">
                <a:latin typeface="Calibri"/>
                <a:cs typeface="Calibri"/>
              </a:rPr>
              <a:t>Gen</a:t>
            </a:r>
            <a:r>
              <a:rPr dirty="0" sz="2850" spc="6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Z</a:t>
            </a:r>
            <a:r>
              <a:rPr dirty="0" sz="2850" spc="7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7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Millennial mothers</a:t>
            </a:r>
            <a:r>
              <a:rPr dirty="0" sz="2850" spc="-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prioritise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natural,</a:t>
            </a:r>
            <a:endParaRPr sz="2850">
              <a:latin typeface="Calibri"/>
              <a:cs typeface="Calibri"/>
            </a:endParaRPr>
          </a:p>
          <a:p>
            <a:pPr marL="322580">
              <a:lnSpc>
                <a:spcPct val="100000"/>
              </a:lnSpc>
              <a:spcBef>
                <a:spcPts val="560"/>
              </a:spcBef>
            </a:pPr>
            <a:r>
              <a:rPr dirty="0" sz="2850">
                <a:latin typeface="Calibri"/>
                <a:cs typeface="Calibri"/>
              </a:rPr>
              <a:t>ethical,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6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values-</a:t>
            </a:r>
            <a:r>
              <a:rPr dirty="0" sz="2850">
                <a:latin typeface="Calibri"/>
                <a:cs typeface="Calibri"/>
              </a:rPr>
              <a:t>aligned</a:t>
            </a:r>
            <a:r>
              <a:rPr dirty="0" sz="2850" spc="5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brands</a:t>
            </a:r>
            <a:endParaRPr sz="2850">
              <a:latin typeface="Calibri"/>
              <a:cs typeface="Calibri"/>
            </a:endParaRPr>
          </a:p>
          <a:p>
            <a:pPr marL="320675" marR="1381760" indent="-307975">
              <a:lnSpc>
                <a:spcPct val="116300"/>
              </a:lnSpc>
              <a:spcBef>
                <a:spcPts val="7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Rise</a:t>
            </a:r>
            <a:r>
              <a:rPr dirty="0" sz="2850" spc="-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of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postpartum</a:t>
            </a:r>
            <a:r>
              <a:rPr dirty="0" sz="2850" spc="9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doulas</a:t>
            </a:r>
            <a:r>
              <a:rPr dirty="0" sz="2850" spc="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wellness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practitioners</a:t>
            </a:r>
            <a:r>
              <a:rPr dirty="0" sz="2850" spc="-9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creating</a:t>
            </a:r>
            <a:r>
              <a:rPr dirty="0" sz="2850" spc="-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referral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partnership 	opportunities</a:t>
            </a:r>
            <a:endParaRPr sz="2850">
              <a:latin typeface="Calibri"/>
              <a:cs typeface="Calibri"/>
            </a:endParaRPr>
          </a:p>
          <a:p>
            <a:pPr marL="320675" marR="5080" indent="-307975">
              <a:lnSpc>
                <a:spcPct val="116399"/>
              </a:lnSpc>
              <a:spcBef>
                <a:spcPts val="7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Increasing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awareness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of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postpartum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mental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health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driving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holistic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wellness</a:t>
            </a:r>
            <a:r>
              <a:rPr dirty="0" sz="2850" spc="11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interest</a:t>
            </a:r>
            <a:endParaRPr sz="285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idx="3" sz="half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320675" marR="5080" indent="-308610">
              <a:lnSpc>
                <a:spcPct val="116300"/>
              </a:lnSpc>
              <a:spcBef>
                <a:spcPts val="10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pc="-10"/>
              <a:t>E-</a:t>
            </a:r>
            <a:r>
              <a:rPr dirty="0"/>
              <a:t>commerce</a:t>
            </a:r>
            <a:r>
              <a:rPr dirty="0" spc="-25"/>
              <a:t> </a:t>
            </a:r>
            <a:r>
              <a:rPr dirty="0"/>
              <a:t>platforms</a:t>
            </a:r>
            <a:r>
              <a:rPr dirty="0" spc="-20"/>
              <a:t> </a:t>
            </a:r>
            <a:r>
              <a:rPr dirty="0"/>
              <a:t>(Shopify,</a:t>
            </a:r>
            <a:r>
              <a:rPr dirty="0" spc="-60"/>
              <a:t> </a:t>
            </a:r>
            <a:r>
              <a:rPr dirty="0"/>
              <a:t>Amazon)</a:t>
            </a:r>
            <a:r>
              <a:rPr dirty="0" spc="-60"/>
              <a:t> </a:t>
            </a:r>
            <a:r>
              <a:rPr dirty="0"/>
              <a:t>make</a:t>
            </a:r>
            <a:r>
              <a:rPr dirty="0" spc="-20"/>
              <a:t> </a:t>
            </a:r>
            <a:r>
              <a:rPr dirty="0" spc="-25"/>
              <a:t>DTC </a:t>
            </a:r>
            <a:r>
              <a:rPr dirty="0" spc="-25"/>
              <a:t>	</a:t>
            </a:r>
            <a:r>
              <a:rPr dirty="0"/>
              <a:t>brand</a:t>
            </a:r>
            <a:r>
              <a:rPr dirty="0" spc="20"/>
              <a:t> </a:t>
            </a:r>
            <a:r>
              <a:rPr dirty="0"/>
              <a:t>launches</a:t>
            </a:r>
            <a:r>
              <a:rPr dirty="0" spc="20"/>
              <a:t> </a:t>
            </a:r>
            <a:r>
              <a:rPr dirty="0"/>
              <a:t>accessible</a:t>
            </a:r>
            <a:r>
              <a:rPr dirty="0" spc="15"/>
              <a:t> </a:t>
            </a:r>
            <a:r>
              <a:rPr dirty="0"/>
              <a:t>and</a:t>
            </a:r>
            <a:r>
              <a:rPr dirty="0" spc="20"/>
              <a:t> </a:t>
            </a:r>
            <a:r>
              <a:rPr dirty="0"/>
              <a:t>low-</a:t>
            </a:r>
            <a:r>
              <a:rPr dirty="0" spc="-20"/>
              <a:t>cost</a:t>
            </a:r>
          </a:p>
          <a:p>
            <a:pPr marL="320675" marR="153670" indent="-308610">
              <a:lnSpc>
                <a:spcPct val="116300"/>
              </a:lnSpc>
              <a:spcBef>
                <a:spcPts val="7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/>
              <a:t>Social</a:t>
            </a:r>
            <a:r>
              <a:rPr dirty="0" spc="10"/>
              <a:t> </a:t>
            </a:r>
            <a:r>
              <a:rPr dirty="0"/>
              <a:t>media</a:t>
            </a:r>
            <a:r>
              <a:rPr dirty="0" spc="-15"/>
              <a:t> </a:t>
            </a:r>
            <a:r>
              <a:rPr dirty="0"/>
              <a:t>(Instagram,</a:t>
            </a:r>
            <a:r>
              <a:rPr dirty="0" spc="-30"/>
              <a:t> </a:t>
            </a:r>
            <a:r>
              <a:rPr dirty="0" spc="-20"/>
              <a:t>TikTok)</a:t>
            </a:r>
            <a:r>
              <a:rPr dirty="0" spc="-40"/>
              <a:t> </a:t>
            </a:r>
            <a:r>
              <a:rPr dirty="0"/>
              <a:t>enables</a:t>
            </a:r>
            <a:r>
              <a:rPr dirty="0" spc="20"/>
              <a:t> </a:t>
            </a:r>
            <a:r>
              <a:rPr dirty="0" spc="-10"/>
              <a:t>organic </a:t>
            </a:r>
            <a:r>
              <a:rPr dirty="0" spc="-10"/>
              <a:t>	</a:t>
            </a:r>
            <a:r>
              <a:rPr dirty="0"/>
              <a:t>community</a:t>
            </a:r>
            <a:r>
              <a:rPr dirty="0" spc="-5"/>
              <a:t> </a:t>
            </a:r>
            <a:r>
              <a:rPr dirty="0"/>
              <a:t>building</a:t>
            </a:r>
            <a:r>
              <a:rPr dirty="0" spc="25"/>
              <a:t> </a:t>
            </a:r>
            <a:r>
              <a:rPr dirty="0"/>
              <a:t>and</a:t>
            </a:r>
            <a:r>
              <a:rPr dirty="0" spc="10"/>
              <a:t> </a:t>
            </a:r>
            <a:r>
              <a:rPr dirty="0"/>
              <a:t>low-cost</a:t>
            </a:r>
            <a:r>
              <a:rPr dirty="0" spc="-45"/>
              <a:t> </a:t>
            </a:r>
            <a:r>
              <a:rPr dirty="0"/>
              <a:t>brand</a:t>
            </a:r>
            <a:r>
              <a:rPr dirty="0" spc="10"/>
              <a:t> </a:t>
            </a:r>
            <a:r>
              <a:rPr dirty="0" spc="-10"/>
              <a:t>awareness</a:t>
            </a:r>
          </a:p>
          <a:p>
            <a:pPr marL="320675" marR="259079" indent="-308610">
              <a:lnSpc>
                <a:spcPts val="4050"/>
              </a:lnSpc>
              <a:spcBef>
                <a:spcPts val="17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/>
              <a:t>AI-powered</a:t>
            </a:r>
            <a:r>
              <a:rPr dirty="0" spc="15"/>
              <a:t> </a:t>
            </a:r>
            <a:r>
              <a:rPr dirty="0"/>
              <a:t>personalisation</a:t>
            </a:r>
            <a:r>
              <a:rPr dirty="0" spc="10"/>
              <a:t> </a:t>
            </a:r>
            <a:r>
              <a:rPr dirty="0"/>
              <a:t>tools</a:t>
            </a:r>
            <a:r>
              <a:rPr dirty="0" spc="15"/>
              <a:t> </a:t>
            </a:r>
            <a:r>
              <a:rPr dirty="0"/>
              <a:t>can</a:t>
            </a:r>
            <a:r>
              <a:rPr dirty="0" spc="15"/>
              <a:t> </a:t>
            </a:r>
            <a:r>
              <a:rPr dirty="0"/>
              <a:t>enhance</a:t>
            </a:r>
            <a:r>
              <a:rPr dirty="0" spc="15"/>
              <a:t> </a:t>
            </a:r>
            <a:r>
              <a:rPr dirty="0" spc="-25"/>
              <a:t>the </a:t>
            </a:r>
            <a:r>
              <a:rPr dirty="0" spc="-25"/>
              <a:t>	</a:t>
            </a:r>
            <a:r>
              <a:rPr dirty="0"/>
              <a:t>customer</a:t>
            </a:r>
            <a:r>
              <a:rPr dirty="0" spc="35"/>
              <a:t> </a:t>
            </a:r>
            <a:r>
              <a:rPr dirty="0"/>
              <a:t>shopping</a:t>
            </a:r>
            <a:r>
              <a:rPr dirty="0" spc="-15"/>
              <a:t> </a:t>
            </a:r>
            <a:r>
              <a:rPr dirty="0" spc="-10"/>
              <a:t>experience</a:t>
            </a:r>
          </a:p>
          <a:p>
            <a:pPr marL="321310" indent="-308610">
              <a:lnSpc>
                <a:spcPct val="100000"/>
              </a:lnSpc>
              <a:spcBef>
                <a:spcPts val="325"/>
              </a:spcBef>
              <a:buFont typeface="Arial MT"/>
              <a:buChar char="•"/>
              <a:tabLst>
                <a:tab pos="321310" algn="l"/>
              </a:tabLst>
            </a:pPr>
            <a:r>
              <a:rPr dirty="0"/>
              <a:t>Growing</a:t>
            </a:r>
            <a:r>
              <a:rPr dirty="0" spc="15"/>
              <a:t> </a:t>
            </a:r>
            <a:r>
              <a:rPr dirty="0"/>
              <a:t>use</a:t>
            </a:r>
            <a:r>
              <a:rPr dirty="0" spc="10"/>
              <a:t> </a:t>
            </a:r>
            <a:r>
              <a:rPr dirty="0"/>
              <a:t>of</a:t>
            </a:r>
            <a:r>
              <a:rPr dirty="0" spc="-45"/>
              <a:t> </a:t>
            </a:r>
            <a:r>
              <a:rPr dirty="0"/>
              <a:t>influencer</a:t>
            </a:r>
            <a:r>
              <a:rPr dirty="0" spc="-10"/>
              <a:t> </a:t>
            </a:r>
            <a:r>
              <a:rPr dirty="0"/>
              <a:t>and</a:t>
            </a:r>
            <a:r>
              <a:rPr dirty="0" spc="-65"/>
              <a:t> </a:t>
            </a:r>
            <a:r>
              <a:rPr dirty="0"/>
              <a:t>affiliate</a:t>
            </a:r>
            <a:r>
              <a:rPr dirty="0" spc="15"/>
              <a:t> </a:t>
            </a:r>
            <a:r>
              <a:rPr dirty="0" spc="-10"/>
              <a:t>marketing</a:t>
            </a:r>
          </a:p>
          <a:p>
            <a:pPr marL="322580">
              <a:lnSpc>
                <a:spcPct val="100000"/>
              </a:lnSpc>
              <a:spcBef>
                <a:spcPts val="555"/>
              </a:spcBef>
            </a:pPr>
            <a:r>
              <a:rPr dirty="0"/>
              <a:t>platforms</a:t>
            </a:r>
            <a:r>
              <a:rPr dirty="0" spc="-70"/>
              <a:t> </a:t>
            </a:r>
            <a:r>
              <a:rPr dirty="0" spc="-10"/>
              <a:t>(LTK,</a:t>
            </a:r>
            <a:r>
              <a:rPr dirty="0" spc="-45"/>
              <a:t> </a:t>
            </a:r>
            <a:r>
              <a:rPr dirty="0"/>
              <a:t>Awin)</a:t>
            </a:r>
            <a:r>
              <a:rPr dirty="0" spc="-45"/>
              <a:t> </a:t>
            </a:r>
            <a:r>
              <a:rPr dirty="0"/>
              <a:t>for</a:t>
            </a:r>
            <a:r>
              <a:rPr dirty="0" spc="-30"/>
              <a:t> </a:t>
            </a:r>
            <a:r>
              <a:rPr dirty="0"/>
              <a:t>wellness</a:t>
            </a:r>
            <a:r>
              <a:rPr dirty="0" spc="-65"/>
              <a:t> </a:t>
            </a:r>
            <a:r>
              <a:rPr dirty="0" spc="-10"/>
              <a:t>brands</a:t>
            </a:r>
          </a:p>
          <a:p>
            <a:pPr marL="320675" marR="836294" indent="-308610">
              <a:lnSpc>
                <a:spcPct val="116399"/>
              </a:lnSpc>
              <a:spcBef>
                <a:spcPts val="7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/>
              <a:t>Subscription</a:t>
            </a:r>
            <a:r>
              <a:rPr dirty="0" spc="-5"/>
              <a:t> </a:t>
            </a:r>
            <a:r>
              <a:rPr dirty="0"/>
              <a:t>box</a:t>
            </a:r>
            <a:r>
              <a:rPr dirty="0" spc="50"/>
              <a:t> </a:t>
            </a:r>
            <a:r>
              <a:rPr dirty="0"/>
              <a:t>technology</a:t>
            </a:r>
            <a:r>
              <a:rPr dirty="0" spc="-5"/>
              <a:t> </a:t>
            </a:r>
            <a:r>
              <a:rPr dirty="0"/>
              <a:t>enables</a:t>
            </a:r>
            <a:r>
              <a:rPr dirty="0" spc="30"/>
              <a:t> </a:t>
            </a:r>
            <a:r>
              <a:rPr dirty="0" spc="-10"/>
              <a:t>recurring </a:t>
            </a:r>
            <a:r>
              <a:rPr dirty="0" spc="-10"/>
              <a:t>	</a:t>
            </a:r>
            <a:r>
              <a:rPr dirty="0"/>
              <a:t>revenue</a:t>
            </a:r>
            <a:r>
              <a:rPr dirty="0" spc="15"/>
              <a:t> </a:t>
            </a:r>
            <a:r>
              <a:rPr dirty="0"/>
              <a:t>models</a:t>
            </a:r>
            <a:r>
              <a:rPr dirty="0" spc="15"/>
              <a:t> </a:t>
            </a:r>
            <a:r>
              <a:rPr dirty="0"/>
              <a:t>for</a:t>
            </a:r>
            <a:r>
              <a:rPr dirty="0" spc="-15"/>
              <a:t> </a:t>
            </a:r>
            <a:r>
              <a:rPr dirty="0"/>
              <a:t>postpartum</a:t>
            </a:r>
            <a:r>
              <a:rPr dirty="0" spc="-15"/>
              <a:t> </a:t>
            </a:r>
            <a:r>
              <a:rPr dirty="0" spc="-20"/>
              <a:t>kits</a:t>
            </a:r>
          </a:p>
          <a:p>
            <a:pPr marL="321310" indent="-308610">
              <a:lnSpc>
                <a:spcPct val="100000"/>
              </a:lnSpc>
              <a:spcBef>
                <a:spcPts val="555"/>
              </a:spcBef>
              <a:buFont typeface="Arial MT"/>
              <a:buChar char="•"/>
              <a:tabLst>
                <a:tab pos="321310" algn="l"/>
              </a:tabLst>
            </a:pPr>
            <a:r>
              <a:rPr dirty="0"/>
              <a:t>Emerging</a:t>
            </a:r>
            <a:r>
              <a:rPr dirty="0" spc="-20"/>
              <a:t> </a:t>
            </a:r>
            <a:r>
              <a:rPr dirty="0"/>
              <a:t>wellness</a:t>
            </a:r>
            <a:r>
              <a:rPr dirty="0" spc="-10"/>
              <a:t> </a:t>
            </a:r>
            <a:r>
              <a:rPr dirty="0"/>
              <a:t>app</a:t>
            </a:r>
            <a:r>
              <a:rPr dirty="0" spc="-85"/>
              <a:t> </a:t>
            </a:r>
            <a:r>
              <a:rPr dirty="0"/>
              <a:t>ecosystem</a:t>
            </a:r>
            <a:r>
              <a:rPr dirty="0" spc="-40"/>
              <a:t> </a:t>
            </a:r>
            <a:r>
              <a:rPr dirty="0"/>
              <a:t>creates </a:t>
            </a:r>
            <a:r>
              <a:rPr dirty="0" spc="-10"/>
              <a:t>potential</a:t>
            </a:r>
          </a:p>
          <a:p>
            <a:pPr marL="322580" marR="287020">
              <a:lnSpc>
                <a:spcPct val="116300"/>
              </a:lnSpc>
              <a:spcBef>
                <a:spcPts val="80"/>
              </a:spcBef>
            </a:pPr>
            <a:r>
              <a:rPr dirty="0"/>
              <a:t>for</a:t>
            </a:r>
            <a:r>
              <a:rPr dirty="0" spc="10"/>
              <a:t> </a:t>
            </a:r>
            <a:r>
              <a:rPr dirty="0"/>
              <a:t>digital</a:t>
            </a:r>
            <a:r>
              <a:rPr dirty="0" spc="-30"/>
              <a:t> </a:t>
            </a:r>
            <a:r>
              <a:rPr dirty="0"/>
              <a:t>product</a:t>
            </a:r>
            <a:r>
              <a:rPr dirty="0" spc="-30"/>
              <a:t> </a:t>
            </a:r>
            <a:r>
              <a:rPr dirty="0"/>
              <a:t>extensions</a:t>
            </a:r>
            <a:r>
              <a:rPr dirty="0" spc="40"/>
              <a:t> </a:t>
            </a:r>
            <a:r>
              <a:rPr dirty="0"/>
              <a:t>(postpartum </a:t>
            </a:r>
            <a:r>
              <a:rPr dirty="0" spc="-10"/>
              <a:t>guides, </a:t>
            </a:r>
            <a:r>
              <a:rPr dirty="0"/>
              <a:t>community</a:t>
            </a:r>
            <a:r>
              <a:rPr dirty="0" spc="40"/>
              <a:t> </a:t>
            </a:r>
            <a:r>
              <a:rPr dirty="0" spc="-10"/>
              <a:t>platforms)</a:t>
            </a:r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4439665" y="581661"/>
            <a:ext cx="1236980" cy="130365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549275" marR="5080" indent="-537210">
              <a:lnSpc>
                <a:spcPct val="116399"/>
              </a:lnSpc>
              <a:spcBef>
                <a:spcPts val="100"/>
              </a:spcBef>
            </a:pPr>
            <a:r>
              <a:rPr dirty="0" sz="3600" spc="-330"/>
              <a:t>Socia </a:t>
            </a:r>
            <a:r>
              <a:rPr dirty="0" sz="3600" spc="-50"/>
              <a:t>l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12241530" y="581661"/>
            <a:ext cx="3008630" cy="13036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435735" marR="5080" indent="-1423035">
              <a:lnSpc>
                <a:spcPct val="116399"/>
              </a:lnSpc>
              <a:spcBef>
                <a:spcPts val="100"/>
              </a:spcBef>
            </a:pPr>
            <a:r>
              <a:rPr dirty="0" sz="3600" spc="-285">
                <a:latin typeface="Arial Black"/>
                <a:cs typeface="Arial Black"/>
              </a:rPr>
              <a:t>Technologica </a:t>
            </a:r>
            <a:r>
              <a:rPr dirty="0" sz="3600" spc="-50">
                <a:latin typeface="Arial Black"/>
                <a:cs typeface="Arial Black"/>
              </a:rPr>
              <a:t>l</a:t>
            </a:r>
            <a:endParaRPr sz="3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647825"/>
            <a:ext cx="8267700" cy="8248650"/>
          </a:xfrm>
          <a:custGeom>
            <a:avLst/>
            <a:gdLst/>
            <a:ahLst/>
            <a:cxnLst/>
            <a:rect l="l" t="t" r="r" b="b"/>
            <a:pathLst>
              <a:path w="8267700" h="8248650">
                <a:moveTo>
                  <a:pt x="8267700" y="0"/>
                </a:moveTo>
                <a:lnTo>
                  <a:pt x="0" y="0"/>
                </a:lnTo>
                <a:lnTo>
                  <a:pt x="0" y="8248650"/>
                </a:lnTo>
                <a:lnTo>
                  <a:pt x="8267700" y="8248650"/>
                </a:lnTo>
                <a:lnTo>
                  <a:pt x="8267700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772650" y="1552575"/>
            <a:ext cx="8267700" cy="8315325"/>
          </a:xfrm>
          <a:custGeom>
            <a:avLst/>
            <a:gdLst/>
            <a:ahLst/>
            <a:cxnLst/>
            <a:rect l="l" t="t" r="r" b="b"/>
            <a:pathLst>
              <a:path w="8267700" h="8315325">
                <a:moveTo>
                  <a:pt x="8267700" y="0"/>
                </a:moveTo>
                <a:lnTo>
                  <a:pt x="0" y="0"/>
                </a:lnTo>
                <a:lnTo>
                  <a:pt x="0" y="8315325"/>
                </a:lnTo>
                <a:lnTo>
                  <a:pt x="8267700" y="8315325"/>
                </a:lnTo>
                <a:lnTo>
                  <a:pt x="8267700" y="0"/>
                </a:lnTo>
                <a:close/>
              </a:path>
            </a:pathLst>
          </a:custGeom>
          <a:solidFill>
            <a:srgbClr val="6B3D0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57555" y="1997773"/>
            <a:ext cx="7768590" cy="7833995"/>
          </a:xfrm>
          <a:prstGeom prst="rect">
            <a:avLst/>
          </a:prstGeom>
        </p:spPr>
        <p:txBody>
          <a:bodyPr wrap="square" lIns="0" tIns="85090" rIns="0" bIns="0" rtlCol="0" vert="horz">
            <a:spAutoFit/>
          </a:bodyPr>
          <a:lstStyle/>
          <a:p>
            <a:pPr marL="327660">
              <a:lnSpc>
                <a:spcPct val="100000"/>
              </a:lnSpc>
              <a:spcBef>
                <a:spcPts val="670"/>
              </a:spcBef>
            </a:pPr>
            <a:r>
              <a:rPr dirty="0" sz="2900" spc="-10">
                <a:latin typeface="Calibri"/>
                <a:cs typeface="Calibri"/>
              </a:rPr>
              <a:t>plastic-</a:t>
            </a:r>
            <a:r>
              <a:rPr dirty="0" sz="2900">
                <a:latin typeface="Calibri"/>
                <a:cs typeface="Calibri"/>
              </a:rPr>
              <a:t>free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packaging</a:t>
            </a:r>
            <a:endParaRPr sz="2900">
              <a:latin typeface="Calibri"/>
              <a:cs typeface="Calibri"/>
            </a:endParaRPr>
          </a:p>
          <a:p>
            <a:pPr marL="325120" marR="5080" indent="-313055">
              <a:lnSpc>
                <a:spcPts val="4130"/>
              </a:lnSpc>
              <a:spcBef>
                <a:spcPts val="170"/>
              </a:spcBef>
              <a:buFont typeface="Arial MT"/>
              <a:buChar char="•"/>
              <a:tabLst>
                <a:tab pos="327660" algn="l"/>
              </a:tabLst>
            </a:pPr>
            <a:r>
              <a:rPr dirty="0" sz="2900">
                <a:latin typeface="Calibri"/>
                <a:cs typeface="Calibri"/>
              </a:rPr>
              <a:t>Ethical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sourcing</a:t>
            </a:r>
            <a:r>
              <a:rPr dirty="0" sz="2900" spc="-5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from</a:t>
            </a:r>
            <a:r>
              <a:rPr dirty="0" sz="2900" spc="-3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African</a:t>
            </a:r>
            <a:r>
              <a:rPr dirty="0" sz="2900" spc="-6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cooperatives</a:t>
            </a:r>
            <a:r>
              <a:rPr dirty="0" sz="2900" spc="-4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is</a:t>
            </a:r>
            <a:r>
              <a:rPr dirty="0" sz="2900" spc="-40">
                <a:latin typeface="Calibri"/>
                <a:cs typeface="Calibri"/>
              </a:rPr>
              <a:t> </a:t>
            </a:r>
            <a:r>
              <a:rPr dirty="0" sz="2900" spc="-20">
                <a:latin typeface="Calibri"/>
                <a:cs typeface="Calibri"/>
              </a:rPr>
              <a:t>both </a:t>
            </a:r>
            <a:r>
              <a:rPr dirty="0" sz="2900" spc="-2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a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brand</a:t>
            </a:r>
            <a:r>
              <a:rPr dirty="0" sz="2900" spc="-7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strength</a:t>
            </a:r>
            <a:r>
              <a:rPr dirty="0" sz="2900" spc="-7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and</a:t>
            </a:r>
            <a:r>
              <a:rPr dirty="0" sz="2900" spc="-6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</a:t>
            </a:r>
            <a:r>
              <a:rPr dirty="0" sz="2900" spc="-1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reputational</a:t>
            </a:r>
            <a:r>
              <a:rPr dirty="0" sz="2900" spc="-95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requirement</a:t>
            </a:r>
            <a:endParaRPr sz="2900">
              <a:latin typeface="Calibri"/>
              <a:cs typeface="Calibri"/>
            </a:endParaRPr>
          </a:p>
          <a:p>
            <a:pPr marL="325120" marR="875665" indent="-313055">
              <a:lnSpc>
                <a:spcPts val="4050"/>
              </a:lnSpc>
              <a:spcBef>
                <a:spcPts val="60"/>
              </a:spcBef>
              <a:buFont typeface="Arial MT"/>
              <a:buChar char="•"/>
              <a:tabLst>
                <a:tab pos="327660" algn="l"/>
              </a:tabLst>
            </a:pPr>
            <a:r>
              <a:rPr dirty="0" sz="2900">
                <a:latin typeface="Calibri"/>
                <a:cs typeface="Calibri"/>
              </a:rPr>
              <a:t>Carbon</a:t>
            </a:r>
            <a:r>
              <a:rPr dirty="0" sz="2900" spc="-5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footprint</a:t>
            </a:r>
            <a:r>
              <a:rPr dirty="0" sz="2900" spc="-3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of</a:t>
            </a:r>
            <a:r>
              <a:rPr dirty="0" sz="2900" spc="-8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international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ingredient </a:t>
            </a:r>
            <a:r>
              <a:rPr dirty="0" sz="2900" spc="-1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shipping</a:t>
            </a:r>
            <a:r>
              <a:rPr dirty="0" sz="2900" spc="-1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must</a:t>
            </a:r>
            <a:r>
              <a:rPr dirty="0" sz="2900" spc="-5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be</a:t>
            </a:r>
            <a:r>
              <a:rPr dirty="0" sz="2900" spc="-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managed</a:t>
            </a:r>
            <a:r>
              <a:rPr dirty="0" sz="2900" spc="6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and</a:t>
            </a:r>
            <a:r>
              <a:rPr dirty="0" sz="2900" spc="-15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offset</a:t>
            </a:r>
            <a:endParaRPr sz="2900">
              <a:latin typeface="Calibri"/>
              <a:cs typeface="Calibri"/>
            </a:endParaRPr>
          </a:p>
          <a:p>
            <a:pPr marL="325755" indent="-313055">
              <a:lnSpc>
                <a:spcPct val="100000"/>
              </a:lnSpc>
              <a:spcBef>
                <a:spcPts val="425"/>
              </a:spcBef>
              <a:buFont typeface="Arial MT"/>
              <a:buChar char="•"/>
              <a:tabLst>
                <a:tab pos="325755" algn="l"/>
              </a:tabLst>
            </a:pPr>
            <a:r>
              <a:rPr dirty="0" sz="2900">
                <a:latin typeface="Calibri"/>
                <a:cs typeface="Calibri"/>
              </a:rPr>
              <a:t>Biodegradable</a:t>
            </a:r>
            <a:r>
              <a:rPr dirty="0" sz="2900" spc="-3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and</a:t>
            </a:r>
            <a:r>
              <a:rPr dirty="0" sz="2900" spc="3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reusable</a:t>
            </a:r>
            <a:r>
              <a:rPr dirty="0" sz="2900" spc="-3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packaging</a:t>
            </a:r>
            <a:r>
              <a:rPr dirty="0" sz="2900" spc="-35">
                <a:latin typeface="Calibri"/>
                <a:cs typeface="Calibri"/>
              </a:rPr>
              <a:t> </a:t>
            </a:r>
            <a:r>
              <a:rPr dirty="0" sz="2900" spc="-20">
                <a:latin typeface="Calibri"/>
                <a:cs typeface="Calibri"/>
              </a:rPr>
              <a:t>will</a:t>
            </a:r>
            <a:endParaRPr sz="2900">
              <a:latin typeface="Calibri"/>
              <a:cs typeface="Calibri"/>
            </a:endParaRPr>
          </a:p>
          <a:p>
            <a:pPr marL="327660" marR="307975">
              <a:lnSpc>
                <a:spcPct val="116599"/>
              </a:lnSpc>
              <a:spcBef>
                <a:spcPts val="65"/>
              </a:spcBef>
            </a:pPr>
            <a:r>
              <a:rPr dirty="0" sz="2900" spc="-10">
                <a:latin typeface="Calibri"/>
                <a:cs typeface="Calibri"/>
              </a:rPr>
              <a:t>differentiate</a:t>
            </a:r>
            <a:r>
              <a:rPr dirty="0" sz="2900" spc="-3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Andea</a:t>
            </a:r>
            <a:r>
              <a:rPr dirty="0" sz="2900" spc="-5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Postpartum</a:t>
            </a:r>
            <a:r>
              <a:rPr dirty="0" sz="2900" spc="-8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Care</a:t>
            </a:r>
            <a:r>
              <a:rPr dirty="0" sz="2900" spc="-3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as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an </a:t>
            </a:r>
            <a:r>
              <a:rPr dirty="0" sz="2900" spc="-20">
                <a:latin typeface="Calibri"/>
                <a:cs typeface="Calibri"/>
              </a:rPr>
              <a:t>eco-</a:t>
            </a:r>
            <a:r>
              <a:rPr dirty="0" sz="2900">
                <a:latin typeface="Calibri"/>
                <a:cs typeface="Calibri"/>
              </a:rPr>
              <a:t>conscious</a:t>
            </a:r>
            <a:r>
              <a:rPr dirty="0" sz="2900" spc="-10">
                <a:latin typeface="Calibri"/>
                <a:cs typeface="Calibri"/>
              </a:rPr>
              <a:t> </a:t>
            </a:r>
            <a:r>
              <a:rPr dirty="0" sz="2900" spc="-20">
                <a:latin typeface="Calibri"/>
                <a:cs typeface="Calibri"/>
              </a:rPr>
              <a:t>brand</a:t>
            </a:r>
            <a:endParaRPr sz="2900">
              <a:latin typeface="Calibri"/>
              <a:cs typeface="Calibri"/>
            </a:endParaRPr>
          </a:p>
          <a:p>
            <a:pPr marL="325755" marR="644525" indent="-313690">
              <a:lnSpc>
                <a:spcPct val="117900"/>
              </a:lnSpc>
              <a:spcBef>
                <a:spcPts val="25"/>
              </a:spcBef>
              <a:buFont typeface="Arial MT"/>
              <a:buChar char="•"/>
              <a:tabLst>
                <a:tab pos="327660" algn="l"/>
              </a:tabLst>
            </a:pPr>
            <a:r>
              <a:rPr dirty="0" sz="2900">
                <a:latin typeface="Calibri"/>
                <a:cs typeface="Calibri"/>
              </a:rPr>
              <a:t>Alignment</a:t>
            </a:r>
            <a:r>
              <a:rPr dirty="0" sz="2900" spc="-3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with</a:t>
            </a:r>
            <a:r>
              <a:rPr dirty="0" sz="2900" spc="1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UN</a:t>
            </a:r>
            <a:r>
              <a:rPr dirty="0" sz="2900" spc="-4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Sustainable</a:t>
            </a:r>
            <a:r>
              <a:rPr dirty="0" sz="2900" spc="-5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Development </a:t>
            </a:r>
            <a:r>
              <a:rPr dirty="0" sz="2900" spc="-1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Goals</a:t>
            </a:r>
            <a:r>
              <a:rPr dirty="0" sz="2900" spc="-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(SDG</a:t>
            </a:r>
            <a:r>
              <a:rPr dirty="0" sz="2900" spc="4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3: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Good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Health;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SDG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5: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Gender </a:t>
            </a:r>
            <a:r>
              <a:rPr dirty="0" sz="2900" spc="-1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Equality;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SDG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12: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Responsible</a:t>
            </a:r>
            <a:r>
              <a:rPr dirty="0" sz="2900" spc="-15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Consumption) </a:t>
            </a:r>
            <a:r>
              <a:rPr dirty="0" sz="2900" spc="-1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strengthens</a:t>
            </a:r>
            <a:r>
              <a:rPr dirty="0" sz="2900" spc="-5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grant</a:t>
            </a:r>
            <a:r>
              <a:rPr dirty="0" sz="2900" spc="-4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eligibility</a:t>
            </a:r>
            <a:r>
              <a:rPr dirty="0" sz="2900" spc="-1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and</a:t>
            </a:r>
            <a:r>
              <a:rPr dirty="0" sz="2900" spc="-7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brand</a:t>
            </a:r>
            <a:r>
              <a:rPr dirty="0" sz="2900" spc="-75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story</a:t>
            </a:r>
            <a:endParaRPr sz="2900">
              <a:latin typeface="Calibri"/>
              <a:cs typeface="Calibri"/>
            </a:endParaRPr>
          </a:p>
          <a:p>
            <a:pPr marL="325120" marR="448309" indent="-313055">
              <a:lnSpc>
                <a:spcPct val="117600"/>
              </a:lnSpc>
              <a:spcBef>
                <a:spcPts val="40"/>
              </a:spcBef>
              <a:buFont typeface="Arial MT"/>
              <a:buChar char="•"/>
              <a:tabLst>
                <a:tab pos="327660" algn="l"/>
              </a:tabLst>
            </a:pPr>
            <a:r>
              <a:rPr dirty="0" sz="2900">
                <a:latin typeface="Calibri"/>
                <a:cs typeface="Calibri"/>
              </a:rPr>
              <a:t>Climate</a:t>
            </a:r>
            <a:r>
              <a:rPr dirty="0" sz="2900" spc="-3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change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impacts</a:t>
            </a:r>
            <a:r>
              <a:rPr dirty="0" sz="2900" spc="-2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on</a:t>
            </a:r>
            <a:r>
              <a:rPr dirty="0" sz="2900" spc="4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African</a:t>
            </a:r>
            <a:r>
              <a:rPr dirty="0" sz="2900" spc="4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agricultural </a:t>
            </a:r>
            <a:r>
              <a:rPr dirty="0" sz="2900" spc="-1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supply</a:t>
            </a:r>
            <a:r>
              <a:rPr dirty="0" sz="2900" spc="-3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(shea,</a:t>
            </a:r>
            <a:r>
              <a:rPr dirty="0" sz="2900" spc="-4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moringa)</a:t>
            </a:r>
            <a:r>
              <a:rPr dirty="0" sz="2900" spc="3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represent</a:t>
            </a:r>
            <a:r>
              <a:rPr dirty="0" sz="2900" spc="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a</a:t>
            </a:r>
            <a:r>
              <a:rPr dirty="0" sz="2900" spc="4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long-</a:t>
            </a:r>
            <a:r>
              <a:rPr dirty="0" sz="2900" spc="-20">
                <a:latin typeface="Calibri"/>
                <a:cs typeface="Calibri"/>
              </a:rPr>
              <a:t>term </a:t>
            </a:r>
            <a:r>
              <a:rPr dirty="0" sz="2900" spc="-20">
                <a:latin typeface="Calibri"/>
                <a:cs typeface="Calibri"/>
              </a:rPr>
              <a:t>	</a:t>
            </a:r>
            <a:r>
              <a:rPr dirty="0" sz="2900">
                <a:latin typeface="Calibri"/>
                <a:cs typeface="Calibri"/>
              </a:rPr>
              <a:t>supply</a:t>
            </a:r>
            <a:r>
              <a:rPr dirty="0" sz="2900" spc="-25">
                <a:latin typeface="Calibri"/>
                <a:cs typeface="Calibri"/>
              </a:rPr>
              <a:t> </a:t>
            </a:r>
            <a:r>
              <a:rPr dirty="0" sz="2900" spc="-20">
                <a:latin typeface="Calibri"/>
                <a:cs typeface="Calibri"/>
              </a:rPr>
              <a:t>risk</a:t>
            </a:r>
            <a:endParaRPr sz="29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871329" y="1683067"/>
            <a:ext cx="7882255" cy="8158480"/>
          </a:xfrm>
          <a:prstGeom prst="rect">
            <a:avLst/>
          </a:prstGeom>
        </p:spPr>
        <p:txBody>
          <a:bodyPr wrap="square" lIns="0" tIns="8255" rIns="0" bIns="0" rtlCol="0" vert="horz">
            <a:spAutoFit/>
          </a:bodyPr>
          <a:lstStyle/>
          <a:p>
            <a:pPr marL="320675" marR="5080" indent="-308610">
              <a:lnSpc>
                <a:spcPct val="117400"/>
              </a:lnSpc>
              <a:spcBef>
                <a:spcPts val="65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All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topical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cosmetic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products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must</a:t>
            </a:r>
            <a:r>
              <a:rPr dirty="0" sz="2850" spc="-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comply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with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 spc="-25">
                <a:latin typeface="Calibri"/>
                <a:cs typeface="Calibri"/>
              </a:rPr>
              <a:t>the </a:t>
            </a:r>
            <a:r>
              <a:rPr dirty="0" sz="2850" spc="-25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UK</a:t>
            </a:r>
            <a:r>
              <a:rPr dirty="0" sz="2850" spc="-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Cosmetics</a:t>
            </a:r>
            <a:r>
              <a:rPr dirty="0" sz="2850" spc="-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Regulation (retained EU</a:t>
            </a:r>
            <a:r>
              <a:rPr dirty="0" sz="2850" spc="-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law </a:t>
            </a:r>
            <a:r>
              <a:rPr dirty="0" sz="2850" spc="-10">
                <a:latin typeface="Calibri"/>
                <a:cs typeface="Calibri"/>
              </a:rPr>
              <a:t>post-	Brexit)</a:t>
            </a:r>
            <a:endParaRPr sz="2850">
              <a:latin typeface="Calibri"/>
              <a:cs typeface="Calibri"/>
            </a:endParaRPr>
          </a:p>
          <a:p>
            <a:pPr marL="320675" marR="80010" indent="-308610">
              <a:lnSpc>
                <a:spcPct val="116300"/>
              </a:lnSpc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Herbal</a:t>
            </a:r>
            <a:r>
              <a:rPr dirty="0" sz="2850" spc="-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teas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must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meet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Food</a:t>
            </a:r>
            <a:r>
              <a:rPr dirty="0" sz="2850" spc="-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Standards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Agency </a:t>
            </a:r>
            <a:r>
              <a:rPr dirty="0" sz="2850" spc="-1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(FSA)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requirements</a:t>
            </a:r>
            <a:r>
              <a:rPr dirty="0" sz="2850" spc="-7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carry</a:t>
            </a:r>
            <a:r>
              <a:rPr dirty="0" sz="2850" spc="-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appropriate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labelling</a:t>
            </a:r>
            <a:endParaRPr sz="2850">
              <a:latin typeface="Calibri"/>
              <a:cs typeface="Calibri"/>
            </a:endParaRPr>
          </a:p>
          <a:p>
            <a:pPr marL="320675" marR="866140" indent="-308610">
              <a:lnSpc>
                <a:spcPct val="116300"/>
              </a:lnSpc>
              <a:spcBef>
                <a:spcPts val="80"/>
              </a:spcBef>
              <a:buFont typeface="Arial MT"/>
              <a:buChar char="•"/>
              <a:tabLst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GDPR</a:t>
            </a:r>
            <a:r>
              <a:rPr dirty="0" sz="2850" spc="-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compliance</a:t>
            </a:r>
            <a:r>
              <a:rPr dirty="0" sz="2850" spc="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required</a:t>
            </a:r>
            <a:r>
              <a:rPr dirty="0" sz="2850" spc="-5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for</a:t>
            </a:r>
            <a:r>
              <a:rPr dirty="0" sz="2850" spc="-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customer </a:t>
            </a:r>
            <a:r>
              <a:rPr dirty="0" sz="2850" spc="-20">
                <a:latin typeface="Calibri"/>
                <a:cs typeface="Calibri"/>
              </a:rPr>
              <a:t>data </a:t>
            </a:r>
            <a:r>
              <a:rPr dirty="0" sz="2850" spc="-20">
                <a:latin typeface="Calibri"/>
                <a:cs typeface="Calibri"/>
              </a:rPr>
              <a:t>	</a:t>
            </a:r>
            <a:r>
              <a:rPr dirty="0" sz="2850">
                <a:latin typeface="Calibri"/>
                <a:cs typeface="Calibri"/>
              </a:rPr>
              <a:t>collection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email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marketing</a:t>
            </a:r>
            <a:endParaRPr sz="2850">
              <a:latin typeface="Calibri"/>
              <a:cs typeface="Calibri"/>
            </a:endParaRPr>
          </a:p>
          <a:p>
            <a:pPr marL="320675" indent="-308610">
              <a:lnSpc>
                <a:spcPct val="100000"/>
              </a:lnSpc>
              <a:spcBef>
                <a:spcPts val="560"/>
              </a:spcBef>
              <a:buFont typeface="Arial MT"/>
              <a:buChar char="•"/>
              <a:tabLst>
                <a:tab pos="320675" algn="l"/>
                <a:tab pos="322580" algn="l"/>
              </a:tabLst>
            </a:pPr>
            <a:r>
              <a:rPr dirty="0" sz="2850">
                <a:latin typeface="Calibri"/>
                <a:cs typeface="Calibri"/>
              </a:rPr>
              <a:t>Health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claims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on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products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are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strictly</a:t>
            </a:r>
            <a:r>
              <a:rPr dirty="0" sz="2850" spc="-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regulated</a:t>
            </a:r>
            <a:r>
              <a:rPr dirty="0" sz="2850" spc="-55">
                <a:latin typeface="Calibri"/>
                <a:cs typeface="Calibri"/>
              </a:rPr>
              <a:t> </a:t>
            </a:r>
            <a:r>
              <a:rPr dirty="0" sz="2850" spc="-50">
                <a:latin typeface="Calibri"/>
                <a:cs typeface="Calibri"/>
              </a:rPr>
              <a:t>:</a:t>
            </a:r>
            <a:endParaRPr sz="2850">
              <a:latin typeface="Calibri"/>
              <a:cs typeface="Calibri"/>
            </a:endParaRPr>
          </a:p>
          <a:p>
            <a:pPr marL="322580" marR="308610">
              <a:lnSpc>
                <a:spcPct val="116399"/>
              </a:lnSpc>
              <a:spcBef>
                <a:spcPts val="70"/>
              </a:spcBef>
            </a:pPr>
            <a:r>
              <a:rPr dirty="0" sz="2850">
                <a:latin typeface="Calibri"/>
                <a:cs typeface="Calibri"/>
              </a:rPr>
              <a:t>claims</a:t>
            </a:r>
            <a:r>
              <a:rPr dirty="0" sz="2850" spc="-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must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be</a:t>
            </a:r>
            <a:r>
              <a:rPr dirty="0" sz="2850" spc="4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substantiated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-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compliant</a:t>
            </a:r>
            <a:r>
              <a:rPr dirty="0" sz="2850" spc="-25">
                <a:latin typeface="Calibri"/>
                <a:cs typeface="Calibri"/>
              </a:rPr>
              <a:t> </a:t>
            </a:r>
            <a:r>
              <a:rPr dirty="0" sz="2850" spc="-20">
                <a:latin typeface="Calibri"/>
                <a:cs typeface="Calibri"/>
              </a:rPr>
              <a:t>with </a:t>
            </a:r>
            <a:r>
              <a:rPr dirty="0" sz="2850">
                <a:latin typeface="Calibri"/>
                <a:cs typeface="Calibri"/>
              </a:rPr>
              <a:t>ASA</a:t>
            </a:r>
            <a:r>
              <a:rPr dirty="0" sz="2850" spc="-4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guidelines</a:t>
            </a:r>
            <a:endParaRPr sz="2850">
              <a:latin typeface="Calibri"/>
              <a:cs typeface="Calibri"/>
            </a:endParaRPr>
          </a:p>
          <a:p>
            <a:pPr marL="321310" indent="-308610">
              <a:lnSpc>
                <a:spcPct val="100000"/>
              </a:lnSpc>
              <a:spcBef>
                <a:spcPts val="555"/>
              </a:spcBef>
              <a:buFont typeface="Arial MT"/>
              <a:buChar char="•"/>
              <a:tabLst>
                <a:tab pos="321310" algn="l"/>
              </a:tabLst>
            </a:pPr>
            <a:r>
              <a:rPr dirty="0" sz="2850">
                <a:latin typeface="Calibri"/>
                <a:cs typeface="Calibri"/>
              </a:rPr>
              <a:t>Intellectual property</a:t>
            </a:r>
            <a:r>
              <a:rPr dirty="0" sz="2850" spc="-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protection</a:t>
            </a:r>
            <a:r>
              <a:rPr dirty="0" sz="2850" spc="-10">
                <a:latin typeface="Calibri"/>
                <a:cs typeface="Calibri"/>
              </a:rPr>
              <a:t> (trademark</a:t>
            </a:r>
            <a:endParaRPr sz="2850">
              <a:latin typeface="Calibri"/>
              <a:cs typeface="Calibri"/>
            </a:endParaRPr>
          </a:p>
          <a:p>
            <a:pPr marL="322580" marR="754380">
              <a:lnSpc>
                <a:spcPct val="116300"/>
              </a:lnSpc>
              <a:spcBef>
                <a:spcPts val="80"/>
              </a:spcBef>
            </a:pPr>
            <a:r>
              <a:rPr dirty="0" sz="2850">
                <a:latin typeface="Calibri"/>
                <a:cs typeface="Calibri"/>
              </a:rPr>
              <a:t>registration</a:t>
            </a:r>
            <a:r>
              <a:rPr dirty="0" sz="2850" spc="-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of</a:t>
            </a:r>
            <a:r>
              <a:rPr dirty="0" sz="2850" spc="-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'Andea</a:t>
            </a:r>
            <a:r>
              <a:rPr dirty="0" sz="2850" spc="-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Postpartum</a:t>
            </a:r>
            <a:r>
              <a:rPr dirty="0" sz="2850" spc="-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Care'</a:t>
            </a:r>
            <a:r>
              <a:rPr dirty="0" sz="2850" spc="-5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brand </a:t>
            </a:r>
            <a:r>
              <a:rPr dirty="0" sz="2850">
                <a:latin typeface="Calibri"/>
                <a:cs typeface="Calibri"/>
              </a:rPr>
              <a:t>name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3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logo)</a:t>
            </a:r>
            <a:r>
              <a:rPr dirty="0" sz="2850" spc="-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is</a:t>
            </a:r>
            <a:r>
              <a:rPr dirty="0" sz="2850" spc="4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priority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pre-</a:t>
            </a:r>
            <a:r>
              <a:rPr dirty="0" sz="2850" spc="-10">
                <a:latin typeface="Calibri"/>
                <a:cs typeface="Calibri"/>
              </a:rPr>
              <a:t>launch</a:t>
            </a:r>
            <a:endParaRPr sz="2850">
              <a:latin typeface="Calibri"/>
              <a:cs typeface="Calibri"/>
            </a:endParaRPr>
          </a:p>
          <a:p>
            <a:pPr marL="321310" indent="-308610">
              <a:lnSpc>
                <a:spcPct val="100000"/>
              </a:lnSpc>
              <a:spcBef>
                <a:spcPts val="560"/>
              </a:spcBef>
              <a:buFont typeface="Arial MT"/>
              <a:buChar char="•"/>
              <a:tabLst>
                <a:tab pos="321310" algn="l"/>
              </a:tabLst>
            </a:pPr>
            <a:r>
              <a:rPr dirty="0" sz="2850">
                <a:latin typeface="Calibri"/>
                <a:cs typeface="Calibri"/>
              </a:rPr>
              <a:t>Fair</a:t>
            </a:r>
            <a:r>
              <a:rPr dirty="0" sz="2850" spc="-2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trade</a:t>
            </a:r>
            <a:r>
              <a:rPr dirty="0" sz="2850" spc="-6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and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ethical</a:t>
            </a:r>
            <a:r>
              <a:rPr dirty="0" sz="2850" spc="1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sourcing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documentation</a:t>
            </a:r>
            <a:endParaRPr sz="2850">
              <a:latin typeface="Calibri"/>
              <a:cs typeface="Calibri"/>
            </a:endParaRPr>
          </a:p>
          <a:p>
            <a:pPr marL="322580" marR="1201420">
              <a:lnSpc>
                <a:spcPct val="116399"/>
              </a:lnSpc>
              <a:spcBef>
                <a:spcPts val="70"/>
              </a:spcBef>
            </a:pPr>
            <a:r>
              <a:rPr dirty="0" sz="2850">
                <a:latin typeface="Calibri"/>
                <a:cs typeface="Calibri"/>
              </a:rPr>
              <a:t>required</a:t>
            </a:r>
            <a:r>
              <a:rPr dirty="0" sz="2850" spc="2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for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supply</a:t>
            </a:r>
            <a:r>
              <a:rPr dirty="0" sz="2850" spc="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chain</a:t>
            </a:r>
            <a:r>
              <a:rPr dirty="0" sz="2850" spc="-5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transparency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 spc="-25">
                <a:latin typeface="Calibri"/>
                <a:cs typeface="Calibri"/>
              </a:rPr>
              <a:t>and </a:t>
            </a:r>
            <a:r>
              <a:rPr dirty="0" sz="2850">
                <a:latin typeface="Calibri"/>
                <a:cs typeface="Calibri"/>
              </a:rPr>
              <a:t>potential</a:t>
            </a:r>
            <a:r>
              <a:rPr dirty="0" sz="2850" spc="-55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B</a:t>
            </a:r>
            <a:r>
              <a:rPr dirty="0" sz="2850" spc="30">
                <a:latin typeface="Calibri"/>
                <a:cs typeface="Calibri"/>
              </a:rPr>
              <a:t> </a:t>
            </a:r>
            <a:r>
              <a:rPr dirty="0" sz="2850">
                <a:latin typeface="Calibri"/>
                <a:cs typeface="Calibri"/>
              </a:rPr>
              <a:t>Corp</a:t>
            </a:r>
            <a:r>
              <a:rPr dirty="0" sz="2850" spc="10">
                <a:latin typeface="Calibri"/>
                <a:cs typeface="Calibri"/>
              </a:rPr>
              <a:t> </a:t>
            </a:r>
            <a:r>
              <a:rPr dirty="0" sz="2850" spc="-10">
                <a:latin typeface="Calibri"/>
                <a:cs typeface="Calibri"/>
              </a:rPr>
              <a:t>certification</a:t>
            </a:r>
            <a:endParaRPr sz="28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2155" y="435509"/>
            <a:ext cx="7477759" cy="1595755"/>
          </a:xfrm>
          <a:prstGeom prst="rect">
            <a:avLst/>
          </a:prstGeom>
        </p:spPr>
        <p:txBody>
          <a:bodyPr wrap="square" lIns="0" tIns="248920" rIns="0" bIns="0" rtlCol="0" vert="horz">
            <a:spAutoFit/>
          </a:bodyPr>
          <a:lstStyle/>
          <a:p>
            <a:pPr algn="ctr" marL="1183005">
              <a:lnSpc>
                <a:spcPct val="100000"/>
              </a:lnSpc>
              <a:spcBef>
                <a:spcPts val="1960"/>
              </a:spcBef>
            </a:pPr>
            <a:r>
              <a:rPr dirty="0" sz="3600" spc="-110">
                <a:latin typeface="Arial Black"/>
                <a:cs typeface="Arial Black"/>
              </a:rPr>
              <a:t>Environmenta</a:t>
            </a:r>
            <a:endParaRPr sz="3600">
              <a:latin typeface="Arial Black"/>
              <a:cs typeface="Arial Black"/>
            </a:endParaRPr>
          </a:p>
          <a:p>
            <a:pPr marL="351155" indent="-313055">
              <a:lnSpc>
                <a:spcPct val="100000"/>
              </a:lnSpc>
              <a:spcBef>
                <a:spcPts val="1860"/>
              </a:spcBef>
              <a:buFont typeface="Arial MT"/>
              <a:buChar char="•"/>
              <a:tabLst>
                <a:tab pos="351155" algn="l"/>
              </a:tabLst>
            </a:pPr>
            <a:r>
              <a:rPr dirty="0" sz="2900">
                <a:latin typeface="Calibri"/>
                <a:cs typeface="Calibri"/>
              </a:rPr>
              <a:t>Growing</a:t>
            </a:r>
            <a:r>
              <a:rPr dirty="0" sz="2900" spc="-70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consumer</a:t>
            </a:r>
            <a:r>
              <a:rPr dirty="0" sz="2900" spc="5">
                <a:latin typeface="Calibri"/>
                <a:cs typeface="Calibri"/>
              </a:rPr>
              <a:t> </a:t>
            </a:r>
            <a:r>
              <a:rPr dirty="0" sz="2900" spc="-100">
                <a:latin typeface="Calibri"/>
                <a:cs typeface="Calibri"/>
              </a:rPr>
              <a:t>e</a:t>
            </a:r>
            <a:r>
              <a:rPr dirty="0" sz="2900" spc="5">
                <a:latin typeface="Calibri"/>
                <a:cs typeface="Calibri"/>
              </a:rPr>
              <a:t>x</a:t>
            </a:r>
            <a:r>
              <a:rPr dirty="0" sz="2900" spc="50">
                <a:latin typeface="Calibri"/>
                <a:cs typeface="Calibri"/>
              </a:rPr>
              <a:t>p</a:t>
            </a:r>
            <a:r>
              <a:rPr dirty="0" sz="2900" spc="-25">
                <a:latin typeface="Calibri"/>
                <a:cs typeface="Calibri"/>
              </a:rPr>
              <a:t>e</a:t>
            </a:r>
            <a:r>
              <a:rPr dirty="0" sz="2900" spc="45">
                <a:latin typeface="Calibri"/>
                <a:cs typeface="Calibri"/>
              </a:rPr>
              <a:t>c</a:t>
            </a:r>
            <a:r>
              <a:rPr dirty="0" sz="2900" spc="-204">
                <a:latin typeface="Calibri"/>
                <a:cs typeface="Calibri"/>
              </a:rPr>
              <a:t>t</a:t>
            </a:r>
            <a:r>
              <a:rPr dirty="0" baseline="17746" sz="5400" spc="-1597">
                <a:latin typeface="Arial Black"/>
                <a:cs typeface="Arial Black"/>
              </a:rPr>
              <a:t>l</a:t>
            </a:r>
            <a:r>
              <a:rPr dirty="0" sz="2900" spc="-45">
                <a:latin typeface="Calibri"/>
                <a:cs typeface="Calibri"/>
              </a:rPr>
              <a:t>a</a:t>
            </a:r>
            <a:r>
              <a:rPr dirty="0" sz="2900" spc="5">
                <a:latin typeface="Calibri"/>
                <a:cs typeface="Calibri"/>
              </a:rPr>
              <a:t>ti</a:t>
            </a:r>
            <a:r>
              <a:rPr dirty="0" sz="2900" spc="35">
                <a:latin typeface="Calibri"/>
                <a:cs typeface="Calibri"/>
              </a:rPr>
              <a:t>o</a:t>
            </a:r>
            <a:r>
              <a:rPr dirty="0" sz="2900" spc="10">
                <a:latin typeface="Calibri"/>
                <a:cs typeface="Calibri"/>
              </a:rPr>
              <a:t>n</a:t>
            </a:r>
            <a:r>
              <a:rPr dirty="0" sz="2900" spc="-55">
                <a:latin typeface="Calibri"/>
                <a:cs typeface="Calibri"/>
              </a:rPr>
              <a:t> </a:t>
            </a:r>
            <a:r>
              <a:rPr dirty="0" sz="2900">
                <a:latin typeface="Calibri"/>
                <a:cs typeface="Calibri"/>
              </a:rPr>
              <a:t>for</a:t>
            </a:r>
            <a:r>
              <a:rPr dirty="0" sz="2900" spc="-70">
                <a:latin typeface="Calibri"/>
                <a:cs typeface="Calibri"/>
              </a:rPr>
              <a:t> </a:t>
            </a:r>
            <a:r>
              <a:rPr dirty="0" sz="2900" spc="-10">
                <a:latin typeface="Calibri"/>
                <a:cs typeface="Calibri"/>
              </a:rPr>
              <a:t>sustainable,</a:t>
            </a:r>
            <a:endParaRPr sz="2900">
              <a:latin typeface="Calibri"/>
              <a:cs typeface="Calibri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3377926" y="581661"/>
            <a:ext cx="1076960" cy="130365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466090" marR="5080" indent="-454025">
              <a:lnSpc>
                <a:spcPct val="116399"/>
              </a:lnSpc>
              <a:spcBef>
                <a:spcPts val="100"/>
              </a:spcBef>
            </a:pPr>
            <a:r>
              <a:rPr dirty="0" sz="3600" spc="-375"/>
              <a:t>Lega </a:t>
            </a:r>
            <a:r>
              <a:rPr dirty="0" sz="3600" spc="-50"/>
              <a:t>l</a:t>
            </a:r>
            <a:endParaRPr sz="36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62175" y="3629025"/>
            <a:ext cx="14125575" cy="3086100"/>
          </a:xfrm>
          <a:custGeom>
            <a:avLst/>
            <a:gdLst/>
            <a:ahLst/>
            <a:cxnLst/>
            <a:rect l="l" t="t" r="r" b="b"/>
            <a:pathLst>
              <a:path w="14125575" h="3086100">
                <a:moveTo>
                  <a:pt x="14125575" y="0"/>
                </a:moveTo>
                <a:lnTo>
                  <a:pt x="0" y="0"/>
                </a:lnTo>
                <a:lnTo>
                  <a:pt x="0" y="3086100"/>
                </a:lnTo>
                <a:lnTo>
                  <a:pt x="14125575" y="3086100"/>
                </a:lnTo>
                <a:lnTo>
                  <a:pt x="14125575" y="0"/>
                </a:lnTo>
                <a:close/>
              </a:path>
            </a:pathLst>
          </a:custGeom>
          <a:solidFill>
            <a:srgbClr val="457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011805">
              <a:lnSpc>
                <a:spcPct val="100000"/>
              </a:lnSpc>
              <a:spcBef>
                <a:spcPts val="130"/>
              </a:spcBef>
            </a:pPr>
            <a:r>
              <a:rPr dirty="0" spc="-705"/>
              <a:t>SWOT</a:t>
            </a:r>
            <a:r>
              <a:rPr dirty="0" spc="-770"/>
              <a:t> </a:t>
            </a:r>
            <a:r>
              <a:rPr dirty="0" spc="-725"/>
              <a:t>ANALYSIS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16635" y="3104069"/>
            <a:ext cx="15928975" cy="551751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 marR="5080" indent="266700">
              <a:lnSpc>
                <a:spcPct val="119600"/>
              </a:lnSpc>
              <a:spcBef>
                <a:spcPts val="90"/>
              </a:spcBef>
              <a:buFont typeface="Arial Black"/>
              <a:buChar char="-"/>
              <a:tabLst>
                <a:tab pos="279400" algn="l"/>
              </a:tabLst>
            </a:pPr>
            <a:r>
              <a:rPr dirty="0" sz="3350" spc="-195">
                <a:latin typeface="Arial Black"/>
                <a:cs typeface="Arial Black"/>
              </a:rPr>
              <a:t>Clear</a:t>
            </a:r>
            <a:r>
              <a:rPr dirty="0" sz="3350" spc="-280">
                <a:latin typeface="Arial Black"/>
                <a:cs typeface="Arial Black"/>
              </a:rPr>
              <a:t> </a:t>
            </a:r>
            <a:r>
              <a:rPr dirty="0" sz="3350" spc="-204">
                <a:latin typeface="Arial Black"/>
                <a:cs typeface="Arial Black"/>
              </a:rPr>
              <a:t>Niche:</a:t>
            </a:r>
            <a:r>
              <a:rPr dirty="0" sz="3350" spc="-305">
                <a:latin typeface="Arial Black"/>
                <a:cs typeface="Arial Black"/>
              </a:rPr>
              <a:t> </a:t>
            </a:r>
            <a:r>
              <a:rPr dirty="0" sz="3350" spc="220">
                <a:latin typeface="Arial MT"/>
                <a:cs typeface="Arial MT"/>
              </a:rPr>
              <a:t>Postpartum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135">
                <a:latin typeface="Arial MT"/>
                <a:cs typeface="Arial MT"/>
              </a:rPr>
              <a:t>wellness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70">
                <a:latin typeface="Arial MT"/>
                <a:cs typeface="Arial MT"/>
              </a:rPr>
              <a:t>is</a:t>
            </a:r>
            <a:r>
              <a:rPr dirty="0" sz="3350" spc="-12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significantly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underserved</a:t>
            </a:r>
            <a:r>
              <a:rPr dirty="0" sz="3350" spc="-10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compared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330">
                <a:latin typeface="Arial MT"/>
                <a:cs typeface="Arial MT"/>
              </a:rPr>
              <a:t>to </a:t>
            </a:r>
            <a:r>
              <a:rPr dirty="0" sz="3350" spc="180">
                <a:latin typeface="Arial MT"/>
                <a:cs typeface="Arial MT"/>
              </a:rPr>
              <a:t>pregnancy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20">
                <a:latin typeface="Arial MT"/>
                <a:cs typeface="Arial MT"/>
              </a:rPr>
              <a:t>baby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products</a:t>
            </a:r>
            <a:r>
              <a:rPr dirty="0" sz="3350" spc="195">
                <a:latin typeface="Arial Black"/>
                <a:cs typeface="Arial Black"/>
              </a:rPr>
              <a:t>.</a:t>
            </a:r>
            <a:endParaRPr sz="3350">
              <a:latin typeface="Arial Black"/>
              <a:cs typeface="Arial Black"/>
            </a:endParaRPr>
          </a:p>
          <a:p>
            <a:pPr marL="12700" marR="808990" indent="266700">
              <a:lnSpc>
                <a:spcPts val="4810"/>
              </a:lnSpc>
              <a:spcBef>
                <a:spcPts val="285"/>
              </a:spcBef>
              <a:buChar char="-"/>
              <a:tabLst>
                <a:tab pos="279400" algn="l"/>
              </a:tabLst>
            </a:pPr>
            <a:r>
              <a:rPr dirty="0" sz="3350" spc="-170">
                <a:latin typeface="Arial Black"/>
                <a:cs typeface="Arial Black"/>
              </a:rPr>
              <a:t>Authentic</a:t>
            </a:r>
            <a:r>
              <a:rPr dirty="0" sz="3350" spc="-280">
                <a:latin typeface="Arial Black"/>
                <a:cs typeface="Arial Black"/>
              </a:rPr>
              <a:t> </a:t>
            </a:r>
            <a:r>
              <a:rPr dirty="0" sz="3350" spc="-165">
                <a:latin typeface="Arial Black"/>
                <a:cs typeface="Arial Black"/>
              </a:rPr>
              <a:t>Founder</a:t>
            </a:r>
            <a:r>
              <a:rPr dirty="0" sz="3350" spc="-280">
                <a:latin typeface="Arial Black"/>
                <a:cs typeface="Arial Black"/>
              </a:rPr>
              <a:t> </a:t>
            </a:r>
            <a:r>
              <a:rPr dirty="0" sz="3350" spc="-160">
                <a:latin typeface="Arial Black"/>
                <a:cs typeface="Arial Black"/>
              </a:rPr>
              <a:t>Story:</a:t>
            </a:r>
            <a:r>
              <a:rPr dirty="0" sz="3350" spc="-280">
                <a:latin typeface="Arial Black"/>
                <a:cs typeface="Arial Black"/>
              </a:rPr>
              <a:t> </a:t>
            </a:r>
            <a:r>
              <a:rPr dirty="0" sz="3350" spc="240">
                <a:latin typeface="Arial MT"/>
                <a:cs typeface="Arial MT"/>
              </a:rPr>
              <a:t>If</a:t>
            </a:r>
            <a:r>
              <a:rPr dirty="0" sz="3350" spc="-110">
                <a:latin typeface="Arial MT"/>
                <a:cs typeface="Arial MT"/>
              </a:rPr>
              <a:t> </a:t>
            </a:r>
            <a:r>
              <a:rPr dirty="0" sz="3350" spc="254">
                <a:latin typeface="Arial MT"/>
                <a:cs typeface="Arial MT"/>
              </a:rPr>
              <a:t>the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250">
                <a:latin typeface="Arial MT"/>
                <a:cs typeface="Arial MT"/>
              </a:rPr>
              <a:t>founder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65">
                <a:latin typeface="Arial MT"/>
                <a:cs typeface="Arial MT"/>
              </a:rPr>
              <a:t>has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170">
                <a:latin typeface="Arial MT"/>
                <a:cs typeface="Arial MT"/>
              </a:rPr>
              <a:t>personal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130">
                <a:latin typeface="Arial MT"/>
                <a:cs typeface="Arial MT"/>
              </a:rPr>
              <a:t>experience,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95">
                <a:latin typeface="Arial MT"/>
                <a:cs typeface="Arial MT"/>
              </a:rPr>
              <a:t>it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35">
                <a:latin typeface="Arial MT"/>
                <a:cs typeface="Arial MT"/>
              </a:rPr>
              <a:t>can </a:t>
            </a:r>
            <a:r>
              <a:rPr dirty="0" sz="3350" spc="240">
                <a:latin typeface="Arial MT"/>
                <a:cs typeface="Arial MT"/>
              </a:rPr>
              <a:t>foster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100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strong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emotional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connection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75">
                <a:latin typeface="Arial MT"/>
                <a:cs typeface="Arial MT"/>
              </a:rPr>
              <a:t>with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customers</a:t>
            </a:r>
            <a:r>
              <a:rPr dirty="0" sz="3350" spc="160">
                <a:latin typeface="Arial Black"/>
                <a:cs typeface="Arial Black"/>
              </a:rPr>
              <a:t>.</a:t>
            </a:r>
            <a:endParaRPr sz="3350">
              <a:latin typeface="Arial Black"/>
              <a:cs typeface="Arial Black"/>
            </a:endParaRPr>
          </a:p>
          <a:p>
            <a:pPr marL="279400" indent="-266700">
              <a:lnSpc>
                <a:spcPct val="100000"/>
              </a:lnSpc>
              <a:spcBef>
                <a:spcPts val="489"/>
              </a:spcBef>
              <a:buChar char="-"/>
              <a:tabLst>
                <a:tab pos="279400" algn="l"/>
              </a:tabLst>
            </a:pPr>
            <a:r>
              <a:rPr dirty="0" sz="3350" spc="-225">
                <a:latin typeface="Arial Black"/>
                <a:cs typeface="Arial Black"/>
              </a:rPr>
              <a:t>Growing</a:t>
            </a:r>
            <a:r>
              <a:rPr dirty="0" sz="3350" spc="-290">
                <a:latin typeface="Arial Black"/>
                <a:cs typeface="Arial Black"/>
              </a:rPr>
              <a:t> </a:t>
            </a:r>
            <a:r>
              <a:rPr dirty="0" sz="3350" spc="-200">
                <a:latin typeface="Arial Black"/>
                <a:cs typeface="Arial Black"/>
              </a:rPr>
              <a:t>Consumer</a:t>
            </a:r>
            <a:r>
              <a:rPr dirty="0" sz="3350" spc="-270">
                <a:latin typeface="Arial Black"/>
                <a:cs typeface="Arial Black"/>
              </a:rPr>
              <a:t> </a:t>
            </a:r>
            <a:r>
              <a:rPr dirty="0" sz="3350" spc="-190">
                <a:latin typeface="Arial Black"/>
                <a:cs typeface="Arial Black"/>
              </a:rPr>
              <a:t>Preference:</a:t>
            </a:r>
            <a:r>
              <a:rPr dirty="0" sz="3350" spc="-229">
                <a:latin typeface="Arial Black"/>
                <a:cs typeface="Arial Black"/>
              </a:rPr>
              <a:t> </a:t>
            </a:r>
            <a:r>
              <a:rPr dirty="0" sz="3350" spc="130">
                <a:latin typeface="Arial MT"/>
                <a:cs typeface="Arial MT"/>
              </a:rPr>
              <a:t>There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70">
                <a:latin typeface="Arial MT"/>
                <a:cs typeface="Arial MT"/>
              </a:rPr>
              <a:t>is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105">
                <a:latin typeface="Arial MT"/>
                <a:cs typeface="Arial MT"/>
              </a:rPr>
              <a:t>an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130">
                <a:latin typeface="Arial MT"/>
                <a:cs typeface="Arial MT"/>
              </a:rPr>
              <a:t>increasing</a:t>
            </a:r>
            <a:r>
              <a:rPr dirty="0" sz="3350" spc="15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demand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85">
                <a:latin typeface="Arial MT"/>
                <a:cs typeface="Arial MT"/>
              </a:rPr>
              <a:t>for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65">
                <a:latin typeface="Arial MT"/>
                <a:cs typeface="Arial MT"/>
              </a:rPr>
              <a:t>natural,</a:t>
            </a:r>
            <a:endParaRPr sz="33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85"/>
              </a:spcBef>
            </a:pPr>
            <a:r>
              <a:rPr dirty="0" sz="3350" spc="204">
                <a:latin typeface="Arial MT"/>
                <a:cs typeface="Arial MT"/>
              </a:rPr>
              <a:t>holistic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recovery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185">
                <a:latin typeface="Arial MT"/>
                <a:cs typeface="Arial MT"/>
              </a:rPr>
              <a:t>methods.</a:t>
            </a:r>
            <a:endParaRPr sz="3350">
              <a:latin typeface="Arial MT"/>
              <a:cs typeface="Arial MT"/>
            </a:endParaRPr>
          </a:p>
          <a:p>
            <a:pPr marL="279400" indent="-266700">
              <a:lnSpc>
                <a:spcPct val="100000"/>
              </a:lnSpc>
              <a:spcBef>
                <a:spcPts val="785"/>
              </a:spcBef>
              <a:buChar char="-"/>
              <a:tabLst>
                <a:tab pos="279400" algn="l"/>
              </a:tabLst>
            </a:pPr>
            <a:r>
              <a:rPr dirty="0" sz="3350" spc="-95">
                <a:latin typeface="Arial Black"/>
                <a:cs typeface="Arial Black"/>
              </a:rPr>
              <a:t>Online-</a:t>
            </a:r>
            <a:r>
              <a:rPr dirty="0" sz="3350" spc="-190">
                <a:latin typeface="Arial Black"/>
                <a:cs typeface="Arial Black"/>
              </a:rPr>
              <a:t>First</a:t>
            </a:r>
            <a:r>
              <a:rPr dirty="0" sz="3350" spc="-270">
                <a:latin typeface="Arial Black"/>
                <a:cs typeface="Arial Black"/>
              </a:rPr>
              <a:t> </a:t>
            </a:r>
            <a:r>
              <a:rPr dirty="0" sz="3350" spc="-135">
                <a:latin typeface="Arial Black"/>
                <a:cs typeface="Arial Black"/>
              </a:rPr>
              <a:t>Model:</a:t>
            </a:r>
            <a:r>
              <a:rPr dirty="0" sz="3350" spc="-290">
                <a:latin typeface="Arial Black"/>
                <a:cs typeface="Arial Black"/>
              </a:rPr>
              <a:t> </a:t>
            </a:r>
            <a:r>
              <a:rPr dirty="0" sz="3350" spc="85">
                <a:latin typeface="Arial MT"/>
                <a:cs typeface="Arial MT"/>
              </a:rPr>
              <a:t>This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approach</a:t>
            </a:r>
            <a:r>
              <a:rPr dirty="0" sz="3350" spc="-15">
                <a:latin typeface="Arial MT"/>
                <a:cs typeface="Arial MT"/>
              </a:rPr>
              <a:t> </a:t>
            </a:r>
            <a:r>
              <a:rPr dirty="0" sz="3350" spc="80">
                <a:latin typeface="Arial MT"/>
                <a:cs typeface="Arial MT"/>
              </a:rPr>
              <a:t>keeps</a:t>
            </a:r>
            <a:r>
              <a:rPr dirty="0" sz="3350" spc="-35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overhead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85">
                <a:latin typeface="Arial MT"/>
                <a:cs typeface="Arial MT"/>
              </a:rPr>
              <a:t>costs</a:t>
            </a:r>
            <a:r>
              <a:rPr dirty="0" sz="3350" spc="-11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relatively</a:t>
            </a:r>
            <a:r>
              <a:rPr dirty="0" sz="3350" spc="-60">
                <a:latin typeface="Arial MT"/>
                <a:cs typeface="Arial MT"/>
              </a:rPr>
              <a:t> </a:t>
            </a:r>
            <a:r>
              <a:rPr dirty="0" sz="3350" spc="130">
                <a:latin typeface="Arial MT"/>
                <a:cs typeface="Arial MT"/>
              </a:rPr>
              <a:t>low.</a:t>
            </a:r>
            <a:endParaRPr sz="3350">
              <a:latin typeface="Arial MT"/>
              <a:cs typeface="Arial MT"/>
            </a:endParaRPr>
          </a:p>
          <a:p>
            <a:pPr marL="12700" marR="37465" indent="266700">
              <a:lnSpc>
                <a:spcPts val="4810"/>
              </a:lnSpc>
              <a:spcBef>
                <a:spcPts val="90"/>
              </a:spcBef>
              <a:buChar char="-"/>
              <a:tabLst>
                <a:tab pos="279400" algn="l"/>
              </a:tabLst>
            </a:pPr>
            <a:r>
              <a:rPr dirty="0" sz="3350" spc="-155">
                <a:latin typeface="Arial Black"/>
                <a:cs typeface="Arial Black"/>
              </a:rPr>
              <a:t>Community</a:t>
            </a:r>
            <a:r>
              <a:rPr dirty="0" sz="3350" spc="-250">
                <a:latin typeface="Arial Black"/>
                <a:cs typeface="Arial Black"/>
              </a:rPr>
              <a:t> </a:t>
            </a:r>
            <a:r>
              <a:rPr dirty="0" sz="3350" spc="-160">
                <a:latin typeface="Arial Black"/>
                <a:cs typeface="Arial Black"/>
              </a:rPr>
              <a:t>Building</a:t>
            </a:r>
            <a:r>
              <a:rPr dirty="0" sz="3350" spc="-270">
                <a:latin typeface="Arial Black"/>
                <a:cs typeface="Arial Black"/>
              </a:rPr>
              <a:t> </a:t>
            </a:r>
            <a:r>
              <a:rPr dirty="0" sz="3350" spc="-105">
                <a:latin typeface="Arial Black"/>
                <a:cs typeface="Arial Black"/>
              </a:rPr>
              <a:t>Opportunity:</a:t>
            </a:r>
            <a:r>
              <a:rPr dirty="0" sz="3350" spc="-265">
                <a:latin typeface="Arial Black"/>
                <a:cs typeface="Arial Black"/>
              </a:rPr>
              <a:t> </a:t>
            </a:r>
            <a:r>
              <a:rPr dirty="0" sz="3350" spc="200">
                <a:latin typeface="Arial MT"/>
                <a:cs typeface="Arial MT"/>
              </a:rPr>
              <a:t>Potential</a:t>
            </a:r>
            <a:r>
              <a:rPr dirty="0" sz="3350" spc="-20">
                <a:latin typeface="Arial MT"/>
                <a:cs typeface="Arial MT"/>
              </a:rPr>
              <a:t> </a:t>
            </a:r>
            <a:r>
              <a:rPr dirty="0" sz="3350" spc="350">
                <a:latin typeface="Arial MT"/>
                <a:cs typeface="Arial MT"/>
              </a:rPr>
              <a:t>to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220">
                <a:latin typeface="Arial MT"/>
                <a:cs typeface="Arial MT"/>
              </a:rPr>
              <a:t>cultivate</a:t>
            </a:r>
            <a:r>
              <a:rPr dirty="0" sz="3350" spc="1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185">
                <a:latin typeface="Arial MT"/>
                <a:cs typeface="Arial MT"/>
              </a:rPr>
              <a:t>loyal</a:t>
            </a:r>
            <a:r>
              <a:rPr dirty="0" sz="3350" spc="-15">
                <a:latin typeface="Arial MT"/>
                <a:cs typeface="Arial MT"/>
              </a:rPr>
              <a:t> </a:t>
            </a:r>
            <a:r>
              <a:rPr dirty="0" sz="3350" spc="250">
                <a:latin typeface="Arial MT"/>
                <a:cs typeface="Arial MT"/>
              </a:rPr>
              <a:t>community </a:t>
            </a:r>
            <a:r>
              <a:rPr dirty="0" sz="3350" spc="229">
                <a:latin typeface="Arial MT"/>
                <a:cs typeface="Arial MT"/>
              </a:rPr>
              <a:t>rather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29">
                <a:latin typeface="Arial MT"/>
                <a:cs typeface="Arial MT"/>
              </a:rPr>
              <a:t>than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just</a:t>
            </a:r>
            <a:r>
              <a:rPr dirty="0" sz="3350" spc="-13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transactional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customers.</a:t>
            </a:r>
            <a:endParaRPr sz="3350">
              <a:latin typeface="Arial MT"/>
              <a:cs typeface="Arial MT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7679435" y="1663446"/>
            <a:ext cx="2774315" cy="57531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600" spc="-375"/>
              <a:t>STRENGTHS</a:t>
            </a:r>
            <a:endParaRPr sz="36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59827" y="2618860"/>
            <a:ext cx="15892144" cy="551751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766445" indent="267335">
              <a:lnSpc>
                <a:spcPct val="119500"/>
              </a:lnSpc>
              <a:spcBef>
                <a:spcPts val="95"/>
              </a:spcBef>
              <a:buFont typeface="Arial Black"/>
              <a:buChar char="-"/>
              <a:tabLst>
                <a:tab pos="280035" algn="l"/>
              </a:tabLst>
            </a:pPr>
            <a:r>
              <a:rPr dirty="0" sz="3350" spc="-310">
                <a:latin typeface="Arial Black"/>
                <a:cs typeface="Arial Black"/>
              </a:rPr>
              <a:t>New</a:t>
            </a:r>
            <a:r>
              <a:rPr dirty="0" sz="3350" spc="-325">
                <a:latin typeface="Arial Black"/>
                <a:cs typeface="Arial Black"/>
              </a:rPr>
              <a:t> </a:t>
            </a:r>
            <a:r>
              <a:rPr dirty="0" sz="3350" spc="-165">
                <a:latin typeface="Arial Black"/>
                <a:cs typeface="Arial Black"/>
              </a:rPr>
              <a:t>Brand:</a:t>
            </a:r>
            <a:r>
              <a:rPr dirty="0" sz="3350" spc="-260">
                <a:latin typeface="Arial Black"/>
                <a:cs typeface="Arial Black"/>
              </a:rPr>
              <a:t> </a:t>
            </a:r>
            <a:r>
              <a:rPr dirty="0" sz="3350" spc="210">
                <a:latin typeface="Arial MT"/>
                <a:cs typeface="Arial MT"/>
              </a:rPr>
              <a:t>Limited</a:t>
            </a:r>
            <a:r>
              <a:rPr dirty="0" sz="3350" spc="-5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brand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recognition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customer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85">
                <a:latin typeface="Arial MT"/>
                <a:cs typeface="Arial MT"/>
              </a:rPr>
              <a:t>trust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compared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325">
                <a:latin typeface="Arial MT"/>
                <a:cs typeface="Arial MT"/>
              </a:rPr>
              <a:t>to </a:t>
            </a:r>
            <a:r>
              <a:rPr dirty="0" sz="3350" spc="170">
                <a:latin typeface="Arial MT"/>
                <a:cs typeface="Arial MT"/>
              </a:rPr>
              <a:t>established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maternal</a:t>
            </a:r>
            <a:r>
              <a:rPr dirty="0" sz="3350" spc="-105">
                <a:latin typeface="Arial MT"/>
                <a:cs typeface="Arial MT"/>
              </a:rPr>
              <a:t> </a:t>
            </a:r>
            <a:r>
              <a:rPr dirty="0" sz="3350" spc="140">
                <a:latin typeface="Arial MT"/>
                <a:cs typeface="Arial MT"/>
              </a:rPr>
              <a:t>wellness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140">
                <a:latin typeface="Arial MT"/>
                <a:cs typeface="Arial MT"/>
              </a:rPr>
              <a:t>companies.</a:t>
            </a:r>
            <a:endParaRPr sz="3350">
              <a:latin typeface="Arial MT"/>
              <a:cs typeface="Arial MT"/>
            </a:endParaRPr>
          </a:p>
          <a:p>
            <a:pPr marL="12700" marR="240665" indent="267335">
              <a:lnSpc>
                <a:spcPct val="119500"/>
              </a:lnSpc>
              <a:buChar char="-"/>
              <a:tabLst>
                <a:tab pos="280035" algn="l"/>
              </a:tabLst>
            </a:pPr>
            <a:r>
              <a:rPr dirty="0" sz="3350" spc="-175">
                <a:latin typeface="Arial Black"/>
                <a:cs typeface="Arial Black"/>
              </a:rPr>
              <a:t>Limited</a:t>
            </a:r>
            <a:r>
              <a:rPr dirty="0" sz="3350" spc="-290">
                <a:latin typeface="Arial Black"/>
                <a:cs typeface="Arial Black"/>
              </a:rPr>
              <a:t> </a:t>
            </a:r>
            <a:r>
              <a:rPr dirty="0" sz="3350" spc="-150">
                <a:latin typeface="Arial Black"/>
                <a:cs typeface="Arial Black"/>
              </a:rPr>
              <a:t>Product</a:t>
            </a:r>
            <a:r>
              <a:rPr dirty="0" sz="3350" spc="-275">
                <a:latin typeface="Arial Black"/>
                <a:cs typeface="Arial Black"/>
              </a:rPr>
              <a:t> </a:t>
            </a:r>
            <a:r>
              <a:rPr dirty="0" sz="3350" spc="-265">
                <a:latin typeface="Arial Black"/>
                <a:cs typeface="Arial Black"/>
              </a:rPr>
              <a:t>Range:</a:t>
            </a:r>
            <a:r>
              <a:rPr dirty="0" sz="3350" spc="-254">
                <a:latin typeface="Arial Black"/>
                <a:cs typeface="Arial Black"/>
              </a:rPr>
              <a:t> </a:t>
            </a:r>
            <a:r>
              <a:rPr dirty="0" sz="3350" spc="85">
                <a:latin typeface="Arial MT"/>
                <a:cs typeface="Arial MT"/>
              </a:rPr>
              <a:t>This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170">
                <a:latin typeface="Arial MT"/>
                <a:cs typeface="Arial MT"/>
              </a:rPr>
              <a:t>may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lead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350">
                <a:latin typeface="Arial MT"/>
                <a:cs typeface="Arial MT"/>
              </a:rPr>
              <a:t>to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lower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95">
                <a:latin typeface="Arial MT"/>
                <a:cs typeface="Arial MT"/>
              </a:rPr>
              <a:t>average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235">
                <a:latin typeface="Arial MT"/>
                <a:cs typeface="Arial MT"/>
              </a:rPr>
              <a:t>order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150">
                <a:latin typeface="Arial MT"/>
                <a:cs typeface="Arial MT"/>
              </a:rPr>
              <a:t>value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20">
                <a:latin typeface="Arial MT"/>
                <a:cs typeface="Arial MT"/>
              </a:rPr>
              <a:t>unless </a:t>
            </a:r>
            <a:r>
              <a:rPr dirty="0" sz="3350" spc="260">
                <a:latin typeface="Arial MT"/>
                <a:cs typeface="Arial MT"/>
              </a:rPr>
              <a:t>the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20">
                <a:latin typeface="Arial MT"/>
                <a:cs typeface="Arial MT"/>
              </a:rPr>
              <a:t>range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05">
                <a:latin typeface="Arial MT"/>
                <a:cs typeface="Arial MT"/>
              </a:rPr>
              <a:t>is</a:t>
            </a:r>
            <a:r>
              <a:rPr dirty="0" sz="3350" spc="-130">
                <a:latin typeface="Arial MT"/>
                <a:cs typeface="Arial MT"/>
              </a:rPr>
              <a:t> </a:t>
            </a:r>
            <a:r>
              <a:rPr dirty="0" sz="3350" spc="135">
                <a:latin typeface="Arial MT"/>
                <a:cs typeface="Arial MT"/>
              </a:rPr>
              <a:t>expanded.</a:t>
            </a:r>
            <a:endParaRPr sz="3350">
              <a:latin typeface="Arial MT"/>
              <a:cs typeface="Arial MT"/>
            </a:endParaRPr>
          </a:p>
          <a:p>
            <a:pPr marL="12700" marR="366395" indent="267335">
              <a:lnSpc>
                <a:spcPct val="119500"/>
              </a:lnSpc>
              <a:spcBef>
                <a:spcPts val="5"/>
              </a:spcBef>
              <a:buChar char="-"/>
              <a:tabLst>
                <a:tab pos="280035" algn="l"/>
              </a:tabLst>
            </a:pPr>
            <a:r>
              <a:rPr dirty="0" sz="3350" spc="-195">
                <a:latin typeface="Arial Black"/>
                <a:cs typeface="Arial Black"/>
              </a:rPr>
              <a:t>Education</a:t>
            </a:r>
            <a:r>
              <a:rPr dirty="0" sz="3350" spc="-305">
                <a:latin typeface="Arial Black"/>
                <a:cs typeface="Arial Black"/>
              </a:rPr>
              <a:t> </a:t>
            </a:r>
            <a:r>
              <a:rPr dirty="0" sz="3350" spc="-229">
                <a:latin typeface="Arial Black"/>
                <a:cs typeface="Arial Black"/>
              </a:rPr>
              <a:t>Reliance:</a:t>
            </a:r>
            <a:r>
              <a:rPr dirty="0" sz="3350" spc="-204">
                <a:latin typeface="Arial Black"/>
                <a:cs typeface="Arial Black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155">
                <a:latin typeface="Arial MT"/>
                <a:cs typeface="Arial MT"/>
              </a:rPr>
              <a:t>heavy</a:t>
            </a:r>
            <a:r>
              <a:rPr dirty="0" sz="3350" spc="-5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dependence</a:t>
            </a:r>
            <a:r>
              <a:rPr dirty="0" sz="3350" spc="-75">
                <a:latin typeface="Arial MT"/>
                <a:cs typeface="Arial MT"/>
              </a:rPr>
              <a:t> </a:t>
            </a:r>
            <a:r>
              <a:rPr dirty="0" sz="3350" spc="225">
                <a:latin typeface="Arial MT"/>
                <a:cs typeface="Arial MT"/>
              </a:rPr>
              <a:t>on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educating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200">
                <a:latin typeface="Arial MT"/>
                <a:cs typeface="Arial MT"/>
              </a:rPr>
              <a:t>customers</a:t>
            </a:r>
            <a:r>
              <a:rPr dirty="0" sz="3350" spc="-45">
                <a:latin typeface="Arial MT"/>
                <a:cs typeface="Arial MT"/>
              </a:rPr>
              <a:t> </a:t>
            </a:r>
            <a:r>
              <a:rPr dirty="0" sz="3350" spc="210">
                <a:latin typeface="Arial MT"/>
                <a:cs typeface="Arial MT"/>
              </a:rPr>
              <a:t>before </a:t>
            </a:r>
            <a:r>
              <a:rPr dirty="0" sz="3350" spc="254">
                <a:latin typeface="Arial MT"/>
                <a:cs typeface="Arial MT"/>
              </a:rPr>
              <a:t>they</a:t>
            </a:r>
            <a:r>
              <a:rPr dirty="0" sz="3350" spc="-65">
                <a:latin typeface="Arial MT"/>
                <a:cs typeface="Arial MT"/>
              </a:rPr>
              <a:t> </a:t>
            </a:r>
            <a:r>
              <a:rPr dirty="0" sz="3350" spc="100">
                <a:latin typeface="Arial MT"/>
                <a:cs typeface="Arial MT"/>
              </a:rPr>
              <a:t>make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>
                <a:latin typeface="Arial MT"/>
                <a:cs typeface="Arial MT"/>
              </a:rPr>
              <a:t>a</a:t>
            </a:r>
            <a:r>
              <a:rPr dirty="0" sz="3350" spc="-25">
                <a:latin typeface="Arial MT"/>
                <a:cs typeface="Arial MT"/>
              </a:rPr>
              <a:t> </a:t>
            </a:r>
            <a:r>
              <a:rPr dirty="0" sz="3350" spc="110">
                <a:latin typeface="Arial MT"/>
                <a:cs typeface="Arial MT"/>
              </a:rPr>
              <a:t>purchase</a:t>
            </a:r>
            <a:r>
              <a:rPr dirty="0" sz="3350" spc="110">
                <a:latin typeface="Arial Black"/>
                <a:cs typeface="Arial Black"/>
              </a:rPr>
              <a:t>.</a:t>
            </a:r>
            <a:endParaRPr sz="3350">
              <a:latin typeface="Arial Black"/>
              <a:cs typeface="Arial Black"/>
            </a:endParaRPr>
          </a:p>
          <a:p>
            <a:pPr marL="280035" indent="-267335">
              <a:lnSpc>
                <a:spcPct val="100000"/>
              </a:lnSpc>
              <a:spcBef>
                <a:spcPts val="785"/>
              </a:spcBef>
              <a:buChar char="-"/>
              <a:tabLst>
                <a:tab pos="280035" algn="l"/>
              </a:tabLst>
            </a:pPr>
            <a:r>
              <a:rPr dirty="0" sz="3350" spc="-210">
                <a:latin typeface="Arial Black"/>
                <a:cs typeface="Arial Black"/>
              </a:rPr>
              <a:t>Small</a:t>
            </a:r>
            <a:r>
              <a:rPr dirty="0" sz="3350" spc="-345">
                <a:latin typeface="Arial Black"/>
                <a:cs typeface="Arial Black"/>
              </a:rPr>
              <a:t> </a:t>
            </a:r>
            <a:r>
              <a:rPr dirty="0" sz="3350" spc="-200">
                <a:latin typeface="Arial Black"/>
                <a:cs typeface="Arial Black"/>
              </a:rPr>
              <a:t>Marketing</a:t>
            </a:r>
            <a:r>
              <a:rPr dirty="0" sz="3350" spc="-300">
                <a:latin typeface="Arial Black"/>
                <a:cs typeface="Arial Black"/>
              </a:rPr>
              <a:t> </a:t>
            </a:r>
            <a:r>
              <a:rPr dirty="0" sz="3350" spc="-190">
                <a:latin typeface="Arial Black"/>
                <a:cs typeface="Arial Black"/>
              </a:rPr>
              <a:t>Budget:</a:t>
            </a:r>
            <a:r>
              <a:rPr dirty="0" sz="3350" spc="-220">
                <a:latin typeface="Arial Black"/>
                <a:cs typeface="Arial Black"/>
              </a:rPr>
              <a:t> </a:t>
            </a:r>
            <a:r>
              <a:rPr dirty="0" sz="3350" spc="85">
                <a:latin typeface="Arial MT"/>
                <a:cs typeface="Arial MT"/>
              </a:rPr>
              <a:t>This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140">
                <a:latin typeface="Arial MT"/>
                <a:cs typeface="Arial MT"/>
              </a:rPr>
              <a:t>can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result</a:t>
            </a:r>
            <a:r>
              <a:rPr dirty="0" sz="3350" spc="-125">
                <a:latin typeface="Arial MT"/>
                <a:cs typeface="Arial MT"/>
              </a:rPr>
              <a:t> </a:t>
            </a:r>
            <a:r>
              <a:rPr dirty="0" sz="3350" spc="215">
                <a:latin typeface="Arial MT"/>
                <a:cs typeface="Arial MT"/>
              </a:rPr>
              <a:t>in</a:t>
            </a:r>
            <a:r>
              <a:rPr dirty="0" sz="3350" spc="-85">
                <a:latin typeface="Arial MT"/>
                <a:cs typeface="Arial MT"/>
              </a:rPr>
              <a:t> </a:t>
            </a:r>
            <a:r>
              <a:rPr dirty="0" sz="3350" spc="145">
                <a:latin typeface="Arial MT"/>
                <a:cs typeface="Arial MT"/>
              </a:rPr>
              <a:t>high</a:t>
            </a:r>
            <a:r>
              <a:rPr dirty="0" sz="3350" spc="-10">
                <a:latin typeface="Arial MT"/>
                <a:cs typeface="Arial MT"/>
              </a:rPr>
              <a:t> </a:t>
            </a:r>
            <a:r>
              <a:rPr dirty="0" sz="3350" spc="220">
                <a:latin typeface="Arial MT"/>
                <a:cs typeface="Arial MT"/>
              </a:rPr>
              <a:t>customer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acquisition</a:t>
            </a:r>
            <a:r>
              <a:rPr dirty="0" sz="3350" spc="-90">
                <a:latin typeface="Arial MT"/>
                <a:cs typeface="Arial MT"/>
              </a:rPr>
              <a:t> </a:t>
            </a:r>
            <a:r>
              <a:rPr dirty="0" sz="3350" spc="135">
                <a:latin typeface="Arial MT"/>
                <a:cs typeface="Arial MT"/>
              </a:rPr>
              <a:t>costs.</a:t>
            </a:r>
            <a:endParaRPr sz="3350">
              <a:latin typeface="Arial MT"/>
              <a:cs typeface="Arial MT"/>
            </a:endParaRPr>
          </a:p>
          <a:p>
            <a:pPr marL="12700" marR="829944" indent="267335">
              <a:lnSpc>
                <a:spcPct val="119500"/>
              </a:lnSpc>
              <a:buChar char="-"/>
              <a:tabLst>
                <a:tab pos="280035" algn="l"/>
              </a:tabLst>
            </a:pPr>
            <a:r>
              <a:rPr dirty="0" sz="3350" spc="-200">
                <a:latin typeface="Arial Black"/>
                <a:cs typeface="Arial Black"/>
              </a:rPr>
              <a:t>Scientific</a:t>
            </a:r>
            <a:r>
              <a:rPr dirty="0" sz="3350" spc="-285">
                <a:latin typeface="Arial Black"/>
                <a:cs typeface="Arial Black"/>
              </a:rPr>
              <a:t> </a:t>
            </a:r>
            <a:r>
              <a:rPr dirty="0" sz="3350" spc="-210">
                <a:latin typeface="Arial Black"/>
                <a:cs typeface="Arial Black"/>
              </a:rPr>
              <a:t>Evidence</a:t>
            </a:r>
            <a:r>
              <a:rPr dirty="0" sz="3350" spc="-300">
                <a:latin typeface="Arial Black"/>
                <a:cs typeface="Arial Black"/>
              </a:rPr>
              <a:t> </a:t>
            </a:r>
            <a:r>
              <a:rPr dirty="0" sz="3350" spc="-180">
                <a:latin typeface="Arial Black"/>
                <a:cs typeface="Arial Black"/>
              </a:rPr>
              <a:t>Limitations:</a:t>
            </a:r>
            <a:r>
              <a:rPr dirty="0" sz="3350" spc="-150">
                <a:latin typeface="Arial Black"/>
                <a:cs typeface="Arial Black"/>
              </a:rPr>
              <a:t> </a:t>
            </a:r>
            <a:r>
              <a:rPr dirty="0" sz="3350" spc="105">
                <a:latin typeface="Arial MT"/>
                <a:cs typeface="Arial MT"/>
              </a:rPr>
              <a:t>Some</a:t>
            </a:r>
            <a:r>
              <a:rPr dirty="0" sz="3350" spc="-5">
                <a:latin typeface="Arial MT"/>
                <a:cs typeface="Arial MT"/>
              </a:rPr>
              <a:t> </a:t>
            </a:r>
            <a:r>
              <a:rPr dirty="0" sz="3350" spc="190">
                <a:latin typeface="Arial MT"/>
                <a:cs typeface="Arial MT"/>
              </a:rPr>
              <a:t>herbal</a:t>
            </a:r>
            <a:r>
              <a:rPr dirty="0" sz="3350" spc="-95">
                <a:latin typeface="Arial MT"/>
                <a:cs typeface="Arial MT"/>
              </a:rPr>
              <a:t> </a:t>
            </a:r>
            <a:r>
              <a:rPr dirty="0" sz="3350" spc="250">
                <a:latin typeface="Arial MT"/>
                <a:cs typeface="Arial MT"/>
              </a:rPr>
              <a:t>products</a:t>
            </a:r>
            <a:r>
              <a:rPr dirty="0" sz="3350" spc="-40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may</a:t>
            </a:r>
            <a:r>
              <a:rPr dirty="0" sz="3350" spc="-125">
                <a:latin typeface="Arial MT"/>
                <a:cs typeface="Arial MT"/>
              </a:rPr>
              <a:t> </a:t>
            </a:r>
            <a:r>
              <a:rPr dirty="0" sz="3350" spc="120">
                <a:latin typeface="Arial MT"/>
                <a:cs typeface="Arial MT"/>
              </a:rPr>
              <a:t>lack</a:t>
            </a:r>
            <a:r>
              <a:rPr dirty="0" sz="3350" spc="-55">
                <a:latin typeface="Arial MT"/>
                <a:cs typeface="Arial MT"/>
              </a:rPr>
              <a:t> </a:t>
            </a:r>
            <a:r>
              <a:rPr dirty="0" sz="3350" spc="229">
                <a:latin typeface="Arial MT"/>
                <a:cs typeface="Arial MT"/>
              </a:rPr>
              <a:t>robust </a:t>
            </a:r>
            <a:r>
              <a:rPr dirty="0" sz="3350" spc="195">
                <a:latin typeface="Arial MT"/>
                <a:cs typeface="Arial MT"/>
              </a:rPr>
              <a:t>scientific</a:t>
            </a:r>
            <a:r>
              <a:rPr dirty="0" sz="3350" spc="-5">
                <a:latin typeface="Arial MT"/>
                <a:cs typeface="Arial MT"/>
              </a:rPr>
              <a:t> </a:t>
            </a:r>
            <a:r>
              <a:rPr dirty="0" sz="3350" spc="105">
                <a:latin typeface="Arial MT"/>
                <a:cs typeface="Arial MT"/>
              </a:rPr>
              <a:t>backing,</a:t>
            </a:r>
            <a:r>
              <a:rPr dirty="0" sz="3350" spc="-80">
                <a:latin typeface="Arial MT"/>
                <a:cs typeface="Arial MT"/>
              </a:rPr>
              <a:t> </a:t>
            </a:r>
            <a:r>
              <a:rPr dirty="0" sz="3350" spc="160">
                <a:latin typeface="Arial MT"/>
                <a:cs typeface="Arial MT"/>
              </a:rPr>
              <a:t>necessitating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195">
                <a:latin typeface="Arial MT"/>
                <a:cs typeface="Arial MT"/>
              </a:rPr>
              <a:t>careful</a:t>
            </a:r>
            <a:r>
              <a:rPr dirty="0" sz="3350" spc="-20">
                <a:latin typeface="Arial MT"/>
                <a:cs typeface="Arial MT"/>
              </a:rPr>
              <a:t> </a:t>
            </a:r>
            <a:r>
              <a:rPr dirty="0" sz="3350" spc="85">
                <a:latin typeface="Arial MT"/>
                <a:cs typeface="Arial MT"/>
              </a:rPr>
              <a:t>messaging</a:t>
            </a:r>
            <a:r>
              <a:rPr dirty="0" sz="3350" spc="-70">
                <a:latin typeface="Arial MT"/>
                <a:cs typeface="Arial MT"/>
              </a:rPr>
              <a:t> </a:t>
            </a:r>
            <a:r>
              <a:rPr dirty="0" sz="3350" spc="180">
                <a:latin typeface="Arial MT"/>
                <a:cs typeface="Arial MT"/>
              </a:rPr>
              <a:t>and</a:t>
            </a:r>
            <a:r>
              <a:rPr dirty="0" sz="3350">
                <a:latin typeface="Arial MT"/>
                <a:cs typeface="Arial MT"/>
              </a:rPr>
              <a:t> </a:t>
            </a:r>
            <a:r>
              <a:rPr dirty="0" sz="3350" spc="155">
                <a:latin typeface="Arial MT"/>
                <a:cs typeface="Arial MT"/>
              </a:rPr>
              <a:t>compliance</a:t>
            </a:r>
            <a:r>
              <a:rPr dirty="0" sz="3350" spc="155">
                <a:latin typeface="Arial Black"/>
                <a:cs typeface="Arial Black"/>
              </a:rPr>
              <a:t>.</a:t>
            </a:r>
            <a:endParaRPr sz="3350">
              <a:latin typeface="Arial Black"/>
              <a:cs typeface="Arial Black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7871714" y="1211262"/>
            <a:ext cx="2553970" cy="57467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395"/>
              <a:t>WEAKNESS</a:t>
            </a:r>
            <a:endParaRPr sz="36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641843" y="960056"/>
            <a:ext cx="3013710" cy="677545"/>
          </a:xfrm>
          <a:prstGeom prst="rect"/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4250" spc="-225"/>
              <a:t>Conclusion</a:t>
            </a:r>
            <a:endParaRPr sz="425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marL="12700" marR="5080">
              <a:lnSpc>
                <a:spcPct val="115999"/>
              </a:lnSpc>
              <a:spcBef>
                <a:spcPts val="90"/>
              </a:spcBef>
            </a:pPr>
            <a:r>
              <a:rPr dirty="0" spc="-270"/>
              <a:t>Andea</a:t>
            </a:r>
            <a:r>
              <a:rPr dirty="0" spc="-380"/>
              <a:t> </a:t>
            </a:r>
            <a:r>
              <a:rPr dirty="0" spc="-240"/>
              <a:t>Postpartum</a:t>
            </a:r>
            <a:r>
              <a:rPr dirty="0" spc="-385"/>
              <a:t> </a:t>
            </a:r>
            <a:r>
              <a:rPr dirty="0" spc="-310"/>
              <a:t>Care</a:t>
            </a:r>
            <a:r>
              <a:rPr dirty="0" spc="-375"/>
              <a:t> </a:t>
            </a:r>
            <a:r>
              <a:rPr dirty="0" spc="-315"/>
              <a:t>meets</a:t>
            </a:r>
            <a:r>
              <a:rPr dirty="0" spc="-390"/>
              <a:t> </a:t>
            </a:r>
            <a:r>
              <a:rPr dirty="0" spc="-225"/>
              <a:t>the</a:t>
            </a:r>
            <a:r>
              <a:rPr dirty="0" spc="-375"/>
              <a:t> </a:t>
            </a:r>
            <a:r>
              <a:rPr dirty="0" spc="-260"/>
              <a:t>rising</a:t>
            </a:r>
            <a:r>
              <a:rPr dirty="0" spc="-425"/>
              <a:t> </a:t>
            </a:r>
            <a:r>
              <a:rPr dirty="0" spc="-240"/>
              <a:t>demand</a:t>
            </a:r>
            <a:r>
              <a:rPr dirty="0" spc="-405"/>
              <a:t> </a:t>
            </a:r>
            <a:r>
              <a:rPr dirty="0" spc="-25"/>
              <a:t>for </a:t>
            </a:r>
            <a:r>
              <a:rPr dirty="0" spc="-215"/>
              <a:t>postpartum</a:t>
            </a:r>
            <a:r>
              <a:rPr dirty="0" spc="-375"/>
              <a:t> </a:t>
            </a:r>
            <a:r>
              <a:rPr dirty="0" spc="-340"/>
              <a:t>wellness</a:t>
            </a:r>
            <a:r>
              <a:rPr dirty="0" spc="-375"/>
              <a:t> </a:t>
            </a:r>
            <a:r>
              <a:rPr dirty="0" spc="-175"/>
              <a:t>rooted</a:t>
            </a:r>
            <a:r>
              <a:rPr dirty="0" spc="-395"/>
              <a:t> </a:t>
            </a:r>
            <a:r>
              <a:rPr dirty="0" spc="-170"/>
              <a:t>in</a:t>
            </a:r>
            <a:r>
              <a:rPr dirty="0" spc="-400"/>
              <a:t> </a:t>
            </a:r>
            <a:r>
              <a:rPr dirty="0" spc="-240"/>
              <a:t>African</a:t>
            </a:r>
            <a:r>
              <a:rPr dirty="0" spc="-409"/>
              <a:t> </a:t>
            </a:r>
            <a:r>
              <a:rPr dirty="0" spc="-204"/>
              <a:t>traditions.</a:t>
            </a:r>
            <a:r>
              <a:rPr dirty="0" spc="-445"/>
              <a:t> </a:t>
            </a:r>
            <a:r>
              <a:rPr dirty="0" spc="-45"/>
              <a:t>With </a:t>
            </a:r>
            <a:r>
              <a:rPr dirty="0" spc="-215"/>
              <a:t>trusted</a:t>
            </a:r>
            <a:r>
              <a:rPr dirty="0" spc="-409"/>
              <a:t> </a:t>
            </a:r>
            <a:r>
              <a:rPr dirty="0" spc="-245"/>
              <a:t>ingredients,</a:t>
            </a:r>
            <a:r>
              <a:rPr dirty="0" spc="-390"/>
              <a:t> </a:t>
            </a:r>
            <a:r>
              <a:rPr dirty="0" spc="-415"/>
              <a:t>a</a:t>
            </a:r>
            <a:r>
              <a:rPr dirty="0" spc="-380"/>
              <a:t> </a:t>
            </a:r>
            <a:r>
              <a:rPr dirty="0" spc="-295"/>
              <a:t>clear</a:t>
            </a:r>
            <a:r>
              <a:rPr dirty="0" spc="-390"/>
              <a:t> </a:t>
            </a:r>
            <a:r>
              <a:rPr dirty="0" spc="-204"/>
              <a:t>plan,</a:t>
            </a:r>
            <a:r>
              <a:rPr dirty="0" spc="-390"/>
              <a:t> </a:t>
            </a:r>
            <a:r>
              <a:rPr dirty="0" spc="-220"/>
              <a:t>and</a:t>
            </a:r>
            <a:r>
              <a:rPr dirty="0" spc="-409"/>
              <a:t> </a:t>
            </a:r>
            <a:r>
              <a:rPr dirty="0" spc="-415"/>
              <a:t>a</a:t>
            </a:r>
            <a:r>
              <a:rPr dirty="0" spc="-380"/>
              <a:t> </a:t>
            </a:r>
            <a:r>
              <a:rPr dirty="0" spc="-265"/>
              <a:t>strong </a:t>
            </a:r>
            <a:r>
              <a:rPr dirty="0" spc="-240"/>
              <a:t>community,</a:t>
            </a:r>
            <a:r>
              <a:rPr dirty="0" spc="-385"/>
              <a:t> </a:t>
            </a:r>
            <a:r>
              <a:rPr dirty="0" spc="-195"/>
              <a:t>it’s</a:t>
            </a:r>
            <a:r>
              <a:rPr dirty="0" spc="-360"/>
              <a:t> </a:t>
            </a:r>
            <a:r>
              <a:rPr dirty="0" spc="-330"/>
              <a:t>set</a:t>
            </a:r>
            <a:r>
              <a:rPr dirty="0" spc="-360"/>
              <a:t> </a:t>
            </a:r>
            <a:r>
              <a:rPr dirty="0" spc="-145"/>
              <a:t>to</a:t>
            </a:r>
            <a:r>
              <a:rPr dirty="0" spc="-400"/>
              <a:t> </a:t>
            </a:r>
            <a:r>
              <a:rPr dirty="0" spc="-245"/>
              <a:t>lead</a:t>
            </a:r>
            <a:r>
              <a:rPr dirty="0" spc="-390"/>
              <a:t> </a:t>
            </a:r>
            <a:r>
              <a:rPr dirty="0" spc="-225"/>
              <a:t>the</a:t>
            </a:r>
            <a:r>
              <a:rPr dirty="0" spc="-365"/>
              <a:t> </a:t>
            </a:r>
            <a:r>
              <a:rPr dirty="0" spc="-220"/>
              <a:t>postpartum</a:t>
            </a:r>
            <a:r>
              <a:rPr dirty="0" spc="-375"/>
              <a:t> </a:t>
            </a:r>
            <a:r>
              <a:rPr dirty="0" spc="-350"/>
              <a:t>wellness </a:t>
            </a:r>
            <a:r>
              <a:rPr dirty="0" spc="-365"/>
              <a:t>space</a:t>
            </a:r>
            <a:r>
              <a:rPr dirty="0" spc="-375"/>
              <a:t> </a:t>
            </a:r>
            <a:r>
              <a:rPr dirty="0" spc="-120"/>
              <a:t>for</a:t>
            </a:r>
            <a:r>
              <a:rPr dirty="0" spc="-385"/>
              <a:t> </a:t>
            </a:r>
            <a:r>
              <a:rPr dirty="0" spc="-225"/>
              <a:t>the</a:t>
            </a:r>
            <a:r>
              <a:rPr dirty="0" spc="-370"/>
              <a:t> </a:t>
            </a:r>
            <a:r>
              <a:rPr dirty="0" spc="-245"/>
              <a:t>African</a:t>
            </a:r>
            <a:r>
              <a:rPr dirty="0" spc="-425"/>
              <a:t> </a:t>
            </a:r>
            <a:r>
              <a:rPr dirty="0" spc="-114"/>
              <a:t>diaspora.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63275" y="0"/>
            <a:ext cx="7324725" cy="1028699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7324724" cy="1028699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2026-07-24T10:26:31Z</dcterms:created>
  <dcterms:modified xsi:type="dcterms:W3CDTF">2026-07-24T10:26:31Z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2026-07-24T00:00:00Z</vt:filetime>
  </property>
  <property fmtid="{D5CDD505-2E9C-101B-9397-08002B2CF9AE}" pid="4" name="LastSaved">
    <vt:filetime>2026-07-24T00:00:00Z</vt:filetime>
  </property>
</Properties>
</file>