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6" r:id="rId2"/>
    <p:sldId id="257" r:id="rId3"/>
    <p:sldId id="258" r:id="rId4"/>
    <p:sldId id="262" r:id="rId5"/>
    <p:sldId id="259" r:id="rId6"/>
    <p:sldId id="260"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349813-1E33-2020-3310-7F861BC9DB50}" v="3" dt="2023-01-10T22:44:53.383"/>
    <p1510:client id="{322541B4-0A7E-4A27-9F15-586A683534FF}" v="80" dt="2023-01-09T15:25:09.558"/>
    <p1510:client id="{6317449E-6259-49E2-9831-F9316E903D6B}" v="15" dt="2023-01-11T10:48:29.854"/>
    <p1510:client id="{977B58C0-8866-E3B0-B2D6-59820C85D8BD}" v="532" dt="2023-01-10T22:05:31.200"/>
    <p1510:client id="{A6C550D9-3491-10BF-26C7-7CB7CB6008F5}" v="53" dt="2023-01-10T10:54:33.290"/>
    <p1510:client id="{BEAA4B4A-07E7-4853-86A8-57D51056174B}" v="14" dt="2023-01-07T20:12:19.062"/>
    <p1510:client id="{E6246217-B335-4274-A5A3-A0DA928FC5E6}" v="677" dt="2023-01-10T12:23:25.580"/>
    <p1510:client id="{EA02CCE3-7975-4632-9728-E4CB0C9C5C25}" v="9" dt="2023-01-04T21:41:04.7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4" d="100"/>
          <a:sy n="64" d="100"/>
        </p:scale>
        <p:origin x="84" y="27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dirty="0"/>
              <a:t>Click to edit Master title style</a:t>
            </a:r>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08B9EBBA-996F-894A-B54A-D6246ED52CEA}" type="datetimeFigureOut">
              <a:rPr lang="en-US" dirty="0"/>
              <a:pPr/>
              <a:t>1/11/2023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423713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dirty="0"/>
              <a:t>Click to edit Master title style</a:t>
            </a:r>
          </a:p>
        </p:txBody>
      </p:sp>
      <p:sp>
        <p:nvSpPr>
          <p:cNvPr id="3" name="Content Placeholder 2"/>
          <p:cNvSpPr>
            <a:spLocks noGrp="1"/>
          </p:cNvSpPr>
          <p:nvPr>
            <p:ph idx="1"/>
          </p:nvPr>
        </p:nvSpPr>
        <p:spPr>
          <a:xfrm>
            <a:off x="818712" y="2222287"/>
            <a:ext cx="10554574" cy="363651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B3A1323-8D79-1946-B0D7-40001CF92E9D}" type="datetimeFigureOut">
              <a:rPr lang="en-US" dirty="0"/>
              <a:pPr/>
              <a:t>1/11/2023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913033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dirty="0"/>
              <a:t>Click to edit Master title style</a:t>
            </a:r>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585824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57302355-E14B-8545-A8F8-0FE83CC9D524}" type="datetimeFigureOut">
              <a:rPr lang="en-US" dirty="0"/>
              <a:pPr/>
              <a:t>1/11/2023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97803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02640F58-564D-2B4F-AE67-E407BA4FCF45}" type="datetimeFigureOut">
              <a:rPr lang="en-US" dirty="0"/>
              <a:pPr/>
              <a:t>1/11/2023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257813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F13A34C8-038E-2045-AF43-DF7DBB8E0E9E}" type="datetimeFigureOut">
              <a:rPr lang="en-US" dirty="0"/>
              <a:pPr/>
              <a:t>1/11/2023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939105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1/11/2023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351528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dirty="0"/>
              <a:t>Click to edit Master title style</a:t>
            </a:r>
          </a:p>
        </p:txBody>
      </p:sp>
      <p:sp>
        <p:nvSpPr>
          <p:cNvPr id="3" name="Content Placeholder 2"/>
          <p:cNvSpPr>
            <a:spLocks noGrp="1"/>
          </p:cNvSpPr>
          <p:nvPr>
            <p:ph idx="1"/>
          </p:nvPr>
        </p:nvSpPr>
        <p:spPr>
          <a:xfrm>
            <a:off x="4855633" y="446088"/>
            <a:ext cx="6252633" cy="5414963"/>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1/11/2023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454810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dirty="0"/>
              <a:t>Click to edit Master title style</a:t>
            </a:r>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1/11/2023</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701861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dirty="0"/>
              <a:t>Click to edit Master title style</a:t>
            </a:r>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1/11/2023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370650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dirty="0"/>
              <a:t>Click to edit Master title style</a:t>
            </a:r>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dirty="0"/>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023695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dirty="0"/>
              <a:t>Click to edit Master title style</a:t>
            </a:r>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dirty="0"/>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1/11/2023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308194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6C52C72-DE31-F449-A4ED-4C594FD91407}" type="datetimeFigureOut">
              <a:rPr lang="en-US" dirty="0"/>
              <a:pPr/>
              <a:t>1/11/2023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660330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ED62726E-379B-B349-9EED-81ED093FA806}" type="datetimeFigureOut">
              <a:rPr lang="en-US" dirty="0"/>
              <a:pPr/>
              <a:t>1/11/2023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508866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dirty="0"/>
              <a:t>Click to edit Master title style</a:t>
            </a:r>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1/11/2023</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53284631"/>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cs typeface="Calibri Light"/>
              </a:rPr>
              <a:t>Plasma arc welding </a:t>
            </a:r>
            <a:endParaRPr lang="en-GB" dirty="0"/>
          </a:p>
        </p:txBody>
      </p:sp>
      <p:sp>
        <p:nvSpPr>
          <p:cNvPr id="3" name="Subtitle 2"/>
          <p:cNvSpPr>
            <a:spLocks noGrp="1"/>
          </p:cNvSpPr>
          <p:nvPr>
            <p:ph type="subTitle" idx="1"/>
          </p:nvPr>
        </p:nvSpPr>
        <p:spPr/>
        <p:txBody>
          <a:bodyPr vert="horz" lIns="91440" tIns="45720" rIns="91440" bIns="45720" rtlCol="0" anchor="t">
            <a:normAutofit/>
          </a:bodyPr>
          <a:lstStyle/>
          <a:p>
            <a:r>
              <a:rPr lang="en-GB" dirty="0">
                <a:cs typeface="Calibri"/>
              </a:rPr>
              <a:t>By Emma Hill</a:t>
            </a:r>
            <a:endParaRPr lang="en-GB" dirty="0"/>
          </a:p>
        </p:txBody>
      </p:sp>
      <p:pic>
        <p:nvPicPr>
          <p:cNvPr id="5" name="Picture 4">
            <a:extLst>
              <a:ext uri="{FF2B5EF4-FFF2-40B4-BE49-F238E27FC236}">
                <a16:creationId xmlns:a16="http://schemas.microsoft.com/office/drawing/2014/main" id="{00B88D18-0BFF-3F87-D612-32F8DA597CB3}"/>
              </a:ext>
            </a:extLst>
          </p:cNvPr>
          <p:cNvPicPr>
            <a:picLocks noChangeAspect="1"/>
          </p:cNvPicPr>
          <p:nvPr/>
        </p:nvPicPr>
        <p:blipFill>
          <a:blip r:embed="rId2"/>
          <a:stretch>
            <a:fillRect/>
          </a:stretch>
        </p:blipFill>
        <p:spPr>
          <a:xfrm>
            <a:off x="8829207" y="4298817"/>
            <a:ext cx="3362793" cy="2559184"/>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3E178-C0CC-9D74-0405-B1946A3F9D7D}"/>
              </a:ext>
            </a:extLst>
          </p:cNvPr>
          <p:cNvSpPr>
            <a:spLocks noGrp="1"/>
          </p:cNvSpPr>
          <p:nvPr>
            <p:ph type="title"/>
          </p:nvPr>
        </p:nvSpPr>
        <p:spPr>
          <a:xfrm>
            <a:off x="3103183" y="97556"/>
            <a:ext cx="5754696" cy="1564535"/>
          </a:xfrm>
        </p:spPr>
        <p:txBody>
          <a:bodyPr>
            <a:normAutofit/>
          </a:bodyPr>
          <a:lstStyle/>
          <a:p>
            <a:pPr algn="ctr"/>
            <a:r>
              <a:rPr lang="en-GB" sz="3600" dirty="0">
                <a:solidFill>
                  <a:schemeClr val="tx2"/>
                </a:solidFill>
                <a:cs typeface="Calibri Light"/>
              </a:rPr>
              <a:t>What is plasma arc welding </a:t>
            </a:r>
            <a:endParaRPr lang="en-GB" sz="3600" dirty="0">
              <a:solidFill>
                <a:schemeClr val="tx2"/>
              </a:solidFill>
            </a:endParaRPr>
          </a:p>
        </p:txBody>
      </p:sp>
      <p:sp>
        <p:nvSpPr>
          <p:cNvPr id="3" name="Content Placeholder 2">
            <a:extLst>
              <a:ext uri="{FF2B5EF4-FFF2-40B4-BE49-F238E27FC236}">
                <a16:creationId xmlns:a16="http://schemas.microsoft.com/office/drawing/2014/main" id="{3F8FF236-E315-CF16-B495-22CCE099DBC3}"/>
              </a:ext>
            </a:extLst>
          </p:cNvPr>
          <p:cNvSpPr>
            <a:spLocks noGrp="1"/>
          </p:cNvSpPr>
          <p:nvPr>
            <p:ph idx="1"/>
          </p:nvPr>
        </p:nvSpPr>
        <p:spPr>
          <a:xfrm>
            <a:off x="312528" y="2394546"/>
            <a:ext cx="5709721" cy="2430864"/>
          </a:xfrm>
        </p:spPr>
        <p:txBody>
          <a:bodyPr anchor="t">
            <a:normAutofit/>
          </a:bodyPr>
          <a:lstStyle/>
          <a:p>
            <a:r>
              <a:rPr lang="en-GB" sz="2000" dirty="0">
                <a:cs typeface="Calibri"/>
              </a:rPr>
              <a:t>Plasma welding is similar to TIG welding. </a:t>
            </a:r>
          </a:p>
          <a:p>
            <a:pPr marL="0" indent="0">
              <a:buNone/>
            </a:pPr>
            <a:endParaRPr lang="en-GB" sz="2000" dirty="0">
              <a:cs typeface="Calibri"/>
            </a:endParaRPr>
          </a:p>
          <a:p>
            <a:r>
              <a:rPr lang="en-GB" sz="2000" dirty="0">
                <a:cs typeface="Calibri"/>
              </a:rPr>
              <a:t>Arc is formed between a pointed tungsten electrode the workpiece.</a:t>
            </a:r>
          </a:p>
          <a:p>
            <a:r>
              <a:rPr lang="en-US" sz="2000" dirty="0">
                <a:ea typeface="+mn-lt"/>
                <a:cs typeface="+mn-lt"/>
              </a:rPr>
              <a:t>Plasma arc welding uses electrode and an electric plasma arc to weld metals</a:t>
            </a:r>
            <a:r>
              <a:rPr lang="en-GB" sz="2000" dirty="0">
                <a:solidFill>
                  <a:schemeClr val="tx2"/>
                </a:solidFill>
                <a:cs typeface="Calibri"/>
              </a:rPr>
              <a:t>  </a:t>
            </a:r>
            <a:endParaRPr lang="en-GB" dirty="0">
              <a:solidFill>
                <a:schemeClr val="tx2"/>
              </a:solidFill>
            </a:endParaRPr>
          </a:p>
          <a:p>
            <a:endParaRPr lang="en-GB" sz="2000" dirty="0">
              <a:solidFill>
                <a:schemeClr val="tx2"/>
              </a:solidFill>
              <a:cs typeface="Calibri"/>
            </a:endParaRPr>
          </a:p>
        </p:txBody>
      </p:sp>
      <p:sp>
        <p:nvSpPr>
          <p:cNvPr id="4" name="TextBox 3">
            <a:extLst>
              <a:ext uri="{FF2B5EF4-FFF2-40B4-BE49-F238E27FC236}">
                <a16:creationId xmlns:a16="http://schemas.microsoft.com/office/drawing/2014/main" id="{83AD0DFD-A52F-515C-B345-91FA3AD97BD2}"/>
              </a:ext>
            </a:extLst>
          </p:cNvPr>
          <p:cNvSpPr txBox="1"/>
          <p:nvPr/>
        </p:nvSpPr>
        <p:spPr>
          <a:xfrm>
            <a:off x="7894673" y="2534092"/>
            <a:ext cx="3012558"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100" dirty="0" err="1">
                <a:cs typeface="Calibri" panose="020F0502020204030204"/>
              </a:rPr>
              <a:t>Microplasma</a:t>
            </a:r>
            <a:r>
              <a:rPr lang="en-US" sz="1100" dirty="0">
                <a:cs typeface="Calibri" panose="020F0502020204030204"/>
              </a:rPr>
              <a:t> – 0.1 to 15A</a:t>
            </a:r>
          </a:p>
          <a:p>
            <a:endParaRPr lang="en-US" sz="1100" dirty="0">
              <a:cs typeface="Calibri" panose="020F0502020204030204"/>
            </a:endParaRPr>
          </a:p>
          <a:p>
            <a:pPr marL="285750" indent="-285750">
              <a:buFont typeface="Arial"/>
              <a:buChar char="•"/>
            </a:pPr>
            <a:endParaRPr lang="en-US" sz="1100" dirty="0">
              <a:cs typeface="Calibri" panose="020F0502020204030204"/>
            </a:endParaRPr>
          </a:p>
          <a:p>
            <a:pPr marL="285750" indent="-285750">
              <a:buFont typeface="Arial"/>
              <a:buChar char="•"/>
            </a:pPr>
            <a:r>
              <a:rPr lang="en-US" sz="1100" dirty="0">
                <a:cs typeface="Calibri" panose="020F0502020204030204"/>
              </a:rPr>
              <a:t>Medium current – 15 to 200A</a:t>
            </a:r>
          </a:p>
          <a:p>
            <a:pPr marL="285750" indent="-285750">
              <a:buFont typeface="Arial"/>
              <a:buChar char="•"/>
            </a:pPr>
            <a:endParaRPr lang="en-US" sz="1100" dirty="0">
              <a:cs typeface="Calibri" panose="020F0502020204030204"/>
            </a:endParaRPr>
          </a:p>
          <a:p>
            <a:pPr marL="285750" indent="-285750">
              <a:buFont typeface="Arial"/>
              <a:buChar char="•"/>
            </a:pPr>
            <a:endParaRPr lang="en-US" sz="1100" dirty="0">
              <a:cs typeface="Calibri" panose="020F0502020204030204"/>
            </a:endParaRPr>
          </a:p>
          <a:p>
            <a:pPr marL="285750" indent="-285750">
              <a:buFont typeface="Arial"/>
              <a:buChar char="•"/>
            </a:pPr>
            <a:endParaRPr lang="en-US" sz="1100" dirty="0">
              <a:cs typeface="Calibri" panose="020F0502020204030204"/>
            </a:endParaRPr>
          </a:p>
          <a:p>
            <a:pPr marL="285750" indent="-285750">
              <a:buFont typeface="Arial"/>
              <a:buChar char="•"/>
            </a:pPr>
            <a:r>
              <a:rPr lang="en-US" sz="1100" dirty="0">
                <a:cs typeface="Calibri" panose="020F0502020204030204"/>
              </a:rPr>
              <a:t>Keyhole plasma – over 100A</a:t>
            </a:r>
          </a:p>
        </p:txBody>
      </p:sp>
      <p:sp>
        <p:nvSpPr>
          <p:cNvPr id="5" name="TextBox 4">
            <a:extLst>
              <a:ext uri="{FF2B5EF4-FFF2-40B4-BE49-F238E27FC236}">
                <a16:creationId xmlns:a16="http://schemas.microsoft.com/office/drawing/2014/main" id="{1F490F9D-43D2-CD45-F755-C69866312C7B}"/>
              </a:ext>
            </a:extLst>
          </p:cNvPr>
          <p:cNvSpPr txBox="1"/>
          <p:nvPr/>
        </p:nvSpPr>
        <p:spPr>
          <a:xfrm>
            <a:off x="310116" y="3615070"/>
            <a:ext cx="422644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endParaRPr lang="en-US">
              <a:cs typeface="Calibri"/>
            </a:endParaRPr>
          </a:p>
        </p:txBody>
      </p:sp>
    </p:spTree>
    <p:extLst>
      <p:ext uri="{BB962C8B-B14F-4D97-AF65-F5344CB8AC3E}">
        <p14:creationId xmlns:p14="http://schemas.microsoft.com/office/powerpoint/2010/main" val="153401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B52A5-0D09-A135-E846-50415D77D2BF}"/>
              </a:ext>
            </a:extLst>
          </p:cNvPr>
          <p:cNvSpPr>
            <a:spLocks noGrp="1"/>
          </p:cNvSpPr>
          <p:nvPr>
            <p:ph type="title"/>
          </p:nvPr>
        </p:nvSpPr>
        <p:spPr/>
        <p:txBody>
          <a:bodyPr/>
          <a:lstStyle/>
          <a:p>
            <a:r>
              <a:rPr lang="en-GB" dirty="0">
                <a:cs typeface="Calibri Light"/>
              </a:rPr>
              <a:t>What is plasma arc welding used for </a:t>
            </a:r>
            <a:endParaRPr lang="en-GB" dirty="0"/>
          </a:p>
        </p:txBody>
      </p:sp>
      <p:sp>
        <p:nvSpPr>
          <p:cNvPr id="3" name="Content Placeholder 2">
            <a:extLst>
              <a:ext uri="{FF2B5EF4-FFF2-40B4-BE49-F238E27FC236}">
                <a16:creationId xmlns:a16="http://schemas.microsoft.com/office/drawing/2014/main" id="{81BC11BB-09CE-79CF-0829-20E673E16790}"/>
              </a:ext>
            </a:extLst>
          </p:cNvPr>
          <p:cNvSpPr>
            <a:spLocks noGrp="1"/>
          </p:cNvSpPr>
          <p:nvPr>
            <p:ph idx="1"/>
          </p:nvPr>
        </p:nvSpPr>
        <p:spPr/>
        <p:txBody>
          <a:bodyPr vert="horz" lIns="91440" tIns="45720" rIns="91440" bIns="45720" rtlCol="0" anchor="t">
            <a:normAutofit/>
          </a:bodyPr>
          <a:lstStyle/>
          <a:p>
            <a:r>
              <a:rPr lang="en-GB" dirty="0">
                <a:cs typeface="Calibri" panose="020F0502020204030204"/>
              </a:rPr>
              <a:t>Heavy equipment repair </a:t>
            </a:r>
          </a:p>
          <a:p>
            <a:r>
              <a:rPr lang="en-GB" dirty="0">
                <a:cs typeface="Calibri" panose="020F0502020204030204"/>
              </a:rPr>
              <a:t>Pipeline welding </a:t>
            </a:r>
          </a:p>
          <a:p>
            <a:r>
              <a:rPr lang="en-GB" dirty="0">
                <a:cs typeface="Calibri" panose="020F0502020204030204"/>
              </a:rPr>
              <a:t>Major construction projects </a:t>
            </a:r>
          </a:p>
        </p:txBody>
      </p:sp>
      <p:sp>
        <p:nvSpPr>
          <p:cNvPr id="4" name="TextBox 3">
            <a:extLst>
              <a:ext uri="{FF2B5EF4-FFF2-40B4-BE49-F238E27FC236}">
                <a16:creationId xmlns:a16="http://schemas.microsoft.com/office/drawing/2014/main" id="{BFA1A60D-5F13-66A0-4983-475E05BCEE7D}"/>
              </a:ext>
            </a:extLst>
          </p:cNvPr>
          <p:cNvSpPr txBox="1"/>
          <p:nvPr/>
        </p:nvSpPr>
        <p:spPr>
          <a:xfrm>
            <a:off x="762000" y="3508962"/>
            <a:ext cx="221074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t>Plasma welding is used to weld stainless steel and other difficult metals. </a:t>
            </a:r>
          </a:p>
        </p:txBody>
      </p:sp>
      <p:pic>
        <p:nvPicPr>
          <p:cNvPr id="6" name="Picture 5">
            <a:extLst>
              <a:ext uri="{FF2B5EF4-FFF2-40B4-BE49-F238E27FC236}">
                <a16:creationId xmlns:a16="http://schemas.microsoft.com/office/drawing/2014/main" id="{AD868C31-E55C-E854-739F-E3EC09D90562}"/>
              </a:ext>
            </a:extLst>
          </p:cNvPr>
          <p:cNvPicPr>
            <a:picLocks noChangeAspect="1"/>
          </p:cNvPicPr>
          <p:nvPr/>
        </p:nvPicPr>
        <p:blipFill>
          <a:blip r:embed="rId2"/>
          <a:stretch>
            <a:fillRect/>
          </a:stretch>
        </p:blipFill>
        <p:spPr>
          <a:xfrm>
            <a:off x="8919148" y="4327115"/>
            <a:ext cx="3272852" cy="2521360"/>
          </a:xfrm>
          <a:prstGeom prst="rect">
            <a:avLst/>
          </a:prstGeom>
        </p:spPr>
      </p:pic>
    </p:spTree>
    <p:extLst>
      <p:ext uri="{BB962C8B-B14F-4D97-AF65-F5344CB8AC3E}">
        <p14:creationId xmlns:p14="http://schemas.microsoft.com/office/powerpoint/2010/main" val="10313579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DDF4B-65EA-CE93-5627-9CDCB3894CA6}"/>
              </a:ext>
            </a:extLst>
          </p:cNvPr>
          <p:cNvSpPr>
            <a:spLocks noGrp="1"/>
          </p:cNvSpPr>
          <p:nvPr>
            <p:ph type="title"/>
          </p:nvPr>
        </p:nvSpPr>
        <p:spPr/>
        <p:txBody>
          <a:bodyPr/>
          <a:lstStyle/>
          <a:p>
            <a:r>
              <a:rPr lang="en-US" dirty="0"/>
              <a:t>Difference between plasma arc and TIG welding </a:t>
            </a:r>
          </a:p>
        </p:txBody>
      </p:sp>
      <p:sp>
        <p:nvSpPr>
          <p:cNvPr id="3" name="Content Placeholder 2">
            <a:extLst>
              <a:ext uri="{FF2B5EF4-FFF2-40B4-BE49-F238E27FC236}">
                <a16:creationId xmlns:a16="http://schemas.microsoft.com/office/drawing/2014/main" id="{3BD4EF48-8DEA-56AC-F1E8-32132A3238DC}"/>
              </a:ext>
            </a:extLst>
          </p:cNvPr>
          <p:cNvSpPr>
            <a:spLocks noGrp="1"/>
          </p:cNvSpPr>
          <p:nvPr>
            <p:ph idx="1"/>
          </p:nvPr>
        </p:nvSpPr>
        <p:spPr/>
        <p:txBody>
          <a:bodyPr/>
          <a:lstStyle/>
          <a:p>
            <a:r>
              <a:rPr lang="en-US" dirty="0"/>
              <a:t>Even though they both use tungsten electrodes the difference is with plasma arc it allows the welder to position the electrode within the body of the torch which is then allowing the plasma arc to be separated from the shielding gas.    </a:t>
            </a:r>
            <a:endParaRPr lang="en-US"/>
          </a:p>
        </p:txBody>
      </p:sp>
      <p:pic>
        <p:nvPicPr>
          <p:cNvPr id="5" name="Picture 4">
            <a:extLst>
              <a:ext uri="{FF2B5EF4-FFF2-40B4-BE49-F238E27FC236}">
                <a16:creationId xmlns:a16="http://schemas.microsoft.com/office/drawing/2014/main" id="{75DEE825-85EC-5B3B-F28F-E0FC017C524F}"/>
              </a:ext>
            </a:extLst>
          </p:cNvPr>
          <p:cNvPicPr>
            <a:picLocks noChangeAspect="1"/>
          </p:cNvPicPr>
          <p:nvPr/>
        </p:nvPicPr>
        <p:blipFill>
          <a:blip r:embed="rId2"/>
          <a:stretch>
            <a:fillRect/>
          </a:stretch>
        </p:blipFill>
        <p:spPr>
          <a:xfrm>
            <a:off x="8904691" y="4756833"/>
            <a:ext cx="3287309" cy="2101167"/>
          </a:xfrm>
          <a:prstGeom prst="rect">
            <a:avLst/>
          </a:prstGeom>
        </p:spPr>
      </p:pic>
    </p:spTree>
    <p:extLst>
      <p:ext uri="{BB962C8B-B14F-4D97-AF65-F5344CB8AC3E}">
        <p14:creationId xmlns:p14="http://schemas.microsoft.com/office/powerpoint/2010/main" val="25363580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B8E9A-7C99-0224-C725-7DDD191F80C1}"/>
              </a:ext>
            </a:extLst>
          </p:cNvPr>
          <p:cNvSpPr>
            <a:spLocks noGrp="1"/>
          </p:cNvSpPr>
          <p:nvPr>
            <p:ph type="title"/>
          </p:nvPr>
        </p:nvSpPr>
        <p:spPr/>
        <p:txBody>
          <a:bodyPr/>
          <a:lstStyle/>
          <a:p>
            <a:r>
              <a:rPr lang="en-GB" dirty="0">
                <a:cs typeface="Calibri Light"/>
              </a:rPr>
              <a:t>Advantages of arc welding </a:t>
            </a:r>
            <a:endParaRPr lang="en-GB" dirty="0"/>
          </a:p>
        </p:txBody>
      </p:sp>
      <p:sp>
        <p:nvSpPr>
          <p:cNvPr id="3" name="Content Placeholder 2">
            <a:extLst>
              <a:ext uri="{FF2B5EF4-FFF2-40B4-BE49-F238E27FC236}">
                <a16:creationId xmlns:a16="http://schemas.microsoft.com/office/drawing/2014/main" id="{B6CD6573-2D88-4FE2-60F5-6313544B5251}"/>
              </a:ext>
            </a:extLst>
          </p:cNvPr>
          <p:cNvSpPr>
            <a:spLocks noGrp="1"/>
          </p:cNvSpPr>
          <p:nvPr>
            <p:ph idx="1"/>
          </p:nvPr>
        </p:nvSpPr>
        <p:spPr/>
        <p:txBody>
          <a:bodyPr vert="horz" lIns="91440" tIns="45720" rIns="91440" bIns="45720" rtlCol="0" anchor="t">
            <a:normAutofit/>
          </a:bodyPr>
          <a:lstStyle/>
          <a:p>
            <a:r>
              <a:rPr lang="en-GB" dirty="0">
                <a:cs typeface="Calibri" panose="020F0502020204030204"/>
              </a:rPr>
              <a:t>Better control </a:t>
            </a:r>
            <a:endParaRPr lang="en-US"/>
          </a:p>
          <a:p>
            <a:pPr marL="0" indent="0">
              <a:buNone/>
            </a:pPr>
            <a:r>
              <a:rPr lang="en-GB" dirty="0">
                <a:cs typeface="Calibri"/>
              </a:rPr>
              <a:t>It increases the effectiveness of the arc control and a greater tolerance for in torch stand-off distance. </a:t>
            </a:r>
          </a:p>
          <a:p>
            <a:r>
              <a:rPr lang="en-GB" dirty="0">
                <a:cs typeface="Calibri"/>
              </a:rPr>
              <a:t>Smaller heat affected zones </a:t>
            </a:r>
          </a:p>
          <a:p>
            <a:pPr marL="0" indent="0">
              <a:buNone/>
            </a:pPr>
            <a:r>
              <a:rPr lang="en-GB" dirty="0">
                <a:cs typeface="Calibri"/>
              </a:rPr>
              <a:t>The area is affected by the heat is smaller with PAW this is because PAW does not need a filler material so there is no energy released. </a:t>
            </a:r>
          </a:p>
          <a:p>
            <a:r>
              <a:rPr lang="en-GB" dirty="0">
                <a:cs typeface="Calibri"/>
              </a:rPr>
              <a:t>Lower splatter level </a:t>
            </a:r>
          </a:p>
          <a:p>
            <a:pPr marL="0" indent="0">
              <a:buNone/>
            </a:pPr>
            <a:r>
              <a:rPr lang="en-GB" dirty="0">
                <a:cs typeface="Calibri"/>
              </a:rPr>
              <a:t>With lower filler material also means that there is little or no distortion to the adjacent </a:t>
            </a:r>
            <a:r>
              <a:rPr lang="en-GB" dirty="0" err="1">
                <a:cs typeface="Calibri" panose="020F0502020204030204"/>
              </a:rPr>
              <a:t>materals</a:t>
            </a:r>
            <a:r>
              <a:rPr lang="en-GB" dirty="0">
                <a:cs typeface="Calibri" panose="020F0502020204030204"/>
              </a:rPr>
              <a:t> during the weld. </a:t>
            </a:r>
          </a:p>
        </p:txBody>
      </p:sp>
    </p:spTree>
    <p:extLst>
      <p:ext uri="{BB962C8B-B14F-4D97-AF65-F5344CB8AC3E}">
        <p14:creationId xmlns:p14="http://schemas.microsoft.com/office/powerpoint/2010/main" val="41642753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CDB27-A7FE-C0FF-A27C-26CE0F45D794}"/>
              </a:ext>
            </a:extLst>
          </p:cNvPr>
          <p:cNvSpPr>
            <a:spLocks noGrp="1"/>
          </p:cNvSpPr>
          <p:nvPr>
            <p:ph type="title"/>
          </p:nvPr>
        </p:nvSpPr>
        <p:spPr/>
        <p:txBody>
          <a:bodyPr/>
          <a:lstStyle/>
          <a:p>
            <a:r>
              <a:rPr lang="en-GB" dirty="0">
                <a:cs typeface="Calibri Light"/>
              </a:rPr>
              <a:t>Disadvantages of arc welding </a:t>
            </a:r>
            <a:endParaRPr lang="en-GB" dirty="0"/>
          </a:p>
        </p:txBody>
      </p:sp>
      <p:sp>
        <p:nvSpPr>
          <p:cNvPr id="3" name="Content Placeholder 2">
            <a:extLst>
              <a:ext uri="{FF2B5EF4-FFF2-40B4-BE49-F238E27FC236}">
                <a16:creationId xmlns:a16="http://schemas.microsoft.com/office/drawing/2014/main" id="{26474636-9163-487E-C034-11F4F5FDD890}"/>
              </a:ext>
            </a:extLst>
          </p:cNvPr>
          <p:cNvSpPr>
            <a:spLocks noGrp="1"/>
          </p:cNvSpPr>
          <p:nvPr>
            <p:ph idx="1"/>
          </p:nvPr>
        </p:nvSpPr>
        <p:spPr/>
        <p:txBody>
          <a:bodyPr vert="horz" lIns="91440" tIns="45720" rIns="91440" bIns="45720" rtlCol="0" anchor="t">
            <a:normAutofit/>
          </a:bodyPr>
          <a:lstStyle/>
          <a:p>
            <a:r>
              <a:rPr lang="en-GB" dirty="0">
                <a:cs typeface="Calibri"/>
              </a:rPr>
              <a:t>Noise level</a:t>
            </a:r>
            <a:endParaRPr lang="en-US" dirty="0"/>
          </a:p>
          <a:p>
            <a:pPr marL="0" indent="0">
              <a:buNone/>
            </a:pPr>
            <a:r>
              <a:rPr lang="en-GB" dirty="0"/>
              <a:t>Compared to other welding methods PAW noise level is much higher. This is due to the arc plasma and the high speed of travel. </a:t>
            </a:r>
          </a:p>
          <a:p>
            <a:r>
              <a:rPr lang="en-GB" dirty="0">
                <a:cs typeface="Calibri"/>
              </a:rPr>
              <a:t>Equipment </a:t>
            </a:r>
          </a:p>
          <a:p>
            <a:pPr marL="0" indent="0">
              <a:buNone/>
            </a:pPr>
            <a:r>
              <a:rPr lang="en-GB" dirty="0">
                <a:cs typeface="Calibri"/>
              </a:rPr>
              <a:t>The equipment for PAW is more complex and more costly. The torch also needs water cooler so that limits how small the torch can be made. </a:t>
            </a:r>
          </a:p>
          <a:p>
            <a:r>
              <a:rPr lang="en-GB" dirty="0">
                <a:cs typeface="Calibri"/>
              </a:rPr>
              <a:t>Training </a:t>
            </a:r>
          </a:p>
          <a:p>
            <a:pPr marL="0" indent="0">
              <a:buNone/>
            </a:pPr>
            <a:r>
              <a:rPr lang="en-GB" dirty="0">
                <a:cs typeface="Calibri"/>
              </a:rPr>
              <a:t>The operators will require training to know how to operate it properly. </a:t>
            </a:r>
          </a:p>
          <a:p>
            <a:pPr marL="0" indent="0">
              <a:buNone/>
            </a:pPr>
            <a:endParaRPr lang="en-GB" dirty="0">
              <a:cs typeface="Calibri"/>
            </a:endParaRPr>
          </a:p>
          <a:p>
            <a:pPr marL="0" indent="0">
              <a:buNone/>
            </a:pPr>
            <a:endParaRPr lang="en-GB" dirty="0">
              <a:cs typeface="Calibri"/>
            </a:endParaRPr>
          </a:p>
        </p:txBody>
      </p:sp>
    </p:spTree>
    <p:extLst>
      <p:ext uri="{BB962C8B-B14F-4D97-AF65-F5344CB8AC3E}">
        <p14:creationId xmlns:p14="http://schemas.microsoft.com/office/powerpoint/2010/main" val="275642753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docProps/app.xml><?xml version="1.0" encoding="utf-8"?>
<Properties xmlns="http://schemas.openxmlformats.org/officeDocument/2006/extended-properties" xmlns:vt="http://schemas.openxmlformats.org/officeDocument/2006/docPropsVTypes">
  <Template>office theme</Template>
  <TotalTime>3</TotalTime>
  <Words>291</Words>
  <Application>Microsoft Office PowerPoint</Application>
  <PresentationFormat>Widescreen</PresentationFormat>
  <Paragraphs>36</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Century Gothic</vt:lpstr>
      <vt:lpstr>Wingdings 2</vt:lpstr>
      <vt:lpstr>Quotable</vt:lpstr>
      <vt:lpstr>Plasma arc welding </vt:lpstr>
      <vt:lpstr>What is plasma arc welding </vt:lpstr>
      <vt:lpstr>What is plasma arc welding used for </vt:lpstr>
      <vt:lpstr>Difference between plasma arc and TIG welding </vt:lpstr>
      <vt:lpstr>Advantages of arc welding </vt:lpstr>
      <vt:lpstr>Disadvantages of arc welding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dc:creator>
  <cp:lastModifiedBy>HIL17833867 (Emma Hill)</cp:lastModifiedBy>
  <cp:revision>340</cp:revision>
  <dcterms:created xsi:type="dcterms:W3CDTF">2023-01-04T21:39:32Z</dcterms:created>
  <dcterms:modified xsi:type="dcterms:W3CDTF">2023-01-11T11:06:25Z</dcterms:modified>
</cp:coreProperties>
</file>