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56" r:id="rId2"/>
    <p:sldId id="258" r:id="rId3"/>
    <p:sldId id="259" r:id="rId4"/>
  </p:sldIdLst>
  <p:sldSz cx="8243888" cy="12192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FC0820-4A9D-4E59-9CF6-D1A25E8879A7}" v="5" dt="2026-07-03T14:28:20.4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89" d="100"/>
          <a:sy n="89" d="100"/>
        </p:scale>
        <p:origin x="1517" y="-17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YLAH S" userId="0caca66f0444ad9b" providerId="LiveId" clId="{2A634DB1-01AC-41F5-ABE6-5DD6F491E27A}"/>
    <pc:docChg chg="custSel modSld">
      <pc:chgData name="NYLAH S" userId="0caca66f0444ad9b" providerId="LiveId" clId="{2A634DB1-01AC-41F5-ABE6-5DD6F491E27A}" dt="2026-07-03T14:31:57.497" v="78" actId="20577"/>
      <pc:docMkLst>
        <pc:docMk/>
      </pc:docMkLst>
      <pc:sldChg chg="modSp mod">
        <pc:chgData name="NYLAH S" userId="0caca66f0444ad9b" providerId="LiveId" clId="{2A634DB1-01AC-41F5-ABE6-5DD6F491E27A}" dt="2026-07-03T14:31:57.497" v="78" actId="20577"/>
        <pc:sldMkLst>
          <pc:docMk/>
          <pc:sldMk cId="219454941" sldId="256"/>
        </pc:sldMkLst>
        <pc:spChg chg="mod">
          <ac:chgData name="NYLAH S" userId="0caca66f0444ad9b" providerId="LiveId" clId="{2A634DB1-01AC-41F5-ABE6-5DD6F491E27A}" dt="2026-07-03T14:31:57.497" v="78" actId="20577"/>
          <ac:spMkLst>
            <pc:docMk/>
            <pc:sldMk cId="219454941" sldId="256"/>
            <ac:spMk id="4" creationId="{A08CDE22-9B2F-3312-5C44-535383B6D619}"/>
          </ac:spMkLst>
        </pc:spChg>
      </pc:sldChg>
      <pc:sldChg chg="addSp delSp modSp mod">
        <pc:chgData name="NYLAH S" userId="0caca66f0444ad9b" providerId="LiveId" clId="{2A634DB1-01AC-41F5-ABE6-5DD6F491E27A}" dt="2026-07-03T14:30:18.648" v="74" actId="255"/>
        <pc:sldMkLst>
          <pc:docMk/>
          <pc:sldMk cId="983564198" sldId="258"/>
        </pc:sldMkLst>
        <pc:spChg chg="add mod">
          <ac:chgData name="NYLAH S" userId="0caca66f0444ad9b" providerId="LiveId" clId="{2A634DB1-01AC-41F5-ABE6-5DD6F491E27A}" dt="2026-07-03T14:30:18.648" v="74" actId="255"/>
          <ac:spMkLst>
            <pc:docMk/>
            <pc:sldMk cId="983564198" sldId="258"/>
            <ac:spMk id="3" creationId="{C676B5DA-6E6C-23AB-54F0-FDA5B3401FB5}"/>
          </ac:spMkLst>
        </pc:spChg>
        <pc:spChg chg="mod">
          <ac:chgData name="NYLAH S" userId="0caca66f0444ad9b" providerId="LiveId" clId="{2A634DB1-01AC-41F5-ABE6-5DD6F491E27A}" dt="2026-07-03T14:19:17.052" v="26" actId="1076"/>
          <ac:spMkLst>
            <pc:docMk/>
            <pc:sldMk cId="983564198" sldId="258"/>
            <ac:spMk id="9" creationId="{18E48723-26C8-DF16-B042-BFFF473822C1}"/>
          </ac:spMkLst>
        </pc:spChg>
        <pc:spChg chg="del">
          <ac:chgData name="NYLAH S" userId="0caca66f0444ad9b" providerId="LiveId" clId="{2A634DB1-01AC-41F5-ABE6-5DD6F491E27A}" dt="2026-07-03T14:28:59.915" v="65" actId="478"/>
          <ac:spMkLst>
            <pc:docMk/>
            <pc:sldMk cId="983564198" sldId="258"/>
            <ac:spMk id="11" creationId="{64BE6735-85F7-FE22-4B69-DAC8E0663487}"/>
          </ac:spMkLst>
        </pc:spChg>
        <pc:spChg chg="mod">
          <ac:chgData name="NYLAH S" userId="0caca66f0444ad9b" providerId="LiveId" clId="{2A634DB1-01AC-41F5-ABE6-5DD6F491E27A}" dt="2026-07-03T14:29:45.984" v="72" actId="1076"/>
          <ac:spMkLst>
            <pc:docMk/>
            <pc:sldMk cId="983564198" sldId="258"/>
            <ac:spMk id="12" creationId="{47D02BA9-5662-6E65-B410-64812B3E39AB}"/>
          </ac:spMkLst>
        </pc:spChg>
        <pc:spChg chg="mod">
          <ac:chgData name="NYLAH S" userId="0caca66f0444ad9b" providerId="LiveId" clId="{2A634DB1-01AC-41F5-ABE6-5DD6F491E27A}" dt="2026-07-03T14:30:00.494" v="73" actId="1076"/>
          <ac:spMkLst>
            <pc:docMk/>
            <pc:sldMk cId="983564198" sldId="258"/>
            <ac:spMk id="13" creationId="{B4D786E7-62D4-C51F-F972-394097FB774F}"/>
          </ac:spMkLst>
        </pc:spChg>
        <pc:spChg chg="mod">
          <ac:chgData name="NYLAH S" userId="0caca66f0444ad9b" providerId="LiveId" clId="{2A634DB1-01AC-41F5-ABE6-5DD6F491E27A}" dt="2026-07-03T14:27:09.536" v="61" actId="1076"/>
          <ac:spMkLst>
            <pc:docMk/>
            <pc:sldMk cId="983564198" sldId="258"/>
            <ac:spMk id="14" creationId="{EF650021-092D-A359-365E-C9E695E88582}"/>
          </ac:spMkLst>
        </pc:spChg>
        <pc:spChg chg="mod">
          <ac:chgData name="NYLAH S" userId="0caca66f0444ad9b" providerId="LiveId" clId="{2A634DB1-01AC-41F5-ABE6-5DD6F491E27A}" dt="2026-07-03T14:25:33.646" v="60" actId="20577"/>
          <ac:spMkLst>
            <pc:docMk/>
            <pc:sldMk cId="983564198" sldId="258"/>
            <ac:spMk id="19" creationId="{903ABA14-C056-6365-6445-D75E05148442}"/>
          </ac:spMkLst>
        </pc:spChg>
        <pc:spChg chg="mod">
          <ac:chgData name="NYLAH S" userId="0caca66f0444ad9b" providerId="LiveId" clId="{2A634DB1-01AC-41F5-ABE6-5DD6F491E27A}" dt="2026-07-03T14:09:25.582" v="20" actId="20577"/>
          <ac:spMkLst>
            <pc:docMk/>
            <pc:sldMk cId="983564198" sldId="258"/>
            <ac:spMk id="23" creationId="{069E9886-9B1C-E531-08E3-6FE3A22CD496}"/>
          </ac:spMkLst>
        </pc:spChg>
        <pc:spChg chg="mod">
          <ac:chgData name="NYLAH S" userId="0caca66f0444ad9b" providerId="LiveId" clId="{2A634DB1-01AC-41F5-ABE6-5DD6F491E27A}" dt="2026-07-03T14:23:28.148" v="43" actId="207"/>
          <ac:spMkLst>
            <pc:docMk/>
            <pc:sldMk cId="983564198" sldId="258"/>
            <ac:spMk id="25" creationId="{3592473B-4812-E5EC-B076-64104E5B237F}"/>
          </ac:spMkLst>
        </pc:spChg>
        <pc:spChg chg="mod">
          <ac:chgData name="NYLAH S" userId="0caca66f0444ad9b" providerId="LiveId" clId="{2A634DB1-01AC-41F5-ABE6-5DD6F491E27A}" dt="2026-07-03T14:25:16.712" v="58" actId="114"/>
          <ac:spMkLst>
            <pc:docMk/>
            <pc:sldMk cId="983564198" sldId="258"/>
            <ac:spMk id="41" creationId="{ECDB484E-EC0E-BE81-D7A7-2CA2DB5075BE}"/>
          </ac:spMkLst>
        </pc:spChg>
        <pc:picChg chg="add mod">
          <ac:chgData name="NYLAH S" userId="0caca66f0444ad9b" providerId="LiveId" clId="{2A634DB1-01AC-41F5-ABE6-5DD6F491E27A}" dt="2026-07-03T14:29:05.118" v="66" actId="1076"/>
          <ac:picMkLst>
            <pc:docMk/>
            <pc:sldMk cId="983564198" sldId="258"/>
            <ac:picMk id="2" creationId="{D4C4A8FF-70D6-E9F1-087B-74FBAB21AD24}"/>
          </ac:picMkLst>
        </pc:picChg>
        <pc:picChg chg="mod">
          <ac:chgData name="NYLAH S" userId="0caca66f0444ad9b" providerId="LiveId" clId="{2A634DB1-01AC-41F5-ABE6-5DD6F491E27A}" dt="2026-07-03T14:29:36.207" v="71" actId="14100"/>
          <ac:picMkLst>
            <pc:docMk/>
            <pc:sldMk cId="983564198" sldId="258"/>
            <ac:picMk id="29" creationId="{3E5D86A4-6B13-92CD-300A-E60A25C45AA5}"/>
          </ac:picMkLst>
        </pc:picChg>
      </pc:sldChg>
      <pc:sldChg chg="modSp mod">
        <pc:chgData name="NYLAH S" userId="0caca66f0444ad9b" providerId="LiveId" clId="{2A634DB1-01AC-41F5-ABE6-5DD6F491E27A}" dt="2026-07-03T14:08:08.059" v="14"/>
        <pc:sldMkLst>
          <pc:docMk/>
          <pc:sldMk cId="1989938511" sldId="259"/>
        </pc:sldMkLst>
        <pc:spChg chg="mod">
          <ac:chgData name="NYLAH S" userId="0caca66f0444ad9b" providerId="LiveId" clId="{2A634DB1-01AC-41F5-ABE6-5DD6F491E27A}" dt="2026-07-03T10:40:39.893" v="3" actId="313"/>
          <ac:spMkLst>
            <pc:docMk/>
            <pc:sldMk cId="1989938511" sldId="259"/>
            <ac:spMk id="2" creationId="{FCF4242E-50F9-FCFF-113C-AB283ADED93A}"/>
          </ac:spMkLst>
        </pc:spChg>
        <pc:spChg chg="mod">
          <ac:chgData name="NYLAH S" userId="0caca66f0444ad9b" providerId="LiveId" clId="{2A634DB1-01AC-41F5-ABE6-5DD6F491E27A}" dt="2026-07-03T14:08:08.059" v="14"/>
          <ac:spMkLst>
            <pc:docMk/>
            <pc:sldMk cId="1989938511" sldId="259"/>
            <ac:spMk id="3" creationId="{BFE00A93-C520-559A-84F3-044667B35F3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20E90C-A70D-4C2C-8603-5860672ADCFB}" type="doc">
      <dgm:prSet loTypeId="urn:microsoft.com/office/officeart/2005/8/layout/architecture" loCatId="hierarchy" qsTypeId="urn:microsoft.com/office/officeart/2005/8/quickstyle/simple1" qsCatId="simple" csTypeId="urn:microsoft.com/office/officeart/2005/8/colors/accent5_4" csCatId="accent5" phldr="1"/>
      <dgm:spPr/>
      <dgm:t>
        <a:bodyPr/>
        <a:lstStyle/>
        <a:p>
          <a:endParaRPr lang="en-GB"/>
        </a:p>
      </dgm:t>
    </dgm:pt>
    <dgm:pt modelId="{C453019A-3AF9-49A3-9776-2E9A8B2D3436}">
      <dgm:prSet custT="1"/>
      <dgm:spPr/>
      <dgm:t>
        <a:bodyPr/>
        <a:lstStyle/>
        <a:p>
          <a:r>
            <a:rPr lang="en-GB" sz="1100" b="1" dirty="0"/>
            <a:t>Changing Attitudes-</a:t>
          </a:r>
        </a:p>
        <a:p>
          <a:r>
            <a:rPr lang="en-GB" sz="1100" dirty="0"/>
            <a:t>Neurodiversity movement promotes acceptance and identity‑affirming practice (Walker, 2021).</a:t>
          </a:r>
        </a:p>
        <a:p>
          <a:r>
            <a:rPr lang="en-GB" sz="1100" dirty="0"/>
            <a:t>• Stigma persists around communication differences and sensory behaviours.</a:t>
          </a:r>
        </a:p>
      </dgm:t>
    </dgm:pt>
    <dgm:pt modelId="{CAF1ABFB-C202-4F9B-8574-0A71E7790FB0}" type="parTrans" cxnId="{F5DD0D30-459C-4637-B127-DFE64CF09069}">
      <dgm:prSet/>
      <dgm:spPr/>
      <dgm:t>
        <a:bodyPr/>
        <a:lstStyle/>
        <a:p>
          <a:endParaRPr lang="en-GB"/>
        </a:p>
      </dgm:t>
    </dgm:pt>
    <dgm:pt modelId="{7435A844-DA6E-4299-B20F-12B829218975}" type="sibTrans" cxnId="{F5DD0D30-459C-4637-B127-DFE64CF09069}">
      <dgm:prSet phldrT="02" phldr="0"/>
      <dgm:spPr/>
    </dgm:pt>
    <dgm:pt modelId="{4AF93B27-7A4D-4A5E-9144-75E76C276465}">
      <dgm:prSet/>
      <dgm:spPr/>
      <dgm:t>
        <a:bodyPr/>
        <a:lstStyle/>
        <a:p>
          <a:r>
            <a:rPr lang="en-GB" b="1" dirty="0"/>
            <a:t>Inequalities in Access</a:t>
          </a:r>
        </a:p>
        <a:p>
          <a:r>
            <a:rPr lang="en-GB" dirty="0"/>
            <a:t> • Autistic people from minority backgrounds face diagnostic disparities and cultural bias (NICE, 2021).</a:t>
          </a:r>
        </a:p>
        <a:p>
          <a:r>
            <a:rPr lang="en-GB" dirty="0"/>
            <a:t> • Women and girls remain underdiagnosed due to gendered stereotypes (Hull et al., 2020).</a:t>
          </a:r>
        </a:p>
      </dgm:t>
    </dgm:pt>
    <dgm:pt modelId="{E7ACED90-AFF0-4A94-B411-8378DEE764B2}" type="parTrans" cxnId="{4CCE658C-FCFF-429D-A738-5565A0C3313B}">
      <dgm:prSet/>
      <dgm:spPr/>
      <dgm:t>
        <a:bodyPr/>
        <a:lstStyle/>
        <a:p>
          <a:endParaRPr lang="en-GB"/>
        </a:p>
      </dgm:t>
    </dgm:pt>
    <dgm:pt modelId="{6396CB3A-9ACB-456E-A57A-7B33650D9EB7}" type="sibTrans" cxnId="{4CCE658C-FCFF-429D-A738-5565A0C3313B}">
      <dgm:prSet phldrT="03" phldr="0"/>
      <dgm:spPr/>
    </dgm:pt>
    <dgm:pt modelId="{AA537724-2856-4552-9AB4-28BBE7A5D77F}">
      <dgm:prSet/>
      <dgm:spPr/>
      <dgm:t>
        <a:bodyPr/>
        <a:lstStyle/>
        <a:p>
          <a:r>
            <a:rPr lang="en-GB" b="1" dirty="0"/>
            <a:t>Political Factors</a:t>
          </a:r>
          <a:r>
            <a:rPr lang="en-GB" dirty="0"/>
            <a:t> </a:t>
          </a:r>
        </a:p>
        <a:p>
          <a:r>
            <a:rPr lang="en-GB" dirty="0"/>
            <a:t>• Austerity and workforce shortages reduce specialist provision (House of Commons Health Committee, 2022). • Local authority cuts impact early intervention and community support.</a:t>
          </a:r>
        </a:p>
      </dgm:t>
    </dgm:pt>
    <dgm:pt modelId="{A3AC9230-78ED-4049-B315-FEBF91B31181}" type="parTrans" cxnId="{14E9A92B-3E2C-48E2-A681-E04882C5FF08}">
      <dgm:prSet/>
      <dgm:spPr/>
      <dgm:t>
        <a:bodyPr/>
        <a:lstStyle/>
        <a:p>
          <a:endParaRPr lang="en-GB"/>
        </a:p>
      </dgm:t>
    </dgm:pt>
    <dgm:pt modelId="{1989368E-CC48-4904-8C72-E1C202E25326}" type="sibTrans" cxnId="{14E9A92B-3E2C-48E2-A681-E04882C5FF08}">
      <dgm:prSet phldrT="04" phldr="0"/>
      <dgm:spPr/>
    </dgm:pt>
    <dgm:pt modelId="{9D6854CE-1617-4C5A-9079-65612684BA89}" type="pres">
      <dgm:prSet presAssocID="{7320E90C-A70D-4C2C-8603-5860672ADCFB}" presName="Name0" presStyleCnt="0">
        <dgm:presLayoutVars>
          <dgm:chPref val="1"/>
          <dgm:dir/>
          <dgm:animOne val="branch"/>
          <dgm:animLvl val="lvl"/>
          <dgm:resizeHandles/>
        </dgm:presLayoutVars>
      </dgm:prSet>
      <dgm:spPr/>
    </dgm:pt>
    <dgm:pt modelId="{9E7F6B8B-DB28-4140-B4B5-99742F73E5CC}" type="pres">
      <dgm:prSet presAssocID="{C453019A-3AF9-49A3-9776-2E9A8B2D3436}" presName="vertOne" presStyleCnt="0"/>
      <dgm:spPr/>
    </dgm:pt>
    <dgm:pt modelId="{D08B53F4-1E3D-4036-9348-C25E58E99E64}" type="pres">
      <dgm:prSet presAssocID="{C453019A-3AF9-49A3-9776-2E9A8B2D3436}" presName="txOne" presStyleLbl="node0" presStyleIdx="0" presStyleCnt="3">
        <dgm:presLayoutVars>
          <dgm:chPref val="3"/>
        </dgm:presLayoutVars>
      </dgm:prSet>
      <dgm:spPr/>
    </dgm:pt>
    <dgm:pt modelId="{0897ECA4-CF66-4D50-BD47-0C9DCC49371D}" type="pres">
      <dgm:prSet presAssocID="{C453019A-3AF9-49A3-9776-2E9A8B2D3436}" presName="horzOne" presStyleCnt="0"/>
      <dgm:spPr/>
    </dgm:pt>
    <dgm:pt modelId="{ACE6F8D9-0625-46FE-8BC9-FED5F73080E3}" type="pres">
      <dgm:prSet presAssocID="{7435A844-DA6E-4299-B20F-12B829218975}" presName="sibSpaceOne" presStyleCnt="0"/>
      <dgm:spPr/>
    </dgm:pt>
    <dgm:pt modelId="{160CAE5E-13E8-427A-BDC1-29E958D954E6}" type="pres">
      <dgm:prSet presAssocID="{4AF93B27-7A4D-4A5E-9144-75E76C276465}" presName="vertOne" presStyleCnt="0"/>
      <dgm:spPr/>
    </dgm:pt>
    <dgm:pt modelId="{8B801ACF-FB8B-42FF-9650-218277EA11AB}" type="pres">
      <dgm:prSet presAssocID="{4AF93B27-7A4D-4A5E-9144-75E76C276465}" presName="txOne" presStyleLbl="node0" presStyleIdx="1" presStyleCnt="3">
        <dgm:presLayoutVars>
          <dgm:chPref val="3"/>
        </dgm:presLayoutVars>
      </dgm:prSet>
      <dgm:spPr/>
    </dgm:pt>
    <dgm:pt modelId="{F6698E5A-C8A1-4BBB-AAF5-0FD8EAC95E49}" type="pres">
      <dgm:prSet presAssocID="{4AF93B27-7A4D-4A5E-9144-75E76C276465}" presName="horzOne" presStyleCnt="0"/>
      <dgm:spPr/>
    </dgm:pt>
    <dgm:pt modelId="{E96A5CC7-2A27-4DD2-BA75-84046AF513DE}" type="pres">
      <dgm:prSet presAssocID="{6396CB3A-9ACB-456E-A57A-7B33650D9EB7}" presName="sibSpaceOne" presStyleCnt="0"/>
      <dgm:spPr/>
    </dgm:pt>
    <dgm:pt modelId="{ECB4EB37-D6B5-4560-832D-3400830255B7}" type="pres">
      <dgm:prSet presAssocID="{AA537724-2856-4552-9AB4-28BBE7A5D77F}" presName="vertOne" presStyleCnt="0"/>
      <dgm:spPr/>
    </dgm:pt>
    <dgm:pt modelId="{38ED476B-A2BC-437C-9460-540CFDC8FAB3}" type="pres">
      <dgm:prSet presAssocID="{AA537724-2856-4552-9AB4-28BBE7A5D77F}" presName="txOne" presStyleLbl="node0" presStyleIdx="2" presStyleCnt="3" custLinFactNeighborX="-1071" custLinFactNeighborY="1384">
        <dgm:presLayoutVars>
          <dgm:chPref val="3"/>
        </dgm:presLayoutVars>
      </dgm:prSet>
      <dgm:spPr/>
    </dgm:pt>
    <dgm:pt modelId="{95BCA2E1-9AF2-4804-973E-D0CE58423B1D}" type="pres">
      <dgm:prSet presAssocID="{AA537724-2856-4552-9AB4-28BBE7A5D77F}" presName="horzOne" presStyleCnt="0"/>
      <dgm:spPr/>
    </dgm:pt>
  </dgm:ptLst>
  <dgm:cxnLst>
    <dgm:cxn modelId="{14E9A92B-3E2C-48E2-A681-E04882C5FF08}" srcId="{7320E90C-A70D-4C2C-8603-5860672ADCFB}" destId="{AA537724-2856-4552-9AB4-28BBE7A5D77F}" srcOrd="2" destOrd="0" parTransId="{A3AC9230-78ED-4049-B315-FEBF91B31181}" sibTransId="{1989368E-CC48-4904-8C72-E1C202E25326}"/>
    <dgm:cxn modelId="{F5DD0D30-459C-4637-B127-DFE64CF09069}" srcId="{7320E90C-A70D-4C2C-8603-5860672ADCFB}" destId="{C453019A-3AF9-49A3-9776-2E9A8B2D3436}" srcOrd="0" destOrd="0" parTransId="{CAF1ABFB-C202-4F9B-8574-0A71E7790FB0}" sibTransId="{7435A844-DA6E-4299-B20F-12B829218975}"/>
    <dgm:cxn modelId="{C0682F7D-99C5-4527-8DB5-A110EEA12893}" type="presOf" srcId="{C453019A-3AF9-49A3-9776-2E9A8B2D3436}" destId="{D08B53F4-1E3D-4036-9348-C25E58E99E64}" srcOrd="0" destOrd="0" presId="urn:microsoft.com/office/officeart/2005/8/layout/architecture"/>
    <dgm:cxn modelId="{FAA7BE7D-5061-47D7-8831-BB784CC2032A}" type="presOf" srcId="{7320E90C-A70D-4C2C-8603-5860672ADCFB}" destId="{9D6854CE-1617-4C5A-9079-65612684BA89}" srcOrd="0" destOrd="0" presId="urn:microsoft.com/office/officeart/2005/8/layout/architecture"/>
    <dgm:cxn modelId="{1D4F6685-00DB-4D04-9593-5769227A0746}" type="presOf" srcId="{AA537724-2856-4552-9AB4-28BBE7A5D77F}" destId="{38ED476B-A2BC-437C-9460-540CFDC8FAB3}" srcOrd="0" destOrd="0" presId="urn:microsoft.com/office/officeart/2005/8/layout/architecture"/>
    <dgm:cxn modelId="{4CCE658C-FCFF-429D-A738-5565A0C3313B}" srcId="{7320E90C-A70D-4C2C-8603-5860672ADCFB}" destId="{4AF93B27-7A4D-4A5E-9144-75E76C276465}" srcOrd="1" destOrd="0" parTransId="{E7ACED90-AFF0-4A94-B411-8378DEE764B2}" sibTransId="{6396CB3A-9ACB-456E-A57A-7B33650D9EB7}"/>
    <dgm:cxn modelId="{E639DFC0-C16D-4F09-9967-213BCA3799EC}" type="presOf" srcId="{4AF93B27-7A4D-4A5E-9144-75E76C276465}" destId="{8B801ACF-FB8B-42FF-9650-218277EA11AB}" srcOrd="0" destOrd="0" presId="urn:microsoft.com/office/officeart/2005/8/layout/architecture"/>
    <dgm:cxn modelId="{AB1C4D4A-5899-4FF4-8E80-8CABDFB6536B}" type="presParOf" srcId="{9D6854CE-1617-4C5A-9079-65612684BA89}" destId="{9E7F6B8B-DB28-4140-B4B5-99742F73E5CC}" srcOrd="0" destOrd="0" presId="urn:microsoft.com/office/officeart/2005/8/layout/architecture"/>
    <dgm:cxn modelId="{792F8953-5F78-441B-8281-AAF0F2171551}" type="presParOf" srcId="{9E7F6B8B-DB28-4140-B4B5-99742F73E5CC}" destId="{D08B53F4-1E3D-4036-9348-C25E58E99E64}" srcOrd="0" destOrd="0" presId="urn:microsoft.com/office/officeart/2005/8/layout/architecture"/>
    <dgm:cxn modelId="{A71DC21F-5523-407F-B61A-4850F0769260}" type="presParOf" srcId="{9E7F6B8B-DB28-4140-B4B5-99742F73E5CC}" destId="{0897ECA4-CF66-4D50-BD47-0C9DCC49371D}" srcOrd="1" destOrd="0" presId="urn:microsoft.com/office/officeart/2005/8/layout/architecture"/>
    <dgm:cxn modelId="{6E8B072C-4112-47B7-8233-A810916A1364}" type="presParOf" srcId="{9D6854CE-1617-4C5A-9079-65612684BA89}" destId="{ACE6F8D9-0625-46FE-8BC9-FED5F73080E3}" srcOrd="1" destOrd="0" presId="urn:microsoft.com/office/officeart/2005/8/layout/architecture"/>
    <dgm:cxn modelId="{19FEDC86-F292-409C-9BAA-2068CD6C7E6B}" type="presParOf" srcId="{9D6854CE-1617-4C5A-9079-65612684BA89}" destId="{160CAE5E-13E8-427A-BDC1-29E958D954E6}" srcOrd="2" destOrd="0" presId="urn:microsoft.com/office/officeart/2005/8/layout/architecture"/>
    <dgm:cxn modelId="{359EDEA0-E43E-4C6E-8856-457C81377A69}" type="presParOf" srcId="{160CAE5E-13E8-427A-BDC1-29E958D954E6}" destId="{8B801ACF-FB8B-42FF-9650-218277EA11AB}" srcOrd="0" destOrd="0" presId="urn:microsoft.com/office/officeart/2005/8/layout/architecture"/>
    <dgm:cxn modelId="{EB137E88-2FED-46F3-A7E0-03CC8B166B3C}" type="presParOf" srcId="{160CAE5E-13E8-427A-BDC1-29E958D954E6}" destId="{F6698E5A-C8A1-4BBB-AAF5-0FD8EAC95E49}" srcOrd="1" destOrd="0" presId="urn:microsoft.com/office/officeart/2005/8/layout/architecture"/>
    <dgm:cxn modelId="{D9F2CF8A-5594-4DBB-9E59-6DD28A99109B}" type="presParOf" srcId="{9D6854CE-1617-4C5A-9079-65612684BA89}" destId="{E96A5CC7-2A27-4DD2-BA75-84046AF513DE}" srcOrd="3" destOrd="0" presId="urn:microsoft.com/office/officeart/2005/8/layout/architecture"/>
    <dgm:cxn modelId="{5FF6C970-9940-470C-A48A-4588242BB136}" type="presParOf" srcId="{9D6854CE-1617-4C5A-9079-65612684BA89}" destId="{ECB4EB37-D6B5-4560-832D-3400830255B7}" srcOrd="4" destOrd="0" presId="urn:microsoft.com/office/officeart/2005/8/layout/architecture"/>
    <dgm:cxn modelId="{96BCC72A-5E20-4DD2-ABC8-0B448F9A5B1E}" type="presParOf" srcId="{ECB4EB37-D6B5-4560-832D-3400830255B7}" destId="{38ED476B-A2BC-437C-9460-540CFDC8FAB3}" srcOrd="0" destOrd="0" presId="urn:microsoft.com/office/officeart/2005/8/layout/architecture"/>
    <dgm:cxn modelId="{65E602BE-41AA-4D97-8A89-B23D13E69AE4}" type="presParOf" srcId="{ECB4EB37-D6B5-4560-832D-3400830255B7}" destId="{95BCA2E1-9AF2-4804-973E-D0CE58423B1D}" srcOrd="1" destOrd="0" presId="urn:microsoft.com/office/officeart/2005/8/layout/architectur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0C7442-9611-42C2-94BB-99A151928943}" type="doc">
      <dgm:prSet loTypeId="urn:microsoft.com/office/officeart/2008/layout/LinedList" loCatId="hierarchy" qsTypeId="urn:microsoft.com/office/officeart/2005/8/quickstyle/simple1" qsCatId="simple" csTypeId="urn:microsoft.com/office/officeart/2005/8/colors/accent1_2" csCatId="accent1" phldr="1"/>
      <dgm:spPr/>
      <dgm:t>
        <a:bodyPr/>
        <a:lstStyle/>
        <a:p>
          <a:endParaRPr lang="en-GB"/>
        </a:p>
      </dgm:t>
    </dgm:pt>
    <dgm:pt modelId="{985A8016-0663-4A5C-ACF2-64CD690F36E5}">
      <dgm:prSet custT="1"/>
      <dgm:spPr/>
      <dgm:t>
        <a:bodyPr/>
        <a:lstStyle/>
        <a:p>
          <a:r>
            <a:rPr lang="en-GB" sz="1100" dirty="0"/>
            <a:t>• </a:t>
          </a:r>
          <a:r>
            <a:rPr lang="en-GB" sz="1100" b="1" dirty="0"/>
            <a:t>Strengthen autism‑specific training</a:t>
          </a:r>
          <a:r>
            <a:rPr lang="en-GB" sz="1100" dirty="0"/>
            <a:t> across health, education and social care to ensure consistent, evidence‑based practice aligned with NICE (2021) guidance.</a:t>
          </a:r>
        </a:p>
      </dgm:t>
    </dgm:pt>
    <dgm:pt modelId="{21F513BA-A95F-4DF1-900B-10F78F83DD69}" type="parTrans" cxnId="{B2F5548E-24A5-4CC9-89D6-CB6671212785}">
      <dgm:prSet/>
      <dgm:spPr/>
      <dgm:t>
        <a:bodyPr/>
        <a:lstStyle/>
        <a:p>
          <a:endParaRPr lang="en-GB"/>
        </a:p>
      </dgm:t>
    </dgm:pt>
    <dgm:pt modelId="{28384888-296D-42C0-B2DB-B2A00B51C1A8}" type="sibTrans" cxnId="{B2F5548E-24A5-4CC9-89D6-CB6671212785}">
      <dgm:prSet/>
      <dgm:spPr/>
      <dgm:t>
        <a:bodyPr/>
        <a:lstStyle/>
        <a:p>
          <a:endParaRPr lang="en-GB"/>
        </a:p>
      </dgm:t>
    </dgm:pt>
    <dgm:pt modelId="{5542304E-6974-41E4-872A-A3FD4207DECC}">
      <dgm:prSet custT="1"/>
      <dgm:spPr/>
      <dgm:t>
        <a:bodyPr/>
        <a:lstStyle/>
        <a:p>
          <a:r>
            <a:rPr lang="en-GB" sz="1100" dirty="0"/>
            <a:t>• </a:t>
          </a:r>
          <a:r>
            <a:rPr lang="en-GB" sz="1100" b="1" dirty="0"/>
            <a:t>Expand post‑diagnostic support</a:t>
          </a:r>
          <a:r>
            <a:rPr lang="en-GB" sz="1100" dirty="0"/>
            <a:t>, including occupational therapy, psychoeducation, peer networks and sensory‑based interventions, to address gaps identified in NHS England (2023).</a:t>
          </a:r>
        </a:p>
      </dgm:t>
    </dgm:pt>
    <dgm:pt modelId="{5BF0B7D1-7920-4580-A21B-78635D60B91C}" type="parTrans" cxnId="{E8978555-9208-4E49-A39F-ABFB002E45DD}">
      <dgm:prSet/>
      <dgm:spPr/>
      <dgm:t>
        <a:bodyPr/>
        <a:lstStyle/>
        <a:p>
          <a:endParaRPr lang="en-GB"/>
        </a:p>
      </dgm:t>
    </dgm:pt>
    <dgm:pt modelId="{7BEAF7CC-D12B-426E-86EF-6C6513D60976}" type="sibTrans" cxnId="{E8978555-9208-4E49-A39F-ABFB002E45DD}">
      <dgm:prSet/>
      <dgm:spPr/>
      <dgm:t>
        <a:bodyPr/>
        <a:lstStyle/>
        <a:p>
          <a:endParaRPr lang="en-GB"/>
        </a:p>
      </dgm:t>
    </dgm:pt>
    <dgm:pt modelId="{7315EFA5-D2C6-45B2-B980-7B64378BF81D}">
      <dgm:prSet custT="1"/>
      <dgm:spPr/>
      <dgm:t>
        <a:bodyPr/>
        <a:lstStyle/>
        <a:p>
          <a:r>
            <a:rPr lang="en-GB" sz="1100" dirty="0"/>
            <a:t>• </a:t>
          </a:r>
          <a:r>
            <a:rPr lang="en-GB" sz="1100" b="1" dirty="0"/>
            <a:t>Invest in multidisciplinary diagnostic teams</a:t>
          </a:r>
          <a:r>
            <a:rPr lang="en-GB" sz="1100" dirty="0"/>
            <a:t> to reduce waiting times and improve assessment quality, particularly for women, girls and minority groups (Hull et al., 2020).</a:t>
          </a:r>
        </a:p>
      </dgm:t>
    </dgm:pt>
    <dgm:pt modelId="{88A7E394-A683-4A4A-9569-295958D5CB17}" type="parTrans" cxnId="{60CAF6BB-2C13-4B3C-8D6F-E3A60A8058E1}">
      <dgm:prSet/>
      <dgm:spPr/>
      <dgm:t>
        <a:bodyPr/>
        <a:lstStyle/>
        <a:p>
          <a:endParaRPr lang="en-GB"/>
        </a:p>
      </dgm:t>
    </dgm:pt>
    <dgm:pt modelId="{0877C52D-E4E0-43BA-8B7A-231E4FAC786F}" type="sibTrans" cxnId="{60CAF6BB-2C13-4B3C-8D6F-E3A60A8058E1}">
      <dgm:prSet/>
      <dgm:spPr/>
      <dgm:t>
        <a:bodyPr/>
        <a:lstStyle/>
        <a:p>
          <a:endParaRPr lang="en-GB"/>
        </a:p>
      </dgm:t>
    </dgm:pt>
    <dgm:pt modelId="{6C3A8074-62E8-4EF9-A4C6-C53DDAC7C164}">
      <dgm:prSet custT="1"/>
      <dgm:spPr/>
      <dgm:t>
        <a:bodyPr/>
        <a:lstStyle/>
        <a:p>
          <a:r>
            <a:rPr lang="en-GB" sz="1100" dirty="0"/>
            <a:t>• </a:t>
          </a:r>
          <a:r>
            <a:rPr lang="en-GB" sz="1100" b="1" dirty="0"/>
            <a:t>Embed co‑production</a:t>
          </a:r>
          <a:r>
            <a:rPr lang="en-GB" sz="1100" dirty="0"/>
            <a:t> with autistic people in service design, ensuring interventions reflect lived experience and neurodiversity‑affirming principles (Kapp, 2020).</a:t>
          </a:r>
        </a:p>
      </dgm:t>
    </dgm:pt>
    <dgm:pt modelId="{B6A23521-6663-4B14-9D37-C5C8126F3477}" type="parTrans" cxnId="{2372FD8C-749F-4A15-995C-4675F3FCA89B}">
      <dgm:prSet/>
      <dgm:spPr/>
      <dgm:t>
        <a:bodyPr/>
        <a:lstStyle/>
        <a:p>
          <a:endParaRPr lang="en-GB"/>
        </a:p>
      </dgm:t>
    </dgm:pt>
    <dgm:pt modelId="{C1CABD2C-4E41-4C4A-865F-62EE0FA23F36}" type="sibTrans" cxnId="{2372FD8C-749F-4A15-995C-4675F3FCA89B}">
      <dgm:prSet/>
      <dgm:spPr/>
      <dgm:t>
        <a:bodyPr/>
        <a:lstStyle/>
        <a:p>
          <a:endParaRPr lang="en-GB"/>
        </a:p>
      </dgm:t>
    </dgm:pt>
    <dgm:pt modelId="{B8A0A9B4-47D0-4A53-AF9A-706E105E32FB}">
      <dgm:prSet custT="1"/>
      <dgm:spPr/>
      <dgm:t>
        <a:bodyPr/>
        <a:lstStyle/>
        <a:p>
          <a:r>
            <a:rPr lang="en-GB" sz="1100" dirty="0"/>
            <a:t>• </a:t>
          </a:r>
          <a:r>
            <a:rPr lang="en-GB" sz="1100" b="1" dirty="0"/>
            <a:t>Improve cultural competence</a:t>
          </a:r>
          <a:r>
            <a:rPr lang="en-GB" sz="1100" dirty="0"/>
            <a:t> across services to reduce diagnostic disparities and ensure assessments are sensitive to cultural, gender and communication differences (NICE, 2021).</a:t>
          </a:r>
        </a:p>
      </dgm:t>
    </dgm:pt>
    <dgm:pt modelId="{584661A7-C4C3-489E-A456-476569D5632D}" type="parTrans" cxnId="{39F5390E-70AC-4BC2-9A0F-C44E233343A4}">
      <dgm:prSet/>
      <dgm:spPr/>
      <dgm:t>
        <a:bodyPr/>
        <a:lstStyle/>
        <a:p>
          <a:endParaRPr lang="en-GB"/>
        </a:p>
      </dgm:t>
    </dgm:pt>
    <dgm:pt modelId="{43AE113A-834D-4EC3-902B-4B3B0B4EA1C6}" type="sibTrans" cxnId="{39F5390E-70AC-4BC2-9A0F-C44E233343A4}">
      <dgm:prSet/>
      <dgm:spPr/>
      <dgm:t>
        <a:bodyPr/>
        <a:lstStyle/>
        <a:p>
          <a:endParaRPr lang="en-GB"/>
        </a:p>
      </dgm:t>
    </dgm:pt>
    <dgm:pt modelId="{3D091D55-9E86-4F8F-906F-6D4E7FEA09BC}">
      <dgm:prSet custT="1"/>
      <dgm:spPr/>
      <dgm:t>
        <a:bodyPr/>
        <a:lstStyle/>
        <a:p>
          <a:r>
            <a:rPr lang="en-GB" sz="1100" dirty="0"/>
            <a:t>• </a:t>
          </a:r>
          <a:r>
            <a:rPr lang="en-GB" sz="1100" b="1" dirty="0"/>
            <a:t>Shift away from compliance‑based interventions</a:t>
          </a:r>
          <a:r>
            <a:rPr lang="en-GB" sz="1100" dirty="0"/>
            <a:t> towards strengths‑based, rights‑focused approaches that prioritise autonomy, sensory needs and wellbeing.</a:t>
          </a:r>
        </a:p>
      </dgm:t>
    </dgm:pt>
    <dgm:pt modelId="{65B271D6-3BBE-4635-A75A-724A3B12CC81}" type="parTrans" cxnId="{29437B0B-0CCF-47D6-8CCC-2413FDC39B1E}">
      <dgm:prSet/>
      <dgm:spPr/>
      <dgm:t>
        <a:bodyPr/>
        <a:lstStyle/>
        <a:p>
          <a:endParaRPr lang="en-GB"/>
        </a:p>
      </dgm:t>
    </dgm:pt>
    <dgm:pt modelId="{90E20549-ACC0-45D6-AB96-2321FF93F1D1}" type="sibTrans" cxnId="{29437B0B-0CCF-47D6-8CCC-2413FDC39B1E}">
      <dgm:prSet/>
      <dgm:spPr/>
      <dgm:t>
        <a:bodyPr/>
        <a:lstStyle/>
        <a:p>
          <a:endParaRPr lang="en-GB"/>
        </a:p>
      </dgm:t>
    </dgm:pt>
    <dgm:pt modelId="{07DA9C1F-0526-4314-8548-77E3056A01EF}">
      <dgm:prSet custT="1"/>
      <dgm:spPr/>
      <dgm:t>
        <a:bodyPr/>
        <a:lstStyle/>
        <a:p>
          <a:r>
            <a:rPr lang="en-GB" sz="1100" dirty="0"/>
            <a:t>• </a:t>
          </a:r>
          <a:r>
            <a:rPr lang="en-GB" sz="1100" b="1" dirty="0"/>
            <a:t>Increase sustained funding and workforce development</a:t>
          </a:r>
          <a:r>
            <a:rPr lang="en-GB" sz="1100" dirty="0"/>
            <a:t> to ensure national policies translate into consistent, high‑quality local provision.</a:t>
          </a:r>
        </a:p>
      </dgm:t>
    </dgm:pt>
    <dgm:pt modelId="{5FCA294E-7576-400D-9A89-BEA65785991A}" type="parTrans" cxnId="{F840B55B-C2D3-461D-937D-1BC04B046272}">
      <dgm:prSet/>
      <dgm:spPr/>
      <dgm:t>
        <a:bodyPr/>
        <a:lstStyle/>
        <a:p>
          <a:endParaRPr lang="en-GB"/>
        </a:p>
      </dgm:t>
    </dgm:pt>
    <dgm:pt modelId="{4B14DB4F-04A1-45E9-B390-CC8E889816BC}" type="sibTrans" cxnId="{F840B55B-C2D3-461D-937D-1BC04B046272}">
      <dgm:prSet/>
      <dgm:spPr/>
      <dgm:t>
        <a:bodyPr/>
        <a:lstStyle/>
        <a:p>
          <a:endParaRPr lang="en-GB"/>
        </a:p>
      </dgm:t>
    </dgm:pt>
    <dgm:pt modelId="{3C9710EB-00A0-475E-BC9A-E42116D7E1A8}" type="pres">
      <dgm:prSet presAssocID="{050C7442-9611-42C2-94BB-99A151928943}" presName="vert0" presStyleCnt="0">
        <dgm:presLayoutVars>
          <dgm:dir/>
          <dgm:animOne val="branch"/>
          <dgm:animLvl val="lvl"/>
        </dgm:presLayoutVars>
      </dgm:prSet>
      <dgm:spPr/>
    </dgm:pt>
    <dgm:pt modelId="{30FFE747-2A01-4810-8E69-2F90233BB9FA}" type="pres">
      <dgm:prSet presAssocID="{985A8016-0663-4A5C-ACF2-64CD690F36E5}" presName="thickLine" presStyleLbl="alignNode1" presStyleIdx="0" presStyleCnt="7" custLinFactNeighborX="445" custLinFactNeighborY="-28211"/>
      <dgm:spPr/>
    </dgm:pt>
    <dgm:pt modelId="{9320B26A-0B58-402D-9466-314CE130B517}" type="pres">
      <dgm:prSet presAssocID="{985A8016-0663-4A5C-ACF2-64CD690F36E5}" presName="horz1" presStyleCnt="0"/>
      <dgm:spPr/>
    </dgm:pt>
    <dgm:pt modelId="{924828A1-5B55-4E29-AABA-825B822B84E0}" type="pres">
      <dgm:prSet presAssocID="{985A8016-0663-4A5C-ACF2-64CD690F36E5}" presName="tx1" presStyleLbl="revTx" presStyleIdx="0" presStyleCnt="7"/>
      <dgm:spPr/>
    </dgm:pt>
    <dgm:pt modelId="{6A988E81-472E-480E-B756-33D6B782F322}" type="pres">
      <dgm:prSet presAssocID="{985A8016-0663-4A5C-ACF2-64CD690F36E5}" presName="vert1" presStyleCnt="0"/>
      <dgm:spPr/>
    </dgm:pt>
    <dgm:pt modelId="{3E3E4CCD-F791-4C28-A2D5-22DFC505D366}" type="pres">
      <dgm:prSet presAssocID="{5542304E-6974-41E4-872A-A3FD4207DECC}" presName="thickLine" presStyleLbl="alignNode1" presStyleIdx="1" presStyleCnt="7"/>
      <dgm:spPr/>
    </dgm:pt>
    <dgm:pt modelId="{9C9C00F8-8949-4748-97D2-3778AD7C46A1}" type="pres">
      <dgm:prSet presAssocID="{5542304E-6974-41E4-872A-A3FD4207DECC}" presName="horz1" presStyleCnt="0"/>
      <dgm:spPr/>
    </dgm:pt>
    <dgm:pt modelId="{C6D62035-E9D0-4663-AC79-0CF1ACBB55D0}" type="pres">
      <dgm:prSet presAssocID="{5542304E-6974-41E4-872A-A3FD4207DECC}" presName="tx1" presStyleLbl="revTx" presStyleIdx="1" presStyleCnt="7"/>
      <dgm:spPr/>
    </dgm:pt>
    <dgm:pt modelId="{AD6F41B0-A3B4-451C-AAF3-0BF3D5151EFB}" type="pres">
      <dgm:prSet presAssocID="{5542304E-6974-41E4-872A-A3FD4207DECC}" presName="vert1" presStyleCnt="0"/>
      <dgm:spPr/>
    </dgm:pt>
    <dgm:pt modelId="{ACB1BCCA-424D-4737-88A0-E6B87A0392D9}" type="pres">
      <dgm:prSet presAssocID="{7315EFA5-D2C6-45B2-B980-7B64378BF81D}" presName="thickLine" presStyleLbl="alignNode1" presStyleIdx="2" presStyleCnt="7"/>
      <dgm:spPr/>
    </dgm:pt>
    <dgm:pt modelId="{4E8F856A-99C7-4B0F-8032-B73F060DEF44}" type="pres">
      <dgm:prSet presAssocID="{7315EFA5-D2C6-45B2-B980-7B64378BF81D}" presName="horz1" presStyleCnt="0"/>
      <dgm:spPr/>
    </dgm:pt>
    <dgm:pt modelId="{D928C0DB-372B-419B-8641-DDD4730FF839}" type="pres">
      <dgm:prSet presAssocID="{7315EFA5-D2C6-45B2-B980-7B64378BF81D}" presName="tx1" presStyleLbl="revTx" presStyleIdx="2" presStyleCnt="7"/>
      <dgm:spPr/>
    </dgm:pt>
    <dgm:pt modelId="{0D222C38-D7D4-4B16-AA66-A64ED1D3523C}" type="pres">
      <dgm:prSet presAssocID="{7315EFA5-D2C6-45B2-B980-7B64378BF81D}" presName="vert1" presStyleCnt="0"/>
      <dgm:spPr/>
    </dgm:pt>
    <dgm:pt modelId="{9015F315-DD74-4D1C-95F0-848F48AE4C89}" type="pres">
      <dgm:prSet presAssocID="{6C3A8074-62E8-4EF9-A4C6-C53DDAC7C164}" presName="thickLine" presStyleLbl="alignNode1" presStyleIdx="3" presStyleCnt="7"/>
      <dgm:spPr/>
    </dgm:pt>
    <dgm:pt modelId="{CF920C0C-4C6B-4224-8209-04C5F6888786}" type="pres">
      <dgm:prSet presAssocID="{6C3A8074-62E8-4EF9-A4C6-C53DDAC7C164}" presName="horz1" presStyleCnt="0"/>
      <dgm:spPr/>
    </dgm:pt>
    <dgm:pt modelId="{B75B784A-B9BE-4CB3-ABCE-072415040E7B}" type="pres">
      <dgm:prSet presAssocID="{6C3A8074-62E8-4EF9-A4C6-C53DDAC7C164}" presName="tx1" presStyleLbl="revTx" presStyleIdx="3" presStyleCnt="7"/>
      <dgm:spPr/>
    </dgm:pt>
    <dgm:pt modelId="{B1AF5463-1296-4428-AF0B-B0222C3DE924}" type="pres">
      <dgm:prSet presAssocID="{6C3A8074-62E8-4EF9-A4C6-C53DDAC7C164}" presName="vert1" presStyleCnt="0"/>
      <dgm:spPr/>
    </dgm:pt>
    <dgm:pt modelId="{13061442-4EF7-4BA4-9A9B-A820259512EE}" type="pres">
      <dgm:prSet presAssocID="{B8A0A9B4-47D0-4A53-AF9A-706E105E32FB}" presName="thickLine" presStyleLbl="alignNode1" presStyleIdx="4" presStyleCnt="7"/>
      <dgm:spPr/>
    </dgm:pt>
    <dgm:pt modelId="{ED8CDF81-35F1-4ED6-A396-FA7562199431}" type="pres">
      <dgm:prSet presAssocID="{B8A0A9B4-47D0-4A53-AF9A-706E105E32FB}" presName="horz1" presStyleCnt="0"/>
      <dgm:spPr/>
    </dgm:pt>
    <dgm:pt modelId="{43D4CC25-A704-4D7E-A8E0-23FE4DB2ACC5}" type="pres">
      <dgm:prSet presAssocID="{B8A0A9B4-47D0-4A53-AF9A-706E105E32FB}" presName="tx1" presStyleLbl="revTx" presStyleIdx="4" presStyleCnt="7"/>
      <dgm:spPr/>
    </dgm:pt>
    <dgm:pt modelId="{4C2C1741-C6C6-43AE-BD5B-295E96190CFF}" type="pres">
      <dgm:prSet presAssocID="{B8A0A9B4-47D0-4A53-AF9A-706E105E32FB}" presName="vert1" presStyleCnt="0"/>
      <dgm:spPr/>
    </dgm:pt>
    <dgm:pt modelId="{AA60D999-624F-4720-8A24-473531483EAF}" type="pres">
      <dgm:prSet presAssocID="{3D091D55-9E86-4F8F-906F-6D4E7FEA09BC}" presName="thickLine" presStyleLbl="alignNode1" presStyleIdx="5" presStyleCnt="7"/>
      <dgm:spPr/>
    </dgm:pt>
    <dgm:pt modelId="{32292410-F7BD-4B4D-AE82-458C67DA260B}" type="pres">
      <dgm:prSet presAssocID="{3D091D55-9E86-4F8F-906F-6D4E7FEA09BC}" presName="horz1" presStyleCnt="0"/>
      <dgm:spPr/>
    </dgm:pt>
    <dgm:pt modelId="{133AE3F0-AEF6-4E5A-B6C5-03FE2A5134FA}" type="pres">
      <dgm:prSet presAssocID="{3D091D55-9E86-4F8F-906F-6D4E7FEA09BC}" presName="tx1" presStyleLbl="revTx" presStyleIdx="5" presStyleCnt="7"/>
      <dgm:spPr/>
    </dgm:pt>
    <dgm:pt modelId="{B404844D-582B-4888-8C19-0B7FD78B749D}" type="pres">
      <dgm:prSet presAssocID="{3D091D55-9E86-4F8F-906F-6D4E7FEA09BC}" presName="vert1" presStyleCnt="0"/>
      <dgm:spPr/>
    </dgm:pt>
    <dgm:pt modelId="{48D56183-2249-4022-A3AC-DE65BC9C9603}" type="pres">
      <dgm:prSet presAssocID="{07DA9C1F-0526-4314-8548-77E3056A01EF}" presName="thickLine" presStyleLbl="alignNode1" presStyleIdx="6" presStyleCnt="7"/>
      <dgm:spPr/>
    </dgm:pt>
    <dgm:pt modelId="{2239C668-E89F-43AD-BF1E-8804E75BFF80}" type="pres">
      <dgm:prSet presAssocID="{07DA9C1F-0526-4314-8548-77E3056A01EF}" presName="horz1" presStyleCnt="0"/>
      <dgm:spPr/>
    </dgm:pt>
    <dgm:pt modelId="{A6F0128C-7349-428F-B4E4-8D01F49A71E7}" type="pres">
      <dgm:prSet presAssocID="{07DA9C1F-0526-4314-8548-77E3056A01EF}" presName="tx1" presStyleLbl="revTx" presStyleIdx="6" presStyleCnt="7"/>
      <dgm:spPr/>
    </dgm:pt>
    <dgm:pt modelId="{2D7B1265-6D28-47F5-BA6B-DA7C42ED0D3F}" type="pres">
      <dgm:prSet presAssocID="{07DA9C1F-0526-4314-8548-77E3056A01EF}" presName="vert1" presStyleCnt="0"/>
      <dgm:spPr/>
    </dgm:pt>
  </dgm:ptLst>
  <dgm:cxnLst>
    <dgm:cxn modelId="{B9C2D00A-7F2E-45EB-9710-5463F75B4FCE}" type="presOf" srcId="{07DA9C1F-0526-4314-8548-77E3056A01EF}" destId="{A6F0128C-7349-428F-B4E4-8D01F49A71E7}" srcOrd="0" destOrd="0" presId="urn:microsoft.com/office/officeart/2008/layout/LinedList"/>
    <dgm:cxn modelId="{29437B0B-0CCF-47D6-8CCC-2413FDC39B1E}" srcId="{050C7442-9611-42C2-94BB-99A151928943}" destId="{3D091D55-9E86-4F8F-906F-6D4E7FEA09BC}" srcOrd="5" destOrd="0" parTransId="{65B271D6-3BBE-4635-A75A-724A3B12CC81}" sibTransId="{90E20549-ACC0-45D6-AB96-2321FF93F1D1}"/>
    <dgm:cxn modelId="{39F5390E-70AC-4BC2-9A0F-C44E233343A4}" srcId="{050C7442-9611-42C2-94BB-99A151928943}" destId="{B8A0A9B4-47D0-4A53-AF9A-706E105E32FB}" srcOrd="4" destOrd="0" parTransId="{584661A7-C4C3-489E-A456-476569D5632D}" sibTransId="{43AE113A-834D-4EC3-902B-4B3B0B4EA1C6}"/>
    <dgm:cxn modelId="{95AD7828-8A8F-4AE4-8DF0-80646140092C}" type="presOf" srcId="{B8A0A9B4-47D0-4A53-AF9A-706E105E32FB}" destId="{43D4CC25-A704-4D7E-A8E0-23FE4DB2ACC5}" srcOrd="0" destOrd="0" presId="urn:microsoft.com/office/officeart/2008/layout/LinedList"/>
    <dgm:cxn modelId="{93B93C2D-CAEA-49B3-9DE9-D18BE2E9F7FE}" type="presOf" srcId="{985A8016-0663-4A5C-ACF2-64CD690F36E5}" destId="{924828A1-5B55-4E29-AABA-825B822B84E0}" srcOrd="0" destOrd="0" presId="urn:microsoft.com/office/officeart/2008/layout/LinedList"/>
    <dgm:cxn modelId="{F840B55B-C2D3-461D-937D-1BC04B046272}" srcId="{050C7442-9611-42C2-94BB-99A151928943}" destId="{07DA9C1F-0526-4314-8548-77E3056A01EF}" srcOrd="6" destOrd="0" parTransId="{5FCA294E-7576-400D-9A89-BEA65785991A}" sibTransId="{4B14DB4F-04A1-45E9-B390-CC8E889816BC}"/>
    <dgm:cxn modelId="{DE0E0B60-02B8-4E2F-A50D-2CAD9FBD0973}" type="presOf" srcId="{3D091D55-9E86-4F8F-906F-6D4E7FEA09BC}" destId="{133AE3F0-AEF6-4E5A-B6C5-03FE2A5134FA}" srcOrd="0" destOrd="0" presId="urn:microsoft.com/office/officeart/2008/layout/LinedList"/>
    <dgm:cxn modelId="{E8978555-9208-4E49-A39F-ABFB002E45DD}" srcId="{050C7442-9611-42C2-94BB-99A151928943}" destId="{5542304E-6974-41E4-872A-A3FD4207DECC}" srcOrd="1" destOrd="0" parTransId="{5BF0B7D1-7920-4580-A21B-78635D60B91C}" sibTransId="{7BEAF7CC-D12B-426E-86EF-6C6513D60976}"/>
    <dgm:cxn modelId="{2372FD8C-749F-4A15-995C-4675F3FCA89B}" srcId="{050C7442-9611-42C2-94BB-99A151928943}" destId="{6C3A8074-62E8-4EF9-A4C6-C53DDAC7C164}" srcOrd="3" destOrd="0" parTransId="{B6A23521-6663-4B14-9D37-C5C8126F3477}" sibTransId="{C1CABD2C-4E41-4C4A-865F-62EE0FA23F36}"/>
    <dgm:cxn modelId="{B2F5548E-24A5-4CC9-89D6-CB6671212785}" srcId="{050C7442-9611-42C2-94BB-99A151928943}" destId="{985A8016-0663-4A5C-ACF2-64CD690F36E5}" srcOrd="0" destOrd="0" parTransId="{21F513BA-A95F-4DF1-900B-10F78F83DD69}" sibTransId="{28384888-296D-42C0-B2DB-B2A00B51C1A8}"/>
    <dgm:cxn modelId="{B1BF0A8F-365C-4A02-8C16-FDA4846FFAAC}" type="presOf" srcId="{6C3A8074-62E8-4EF9-A4C6-C53DDAC7C164}" destId="{B75B784A-B9BE-4CB3-ABCE-072415040E7B}" srcOrd="0" destOrd="0" presId="urn:microsoft.com/office/officeart/2008/layout/LinedList"/>
    <dgm:cxn modelId="{ACC2D9B5-403D-4B93-A922-B3AB89F9EB4F}" type="presOf" srcId="{5542304E-6974-41E4-872A-A3FD4207DECC}" destId="{C6D62035-E9D0-4663-AC79-0CF1ACBB55D0}" srcOrd="0" destOrd="0" presId="urn:microsoft.com/office/officeart/2008/layout/LinedList"/>
    <dgm:cxn modelId="{60CAF6BB-2C13-4B3C-8D6F-E3A60A8058E1}" srcId="{050C7442-9611-42C2-94BB-99A151928943}" destId="{7315EFA5-D2C6-45B2-B980-7B64378BF81D}" srcOrd="2" destOrd="0" parTransId="{88A7E394-A683-4A4A-9569-295958D5CB17}" sibTransId="{0877C52D-E4E0-43BA-8B7A-231E4FAC786F}"/>
    <dgm:cxn modelId="{E1AE28E3-2FD7-4645-86E3-DC60EF7F7DD3}" type="presOf" srcId="{050C7442-9611-42C2-94BB-99A151928943}" destId="{3C9710EB-00A0-475E-BC9A-E42116D7E1A8}" srcOrd="0" destOrd="0" presId="urn:microsoft.com/office/officeart/2008/layout/LinedList"/>
    <dgm:cxn modelId="{AC4A4BF8-7A84-49A2-A3D8-A3D4D82A763A}" type="presOf" srcId="{7315EFA5-D2C6-45B2-B980-7B64378BF81D}" destId="{D928C0DB-372B-419B-8641-DDD4730FF839}" srcOrd="0" destOrd="0" presId="urn:microsoft.com/office/officeart/2008/layout/LinedList"/>
    <dgm:cxn modelId="{2C2288BB-795E-4E78-AEE1-73694965EE50}" type="presParOf" srcId="{3C9710EB-00A0-475E-BC9A-E42116D7E1A8}" destId="{30FFE747-2A01-4810-8E69-2F90233BB9FA}" srcOrd="0" destOrd="0" presId="urn:microsoft.com/office/officeart/2008/layout/LinedList"/>
    <dgm:cxn modelId="{02D784CD-A8E3-4BBE-B3C4-90B4789F0586}" type="presParOf" srcId="{3C9710EB-00A0-475E-BC9A-E42116D7E1A8}" destId="{9320B26A-0B58-402D-9466-314CE130B517}" srcOrd="1" destOrd="0" presId="urn:microsoft.com/office/officeart/2008/layout/LinedList"/>
    <dgm:cxn modelId="{9C813F58-E3A3-4B56-AE10-78E4E2301579}" type="presParOf" srcId="{9320B26A-0B58-402D-9466-314CE130B517}" destId="{924828A1-5B55-4E29-AABA-825B822B84E0}" srcOrd="0" destOrd="0" presId="urn:microsoft.com/office/officeart/2008/layout/LinedList"/>
    <dgm:cxn modelId="{D8EF013F-85FE-40F5-B49F-F6C0473440A6}" type="presParOf" srcId="{9320B26A-0B58-402D-9466-314CE130B517}" destId="{6A988E81-472E-480E-B756-33D6B782F322}" srcOrd="1" destOrd="0" presId="urn:microsoft.com/office/officeart/2008/layout/LinedList"/>
    <dgm:cxn modelId="{6AEF22F6-06FA-4F9C-A4A6-7CB203EE434E}" type="presParOf" srcId="{3C9710EB-00A0-475E-BC9A-E42116D7E1A8}" destId="{3E3E4CCD-F791-4C28-A2D5-22DFC505D366}" srcOrd="2" destOrd="0" presId="urn:microsoft.com/office/officeart/2008/layout/LinedList"/>
    <dgm:cxn modelId="{C1C08957-8488-4EC1-8F88-7667F5A2AC65}" type="presParOf" srcId="{3C9710EB-00A0-475E-BC9A-E42116D7E1A8}" destId="{9C9C00F8-8949-4748-97D2-3778AD7C46A1}" srcOrd="3" destOrd="0" presId="urn:microsoft.com/office/officeart/2008/layout/LinedList"/>
    <dgm:cxn modelId="{BE2B160D-B1AF-4CC5-8224-8E5AB10BBF60}" type="presParOf" srcId="{9C9C00F8-8949-4748-97D2-3778AD7C46A1}" destId="{C6D62035-E9D0-4663-AC79-0CF1ACBB55D0}" srcOrd="0" destOrd="0" presId="urn:microsoft.com/office/officeart/2008/layout/LinedList"/>
    <dgm:cxn modelId="{82D680CF-8B6C-4479-8484-5A9EFDE7DDCD}" type="presParOf" srcId="{9C9C00F8-8949-4748-97D2-3778AD7C46A1}" destId="{AD6F41B0-A3B4-451C-AAF3-0BF3D5151EFB}" srcOrd="1" destOrd="0" presId="urn:microsoft.com/office/officeart/2008/layout/LinedList"/>
    <dgm:cxn modelId="{F6EA9C8A-96E1-4983-93CD-27760660B88A}" type="presParOf" srcId="{3C9710EB-00A0-475E-BC9A-E42116D7E1A8}" destId="{ACB1BCCA-424D-4737-88A0-E6B87A0392D9}" srcOrd="4" destOrd="0" presId="urn:microsoft.com/office/officeart/2008/layout/LinedList"/>
    <dgm:cxn modelId="{6370193C-CD43-4FAE-9166-88EF955B2570}" type="presParOf" srcId="{3C9710EB-00A0-475E-BC9A-E42116D7E1A8}" destId="{4E8F856A-99C7-4B0F-8032-B73F060DEF44}" srcOrd="5" destOrd="0" presId="urn:microsoft.com/office/officeart/2008/layout/LinedList"/>
    <dgm:cxn modelId="{D2053C43-811F-4344-91C9-7205381D1699}" type="presParOf" srcId="{4E8F856A-99C7-4B0F-8032-B73F060DEF44}" destId="{D928C0DB-372B-419B-8641-DDD4730FF839}" srcOrd="0" destOrd="0" presId="urn:microsoft.com/office/officeart/2008/layout/LinedList"/>
    <dgm:cxn modelId="{7DE1FD71-5CFA-41D8-B50B-9CE2CD25E019}" type="presParOf" srcId="{4E8F856A-99C7-4B0F-8032-B73F060DEF44}" destId="{0D222C38-D7D4-4B16-AA66-A64ED1D3523C}" srcOrd="1" destOrd="0" presId="urn:microsoft.com/office/officeart/2008/layout/LinedList"/>
    <dgm:cxn modelId="{57F3FC7C-AAA0-49C7-8518-CEEFB6BFE37A}" type="presParOf" srcId="{3C9710EB-00A0-475E-BC9A-E42116D7E1A8}" destId="{9015F315-DD74-4D1C-95F0-848F48AE4C89}" srcOrd="6" destOrd="0" presId="urn:microsoft.com/office/officeart/2008/layout/LinedList"/>
    <dgm:cxn modelId="{D3589C4F-006B-4870-BE00-62091BB5ECA5}" type="presParOf" srcId="{3C9710EB-00A0-475E-BC9A-E42116D7E1A8}" destId="{CF920C0C-4C6B-4224-8209-04C5F6888786}" srcOrd="7" destOrd="0" presId="urn:microsoft.com/office/officeart/2008/layout/LinedList"/>
    <dgm:cxn modelId="{1EAC1C20-6DF3-4279-9E08-C3B06685B079}" type="presParOf" srcId="{CF920C0C-4C6B-4224-8209-04C5F6888786}" destId="{B75B784A-B9BE-4CB3-ABCE-072415040E7B}" srcOrd="0" destOrd="0" presId="urn:microsoft.com/office/officeart/2008/layout/LinedList"/>
    <dgm:cxn modelId="{DF95BC2E-6BA7-43DE-9A1D-A876648C080D}" type="presParOf" srcId="{CF920C0C-4C6B-4224-8209-04C5F6888786}" destId="{B1AF5463-1296-4428-AF0B-B0222C3DE924}" srcOrd="1" destOrd="0" presId="urn:microsoft.com/office/officeart/2008/layout/LinedList"/>
    <dgm:cxn modelId="{92920240-420E-4B4C-A641-988655978789}" type="presParOf" srcId="{3C9710EB-00A0-475E-BC9A-E42116D7E1A8}" destId="{13061442-4EF7-4BA4-9A9B-A820259512EE}" srcOrd="8" destOrd="0" presId="urn:microsoft.com/office/officeart/2008/layout/LinedList"/>
    <dgm:cxn modelId="{6EB1DACD-81A7-482F-A9E6-4686F1AB99E3}" type="presParOf" srcId="{3C9710EB-00A0-475E-BC9A-E42116D7E1A8}" destId="{ED8CDF81-35F1-4ED6-A396-FA7562199431}" srcOrd="9" destOrd="0" presId="urn:microsoft.com/office/officeart/2008/layout/LinedList"/>
    <dgm:cxn modelId="{8CF26C0E-BC73-4A8D-B519-1521450EA917}" type="presParOf" srcId="{ED8CDF81-35F1-4ED6-A396-FA7562199431}" destId="{43D4CC25-A704-4D7E-A8E0-23FE4DB2ACC5}" srcOrd="0" destOrd="0" presId="urn:microsoft.com/office/officeart/2008/layout/LinedList"/>
    <dgm:cxn modelId="{BD72BF14-A0E2-4DE3-8386-876E0BC515A1}" type="presParOf" srcId="{ED8CDF81-35F1-4ED6-A396-FA7562199431}" destId="{4C2C1741-C6C6-43AE-BD5B-295E96190CFF}" srcOrd="1" destOrd="0" presId="urn:microsoft.com/office/officeart/2008/layout/LinedList"/>
    <dgm:cxn modelId="{79FDD3A9-157A-4E6B-99F8-52938D0A35EE}" type="presParOf" srcId="{3C9710EB-00A0-475E-BC9A-E42116D7E1A8}" destId="{AA60D999-624F-4720-8A24-473531483EAF}" srcOrd="10" destOrd="0" presId="urn:microsoft.com/office/officeart/2008/layout/LinedList"/>
    <dgm:cxn modelId="{CB3B6919-B4AF-4DF7-B05A-7E7823F7FECB}" type="presParOf" srcId="{3C9710EB-00A0-475E-BC9A-E42116D7E1A8}" destId="{32292410-F7BD-4B4D-AE82-458C67DA260B}" srcOrd="11" destOrd="0" presId="urn:microsoft.com/office/officeart/2008/layout/LinedList"/>
    <dgm:cxn modelId="{32E08408-98F9-4F47-A15F-C331FDFC784B}" type="presParOf" srcId="{32292410-F7BD-4B4D-AE82-458C67DA260B}" destId="{133AE3F0-AEF6-4E5A-B6C5-03FE2A5134FA}" srcOrd="0" destOrd="0" presId="urn:microsoft.com/office/officeart/2008/layout/LinedList"/>
    <dgm:cxn modelId="{CA0A5A3E-B657-46C4-8894-0564CA4E1CC5}" type="presParOf" srcId="{32292410-F7BD-4B4D-AE82-458C67DA260B}" destId="{B404844D-582B-4888-8C19-0B7FD78B749D}" srcOrd="1" destOrd="0" presId="urn:microsoft.com/office/officeart/2008/layout/LinedList"/>
    <dgm:cxn modelId="{F8DC9C46-C7DD-45D2-9FAA-25785275A52D}" type="presParOf" srcId="{3C9710EB-00A0-475E-BC9A-E42116D7E1A8}" destId="{48D56183-2249-4022-A3AC-DE65BC9C9603}" srcOrd="12" destOrd="0" presId="urn:microsoft.com/office/officeart/2008/layout/LinedList"/>
    <dgm:cxn modelId="{E7A1E490-88DA-4624-B8D3-9C7DC2DAD1FF}" type="presParOf" srcId="{3C9710EB-00A0-475E-BC9A-E42116D7E1A8}" destId="{2239C668-E89F-43AD-BF1E-8804E75BFF80}" srcOrd="13" destOrd="0" presId="urn:microsoft.com/office/officeart/2008/layout/LinedList"/>
    <dgm:cxn modelId="{FE1507DF-B7C6-42DB-A4D1-6939BB19D7C0}" type="presParOf" srcId="{2239C668-E89F-43AD-BF1E-8804E75BFF80}" destId="{A6F0128C-7349-428F-B4E4-8D01F49A71E7}" srcOrd="0" destOrd="0" presId="urn:microsoft.com/office/officeart/2008/layout/LinedList"/>
    <dgm:cxn modelId="{7D2A066C-5E53-4192-BA31-B4031276CAD0}" type="presParOf" srcId="{2239C668-E89F-43AD-BF1E-8804E75BFF80}" destId="{2D7B1265-6D28-47F5-BA6B-DA7C42ED0D3F}" srcOrd="1" destOrd="0" presId="urn:microsoft.com/office/officeart/2008/layout/LinedLis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B53F4-1E3D-4036-9348-C25E58E99E64}">
      <dsp:nvSpPr>
        <dsp:cNvPr id="0" name=""/>
        <dsp:cNvSpPr/>
      </dsp:nvSpPr>
      <dsp:spPr>
        <a:xfrm>
          <a:off x="3051" y="0"/>
          <a:ext cx="1233765" cy="2676639"/>
        </a:xfrm>
        <a:prstGeom prst="roundRect">
          <a:avLst>
            <a:gd name="adj" fmla="val 10000"/>
          </a:avLst>
        </a:prstGeom>
        <a:solidFill>
          <a:schemeClr val="accent5">
            <a:shade val="6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Changing Attitudes-</a:t>
          </a:r>
        </a:p>
        <a:p>
          <a:pPr marL="0" lvl="0" indent="0" algn="ctr" defTabSz="488950">
            <a:lnSpc>
              <a:spcPct val="90000"/>
            </a:lnSpc>
            <a:spcBef>
              <a:spcPct val="0"/>
            </a:spcBef>
            <a:spcAft>
              <a:spcPct val="35000"/>
            </a:spcAft>
            <a:buNone/>
          </a:pPr>
          <a:r>
            <a:rPr lang="en-GB" sz="1100" kern="1200" dirty="0"/>
            <a:t>Neurodiversity movement promotes acceptance and identity‑affirming practice (Walker, 2021).</a:t>
          </a:r>
        </a:p>
        <a:p>
          <a:pPr marL="0" lvl="0" indent="0" algn="ctr" defTabSz="488950">
            <a:lnSpc>
              <a:spcPct val="90000"/>
            </a:lnSpc>
            <a:spcBef>
              <a:spcPct val="0"/>
            </a:spcBef>
            <a:spcAft>
              <a:spcPct val="35000"/>
            </a:spcAft>
            <a:buNone/>
          </a:pPr>
          <a:r>
            <a:rPr lang="en-GB" sz="1100" kern="1200" dirty="0"/>
            <a:t>• Stigma persists around communication differences and sensory behaviours.</a:t>
          </a:r>
        </a:p>
      </dsp:txBody>
      <dsp:txXfrm>
        <a:off x="39187" y="36136"/>
        <a:ext cx="1161493" cy="2604367"/>
      </dsp:txXfrm>
    </dsp:sp>
    <dsp:sp modelId="{8B801ACF-FB8B-42FF-9650-218277EA11AB}">
      <dsp:nvSpPr>
        <dsp:cNvPr id="0" name=""/>
        <dsp:cNvSpPr/>
      </dsp:nvSpPr>
      <dsp:spPr>
        <a:xfrm>
          <a:off x="1444088" y="0"/>
          <a:ext cx="1233765" cy="2676639"/>
        </a:xfrm>
        <a:prstGeom prst="roundRect">
          <a:avLst>
            <a:gd name="adj" fmla="val 10000"/>
          </a:avLst>
        </a:prstGeom>
        <a:solidFill>
          <a:schemeClr val="accent5">
            <a:shade val="6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Inequalities in Access</a:t>
          </a:r>
        </a:p>
        <a:p>
          <a:pPr marL="0" lvl="0" indent="0" algn="ctr" defTabSz="488950">
            <a:lnSpc>
              <a:spcPct val="90000"/>
            </a:lnSpc>
            <a:spcBef>
              <a:spcPct val="0"/>
            </a:spcBef>
            <a:spcAft>
              <a:spcPct val="35000"/>
            </a:spcAft>
            <a:buNone/>
          </a:pPr>
          <a:r>
            <a:rPr lang="en-GB" sz="1100" kern="1200" dirty="0"/>
            <a:t> • Autistic people from minority backgrounds face diagnostic disparities and cultural bias (NICE, 2021).</a:t>
          </a:r>
        </a:p>
        <a:p>
          <a:pPr marL="0" lvl="0" indent="0" algn="ctr" defTabSz="488950">
            <a:lnSpc>
              <a:spcPct val="90000"/>
            </a:lnSpc>
            <a:spcBef>
              <a:spcPct val="0"/>
            </a:spcBef>
            <a:spcAft>
              <a:spcPct val="35000"/>
            </a:spcAft>
            <a:buNone/>
          </a:pPr>
          <a:r>
            <a:rPr lang="en-GB" sz="1100" kern="1200" dirty="0"/>
            <a:t> • Women and girls remain underdiagnosed due to gendered stereotypes (Hull et al., 2020).</a:t>
          </a:r>
        </a:p>
      </dsp:txBody>
      <dsp:txXfrm>
        <a:off x="1480224" y="36136"/>
        <a:ext cx="1161493" cy="2604367"/>
      </dsp:txXfrm>
    </dsp:sp>
    <dsp:sp modelId="{38ED476B-A2BC-437C-9460-540CFDC8FAB3}">
      <dsp:nvSpPr>
        <dsp:cNvPr id="0" name=""/>
        <dsp:cNvSpPr/>
      </dsp:nvSpPr>
      <dsp:spPr>
        <a:xfrm>
          <a:off x="2871913" y="0"/>
          <a:ext cx="1233765" cy="2676639"/>
        </a:xfrm>
        <a:prstGeom prst="roundRect">
          <a:avLst>
            <a:gd name="adj" fmla="val 10000"/>
          </a:avLst>
        </a:prstGeom>
        <a:solidFill>
          <a:schemeClr val="accent5">
            <a:shade val="6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kern="1200" dirty="0"/>
            <a:t>Political Factors</a:t>
          </a:r>
          <a:r>
            <a:rPr lang="en-GB" sz="1100" kern="1200" dirty="0"/>
            <a:t> </a:t>
          </a:r>
        </a:p>
        <a:p>
          <a:pPr marL="0" lvl="0" indent="0" algn="ctr" defTabSz="488950">
            <a:lnSpc>
              <a:spcPct val="90000"/>
            </a:lnSpc>
            <a:spcBef>
              <a:spcPct val="0"/>
            </a:spcBef>
            <a:spcAft>
              <a:spcPct val="35000"/>
            </a:spcAft>
            <a:buNone/>
          </a:pPr>
          <a:r>
            <a:rPr lang="en-GB" sz="1100" kern="1200" dirty="0"/>
            <a:t>• Austerity and workforce shortages reduce specialist provision (House of Commons Health Committee, 2022). • Local authority cuts impact early intervention and community support.</a:t>
          </a:r>
        </a:p>
      </dsp:txBody>
      <dsp:txXfrm>
        <a:off x="2908049" y="36136"/>
        <a:ext cx="1161493" cy="26043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FFE747-2A01-4810-8E69-2F90233BB9FA}">
      <dsp:nvSpPr>
        <dsp:cNvPr id="0" name=""/>
        <dsp:cNvSpPr/>
      </dsp:nvSpPr>
      <dsp:spPr>
        <a:xfrm>
          <a:off x="0" y="0"/>
          <a:ext cx="410291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4828A1-5B55-4E29-AABA-825B822B84E0}">
      <dsp:nvSpPr>
        <dsp:cNvPr id="0" name=""/>
        <dsp:cNvSpPr/>
      </dsp:nvSpPr>
      <dsp:spPr>
        <a:xfrm>
          <a:off x="0" y="469"/>
          <a:ext cx="4102917" cy="549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 </a:t>
          </a:r>
          <a:r>
            <a:rPr lang="en-GB" sz="1100" b="1" kern="1200" dirty="0"/>
            <a:t>Strengthen autism‑specific training</a:t>
          </a:r>
          <a:r>
            <a:rPr lang="en-GB" sz="1100" kern="1200" dirty="0"/>
            <a:t> across health, education and social care to ensure consistent, evidence‑based practice aligned with NICE (2021) guidance.</a:t>
          </a:r>
        </a:p>
      </dsp:txBody>
      <dsp:txXfrm>
        <a:off x="0" y="469"/>
        <a:ext cx="4102917" cy="549359"/>
      </dsp:txXfrm>
    </dsp:sp>
    <dsp:sp modelId="{3E3E4CCD-F791-4C28-A2D5-22DFC505D366}">
      <dsp:nvSpPr>
        <dsp:cNvPr id="0" name=""/>
        <dsp:cNvSpPr/>
      </dsp:nvSpPr>
      <dsp:spPr>
        <a:xfrm>
          <a:off x="0" y="549829"/>
          <a:ext cx="410291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D62035-E9D0-4663-AC79-0CF1ACBB55D0}">
      <dsp:nvSpPr>
        <dsp:cNvPr id="0" name=""/>
        <dsp:cNvSpPr/>
      </dsp:nvSpPr>
      <dsp:spPr>
        <a:xfrm>
          <a:off x="0" y="549829"/>
          <a:ext cx="4102917" cy="549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 </a:t>
          </a:r>
          <a:r>
            <a:rPr lang="en-GB" sz="1100" b="1" kern="1200" dirty="0"/>
            <a:t>Expand post‑diagnostic support</a:t>
          </a:r>
          <a:r>
            <a:rPr lang="en-GB" sz="1100" kern="1200" dirty="0"/>
            <a:t>, including occupational therapy, psychoeducation, peer networks and sensory‑based interventions, to address gaps identified in NHS England (2023).</a:t>
          </a:r>
        </a:p>
      </dsp:txBody>
      <dsp:txXfrm>
        <a:off x="0" y="549829"/>
        <a:ext cx="4102917" cy="549359"/>
      </dsp:txXfrm>
    </dsp:sp>
    <dsp:sp modelId="{ACB1BCCA-424D-4737-88A0-E6B87A0392D9}">
      <dsp:nvSpPr>
        <dsp:cNvPr id="0" name=""/>
        <dsp:cNvSpPr/>
      </dsp:nvSpPr>
      <dsp:spPr>
        <a:xfrm>
          <a:off x="0" y="1099189"/>
          <a:ext cx="410291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28C0DB-372B-419B-8641-DDD4730FF839}">
      <dsp:nvSpPr>
        <dsp:cNvPr id="0" name=""/>
        <dsp:cNvSpPr/>
      </dsp:nvSpPr>
      <dsp:spPr>
        <a:xfrm>
          <a:off x="0" y="1099189"/>
          <a:ext cx="4102917" cy="549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 </a:t>
          </a:r>
          <a:r>
            <a:rPr lang="en-GB" sz="1100" b="1" kern="1200" dirty="0"/>
            <a:t>Invest in multidisciplinary diagnostic teams</a:t>
          </a:r>
          <a:r>
            <a:rPr lang="en-GB" sz="1100" kern="1200" dirty="0"/>
            <a:t> to reduce waiting times and improve assessment quality, particularly for women, girls and minority groups (Hull et al., 2020).</a:t>
          </a:r>
        </a:p>
      </dsp:txBody>
      <dsp:txXfrm>
        <a:off x="0" y="1099189"/>
        <a:ext cx="4102917" cy="549359"/>
      </dsp:txXfrm>
    </dsp:sp>
    <dsp:sp modelId="{9015F315-DD74-4D1C-95F0-848F48AE4C89}">
      <dsp:nvSpPr>
        <dsp:cNvPr id="0" name=""/>
        <dsp:cNvSpPr/>
      </dsp:nvSpPr>
      <dsp:spPr>
        <a:xfrm>
          <a:off x="0" y="1648549"/>
          <a:ext cx="410291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5B784A-B9BE-4CB3-ABCE-072415040E7B}">
      <dsp:nvSpPr>
        <dsp:cNvPr id="0" name=""/>
        <dsp:cNvSpPr/>
      </dsp:nvSpPr>
      <dsp:spPr>
        <a:xfrm>
          <a:off x="0" y="1648549"/>
          <a:ext cx="4102917" cy="549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 </a:t>
          </a:r>
          <a:r>
            <a:rPr lang="en-GB" sz="1100" b="1" kern="1200" dirty="0"/>
            <a:t>Embed co‑production</a:t>
          </a:r>
          <a:r>
            <a:rPr lang="en-GB" sz="1100" kern="1200" dirty="0"/>
            <a:t> with autistic people in service design, ensuring interventions reflect lived experience and neurodiversity‑affirming principles (Kapp, 2020).</a:t>
          </a:r>
        </a:p>
      </dsp:txBody>
      <dsp:txXfrm>
        <a:off x="0" y="1648549"/>
        <a:ext cx="4102917" cy="549359"/>
      </dsp:txXfrm>
    </dsp:sp>
    <dsp:sp modelId="{13061442-4EF7-4BA4-9A9B-A820259512EE}">
      <dsp:nvSpPr>
        <dsp:cNvPr id="0" name=""/>
        <dsp:cNvSpPr/>
      </dsp:nvSpPr>
      <dsp:spPr>
        <a:xfrm>
          <a:off x="0" y="2197908"/>
          <a:ext cx="410291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D4CC25-A704-4D7E-A8E0-23FE4DB2ACC5}">
      <dsp:nvSpPr>
        <dsp:cNvPr id="0" name=""/>
        <dsp:cNvSpPr/>
      </dsp:nvSpPr>
      <dsp:spPr>
        <a:xfrm>
          <a:off x="0" y="2197908"/>
          <a:ext cx="4102917" cy="549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 </a:t>
          </a:r>
          <a:r>
            <a:rPr lang="en-GB" sz="1100" b="1" kern="1200" dirty="0"/>
            <a:t>Improve cultural competence</a:t>
          </a:r>
          <a:r>
            <a:rPr lang="en-GB" sz="1100" kern="1200" dirty="0"/>
            <a:t> across services to reduce diagnostic disparities and ensure assessments are sensitive to cultural, gender and communication differences (NICE, 2021).</a:t>
          </a:r>
        </a:p>
      </dsp:txBody>
      <dsp:txXfrm>
        <a:off x="0" y="2197908"/>
        <a:ext cx="4102917" cy="549359"/>
      </dsp:txXfrm>
    </dsp:sp>
    <dsp:sp modelId="{AA60D999-624F-4720-8A24-473531483EAF}">
      <dsp:nvSpPr>
        <dsp:cNvPr id="0" name=""/>
        <dsp:cNvSpPr/>
      </dsp:nvSpPr>
      <dsp:spPr>
        <a:xfrm>
          <a:off x="0" y="2747268"/>
          <a:ext cx="410291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3AE3F0-AEF6-4E5A-B6C5-03FE2A5134FA}">
      <dsp:nvSpPr>
        <dsp:cNvPr id="0" name=""/>
        <dsp:cNvSpPr/>
      </dsp:nvSpPr>
      <dsp:spPr>
        <a:xfrm>
          <a:off x="0" y="2747268"/>
          <a:ext cx="4102917" cy="549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 </a:t>
          </a:r>
          <a:r>
            <a:rPr lang="en-GB" sz="1100" b="1" kern="1200" dirty="0"/>
            <a:t>Shift away from compliance‑based interventions</a:t>
          </a:r>
          <a:r>
            <a:rPr lang="en-GB" sz="1100" kern="1200" dirty="0"/>
            <a:t> towards strengths‑based, rights‑focused approaches that prioritise autonomy, sensory needs and wellbeing.</a:t>
          </a:r>
        </a:p>
      </dsp:txBody>
      <dsp:txXfrm>
        <a:off x="0" y="2747268"/>
        <a:ext cx="4102917" cy="549359"/>
      </dsp:txXfrm>
    </dsp:sp>
    <dsp:sp modelId="{48D56183-2249-4022-A3AC-DE65BC9C9603}">
      <dsp:nvSpPr>
        <dsp:cNvPr id="0" name=""/>
        <dsp:cNvSpPr/>
      </dsp:nvSpPr>
      <dsp:spPr>
        <a:xfrm>
          <a:off x="0" y="3296628"/>
          <a:ext cx="410291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F0128C-7349-428F-B4E4-8D01F49A71E7}">
      <dsp:nvSpPr>
        <dsp:cNvPr id="0" name=""/>
        <dsp:cNvSpPr/>
      </dsp:nvSpPr>
      <dsp:spPr>
        <a:xfrm>
          <a:off x="0" y="3296628"/>
          <a:ext cx="4102917" cy="549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 </a:t>
          </a:r>
          <a:r>
            <a:rPr lang="en-GB" sz="1100" b="1" kern="1200" dirty="0"/>
            <a:t>Increase sustained funding and workforce development</a:t>
          </a:r>
          <a:r>
            <a:rPr lang="en-GB" sz="1100" kern="1200" dirty="0"/>
            <a:t> to ensure national policies translate into consistent, high‑quality local provision.</a:t>
          </a:r>
        </a:p>
      </dsp:txBody>
      <dsp:txXfrm>
        <a:off x="0" y="3296628"/>
        <a:ext cx="4102917" cy="549359"/>
      </dsp:txXfrm>
    </dsp:sp>
  </dsp:spTree>
</dsp:drawing>
</file>

<file path=ppt/diagrams/layout1.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616D17-901F-4B76-97D9-C7E65960BBF1}" type="datetimeFigureOut">
              <a:rPr lang="en-GB" smtClean="0"/>
              <a:t>03/07/2026</a:t>
            </a:fld>
            <a:endParaRPr lang="en-GB"/>
          </a:p>
        </p:txBody>
      </p:sp>
      <p:sp>
        <p:nvSpPr>
          <p:cNvPr id="4" name="Slide Image Placeholder 3"/>
          <p:cNvSpPr>
            <a:spLocks noGrp="1" noRot="1" noChangeAspect="1"/>
          </p:cNvSpPr>
          <p:nvPr>
            <p:ph type="sldImg" idx="2"/>
          </p:nvPr>
        </p:nvSpPr>
        <p:spPr>
          <a:xfrm>
            <a:off x="2386013" y="1143000"/>
            <a:ext cx="20859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6CB6B5-3E2B-430D-8941-53D978B0CCD6}" type="slidenum">
              <a:rPr lang="en-GB" smtClean="0"/>
              <a:t>‹#›</a:t>
            </a:fld>
            <a:endParaRPr lang="en-GB"/>
          </a:p>
        </p:txBody>
      </p:sp>
    </p:spTree>
    <p:extLst>
      <p:ext uri="{BB962C8B-B14F-4D97-AF65-F5344CB8AC3E}">
        <p14:creationId xmlns:p14="http://schemas.microsoft.com/office/powerpoint/2010/main" val="1348257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86013" y="1143000"/>
            <a:ext cx="20859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2D0A5C-9775-480C-B321-832F8E6B90BD}" type="slidenum">
              <a:rPr lang="en-GB" smtClean="0"/>
              <a:t>2</a:t>
            </a:fld>
            <a:endParaRPr lang="en-GB"/>
          </a:p>
        </p:txBody>
      </p:sp>
    </p:spTree>
    <p:extLst>
      <p:ext uri="{BB962C8B-B14F-4D97-AF65-F5344CB8AC3E}">
        <p14:creationId xmlns:p14="http://schemas.microsoft.com/office/powerpoint/2010/main" val="30693501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8292" y="1995312"/>
            <a:ext cx="7007305" cy="4244622"/>
          </a:xfrm>
        </p:spPr>
        <p:txBody>
          <a:bodyPr anchor="b"/>
          <a:lstStyle>
            <a:lvl1pPr algn="ctr">
              <a:defRPr sz="5410"/>
            </a:lvl1pPr>
          </a:lstStyle>
          <a:p>
            <a:r>
              <a:rPr lang="en-US"/>
              <a:t>Click to edit Master title style</a:t>
            </a:r>
            <a:endParaRPr lang="en-US" dirty="0"/>
          </a:p>
        </p:txBody>
      </p:sp>
      <p:sp>
        <p:nvSpPr>
          <p:cNvPr id="3" name="Subtitle 2"/>
          <p:cNvSpPr>
            <a:spLocks noGrp="1"/>
          </p:cNvSpPr>
          <p:nvPr>
            <p:ph type="subTitle" idx="1"/>
          </p:nvPr>
        </p:nvSpPr>
        <p:spPr>
          <a:xfrm>
            <a:off x="1030486" y="6403623"/>
            <a:ext cx="6182916" cy="2943577"/>
          </a:xfrm>
        </p:spPr>
        <p:txBody>
          <a:bodyPr/>
          <a:lstStyle>
            <a:lvl1pPr marL="0" indent="0" algn="ctr">
              <a:buNone/>
              <a:defRPr sz="2164"/>
            </a:lvl1pPr>
            <a:lvl2pPr marL="412212" indent="0" algn="ctr">
              <a:buNone/>
              <a:defRPr sz="1803"/>
            </a:lvl2pPr>
            <a:lvl3pPr marL="824423" indent="0" algn="ctr">
              <a:buNone/>
              <a:defRPr sz="1623"/>
            </a:lvl3pPr>
            <a:lvl4pPr marL="1236635" indent="0" algn="ctr">
              <a:buNone/>
              <a:defRPr sz="1443"/>
            </a:lvl4pPr>
            <a:lvl5pPr marL="1648846" indent="0" algn="ctr">
              <a:buNone/>
              <a:defRPr sz="1443"/>
            </a:lvl5pPr>
            <a:lvl6pPr marL="2061058" indent="0" algn="ctr">
              <a:buNone/>
              <a:defRPr sz="1443"/>
            </a:lvl6pPr>
            <a:lvl7pPr marL="2473269" indent="0" algn="ctr">
              <a:buNone/>
              <a:defRPr sz="1443"/>
            </a:lvl7pPr>
            <a:lvl8pPr marL="2885481" indent="0" algn="ctr">
              <a:buNone/>
              <a:defRPr sz="1443"/>
            </a:lvl8pPr>
            <a:lvl9pPr marL="3297692" indent="0" algn="ctr">
              <a:buNone/>
              <a:defRPr sz="1443"/>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6033C0C-4C4F-44E9-8F11-0497E39C297E}"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B28C71-0D0A-42F0-A607-0C5D17063754}" type="slidenum">
              <a:rPr lang="en-GB" smtClean="0"/>
              <a:t>‹#›</a:t>
            </a:fld>
            <a:endParaRPr lang="en-GB"/>
          </a:p>
        </p:txBody>
      </p:sp>
    </p:spTree>
    <p:extLst>
      <p:ext uri="{BB962C8B-B14F-4D97-AF65-F5344CB8AC3E}">
        <p14:creationId xmlns:p14="http://schemas.microsoft.com/office/powerpoint/2010/main" val="2768213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033C0C-4C4F-44E9-8F11-0497E39C297E}"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B28C71-0D0A-42F0-A607-0C5D17063754}" type="slidenum">
              <a:rPr lang="en-GB" smtClean="0"/>
              <a:t>‹#›</a:t>
            </a:fld>
            <a:endParaRPr lang="en-GB"/>
          </a:p>
        </p:txBody>
      </p:sp>
    </p:spTree>
    <p:extLst>
      <p:ext uri="{BB962C8B-B14F-4D97-AF65-F5344CB8AC3E}">
        <p14:creationId xmlns:p14="http://schemas.microsoft.com/office/powerpoint/2010/main" val="22524856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62475" y="3039536"/>
            <a:ext cx="7110353" cy="5071533"/>
          </a:xfrm>
        </p:spPr>
        <p:txBody>
          <a:bodyPr anchor="b"/>
          <a:lstStyle>
            <a:lvl1pPr>
              <a:defRPr sz="5410"/>
            </a:lvl1pPr>
          </a:lstStyle>
          <a:p>
            <a:r>
              <a:rPr lang="en-US"/>
              <a:t>Click to edit Master title style</a:t>
            </a:r>
            <a:endParaRPr lang="en-US" dirty="0"/>
          </a:p>
        </p:txBody>
      </p:sp>
      <p:sp>
        <p:nvSpPr>
          <p:cNvPr id="3" name="Text Placeholder 2"/>
          <p:cNvSpPr>
            <a:spLocks noGrp="1"/>
          </p:cNvSpPr>
          <p:nvPr>
            <p:ph type="body" idx="1"/>
          </p:nvPr>
        </p:nvSpPr>
        <p:spPr>
          <a:xfrm>
            <a:off x="562475" y="8159048"/>
            <a:ext cx="7110353" cy="2666999"/>
          </a:xfrm>
        </p:spPr>
        <p:txBody>
          <a:bodyPr/>
          <a:lstStyle>
            <a:lvl1pPr marL="0" indent="0">
              <a:buNone/>
              <a:defRPr sz="2164">
                <a:solidFill>
                  <a:schemeClr val="tx1">
                    <a:tint val="82000"/>
                  </a:schemeClr>
                </a:solidFill>
              </a:defRPr>
            </a:lvl1pPr>
            <a:lvl2pPr marL="412212" indent="0">
              <a:buNone/>
              <a:defRPr sz="1803">
                <a:solidFill>
                  <a:schemeClr val="tx1">
                    <a:tint val="82000"/>
                  </a:schemeClr>
                </a:solidFill>
              </a:defRPr>
            </a:lvl2pPr>
            <a:lvl3pPr marL="824423" indent="0">
              <a:buNone/>
              <a:defRPr sz="1623">
                <a:solidFill>
                  <a:schemeClr val="tx1">
                    <a:tint val="82000"/>
                  </a:schemeClr>
                </a:solidFill>
              </a:defRPr>
            </a:lvl3pPr>
            <a:lvl4pPr marL="1236635" indent="0">
              <a:buNone/>
              <a:defRPr sz="1443">
                <a:solidFill>
                  <a:schemeClr val="tx1">
                    <a:tint val="82000"/>
                  </a:schemeClr>
                </a:solidFill>
              </a:defRPr>
            </a:lvl4pPr>
            <a:lvl5pPr marL="1648846" indent="0">
              <a:buNone/>
              <a:defRPr sz="1443">
                <a:solidFill>
                  <a:schemeClr val="tx1">
                    <a:tint val="82000"/>
                  </a:schemeClr>
                </a:solidFill>
              </a:defRPr>
            </a:lvl5pPr>
            <a:lvl6pPr marL="2061058" indent="0">
              <a:buNone/>
              <a:defRPr sz="1443">
                <a:solidFill>
                  <a:schemeClr val="tx1">
                    <a:tint val="82000"/>
                  </a:schemeClr>
                </a:solidFill>
              </a:defRPr>
            </a:lvl6pPr>
            <a:lvl7pPr marL="2473269" indent="0">
              <a:buNone/>
              <a:defRPr sz="1443">
                <a:solidFill>
                  <a:schemeClr val="tx1">
                    <a:tint val="82000"/>
                  </a:schemeClr>
                </a:solidFill>
              </a:defRPr>
            </a:lvl7pPr>
            <a:lvl8pPr marL="2885481" indent="0">
              <a:buNone/>
              <a:defRPr sz="1443">
                <a:solidFill>
                  <a:schemeClr val="tx1">
                    <a:tint val="82000"/>
                  </a:schemeClr>
                </a:solidFill>
              </a:defRPr>
            </a:lvl8pPr>
            <a:lvl9pPr marL="3297692" indent="0">
              <a:buNone/>
              <a:defRPr sz="1443">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6033C0C-4C4F-44E9-8F11-0497E39C297E}"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B28C71-0D0A-42F0-A607-0C5D17063754}" type="slidenum">
              <a:rPr lang="en-GB" smtClean="0"/>
              <a:t>‹#›</a:t>
            </a:fld>
            <a:endParaRPr lang="en-GB"/>
          </a:p>
        </p:txBody>
      </p:sp>
    </p:spTree>
    <p:extLst>
      <p:ext uri="{BB962C8B-B14F-4D97-AF65-F5344CB8AC3E}">
        <p14:creationId xmlns:p14="http://schemas.microsoft.com/office/powerpoint/2010/main" val="985209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66768" y="3245557"/>
            <a:ext cx="3503652"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173469" y="3245557"/>
            <a:ext cx="3503652" cy="77357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6033C0C-4C4F-44E9-8F11-0497E39C297E}"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B28C71-0D0A-42F0-A607-0C5D17063754}" type="slidenum">
              <a:rPr lang="en-GB" smtClean="0"/>
              <a:t>‹#›</a:t>
            </a:fld>
            <a:endParaRPr lang="en-GB"/>
          </a:p>
        </p:txBody>
      </p:sp>
    </p:spTree>
    <p:extLst>
      <p:ext uri="{BB962C8B-B14F-4D97-AF65-F5344CB8AC3E}">
        <p14:creationId xmlns:p14="http://schemas.microsoft.com/office/powerpoint/2010/main" val="318779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67842" y="649115"/>
            <a:ext cx="7110353" cy="2356556"/>
          </a:xfrm>
        </p:spPr>
        <p:txBody>
          <a:bodyPr/>
          <a:lstStyle/>
          <a:p>
            <a:r>
              <a:rPr lang="en-US"/>
              <a:t>Click to edit Master title style</a:t>
            </a:r>
            <a:endParaRPr lang="en-US" dirty="0"/>
          </a:p>
        </p:txBody>
      </p:sp>
      <p:sp>
        <p:nvSpPr>
          <p:cNvPr id="3" name="Text Placeholder 2"/>
          <p:cNvSpPr>
            <a:spLocks noGrp="1"/>
          </p:cNvSpPr>
          <p:nvPr>
            <p:ph type="body" idx="1"/>
          </p:nvPr>
        </p:nvSpPr>
        <p:spPr>
          <a:xfrm>
            <a:off x="567842" y="2988735"/>
            <a:ext cx="3487550" cy="1464733"/>
          </a:xfrm>
        </p:spPr>
        <p:txBody>
          <a:bodyPr anchor="b"/>
          <a:lstStyle>
            <a:lvl1pPr marL="0" indent="0">
              <a:buNone/>
              <a:defRPr sz="2164" b="1"/>
            </a:lvl1pPr>
            <a:lvl2pPr marL="412212" indent="0">
              <a:buNone/>
              <a:defRPr sz="1803" b="1"/>
            </a:lvl2pPr>
            <a:lvl3pPr marL="824423" indent="0">
              <a:buNone/>
              <a:defRPr sz="1623" b="1"/>
            </a:lvl3pPr>
            <a:lvl4pPr marL="1236635" indent="0">
              <a:buNone/>
              <a:defRPr sz="1443" b="1"/>
            </a:lvl4pPr>
            <a:lvl5pPr marL="1648846" indent="0">
              <a:buNone/>
              <a:defRPr sz="1443" b="1"/>
            </a:lvl5pPr>
            <a:lvl6pPr marL="2061058" indent="0">
              <a:buNone/>
              <a:defRPr sz="1443" b="1"/>
            </a:lvl6pPr>
            <a:lvl7pPr marL="2473269" indent="0">
              <a:buNone/>
              <a:defRPr sz="1443" b="1"/>
            </a:lvl7pPr>
            <a:lvl8pPr marL="2885481" indent="0">
              <a:buNone/>
              <a:defRPr sz="1443" b="1"/>
            </a:lvl8pPr>
            <a:lvl9pPr marL="3297692" indent="0">
              <a:buNone/>
              <a:defRPr sz="1443" b="1"/>
            </a:lvl9pPr>
          </a:lstStyle>
          <a:p>
            <a:pPr lvl="0"/>
            <a:r>
              <a:rPr lang="en-US"/>
              <a:t>Click to edit Master text styles</a:t>
            </a:r>
          </a:p>
        </p:txBody>
      </p:sp>
      <p:sp>
        <p:nvSpPr>
          <p:cNvPr id="4" name="Content Placeholder 3"/>
          <p:cNvSpPr>
            <a:spLocks noGrp="1"/>
          </p:cNvSpPr>
          <p:nvPr>
            <p:ph sz="half" idx="2"/>
          </p:nvPr>
        </p:nvSpPr>
        <p:spPr>
          <a:xfrm>
            <a:off x="567842" y="4453468"/>
            <a:ext cx="3487550"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173469" y="2988735"/>
            <a:ext cx="3504726" cy="1464733"/>
          </a:xfrm>
        </p:spPr>
        <p:txBody>
          <a:bodyPr anchor="b"/>
          <a:lstStyle>
            <a:lvl1pPr marL="0" indent="0">
              <a:buNone/>
              <a:defRPr sz="2164" b="1"/>
            </a:lvl1pPr>
            <a:lvl2pPr marL="412212" indent="0">
              <a:buNone/>
              <a:defRPr sz="1803" b="1"/>
            </a:lvl2pPr>
            <a:lvl3pPr marL="824423" indent="0">
              <a:buNone/>
              <a:defRPr sz="1623" b="1"/>
            </a:lvl3pPr>
            <a:lvl4pPr marL="1236635" indent="0">
              <a:buNone/>
              <a:defRPr sz="1443" b="1"/>
            </a:lvl4pPr>
            <a:lvl5pPr marL="1648846" indent="0">
              <a:buNone/>
              <a:defRPr sz="1443" b="1"/>
            </a:lvl5pPr>
            <a:lvl6pPr marL="2061058" indent="0">
              <a:buNone/>
              <a:defRPr sz="1443" b="1"/>
            </a:lvl6pPr>
            <a:lvl7pPr marL="2473269" indent="0">
              <a:buNone/>
              <a:defRPr sz="1443" b="1"/>
            </a:lvl7pPr>
            <a:lvl8pPr marL="2885481" indent="0">
              <a:buNone/>
              <a:defRPr sz="1443" b="1"/>
            </a:lvl8pPr>
            <a:lvl9pPr marL="3297692" indent="0">
              <a:buNone/>
              <a:defRPr sz="1443" b="1"/>
            </a:lvl9pPr>
          </a:lstStyle>
          <a:p>
            <a:pPr lvl="0"/>
            <a:r>
              <a:rPr lang="en-US"/>
              <a:t>Click to edit Master text styles</a:t>
            </a:r>
          </a:p>
        </p:txBody>
      </p:sp>
      <p:sp>
        <p:nvSpPr>
          <p:cNvPr id="6" name="Content Placeholder 5"/>
          <p:cNvSpPr>
            <a:spLocks noGrp="1"/>
          </p:cNvSpPr>
          <p:nvPr>
            <p:ph sz="quarter" idx="4"/>
          </p:nvPr>
        </p:nvSpPr>
        <p:spPr>
          <a:xfrm>
            <a:off x="4173469" y="4453468"/>
            <a:ext cx="3504726" cy="65503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6033C0C-4C4F-44E9-8F11-0497E39C297E}" type="datetimeFigureOut">
              <a:rPr lang="en-GB" smtClean="0"/>
              <a:t>03/07/2026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B28C71-0D0A-42F0-A607-0C5D17063754}" type="slidenum">
              <a:rPr lang="en-GB" smtClean="0"/>
              <a:t>‹#›</a:t>
            </a:fld>
            <a:endParaRPr lang="en-GB"/>
          </a:p>
        </p:txBody>
      </p:sp>
    </p:spTree>
    <p:extLst>
      <p:ext uri="{BB962C8B-B14F-4D97-AF65-F5344CB8AC3E}">
        <p14:creationId xmlns:p14="http://schemas.microsoft.com/office/powerpoint/2010/main" val="1608384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6033C0C-4C4F-44E9-8F11-0497E39C297E}" type="datetimeFigureOut">
              <a:rPr lang="en-GB" smtClean="0"/>
              <a:t>03/07/2026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B28C71-0D0A-42F0-A607-0C5D17063754}" type="slidenum">
              <a:rPr lang="en-GB" smtClean="0"/>
              <a:t>‹#›</a:t>
            </a:fld>
            <a:endParaRPr lang="en-GB"/>
          </a:p>
        </p:txBody>
      </p:sp>
    </p:spTree>
    <p:extLst>
      <p:ext uri="{BB962C8B-B14F-4D97-AF65-F5344CB8AC3E}">
        <p14:creationId xmlns:p14="http://schemas.microsoft.com/office/powerpoint/2010/main" val="3332581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033C0C-4C4F-44E9-8F11-0497E39C297E}" type="datetimeFigureOut">
              <a:rPr lang="en-GB" smtClean="0"/>
              <a:t>03/07/2026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B28C71-0D0A-42F0-A607-0C5D17063754}" type="slidenum">
              <a:rPr lang="en-GB" smtClean="0"/>
              <a:t>‹#›</a:t>
            </a:fld>
            <a:endParaRPr lang="en-GB"/>
          </a:p>
        </p:txBody>
      </p:sp>
    </p:spTree>
    <p:extLst>
      <p:ext uri="{BB962C8B-B14F-4D97-AF65-F5344CB8AC3E}">
        <p14:creationId xmlns:p14="http://schemas.microsoft.com/office/powerpoint/2010/main" val="49895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7842" y="812799"/>
            <a:ext cx="2658868" cy="2844800"/>
          </a:xfrm>
        </p:spPr>
        <p:txBody>
          <a:bodyPr anchor="b"/>
          <a:lstStyle>
            <a:lvl1pPr>
              <a:defRPr sz="2885"/>
            </a:lvl1pPr>
          </a:lstStyle>
          <a:p>
            <a:r>
              <a:rPr lang="en-US"/>
              <a:t>Click to edit Master title style</a:t>
            </a:r>
            <a:endParaRPr lang="en-US" dirty="0"/>
          </a:p>
        </p:txBody>
      </p:sp>
      <p:sp>
        <p:nvSpPr>
          <p:cNvPr id="3" name="Content Placeholder 2"/>
          <p:cNvSpPr>
            <a:spLocks noGrp="1"/>
          </p:cNvSpPr>
          <p:nvPr>
            <p:ph idx="1"/>
          </p:nvPr>
        </p:nvSpPr>
        <p:spPr>
          <a:xfrm>
            <a:off x="3504726" y="1755425"/>
            <a:ext cx="4173468" cy="8664223"/>
          </a:xfrm>
        </p:spPr>
        <p:txBody>
          <a:bodyPr/>
          <a:lstStyle>
            <a:lvl1pPr>
              <a:defRPr sz="2885"/>
            </a:lvl1pPr>
            <a:lvl2pPr>
              <a:defRPr sz="2524"/>
            </a:lvl2pPr>
            <a:lvl3pPr>
              <a:defRPr sz="2164"/>
            </a:lvl3pPr>
            <a:lvl4pPr>
              <a:defRPr sz="1803"/>
            </a:lvl4pPr>
            <a:lvl5pPr>
              <a:defRPr sz="1803"/>
            </a:lvl5pPr>
            <a:lvl6pPr>
              <a:defRPr sz="1803"/>
            </a:lvl6pPr>
            <a:lvl7pPr>
              <a:defRPr sz="1803"/>
            </a:lvl7pPr>
            <a:lvl8pPr>
              <a:defRPr sz="1803"/>
            </a:lvl8pPr>
            <a:lvl9pPr>
              <a:defRPr sz="180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67842" y="3657601"/>
            <a:ext cx="2658868" cy="6776155"/>
          </a:xfrm>
        </p:spPr>
        <p:txBody>
          <a:bodyPr/>
          <a:lstStyle>
            <a:lvl1pPr marL="0" indent="0">
              <a:buNone/>
              <a:defRPr sz="1443"/>
            </a:lvl1pPr>
            <a:lvl2pPr marL="412212" indent="0">
              <a:buNone/>
              <a:defRPr sz="1262"/>
            </a:lvl2pPr>
            <a:lvl3pPr marL="824423" indent="0">
              <a:buNone/>
              <a:defRPr sz="1082"/>
            </a:lvl3pPr>
            <a:lvl4pPr marL="1236635" indent="0">
              <a:buNone/>
              <a:defRPr sz="902"/>
            </a:lvl4pPr>
            <a:lvl5pPr marL="1648846" indent="0">
              <a:buNone/>
              <a:defRPr sz="902"/>
            </a:lvl5pPr>
            <a:lvl6pPr marL="2061058" indent="0">
              <a:buNone/>
              <a:defRPr sz="902"/>
            </a:lvl6pPr>
            <a:lvl7pPr marL="2473269" indent="0">
              <a:buNone/>
              <a:defRPr sz="902"/>
            </a:lvl7pPr>
            <a:lvl8pPr marL="2885481" indent="0">
              <a:buNone/>
              <a:defRPr sz="902"/>
            </a:lvl8pPr>
            <a:lvl9pPr marL="3297692" indent="0">
              <a:buNone/>
              <a:defRPr sz="902"/>
            </a:lvl9pPr>
          </a:lstStyle>
          <a:p>
            <a:pPr lvl="0"/>
            <a:r>
              <a:rPr lang="en-US"/>
              <a:t>Click to edit Master text styles</a:t>
            </a:r>
          </a:p>
        </p:txBody>
      </p:sp>
      <p:sp>
        <p:nvSpPr>
          <p:cNvPr id="5" name="Date Placeholder 4"/>
          <p:cNvSpPr>
            <a:spLocks noGrp="1"/>
          </p:cNvSpPr>
          <p:nvPr>
            <p:ph type="dt" sz="half" idx="10"/>
          </p:nvPr>
        </p:nvSpPr>
        <p:spPr/>
        <p:txBody>
          <a:bodyPr/>
          <a:lstStyle/>
          <a:p>
            <a:fld id="{06033C0C-4C4F-44E9-8F11-0497E39C297E}"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B28C71-0D0A-42F0-A607-0C5D17063754}" type="slidenum">
              <a:rPr lang="en-GB" smtClean="0"/>
              <a:t>‹#›</a:t>
            </a:fld>
            <a:endParaRPr lang="en-GB"/>
          </a:p>
        </p:txBody>
      </p:sp>
    </p:spTree>
    <p:extLst>
      <p:ext uri="{BB962C8B-B14F-4D97-AF65-F5344CB8AC3E}">
        <p14:creationId xmlns:p14="http://schemas.microsoft.com/office/powerpoint/2010/main" val="265107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67842" y="812799"/>
            <a:ext cx="2658868" cy="2844800"/>
          </a:xfrm>
        </p:spPr>
        <p:txBody>
          <a:bodyPr anchor="b"/>
          <a:lstStyle>
            <a:lvl1pPr>
              <a:defRPr sz="2885"/>
            </a:lvl1pPr>
          </a:lstStyle>
          <a:p>
            <a:r>
              <a:rPr lang="en-US"/>
              <a:t>Click to edit Master title style</a:t>
            </a:r>
            <a:endParaRPr lang="en-US" dirty="0"/>
          </a:p>
        </p:txBody>
      </p:sp>
      <p:sp>
        <p:nvSpPr>
          <p:cNvPr id="3" name="Picture Placeholder 2"/>
          <p:cNvSpPr>
            <a:spLocks noGrp="1" noChangeAspect="1"/>
          </p:cNvSpPr>
          <p:nvPr>
            <p:ph type="pic" idx="1"/>
          </p:nvPr>
        </p:nvSpPr>
        <p:spPr>
          <a:xfrm>
            <a:off x="3504726" y="1755425"/>
            <a:ext cx="4173468" cy="8664223"/>
          </a:xfrm>
        </p:spPr>
        <p:txBody>
          <a:bodyPr anchor="t"/>
          <a:lstStyle>
            <a:lvl1pPr marL="0" indent="0">
              <a:buNone/>
              <a:defRPr sz="2885"/>
            </a:lvl1pPr>
            <a:lvl2pPr marL="412212" indent="0">
              <a:buNone/>
              <a:defRPr sz="2524"/>
            </a:lvl2pPr>
            <a:lvl3pPr marL="824423" indent="0">
              <a:buNone/>
              <a:defRPr sz="2164"/>
            </a:lvl3pPr>
            <a:lvl4pPr marL="1236635" indent="0">
              <a:buNone/>
              <a:defRPr sz="1803"/>
            </a:lvl4pPr>
            <a:lvl5pPr marL="1648846" indent="0">
              <a:buNone/>
              <a:defRPr sz="1803"/>
            </a:lvl5pPr>
            <a:lvl6pPr marL="2061058" indent="0">
              <a:buNone/>
              <a:defRPr sz="1803"/>
            </a:lvl6pPr>
            <a:lvl7pPr marL="2473269" indent="0">
              <a:buNone/>
              <a:defRPr sz="1803"/>
            </a:lvl7pPr>
            <a:lvl8pPr marL="2885481" indent="0">
              <a:buNone/>
              <a:defRPr sz="1803"/>
            </a:lvl8pPr>
            <a:lvl9pPr marL="3297692" indent="0">
              <a:buNone/>
              <a:defRPr sz="1803"/>
            </a:lvl9pPr>
          </a:lstStyle>
          <a:p>
            <a:r>
              <a:rPr lang="en-US"/>
              <a:t>Click icon to add picture</a:t>
            </a:r>
            <a:endParaRPr lang="en-US" dirty="0"/>
          </a:p>
        </p:txBody>
      </p:sp>
      <p:sp>
        <p:nvSpPr>
          <p:cNvPr id="4" name="Text Placeholder 3"/>
          <p:cNvSpPr>
            <a:spLocks noGrp="1"/>
          </p:cNvSpPr>
          <p:nvPr>
            <p:ph type="body" sz="half" idx="2"/>
          </p:nvPr>
        </p:nvSpPr>
        <p:spPr>
          <a:xfrm>
            <a:off x="567842" y="3657601"/>
            <a:ext cx="2658868" cy="6776155"/>
          </a:xfrm>
        </p:spPr>
        <p:txBody>
          <a:bodyPr/>
          <a:lstStyle>
            <a:lvl1pPr marL="0" indent="0">
              <a:buNone/>
              <a:defRPr sz="1443"/>
            </a:lvl1pPr>
            <a:lvl2pPr marL="412212" indent="0">
              <a:buNone/>
              <a:defRPr sz="1262"/>
            </a:lvl2pPr>
            <a:lvl3pPr marL="824423" indent="0">
              <a:buNone/>
              <a:defRPr sz="1082"/>
            </a:lvl3pPr>
            <a:lvl4pPr marL="1236635" indent="0">
              <a:buNone/>
              <a:defRPr sz="902"/>
            </a:lvl4pPr>
            <a:lvl5pPr marL="1648846" indent="0">
              <a:buNone/>
              <a:defRPr sz="902"/>
            </a:lvl5pPr>
            <a:lvl6pPr marL="2061058" indent="0">
              <a:buNone/>
              <a:defRPr sz="902"/>
            </a:lvl6pPr>
            <a:lvl7pPr marL="2473269" indent="0">
              <a:buNone/>
              <a:defRPr sz="902"/>
            </a:lvl7pPr>
            <a:lvl8pPr marL="2885481" indent="0">
              <a:buNone/>
              <a:defRPr sz="902"/>
            </a:lvl8pPr>
            <a:lvl9pPr marL="3297692" indent="0">
              <a:buNone/>
              <a:defRPr sz="902"/>
            </a:lvl9pPr>
          </a:lstStyle>
          <a:p>
            <a:pPr lvl="0"/>
            <a:r>
              <a:rPr lang="en-US"/>
              <a:t>Click to edit Master text styles</a:t>
            </a:r>
          </a:p>
        </p:txBody>
      </p:sp>
      <p:sp>
        <p:nvSpPr>
          <p:cNvPr id="5" name="Date Placeholder 4"/>
          <p:cNvSpPr>
            <a:spLocks noGrp="1"/>
          </p:cNvSpPr>
          <p:nvPr>
            <p:ph type="dt" sz="half" idx="10"/>
          </p:nvPr>
        </p:nvSpPr>
        <p:spPr/>
        <p:txBody>
          <a:bodyPr/>
          <a:lstStyle/>
          <a:p>
            <a:fld id="{06033C0C-4C4F-44E9-8F11-0497E39C297E}" type="datetimeFigureOut">
              <a:rPr lang="en-GB" smtClean="0"/>
              <a:t>03/07/2026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B28C71-0D0A-42F0-A607-0C5D17063754}" type="slidenum">
              <a:rPr lang="en-GB" smtClean="0"/>
              <a:t>‹#›</a:t>
            </a:fld>
            <a:endParaRPr lang="en-GB"/>
          </a:p>
        </p:txBody>
      </p:sp>
    </p:spTree>
    <p:extLst>
      <p:ext uri="{BB962C8B-B14F-4D97-AF65-F5344CB8AC3E}">
        <p14:creationId xmlns:p14="http://schemas.microsoft.com/office/powerpoint/2010/main" val="9516212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033C0C-4C4F-44E9-8F11-0497E39C297E}"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B28C71-0D0A-42F0-A607-0C5D17063754}" type="slidenum">
              <a:rPr lang="en-GB" smtClean="0"/>
              <a:t>‹#›</a:t>
            </a:fld>
            <a:endParaRPr lang="en-GB"/>
          </a:p>
        </p:txBody>
      </p:sp>
    </p:spTree>
    <p:extLst>
      <p:ext uri="{BB962C8B-B14F-4D97-AF65-F5344CB8AC3E}">
        <p14:creationId xmlns:p14="http://schemas.microsoft.com/office/powerpoint/2010/main" val="894537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899533" y="649110"/>
            <a:ext cx="1777588" cy="1033215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66768" y="649110"/>
            <a:ext cx="5229716" cy="103321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033C0C-4C4F-44E9-8F11-0497E39C297E}" type="datetimeFigureOut">
              <a:rPr lang="en-GB" smtClean="0"/>
              <a:t>03/07/2026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B28C71-0D0A-42F0-A607-0C5D17063754}" type="slidenum">
              <a:rPr lang="en-GB" smtClean="0"/>
              <a:t>‹#›</a:t>
            </a:fld>
            <a:endParaRPr lang="en-GB"/>
          </a:p>
        </p:txBody>
      </p:sp>
    </p:spTree>
    <p:extLst>
      <p:ext uri="{BB962C8B-B14F-4D97-AF65-F5344CB8AC3E}">
        <p14:creationId xmlns:p14="http://schemas.microsoft.com/office/powerpoint/2010/main" val="3162196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66769" y="649115"/>
            <a:ext cx="7110353" cy="235655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66769" y="3245557"/>
            <a:ext cx="7110353" cy="773571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6767" y="11300181"/>
            <a:ext cx="1854875" cy="649112"/>
          </a:xfrm>
          <a:prstGeom prst="rect">
            <a:avLst/>
          </a:prstGeom>
        </p:spPr>
        <p:txBody>
          <a:bodyPr vert="horz" lIns="91440" tIns="45720" rIns="91440" bIns="45720" rtlCol="0" anchor="ctr"/>
          <a:lstStyle>
            <a:lvl1pPr algn="l">
              <a:defRPr sz="1082">
                <a:solidFill>
                  <a:schemeClr val="tx1">
                    <a:tint val="82000"/>
                  </a:schemeClr>
                </a:solidFill>
              </a:defRPr>
            </a:lvl1pPr>
          </a:lstStyle>
          <a:p>
            <a:fld id="{06033C0C-4C4F-44E9-8F11-0497E39C297E}" type="datetimeFigureOut">
              <a:rPr lang="en-GB" smtClean="0"/>
              <a:t>03/07/2026</a:t>
            </a:fld>
            <a:endParaRPr lang="en-GB"/>
          </a:p>
        </p:txBody>
      </p:sp>
      <p:sp>
        <p:nvSpPr>
          <p:cNvPr id="5" name="Footer Placeholder 4"/>
          <p:cNvSpPr>
            <a:spLocks noGrp="1"/>
          </p:cNvSpPr>
          <p:nvPr>
            <p:ph type="ftr" sz="quarter" idx="3"/>
          </p:nvPr>
        </p:nvSpPr>
        <p:spPr>
          <a:xfrm>
            <a:off x="2730788" y="11300181"/>
            <a:ext cx="2782312" cy="649112"/>
          </a:xfrm>
          <a:prstGeom prst="rect">
            <a:avLst/>
          </a:prstGeom>
        </p:spPr>
        <p:txBody>
          <a:bodyPr vert="horz" lIns="91440" tIns="45720" rIns="91440" bIns="45720" rtlCol="0" anchor="ctr"/>
          <a:lstStyle>
            <a:lvl1pPr algn="ctr">
              <a:defRPr sz="1082">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5822246" y="11300181"/>
            <a:ext cx="1854875" cy="649112"/>
          </a:xfrm>
          <a:prstGeom prst="rect">
            <a:avLst/>
          </a:prstGeom>
        </p:spPr>
        <p:txBody>
          <a:bodyPr vert="horz" lIns="91440" tIns="45720" rIns="91440" bIns="45720" rtlCol="0" anchor="ctr"/>
          <a:lstStyle>
            <a:lvl1pPr algn="r">
              <a:defRPr sz="1082">
                <a:solidFill>
                  <a:schemeClr val="tx1">
                    <a:tint val="82000"/>
                  </a:schemeClr>
                </a:solidFill>
              </a:defRPr>
            </a:lvl1pPr>
          </a:lstStyle>
          <a:p>
            <a:fld id="{A1B28C71-0D0A-42F0-A607-0C5D17063754}" type="slidenum">
              <a:rPr lang="en-GB" smtClean="0"/>
              <a:t>‹#›</a:t>
            </a:fld>
            <a:endParaRPr lang="en-GB"/>
          </a:p>
        </p:txBody>
      </p:sp>
    </p:spTree>
    <p:extLst>
      <p:ext uri="{BB962C8B-B14F-4D97-AF65-F5344CB8AC3E}">
        <p14:creationId xmlns:p14="http://schemas.microsoft.com/office/powerpoint/2010/main" val="29349193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824423" rtl="0" eaLnBrk="1" latinLnBrk="0" hangingPunct="1">
        <a:lnSpc>
          <a:spcPct val="90000"/>
        </a:lnSpc>
        <a:spcBef>
          <a:spcPct val="0"/>
        </a:spcBef>
        <a:buNone/>
        <a:defRPr sz="3967" kern="1200">
          <a:solidFill>
            <a:schemeClr val="tx1"/>
          </a:solidFill>
          <a:latin typeface="+mj-lt"/>
          <a:ea typeface="+mj-ea"/>
          <a:cs typeface="+mj-cs"/>
        </a:defRPr>
      </a:lvl1pPr>
    </p:titleStyle>
    <p:bodyStyle>
      <a:lvl1pPr marL="206106" indent="-206106" algn="l" defTabSz="824423" rtl="0" eaLnBrk="1" latinLnBrk="0" hangingPunct="1">
        <a:lnSpc>
          <a:spcPct val="90000"/>
        </a:lnSpc>
        <a:spcBef>
          <a:spcPts val="902"/>
        </a:spcBef>
        <a:buFont typeface="Arial" panose="020B0604020202020204" pitchFamily="34" charset="0"/>
        <a:buChar char="•"/>
        <a:defRPr sz="2524" kern="1200">
          <a:solidFill>
            <a:schemeClr val="tx1"/>
          </a:solidFill>
          <a:latin typeface="+mn-lt"/>
          <a:ea typeface="+mn-ea"/>
          <a:cs typeface="+mn-cs"/>
        </a:defRPr>
      </a:lvl1pPr>
      <a:lvl2pPr marL="618317" indent="-206106" algn="l" defTabSz="824423" rtl="0" eaLnBrk="1" latinLnBrk="0" hangingPunct="1">
        <a:lnSpc>
          <a:spcPct val="90000"/>
        </a:lnSpc>
        <a:spcBef>
          <a:spcPts val="451"/>
        </a:spcBef>
        <a:buFont typeface="Arial" panose="020B0604020202020204" pitchFamily="34" charset="0"/>
        <a:buChar char="•"/>
        <a:defRPr sz="2164" kern="1200">
          <a:solidFill>
            <a:schemeClr val="tx1"/>
          </a:solidFill>
          <a:latin typeface="+mn-lt"/>
          <a:ea typeface="+mn-ea"/>
          <a:cs typeface="+mn-cs"/>
        </a:defRPr>
      </a:lvl2pPr>
      <a:lvl3pPr marL="1030529" indent="-206106" algn="l" defTabSz="824423" rtl="0" eaLnBrk="1" latinLnBrk="0" hangingPunct="1">
        <a:lnSpc>
          <a:spcPct val="90000"/>
        </a:lnSpc>
        <a:spcBef>
          <a:spcPts val="451"/>
        </a:spcBef>
        <a:buFont typeface="Arial" panose="020B0604020202020204" pitchFamily="34" charset="0"/>
        <a:buChar char="•"/>
        <a:defRPr sz="1803" kern="1200">
          <a:solidFill>
            <a:schemeClr val="tx1"/>
          </a:solidFill>
          <a:latin typeface="+mn-lt"/>
          <a:ea typeface="+mn-ea"/>
          <a:cs typeface="+mn-cs"/>
        </a:defRPr>
      </a:lvl3pPr>
      <a:lvl4pPr marL="1442740" indent="-206106" algn="l" defTabSz="824423" rtl="0" eaLnBrk="1" latinLnBrk="0" hangingPunct="1">
        <a:lnSpc>
          <a:spcPct val="90000"/>
        </a:lnSpc>
        <a:spcBef>
          <a:spcPts val="451"/>
        </a:spcBef>
        <a:buFont typeface="Arial" panose="020B0604020202020204" pitchFamily="34" charset="0"/>
        <a:buChar char="•"/>
        <a:defRPr sz="1623" kern="1200">
          <a:solidFill>
            <a:schemeClr val="tx1"/>
          </a:solidFill>
          <a:latin typeface="+mn-lt"/>
          <a:ea typeface="+mn-ea"/>
          <a:cs typeface="+mn-cs"/>
        </a:defRPr>
      </a:lvl4pPr>
      <a:lvl5pPr marL="1854952" indent="-206106" algn="l" defTabSz="824423" rtl="0" eaLnBrk="1" latinLnBrk="0" hangingPunct="1">
        <a:lnSpc>
          <a:spcPct val="90000"/>
        </a:lnSpc>
        <a:spcBef>
          <a:spcPts val="451"/>
        </a:spcBef>
        <a:buFont typeface="Arial" panose="020B0604020202020204" pitchFamily="34" charset="0"/>
        <a:buChar char="•"/>
        <a:defRPr sz="1623" kern="1200">
          <a:solidFill>
            <a:schemeClr val="tx1"/>
          </a:solidFill>
          <a:latin typeface="+mn-lt"/>
          <a:ea typeface="+mn-ea"/>
          <a:cs typeface="+mn-cs"/>
        </a:defRPr>
      </a:lvl5pPr>
      <a:lvl6pPr marL="2267163" indent="-206106" algn="l" defTabSz="824423" rtl="0" eaLnBrk="1" latinLnBrk="0" hangingPunct="1">
        <a:lnSpc>
          <a:spcPct val="90000"/>
        </a:lnSpc>
        <a:spcBef>
          <a:spcPts val="451"/>
        </a:spcBef>
        <a:buFont typeface="Arial" panose="020B0604020202020204" pitchFamily="34" charset="0"/>
        <a:buChar char="•"/>
        <a:defRPr sz="1623" kern="1200">
          <a:solidFill>
            <a:schemeClr val="tx1"/>
          </a:solidFill>
          <a:latin typeface="+mn-lt"/>
          <a:ea typeface="+mn-ea"/>
          <a:cs typeface="+mn-cs"/>
        </a:defRPr>
      </a:lvl6pPr>
      <a:lvl7pPr marL="2679375" indent="-206106" algn="l" defTabSz="824423" rtl="0" eaLnBrk="1" latinLnBrk="0" hangingPunct="1">
        <a:lnSpc>
          <a:spcPct val="90000"/>
        </a:lnSpc>
        <a:spcBef>
          <a:spcPts val="451"/>
        </a:spcBef>
        <a:buFont typeface="Arial" panose="020B0604020202020204" pitchFamily="34" charset="0"/>
        <a:buChar char="•"/>
        <a:defRPr sz="1623" kern="1200">
          <a:solidFill>
            <a:schemeClr val="tx1"/>
          </a:solidFill>
          <a:latin typeface="+mn-lt"/>
          <a:ea typeface="+mn-ea"/>
          <a:cs typeface="+mn-cs"/>
        </a:defRPr>
      </a:lvl7pPr>
      <a:lvl8pPr marL="3091586" indent="-206106" algn="l" defTabSz="824423" rtl="0" eaLnBrk="1" latinLnBrk="0" hangingPunct="1">
        <a:lnSpc>
          <a:spcPct val="90000"/>
        </a:lnSpc>
        <a:spcBef>
          <a:spcPts val="451"/>
        </a:spcBef>
        <a:buFont typeface="Arial" panose="020B0604020202020204" pitchFamily="34" charset="0"/>
        <a:buChar char="•"/>
        <a:defRPr sz="1623" kern="1200">
          <a:solidFill>
            <a:schemeClr val="tx1"/>
          </a:solidFill>
          <a:latin typeface="+mn-lt"/>
          <a:ea typeface="+mn-ea"/>
          <a:cs typeface="+mn-cs"/>
        </a:defRPr>
      </a:lvl8pPr>
      <a:lvl9pPr marL="3503798" indent="-206106" algn="l" defTabSz="824423" rtl="0" eaLnBrk="1" latinLnBrk="0" hangingPunct="1">
        <a:lnSpc>
          <a:spcPct val="90000"/>
        </a:lnSpc>
        <a:spcBef>
          <a:spcPts val="451"/>
        </a:spcBef>
        <a:buFont typeface="Arial" panose="020B0604020202020204" pitchFamily="34" charset="0"/>
        <a:buChar char="•"/>
        <a:defRPr sz="1623" kern="1200">
          <a:solidFill>
            <a:schemeClr val="tx1"/>
          </a:solidFill>
          <a:latin typeface="+mn-lt"/>
          <a:ea typeface="+mn-ea"/>
          <a:cs typeface="+mn-cs"/>
        </a:defRPr>
      </a:lvl9pPr>
    </p:bodyStyle>
    <p:otherStyle>
      <a:defPPr>
        <a:defRPr lang="en-US"/>
      </a:defPPr>
      <a:lvl1pPr marL="0" algn="l" defTabSz="824423" rtl="0" eaLnBrk="1" latinLnBrk="0" hangingPunct="1">
        <a:defRPr sz="1623" kern="1200">
          <a:solidFill>
            <a:schemeClr val="tx1"/>
          </a:solidFill>
          <a:latin typeface="+mn-lt"/>
          <a:ea typeface="+mn-ea"/>
          <a:cs typeface="+mn-cs"/>
        </a:defRPr>
      </a:lvl1pPr>
      <a:lvl2pPr marL="412212" algn="l" defTabSz="824423" rtl="0" eaLnBrk="1" latinLnBrk="0" hangingPunct="1">
        <a:defRPr sz="1623" kern="1200">
          <a:solidFill>
            <a:schemeClr val="tx1"/>
          </a:solidFill>
          <a:latin typeface="+mn-lt"/>
          <a:ea typeface="+mn-ea"/>
          <a:cs typeface="+mn-cs"/>
        </a:defRPr>
      </a:lvl2pPr>
      <a:lvl3pPr marL="824423" algn="l" defTabSz="824423" rtl="0" eaLnBrk="1" latinLnBrk="0" hangingPunct="1">
        <a:defRPr sz="1623" kern="1200">
          <a:solidFill>
            <a:schemeClr val="tx1"/>
          </a:solidFill>
          <a:latin typeface="+mn-lt"/>
          <a:ea typeface="+mn-ea"/>
          <a:cs typeface="+mn-cs"/>
        </a:defRPr>
      </a:lvl3pPr>
      <a:lvl4pPr marL="1236635" algn="l" defTabSz="824423" rtl="0" eaLnBrk="1" latinLnBrk="0" hangingPunct="1">
        <a:defRPr sz="1623" kern="1200">
          <a:solidFill>
            <a:schemeClr val="tx1"/>
          </a:solidFill>
          <a:latin typeface="+mn-lt"/>
          <a:ea typeface="+mn-ea"/>
          <a:cs typeface="+mn-cs"/>
        </a:defRPr>
      </a:lvl4pPr>
      <a:lvl5pPr marL="1648846" algn="l" defTabSz="824423" rtl="0" eaLnBrk="1" latinLnBrk="0" hangingPunct="1">
        <a:defRPr sz="1623" kern="1200">
          <a:solidFill>
            <a:schemeClr val="tx1"/>
          </a:solidFill>
          <a:latin typeface="+mn-lt"/>
          <a:ea typeface="+mn-ea"/>
          <a:cs typeface="+mn-cs"/>
        </a:defRPr>
      </a:lvl5pPr>
      <a:lvl6pPr marL="2061058" algn="l" defTabSz="824423" rtl="0" eaLnBrk="1" latinLnBrk="0" hangingPunct="1">
        <a:defRPr sz="1623" kern="1200">
          <a:solidFill>
            <a:schemeClr val="tx1"/>
          </a:solidFill>
          <a:latin typeface="+mn-lt"/>
          <a:ea typeface="+mn-ea"/>
          <a:cs typeface="+mn-cs"/>
        </a:defRPr>
      </a:lvl6pPr>
      <a:lvl7pPr marL="2473269" algn="l" defTabSz="824423" rtl="0" eaLnBrk="1" latinLnBrk="0" hangingPunct="1">
        <a:defRPr sz="1623" kern="1200">
          <a:solidFill>
            <a:schemeClr val="tx1"/>
          </a:solidFill>
          <a:latin typeface="+mn-lt"/>
          <a:ea typeface="+mn-ea"/>
          <a:cs typeface="+mn-cs"/>
        </a:defRPr>
      </a:lvl7pPr>
      <a:lvl8pPr marL="2885481" algn="l" defTabSz="824423" rtl="0" eaLnBrk="1" latinLnBrk="0" hangingPunct="1">
        <a:defRPr sz="1623" kern="1200">
          <a:solidFill>
            <a:schemeClr val="tx1"/>
          </a:solidFill>
          <a:latin typeface="+mn-lt"/>
          <a:ea typeface="+mn-ea"/>
          <a:cs typeface="+mn-cs"/>
        </a:defRPr>
      </a:lvl8pPr>
      <a:lvl9pPr marL="3297692" algn="l" defTabSz="824423" rtl="0" eaLnBrk="1" latinLnBrk="0" hangingPunct="1">
        <a:defRPr sz="162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6"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image" Target="../media/image3.svg"/><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hyperlink" Target="https://www.vecteezy.com/vector-art/13687110-neurodiversity-symbol-icon-vector-rainbow-gradient-infinity-sign-text-neurodiversity-clip-art-for-poster-banner-greeting-card-design?utm_source=copilo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8CDE22-9B2F-3312-5C44-535383B6D619}"/>
              </a:ext>
            </a:extLst>
          </p:cNvPr>
          <p:cNvSpPr txBox="1"/>
          <p:nvPr/>
        </p:nvSpPr>
        <p:spPr>
          <a:xfrm>
            <a:off x="934764" y="4803338"/>
            <a:ext cx="6761436" cy="2585323"/>
          </a:xfrm>
          <a:prstGeom prst="rect">
            <a:avLst/>
          </a:prstGeom>
          <a:noFill/>
        </p:spPr>
        <p:txBody>
          <a:bodyPr wrap="square" rtlCol="0">
            <a:spAutoFit/>
          </a:bodyPr>
          <a:lstStyle/>
          <a:p>
            <a:r>
              <a:rPr lang="en-GB" sz="2400" dirty="0"/>
              <a:t>Psychological Classifications and Provisions</a:t>
            </a:r>
          </a:p>
          <a:p>
            <a:r>
              <a:rPr lang="en-GB" sz="2400" dirty="0"/>
              <a:t>AUTISM SPECTRUM DISORDER (ICD‑11: 6A02): </a:t>
            </a:r>
          </a:p>
          <a:p>
            <a:r>
              <a:rPr lang="en-GB" sz="2400" dirty="0"/>
              <a:t>Student: Nylah | Module: BMHP6029 </a:t>
            </a:r>
          </a:p>
          <a:p>
            <a:r>
              <a:rPr lang="en-GB" sz="2400" dirty="0"/>
              <a:t>2330714 </a:t>
            </a:r>
          </a:p>
          <a:p>
            <a:r>
              <a:rPr lang="en-GB" sz="2400" dirty="0"/>
              <a:t>Component 1</a:t>
            </a:r>
            <a:r>
              <a:rPr lang="en-GB" sz="2400"/>
              <a:t>: Individual </a:t>
            </a:r>
            <a:r>
              <a:rPr lang="en-GB" sz="2400" dirty="0"/>
              <a:t>P</a:t>
            </a:r>
            <a:r>
              <a:rPr lang="en-GB" sz="2400"/>
              <a:t>resentation </a:t>
            </a:r>
            <a:endParaRPr lang="en-GB" sz="2400" dirty="0"/>
          </a:p>
          <a:p>
            <a:r>
              <a:rPr lang="en-GB" sz="2400" dirty="0"/>
              <a:t>Neale Haddon </a:t>
            </a:r>
          </a:p>
          <a:p>
            <a:endParaRPr lang="en-GB" dirty="0"/>
          </a:p>
        </p:txBody>
      </p:sp>
    </p:spTree>
    <p:extLst>
      <p:ext uri="{BB962C8B-B14F-4D97-AF65-F5344CB8AC3E}">
        <p14:creationId xmlns:p14="http://schemas.microsoft.com/office/powerpoint/2010/main" val="2194549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18E48723-26C8-DF16-B042-BFFF473822C1}"/>
              </a:ext>
            </a:extLst>
          </p:cNvPr>
          <p:cNvSpPr txBox="1"/>
          <p:nvPr/>
        </p:nvSpPr>
        <p:spPr>
          <a:xfrm>
            <a:off x="20251" y="13165"/>
            <a:ext cx="6932653" cy="646331"/>
          </a:xfrm>
          <a:prstGeom prst="rect">
            <a:avLst/>
          </a:prstGeom>
          <a:solidFill>
            <a:srgbClr val="FF66FF"/>
          </a:solidFill>
          <a:ln>
            <a:solidFill>
              <a:schemeClr val="accent5">
                <a:lumMod val="40000"/>
                <a:lumOff val="60000"/>
              </a:schemeClr>
            </a:solidFill>
          </a:ln>
        </p:spPr>
        <p:txBody>
          <a:bodyPr wrap="square" rtlCol="0">
            <a:spAutoFit/>
          </a:bodyPr>
          <a:lstStyle/>
          <a:p>
            <a:pPr algn="ctr"/>
            <a:r>
              <a:rPr lang="en-GB" dirty="0">
                <a:solidFill>
                  <a:schemeClr val="bg1"/>
                </a:solidFill>
              </a:rPr>
              <a:t>Autism Spectrum Disorder (ICD‑11: 6A02): Historical and Contemporary Treatment, Policy and Provision</a:t>
            </a:r>
          </a:p>
        </p:txBody>
      </p:sp>
      <p:graphicFrame>
        <p:nvGraphicFramePr>
          <p:cNvPr id="15" name="Diagram 14">
            <a:extLst>
              <a:ext uri="{FF2B5EF4-FFF2-40B4-BE49-F238E27FC236}">
                <a16:creationId xmlns:a16="http://schemas.microsoft.com/office/drawing/2014/main" id="{0046BB85-59E8-A97A-F09F-05C075D9333F}"/>
              </a:ext>
            </a:extLst>
          </p:cNvPr>
          <p:cNvGraphicFramePr/>
          <p:nvPr>
            <p:extLst>
              <p:ext uri="{D42A27DB-BD31-4B8C-83A1-F6EECF244321}">
                <p14:modId xmlns:p14="http://schemas.microsoft.com/office/powerpoint/2010/main" val="3629180522"/>
              </p:ext>
            </p:extLst>
          </p:nvPr>
        </p:nvGraphicFramePr>
        <p:xfrm>
          <a:off x="-56161" y="7265819"/>
          <a:ext cx="4121943" cy="26766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47D02BA9-5662-6E65-B410-64812B3E39AB}"/>
              </a:ext>
            </a:extLst>
          </p:cNvPr>
          <p:cNvSpPr txBox="1"/>
          <p:nvPr/>
        </p:nvSpPr>
        <p:spPr>
          <a:xfrm>
            <a:off x="18904" y="764439"/>
            <a:ext cx="8260468" cy="938719"/>
          </a:xfrm>
          <a:prstGeom prst="rect">
            <a:avLst/>
          </a:prstGeom>
          <a:solidFill>
            <a:srgbClr val="FF66FF"/>
          </a:solidFill>
        </p:spPr>
        <p:txBody>
          <a:bodyPr wrap="square" rtlCol="0">
            <a:spAutoFit/>
          </a:bodyPr>
          <a:lstStyle/>
          <a:p>
            <a:r>
              <a:rPr lang="en-GB" sz="1100" b="1" dirty="0">
                <a:solidFill>
                  <a:schemeClr val="bg1"/>
                </a:solidFill>
              </a:rPr>
              <a:t>Autism Spectrum Disorder (ASD)</a:t>
            </a:r>
            <a:r>
              <a:rPr lang="en-GB" sz="1100" dirty="0">
                <a:solidFill>
                  <a:schemeClr val="bg1"/>
                </a:solidFill>
              </a:rPr>
              <a:t> is defined in </a:t>
            </a:r>
            <a:r>
              <a:rPr lang="en-GB" sz="1100" b="1" dirty="0">
                <a:solidFill>
                  <a:schemeClr val="bg1"/>
                </a:solidFill>
              </a:rPr>
              <a:t>ICD‑11 (6A02)</a:t>
            </a:r>
            <a:r>
              <a:rPr lang="en-GB" sz="1100" dirty="0">
                <a:solidFill>
                  <a:schemeClr val="bg1"/>
                </a:solidFill>
              </a:rPr>
              <a:t> as a neurodevelopmental condition characterised by differences in social communication, sensory processing and behavioural patterns (WHO, 2022). This poster critically examines how historical models, contemporary practice, social attitudes and political decisions shape autism provision in the UK. Crowson et al. (2024) emphasise that despite policy developments, autistic adults still encounter fragmented support pathways and unmet needs, showing how historical inequalities continue to shape contemporary provision.</a:t>
            </a:r>
          </a:p>
        </p:txBody>
      </p:sp>
      <p:sp>
        <p:nvSpPr>
          <p:cNvPr id="13" name="TextBox 12">
            <a:extLst>
              <a:ext uri="{FF2B5EF4-FFF2-40B4-BE49-F238E27FC236}">
                <a16:creationId xmlns:a16="http://schemas.microsoft.com/office/drawing/2014/main" id="{B4D786E7-62D4-C51F-F972-394097FB774F}"/>
              </a:ext>
            </a:extLst>
          </p:cNvPr>
          <p:cNvSpPr txBox="1"/>
          <p:nvPr/>
        </p:nvSpPr>
        <p:spPr>
          <a:xfrm>
            <a:off x="4149138" y="1711257"/>
            <a:ext cx="4140969" cy="4000967"/>
          </a:xfrm>
          <a:prstGeom prst="rect">
            <a:avLst/>
          </a:prstGeom>
          <a:solidFill>
            <a:srgbClr val="863E8E"/>
          </a:solidFill>
        </p:spPr>
        <p:txBody>
          <a:bodyPr wrap="square" rtlCol="0">
            <a:spAutoFit/>
          </a:bodyPr>
          <a:lstStyle/>
          <a:p>
            <a:pPr algn="ctr"/>
            <a:r>
              <a:rPr lang="en-GB" sz="1199" b="1" dirty="0">
                <a:solidFill>
                  <a:schemeClr val="bg1"/>
                </a:solidFill>
              </a:rPr>
              <a:t>CRITICAL ANALYSIS</a:t>
            </a:r>
          </a:p>
          <a:p>
            <a:r>
              <a:rPr lang="en-GB" sz="1100" dirty="0">
                <a:solidFill>
                  <a:schemeClr val="bg1"/>
                </a:solidFill>
              </a:rPr>
              <a:t>• </a:t>
            </a:r>
            <a:r>
              <a:rPr lang="en-GB" sz="1100" b="1" dirty="0">
                <a:solidFill>
                  <a:schemeClr val="bg1"/>
                </a:solidFill>
              </a:rPr>
              <a:t>Policy–practice gap:</a:t>
            </a:r>
            <a:r>
              <a:rPr lang="en-GB" sz="1100" dirty="0">
                <a:solidFill>
                  <a:schemeClr val="bg1"/>
                </a:solidFill>
              </a:rPr>
              <a:t> Despite the Autism Act (2009) and National Autism Strategy (2021–2026), implementation remains uneven because of regional funding pressures, fragmented commissioning, and workforce shortages (NHS England, 2023).</a:t>
            </a:r>
          </a:p>
          <a:p>
            <a:r>
              <a:rPr lang="en-GB" sz="1100" dirty="0">
                <a:solidFill>
                  <a:schemeClr val="bg1"/>
                </a:solidFill>
              </a:rPr>
              <a:t>• </a:t>
            </a:r>
            <a:r>
              <a:rPr lang="en-GB" sz="1100" b="1" dirty="0">
                <a:solidFill>
                  <a:schemeClr val="bg1"/>
                </a:solidFill>
              </a:rPr>
              <a:t>Diagnostic inequity:</a:t>
            </a:r>
            <a:r>
              <a:rPr lang="en-GB" sz="1100" dirty="0">
                <a:solidFill>
                  <a:schemeClr val="bg1"/>
                </a:solidFill>
              </a:rPr>
              <a:t> Minority groups, women, and girls are still under‑diagnosed due to cultural bias and gendered assumptions (Hull et al., 2020).</a:t>
            </a:r>
          </a:p>
          <a:p>
            <a:r>
              <a:rPr lang="en-GB" sz="1100" dirty="0">
                <a:solidFill>
                  <a:schemeClr val="bg1"/>
                </a:solidFill>
              </a:rPr>
              <a:t>• </a:t>
            </a:r>
            <a:r>
              <a:rPr lang="en-GB" sz="1100" b="1" dirty="0">
                <a:solidFill>
                  <a:schemeClr val="bg1"/>
                </a:solidFill>
              </a:rPr>
              <a:t>Post‑diagnostic shortfall:</a:t>
            </a:r>
            <a:r>
              <a:rPr lang="en-GB" sz="1100" dirty="0">
                <a:solidFill>
                  <a:schemeClr val="bg1"/>
                </a:solidFill>
              </a:rPr>
              <a:t> Many autistic people lack access to occupational therapy, psychoeducation, and community‑based interventions, contradicting NICE (2021) guidance.</a:t>
            </a:r>
          </a:p>
          <a:p>
            <a:r>
              <a:rPr lang="en-GB" sz="1100" dirty="0">
                <a:solidFill>
                  <a:schemeClr val="bg1"/>
                </a:solidFill>
              </a:rPr>
              <a:t>• </a:t>
            </a:r>
            <a:r>
              <a:rPr lang="en-GB" sz="1100" b="1" dirty="0">
                <a:solidFill>
                  <a:schemeClr val="bg1"/>
                </a:solidFill>
              </a:rPr>
              <a:t>Behaviour‑focused legacy:</a:t>
            </a:r>
            <a:r>
              <a:rPr lang="en-GB" sz="1100" dirty="0">
                <a:solidFill>
                  <a:schemeClr val="bg1"/>
                </a:solidFill>
              </a:rPr>
              <a:t> Some services continue compliance‑driven interventions that neglect wellbeing and autonomy, conflicting with neurodiversity‑affirming practice (Kapp, 2020).</a:t>
            </a:r>
          </a:p>
          <a:p>
            <a:r>
              <a:rPr lang="en-GB" sz="1100" dirty="0">
                <a:solidFill>
                  <a:schemeClr val="bg1"/>
                </a:solidFill>
              </a:rPr>
              <a:t>• </a:t>
            </a:r>
            <a:r>
              <a:rPr lang="en-GB" sz="1100" b="1" dirty="0">
                <a:solidFill>
                  <a:schemeClr val="bg1"/>
                </a:solidFill>
              </a:rPr>
              <a:t>Double empathy problem:</a:t>
            </a:r>
            <a:r>
              <a:rPr lang="en-GB" sz="1100" dirty="0">
                <a:solidFill>
                  <a:schemeClr val="bg1"/>
                </a:solidFill>
              </a:rPr>
              <a:t> Communication breakdowns are mutual, not deficits within autistic people, challenging deficit‑based models (Milton, 2020).</a:t>
            </a:r>
          </a:p>
          <a:p>
            <a:r>
              <a:rPr lang="en-GB" sz="1100" dirty="0">
                <a:solidFill>
                  <a:schemeClr val="bg1"/>
                </a:solidFill>
              </a:rPr>
              <a:t>• </a:t>
            </a:r>
            <a:r>
              <a:rPr lang="en-GB" sz="1100" b="1" dirty="0">
                <a:solidFill>
                  <a:schemeClr val="bg1"/>
                </a:solidFill>
              </a:rPr>
              <a:t>Systemic tension:</a:t>
            </a:r>
            <a:r>
              <a:rPr lang="en-GB" sz="1100" dirty="0">
                <a:solidFill>
                  <a:schemeClr val="bg1"/>
                </a:solidFill>
              </a:rPr>
              <a:t> Provision reflects conflict between outdated behavioural frameworks and rights‑based, identity‑affirming approaches, limiting genuine inclusion.</a:t>
            </a:r>
          </a:p>
          <a:p>
            <a:r>
              <a:rPr lang="en-GB" sz="1100" dirty="0">
                <a:solidFill>
                  <a:schemeClr val="bg1"/>
                </a:solidFill>
              </a:rPr>
              <a:t>• </a:t>
            </a:r>
            <a:r>
              <a:rPr lang="en-GB" sz="1100" b="1" dirty="0">
                <a:solidFill>
                  <a:schemeClr val="bg1"/>
                </a:solidFill>
              </a:rPr>
              <a:t>Equity imperative:</a:t>
            </a:r>
            <a:r>
              <a:rPr lang="en-GB" sz="1100" dirty="0">
                <a:solidFill>
                  <a:schemeClr val="bg1"/>
                </a:solidFill>
              </a:rPr>
              <a:t> Sustainable funding, culturally competent assessment</a:t>
            </a:r>
          </a:p>
        </p:txBody>
      </p:sp>
      <p:sp>
        <p:nvSpPr>
          <p:cNvPr id="14" name="TextBox 13">
            <a:extLst>
              <a:ext uri="{FF2B5EF4-FFF2-40B4-BE49-F238E27FC236}">
                <a16:creationId xmlns:a16="http://schemas.microsoft.com/office/drawing/2014/main" id="{EF650021-092D-A359-365E-C9E695E88582}"/>
              </a:ext>
            </a:extLst>
          </p:cNvPr>
          <p:cNvSpPr txBox="1"/>
          <p:nvPr/>
        </p:nvSpPr>
        <p:spPr>
          <a:xfrm>
            <a:off x="0" y="1750295"/>
            <a:ext cx="4159999" cy="2477473"/>
          </a:xfrm>
          <a:prstGeom prst="rect">
            <a:avLst/>
          </a:prstGeom>
          <a:solidFill>
            <a:schemeClr val="accent5">
              <a:lumMod val="40000"/>
              <a:lumOff val="60000"/>
            </a:schemeClr>
          </a:solidFill>
        </p:spPr>
        <p:txBody>
          <a:bodyPr wrap="square" rtlCol="0">
            <a:spAutoFit/>
          </a:bodyPr>
          <a:lstStyle/>
          <a:p>
            <a:r>
              <a:rPr lang="en-GB" sz="1100" b="1" dirty="0"/>
              <a:t>Misinterpretation &amp; Stigma</a:t>
            </a:r>
          </a:p>
          <a:p>
            <a:r>
              <a:rPr lang="en-GB" sz="1100" dirty="0"/>
              <a:t> • Early theories wrongly blamed parents, including Bettelheim’s “refrigerator mother” hypothesis (Evans, 2021). • Autism was misclassified as childhood psychosis until the 1980s (Silberman, 2015). • Institutionalisation separated autistic children from family life and community support.</a:t>
            </a:r>
          </a:p>
          <a:p>
            <a:r>
              <a:rPr lang="en-GB" sz="1100" b="1" dirty="0"/>
              <a:t>Behaviour‑Focused Interventions</a:t>
            </a:r>
            <a:r>
              <a:rPr lang="en-GB" sz="1100" dirty="0"/>
              <a:t> • Applied Behaviour Analysis (ABA) aimed to reduce “challenging behaviours” (Leaf et al., 2022). • Criticised for prioritising compliance over wellbeing and autonomy (Milton, 2020).</a:t>
            </a:r>
          </a:p>
          <a:p>
            <a:r>
              <a:rPr lang="en-GB" sz="1100" b="1" dirty="0"/>
              <a:t>Key Insight:</a:t>
            </a:r>
            <a:r>
              <a:rPr lang="en-GB" sz="1100" dirty="0"/>
              <a:t> Historical approaches were shaped by stigma, limited research and political underfunding, influencing long‑term service inequalities.</a:t>
            </a:r>
          </a:p>
          <a:p>
            <a:endParaRPr lang="en-GB" sz="1199" dirty="0">
              <a:solidFill>
                <a:schemeClr val="bg1"/>
              </a:solidFill>
            </a:endParaRPr>
          </a:p>
        </p:txBody>
      </p:sp>
      <p:sp>
        <p:nvSpPr>
          <p:cNvPr id="19" name="TextBox 18">
            <a:extLst>
              <a:ext uri="{FF2B5EF4-FFF2-40B4-BE49-F238E27FC236}">
                <a16:creationId xmlns:a16="http://schemas.microsoft.com/office/drawing/2014/main" id="{903ABA14-C056-6365-6445-D75E05148442}"/>
              </a:ext>
            </a:extLst>
          </p:cNvPr>
          <p:cNvSpPr txBox="1"/>
          <p:nvPr/>
        </p:nvSpPr>
        <p:spPr>
          <a:xfrm>
            <a:off x="20251" y="4096098"/>
            <a:ext cx="4150482" cy="2800767"/>
          </a:xfrm>
          <a:prstGeom prst="rect">
            <a:avLst/>
          </a:prstGeom>
          <a:solidFill>
            <a:srgbClr val="FF66FF"/>
          </a:solidFill>
        </p:spPr>
        <p:txBody>
          <a:bodyPr wrap="square" rtlCol="0">
            <a:spAutoFit/>
          </a:bodyPr>
          <a:lstStyle/>
          <a:p>
            <a:pPr algn="ctr"/>
            <a:r>
              <a:rPr lang="en-GB" sz="1100" b="1" dirty="0">
                <a:solidFill>
                  <a:schemeClr val="bg1"/>
                </a:solidFill>
              </a:rPr>
              <a:t>CONTEMPORARY UNDERSTANDING</a:t>
            </a:r>
          </a:p>
          <a:p>
            <a:r>
              <a:rPr lang="en-GB" sz="1100" b="1" u="sng" dirty="0">
                <a:solidFill>
                  <a:schemeClr val="bg1"/>
                </a:solidFill>
              </a:rPr>
              <a:t>Clinical Perspective</a:t>
            </a:r>
            <a:r>
              <a:rPr lang="en-GB" sz="1100" u="sng" dirty="0">
                <a:solidFill>
                  <a:schemeClr val="bg1"/>
                </a:solidFill>
              </a:rPr>
              <a:t> </a:t>
            </a:r>
            <a:r>
              <a:rPr lang="en-GB" sz="1100" dirty="0">
                <a:solidFill>
                  <a:schemeClr val="bg1"/>
                </a:solidFill>
              </a:rPr>
              <a:t>• Autism recognised as a lifelong neurodevelopmental difference, not a deficit (NICE, 2021). </a:t>
            </a:r>
          </a:p>
          <a:p>
            <a:r>
              <a:rPr lang="en-GB" sz="1100" dirty="0">
                <a:solidFill>
                  <a:schemeClr val="bg1"/>
                </a:solidFill>
              </a:rPr>
              <a:t>• Strengths‑based and sensory‑informed practice is recommended across services.</a:t>
            </a:r>
          </a:p>
          <a:p>
            <a:r>
              <a:rPr lang="en-GB" sz="1100" dirty="0">
                <a:solidFill>
                  <a:schemeClr val="bg1"/>
                </a:solidFill>
              </a:rPr>
              <a:t> • Research highlights communication differences, sensory needs and identity‑based experiences (Kapp, 2020).</a:t>
            </a:r>
          </a:p>
          <a:p>
            <a:r>
              <a:rPr lang="en-GB" sz="1100" b="1" u="sng" dirty="0">
                <a:solidFill>
                  <a:schemeClr val="bg1"/>
                </a:solidFill>
              </a:rPr>
              <a:t>Policy &amp; Legislation</a:t>
            </a:r>
            <a:r>
              <a:rPr lang="en-GB" sz="1100" u="sng" dirty="0">
                <a:solidFill>
                  <a:schemeClr val="bg1"/>
                </a:solidFill>
              </a:rPr>
              <a:t> </a:t>
            </a:r>
            <a:r>
              <a:rPr lang="en-GB" sz="1100" dirty="0">
                <a:solidFill>
                  <a:schemeClr val="bg1"/>
                </a:solidFill>
              </a:rPr>
              <a:t>• Autism Act 2009 (first disability‑specific legislation in England). </a:t>
            </a:r>
          </a:p>
          <a:p>
            <a:r>
              <a:rPr lang="en-GB" sz="1100" dirty="0">
                <a:solidFill>
                  <a:schemeClr val="bg1"/>
                </a:solidFill>
              </a:rPr>
              <a:t>• National Autism Strategy (2021–2026)  aims to improve diagnosis, training and support. </a:t>
            </a:r>
          </a:p>
          <a:p>
            <a:r>
              <a:rPr lang="en-GB" sz="1100" dirty="0">
                <a:solidFill>
                  <a:schemeClr val="bg1"/>
                </a:solidFill>
              </a:rPr>
              <a:t>• SEND Code of Practice (DFE, 2015) emphasises inclusion and reasonable adjustments.</a:t>
            </a:r>
          </a:p>
          <a:p>
            <a:r>
              <a:rPr lang="en-GB" sz="1100" b="1" u="sng" dirty="0">
                <a:solidFill>
                  <a:schemeClr val="bg1"/>
                </a:solidFill>
              </a:rPr>
              <a:t>Current Challenge</a:t>
            </a:r>
            <a:r>
              <a:rPr lang="en-GB" sz="1100" b="1" dirty="0">
                <a:solidFill>
                  <a:schemeClr val="bg1"/>
                </a:solidFill>
              </a:rPr>
              <a:t>:</a:t>
            </a:r>
            <a:r>
              <a:rPr lang="en-GB" sz="1100" dirty="0">
                <a:solidFill>
                  <a:schemeClr val="bg1"/>
                </a:solidFill>
              </a:rPr>
              <a:t> Provision remains inconsistent; diagnostic waiting times exceed recommended limits; post‑diagnostic support is limited (NHS England, 2023).</a:t>
            </a:r>
          </a:p>
        </p:txBody>
      </p:sp>
      <p:graphicFrame>
        <p:nvGraphicFramePr>
          <p:cNvPr id="22" name="Diagram 21">
            <a:extLst>
              <a:ext uri="{FF2B5EF4-FFF2-40B4-BE49-F238E27FC236}">
                <a16:creationId xmlns:a16="http://schemas.microsoft.com/office/drawing/2014/main" id="{3CB68D21-D39B-7A1B-7900-CDCF9BBD1AFA}"/>
              </a:ext>
            </a:extLst>
          </p:cNvPr>
          <p:cNvGraphicFramePr/>
          <p:nvPr>
            <p:extLst>
              <p:ext uri="{D42A27DB-BD31-4B8C-83A1-F6EECF244321}">
                <p14:modId xmlns:p14="http://schemas.microsoft.com/office/powerpoint/2010/main" val="1812921047"/>
              </p:ext>
            </p:extLst>
          </p:nvPr>
        </p:nvGraphicFramePr>
        <p:xfrm>
          <a:off x="4140971" y="6096000"/>
          <a:ext cx="4102917" cy="384645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1" name="TextBox 40">
            <a:extLst>
              <a:ext uri="{FF2B5EF4-FFF2-40B4-BE49-F238E27FC236}">
                <a16:creationId xmlns:a16="http://schemas.microsoft.com/office/drawing/2014/main" id="{ECDB484E-EC0E-BE81-D7A7-2CA2DB5075BE}"/>
              </a:ext>
            </a:extLst>
          </p:cNvPr>
          <p:cNvSpPr txBox="1"/>
          <p:nvPr/>
        </p:nvSpPr>
        <p:spPr>
          <a:xfrm>
            <a:off x="-9973" y="9942458"/>
            <a:ext cx="8234835" cy="2292935"/>
          </a:xfrm>
          <a:prstGeom prst="rect">
            <a:avLst/>
          </a:prstGeom>
          <a:solidFill>
            <a:srgbClr val="FF33CC"/>
          </a:solidFill>
        </p:spPr>
        <p:txBody>
          <a:bodyPr wrap="square" rtlCol="0">
            <a:spAutoFit/>
          </a:bodyPr>
          <a:lstStyle/>
          <a:p>
            <a:pPr algn="ctr"/>
            <a:r>
              <a:rPr lang="en-GB" sz="1100" dirty="0"/>
              <a:t>Conclusion </a:t>
            </a:r>
          </a:p>
          <a:p>
            <a:r>
              <a:rPr lang="en-GB" sz="1100" dirty="0"/>
              <a:t>Autism provision in the UK has progressed significantly from early stigma and institutionalisation towards more inclusive, rights‑based and evidence‑informed practice. Contemporary frameworks such as </a:t>
            </a:r>
            <a:r>
              <a:rPr lang="en-GB" sz="1100" i="1" dirty="0"/>
              <a:t>the Autism Act </a:t>
            </a:r>
            <a:r>
              <a:rPr lang="en-GB" sz="1100" dirty="0"/>
              <a:t>(2009), the National Autism Strategy (2021–2026) and NICE guidance (2021) demonstrate a clear policy commitment to improving diagnostic pathways, training and support. However, persistent inequalities, including long waiting times, inconsistent regional provision, cultural bias and limited post‑diagnostic support  show that policy intentions are not yet fully realised in practice (NHS England, 2023).</a:t>
            </a:r>
          </a:p>
          <a:p>
            <a:r>
              <a:rPr lang="en-GB" sz="1100" dirty="0"/>
              <a:t>To achieve meaningful change, services must move beyond deficit‑based models and embed neurodiversity‑affirming, co‑produced approaches that recognise autistic strengths, sensory needs and identity (Kapp, 2020). Ensuring equitable access, culturally competent assessment and sustained investment in multidisciplinary teams is essential for reducing disparities and improving outcomes.</a:t>
            </a:r>
          </a:p>
          <a:p>
            <a:r>
              <a:rPr lang="en-GB" sz="1100" dirty="0"/>
              <a:t>Overall, the future of autism provision depends on closing the gap between policy and lived experience. Progress will require sustained funding, workforce development and genuine partnership with autistic people to create services that are accessible, respectful and responsive across the lifespan.</a:t>
            </a:r>
          </a:p>
        </p:txBody>
      </p:sp>
      <p:sp>
        <p:nvSpPr>
          <p:cNvPr id="23" name="TextBox 22">
            <a:extLst>
              <a:ext uri="{FF2B5EF4-FFF2-40B4-BE49-F238E27FC236}">
                <a16:creationId xmlns:a16="http://schemas.microsoft.com/office/drawing/2014/main" id="{069E9886-9B1C-E531-08E3-6FE3A22CD496}"/>
              </a:ext>
            </a:extLst>
          </p:cNvPr>
          <p:cNvSpPr txBox="1"/>
          <p:nvPr/>
        </p:nvSpPr>
        <p:spPr>
          <a:xfrm>
            <a:off x="5032736" y="5770338"/>
            <a:ext cx="2357437" cy="369332"/>
          </a:xfrm>
          <a:prstGeom prst="rect">
            <a:avLst/>
          </a:prstGeom>
          <a:noFill/>
        </p:spPr>
        <p:txBody>
          <a:bodyPr wrap="square" rtlCol="0">
            <a:spAutoFit/>
          </a:bodyPr>
          <a:lstStyle/>
          <a:p>
            <a:r>
              <a:rPr lang="en-GB" dirty="0"/>
              <a:t>Recommendations</a:t>
            </a:r>
          </a:p>
        </p:txBody>
      </p:sp>
      <p:sp>
        <p:nvSpPr>
          <p:cNvPr id="25" name="TextBox 24">
            <a:extLst>
              <a:ext uri="{FF2B5EF4-FFF2-40B4-BE49-F238E27FC236}">
                <a16:creationId xmlns:a16="http://schemas.microsoft.com/office/drawing/2014/main" id="{3592473B-4812-E5EC-B076-64104E5B237F}"/>
              </a:ext>
            </a:extLst>
          </p:cNvPr>
          <p:cNvSpPr txBox="1"/>
          <p:nvPr/>
        </p:nvSpPr>
        <p:spPr>
          <a:xfrm>
            <a:off x="306755" y="6917097"/>
            <a:ext cx="3995197" cy="553998"/>
          </a:xfrm>
          <a:prstGeom prst="rect">
            <a:avLst/>
          </a:prstGeom>
          <a:noFill/>
        </p:spPr>
        <p:txBody>
          <a:bodyPr wrap="square" rtlCol="0">
            <a:spAutoFit/>
          </a:bodyPr>
          <a:lstStyle/>
          <a:p>
            <a:r>
              <a:rPr lang="en-GB" sz="1200" b="1" dirty="0"/>
              <a:t>SOCIAL, CULTURAL &amp; POLITICAL INFLUENCES</a:t>
            </a:r>
            <a:endParaRPr lang="en-GB" sz="1200" dirty="0"/>
          </a:p>
          <a:p>
            <a:endParaRPr lang="en-GB" dirty="0"/>
          </a:p>
        </p:txBody>
      </p:sp>
      <p:pic>
        <p:nvPicPr>
          <p:cNvPr id="29" name="Picture 28" descr="ICD-11 MMS from WHO by Viktor Yurchuk">
            <a:extLst>
              <a:ext uri="{FF2B5EF4-FFF2-40B4-BE49-F238E27FC236}">
                <a16:creationId xmlns:a16="http://schemas.microsoft.com/office/drawing/2014/main" id="{3E5D86A4-6B13-92CD-300A-E60A25C45AA5}"/>
              </a:ext>
            </a:extLst>
          </p:cNvPr>
          <p:cNvPicPr>
            <a:picLocks noChangeAspect="1"/>
          </p:cNvPicPr>
          <p:nvPr/>
        </p:nvPicPr>
        <p:blipFill>
          <a:blip r:embed="rId13">
            <a:alphaModFix amt="50000"/>
            <a:duotone>
              <a:schemeClr val="accent5">
                <a:shade val="45000"/>
                <a:satMod val="135000"/>
              </a:schemeClr>
              <a:prstClr val="white"/>
            </a:duotone>
          </a:blip>
          <a:stretch>
            <a:fillRect/>
          </a:stretch>
        </p:blipFill>
        <p:spPr>
          <a:xfrm>
            <a:off x="6952904" y="0"/>
            <a:ext cx="1290985" cy="747543"/>
          </a:xfrm>
          <a:prstGeom prst="rect">
            <a:avLst/>
          </a:prstGeom>
        </p:spPr>
      </p:pic>
      <p:pic>
        <p:nvPicPr>
          <p:cNvPr id="31" name="Picture 30" descr="Cartoon checklist and pencil">
            <a:extLst>
              <a:ext uri="{FF2B5EF4-FFF2-40B4-BE49-F238E27FC236}">
                <a16:creationId xmlns:a16="http://schemas.microsoft.com/office/drawing/2014/main" id="{05A935FD-9287-27B3-DEEE-B42FCCA36F65}"/>
              </a:ext>
            </a:extLst>
          </p:cNvPr>
          <p:cNvPicPr>
            <a:picLocks noChangeAspect="1"/>
          </p:cNvPicPr>
          <p:nvPr/>
        </p:nvPicPr>
        <p:blipFill>
          <a:blip r:embed="rId14">
            <a:alphaModFix amt="70000"/>
          </a:blip>
          <a:stretch/>
        </p:blipFill>
        <p:spPr>
          <a:xfrm rot="604353">
            <a:off x="3111041" y="3703821"/>
            <a:ext cx="1409134" cy="1056850"/>
          </a:xfrm>
          <a:prstGeom prst="rect">
            <a:avLst/>
          </a:prstGeom>
        </p:spPr>
      </p:pic>
      <p:pic>
        <p:nvPicPr>
          <p:cNvPr id="36" name="Graphic 35" descr="Shield Tick outline">
            <a:extLst>
              <a:ext uri="{FF2B5EF4-FFF2-40B4-BE49-F238E27FC236}">
                <a16:creationId xmlns:a16="http://schemas.microsoft.com/office/drawing/2014/main" id="{C708E80B-067E-B92D-98C3-A10D1B80532C}"/>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7533178" y="5447720"/>
            <a:ext cx="758275" cy="758275"/>
          </a:xfrm>
          <a:prstGeom prst="rect">
            <a:avLst/>
          </a:prstGeom>
        </p:spPr>
      </p:pic>
      <p:pic>
        <p:nvPicPr>
          <p:cNvPr id="2" name="Picture 1" descr="Neurodiversity symbol icon - vector rainbow gradient infinity sign ...">
            <a:extLst>
              <a:ext uri="{FF2B5EF4-FFF2-40B4-BE49-F238E27FC236}">
                <a16:creationId xmlns:a16="http://schemas.microsoft.com/office/drawing/2014/main" id="{D4C4A8FF-70D6-E9F1-087B-74FBAB21AD24}"/>
              </a:ext>
            </a:extLst>
          </p:cNvPr>
          <p:cNvPicPr>
            <a:picLocks noChangeAspect="1"/>
          </p:cNvPicPr>
          <p:nvPr/>
        </p:nvPicPr>
        <p:blipFill>
          <a:blip r:embed="rId16"/>
          <a:stretch/>
        </p:blipFill>
        <p:spPr>
          <a:xfrm>
            <a:off x="-166065" y="178926"/>
            <a:ext cx="1077220" cy="646332"/>
          </a:xfrm>
          <a:prstGeom prst="rect">
            <a:avLst/>
          </a:prstGeom>
        </p:spPr>
      </p:pic>
      <p:sp>
        <p:nvSpPr>
          <p:cNvPr id="3" name="TextBox 2">
            <a:extLst>
              <a:ext uri="{FF2B5EF4-FFF2-40B4-BE49-F238E27FC236}">
                <a16:creationId xmlns:a16="http://schemas.microsoft.com/office/drawing/2014/main" id="{C676B5DA-6E6C-23AB-54F0-FDA5B3401FB5}"/>
              </a:ext>
            </a:extLst>
          </p:cNvPr>
          <p:cNvSpPr txBox="1"/>
          <p:nvPr/>
        </p:nvSpPr>
        <p:spPr>
          <a:xfrm>
            <a:off x="710921" y="549550"/>
            <a:ext cx="1691453" cy="246221"/>
          </a:xfrm>
          <a:prstGeom prst="rect">
            <a:avLst/>
          </a:prstGeom>
          <a:noFill/>
        </p:spPr>
        <p:txBody>
          <a:bodyPr wrap="square" rtlCol="0">
            <a:spAutoFit/>
          </a:bodyPr>
          <a:lstStyle/>
          <a:p>
            <a:r>
              <a:rPr lang="en-GB" sz="1000" dirty="0"/>
              <a:t>(</a:t>
            </a:r>
            <a:r>
              <a:rPr lang="en-GB" sz="800" dirty="0" err="1"/>
              <a:t>Vecteezy</a:t>
            </a:r>
            <a:r>
              <a:rPr lang="en-GB" sz="800" dirty="0"/>
              <a:t>, 2024</a:t>
            </a:r>
            <a:r>
              <a:rPr lang="en-GB" sz="1000" dirty="0"/>
              <a:t>)</a:t>
            </a:r>
          </a:p>
        </p:txBody>
      </p:sp>
    </p:spTree>
    <p:extLst>
      <p:ext uri="{BB962C8B-B14F-4D97-AF65-F5344CB8AC3E}">
        <p14:creationId xmlns:p14="http://schemas.microsoft.com/office/powerpoint/2010/main" val="983564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4242E-50F9-FCFF-113C-AB283ADED93A}"/>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BFE00A93-C520-559A-84F3-044667B35F33}"/>
              </a:ext>
            </a:extLst>
          </p:cNvPr>
          <p:cNvSpPr>
            <a:spLocks noGrp="1"/>
          </p:cNvSpPr>
          <p:nvPr>
            <p:ph idx="1"/>
          </p:nvPr>
        </p:nvSpPr>
        <p:spPr>
          <a:xfrm>
            <a:off x="365761" y="2505456"/>
            <a:ext cx="7311362" cy="8475813"/>
          </a:xfrm>
        </p:spPr>
        <p:txBody>
          <a:bodyPr>
            <a:normAutofit fontScale="62500" lnSpcReduction="20000"/>
          </a:bodyPr>
          <a:lstStyle/>
          <a:p>
            <a:r>
              <a:rPr lang="en-GB" b="1" dirty="0"/>
              <a:t>Autism Act 2009. London: UK Government.</a:t>
            </a:r>
          </a:p>
          <a:p>
            <a:r>
              <a:rPr lang="en-GB" b="1" dirty="0"/>
              <a:t>Crowson, A., Emmett, T., Savickas, S. &amp; Haddon, N. (2024). </a:t>
            </a:r>
            <a:r>
              <a:rPr lang="en-GB" b="1" i="1" dirty="0"/>
              <a:t>Autistic adults’ experiences of accessing support services in the UK: A qualitative analysis.</a:t>
            </a:r>
            <a:r>
              <a:rPr lang="en-GB" b="1" dirty="0"/>
              <a:t> University of Wales Trinity Saint David.</a:t>
            </a:r>
          </a:p>
          <a:p>
            <a:r>
              <a:rPr lang="en-GB" b="1" dirty="0"/>
              <a:t>DfE (Department for Education) (2015). </a:t>
            </a:r>
            <a:r>
              <a:rPr lang="en-GB" b="1" i="1" dirty="0"/>
              <a:t>Special Educational Needs and Disability Code of Practice: 0–25 years.</a:t>
            </a:r>
            <a:r>
              <a:rPr lang="en-GB" b="1" dirty="0"/>
              <a:t> London: Department for Education.</a:t>
            </a:r>
          </a:p>
          <a:p>
            <a:r>
              <a:rPr lang="en-GB" b="1" dirty="0"/>
              <a:t>Evans, B. (2021). </a:t>
            </a:r>
            <a:r>
              <a:rPr lang="en-GB" b="1" i="1" dirty="0"/>
              <a:t>The History of Autism: Conversations with the Pioneers.</a:t>
            </a:r>
            <a:r>
              <a:rPr lang="en-GB" b="1" dirty="0"/>
              <a:t> New York: Routledge.</a:t>
            </a:r>
          </a:p>
          <a:p>
            <a:r>
              <a:rPr lang="en-GB" b="1" dirty="0"/>
              <a:t>House of Commons Health and Social Care Committee (2022). </a:t>
            </a:r>
            <a:r>
              <a:rPr lang="en-GB" b="1" i="1" dirty="0"/>
              <a:t>Children and Young People’s Mental Health: Access to Services.</a:t>
            </a:r>
            <a:r>
              <a:rPr lang="en-GB" b="1" dirty="0"/>
              <a:t> London: UK Parliament.</a:t>
            </a:r>
          </a:p>
          <a:p>
            <a:r>
              <a:rPr lang="en-GB" b="1" dirty="0"/>
              <a:t>Hull, L., Petrides, K.V., Allison, C., Smith, P., Baron‑Cohen, S. &amp; Mandy, W. (2020). ‘“Putting on My Best Normal”: Social Camouflaging in Adults with Autism Spectrum Conditions’. </a:t>
            </a:r>
            <a:r>
              <a:rPr lang="en-GB" b="1" i="1" dirty="0"/>
              <a:t>Journal of Autism and Developmental Disorders</a:t>
            </a:r>
            <a:r>
              <a:rPr lang="en-GB" b="1" dirty="0"/>
              <a:t>, 50(3), pp. 1–12.</a:t>
            </a:r>
          </a:p>
          <a:p>
            <a:r>
              <a:rPr lang="en-GB" b="1" dirty="0"/>
              <a:t>Kapp, S. (2020). </a:t>
            </a:r>
            <a:r>
              <a:rPr lang="en-GB" b="1" i="1" dirty="0"/>
              <a:t>Autistic Community and the Neurodiversity Movement: Stories from the Frontline.</a:t>
            </a:r>
            <a:r>
              <a:rPr lang="en-GB" b="1" dirty="0"/>
              <a:t> Singapore: Palgrave Macmillan.</a:t>
            </a:r>
          </a:p>
          <a:p>
            <a:r>
              <a:rPr lang="en-GB" b="1" dirty="0"/>
              <a:t>Leaf, J.B., Cihon, J.H., Ferguson, J.L., Milne, C.M. &amp; Leaf, R. (2022). ‘Applied Behaviour Analysis Is a Science and, Therefore, Progressive’. </a:t>
            </a:r>
            <a:r>
              <a:rPr lang="en-GB" b="1" i="1" dirty="0" err="1"/>
              <a:t>Behavior</a:t>
            </a:r>
            <a:r>
              <a:rPr lang="en-GB" b="1" i="1" dirty="0"/>
              <a:t> Analysis in Practice</a:t>
            </a:r>
            <a:r>
              <a:rPr lang="en-GB" b="1" dirty="0"/>
              <a:t>, 15(1), pp. 1–12.</a:t>
            </a:r>
          </a:p>
          <a:p>
            <a:r>
              <a:rPr lang="en-GB" b="1" dirty="0"/>
              <a:t>Milton, D. (2020). ‘The Double Empathy Problem’. </a:t>
            </a:r>
            <a:r>
              <a:rPr lang="en-GB" b="1" i="1" dirty="0"/>
              <a:t>Autism</a:t>
            </a:r>
            <a:r>
              <a:rPr lang="en-GB" b="1" dirty="0"/>
              <a:t>, 24(6), pp. 1–5.</a:t>
            </a:r>
          </a:p>
          <a:p>
            <a:r>
              <a:rPr lang="en-GB" b="1" dirty="0"/>
              <a:t>NHS England (2023). </a:t>
            </a:r>
            <a:r>
              <a:rPr lang="en-GB" b="1" i="1" dirty="0"/>
              <a:t>Autism Assessment and Diagnosis: National Report.</a:t>
            </a:r>
            <a:r>
              <a:rPr lang="en-GB" b="1" dirty="0"/>
              <a:t> London: NHS England.</a:t>
            </a:r>
          </a:p>
          <a:p>
            <a:r>
              <a:rPr lang="en-GB" b="1" dirty="0"/>
              <a:t>NICE (National Institute for Health and Care Excellence) (2021). </a:t>
            </a:r>
            <a:r>
              <a:rPr lang="en-GB" b="1" i="1" dirty="0"/>
              <a:t>Autism Spectrum Disorder in Adults: Diagnosis and Management (CG142).</a:t>
            </a:r>
            <a:r>
              <a:rPr lang="en-GB" b="1" dirty="0"/>
              <a:t> London: NICE.</a:t>
            </a:r>
          </a:p>
          <a:p>
            <a:r>
              <a:rPr lang="en-GB" b="1" dirty="0"/>
              <a:t>Silberman, S. (2015). </a:t>
            </a:r>
            <a:r>
              <a:rPr lang="en-GB" b="1" i="1" dirty="0" err="1"/>
              <a:t>NeuroTribes</a:t>
            </a:r>
            <a:r>
              <a:rPr lang="en-GB" b="1" i="1" dirty="0"/>
              <a:t>: The Legacy of Autism and the Future of Neurodiversity.</a:t>
            </a:r>
            <a:r>
              <a:rPr lang="en-GB" b="1" dirty="0"/>
              <a:t> New York: Penguin.</a:t>
            </a:r>
          </a:p>
          <a:p>
            <a:r>
              <a:rPr lang="en-GB" b="1" dirty="0"/>
              <a:t>Walker, N. (2021). </a:t>
            </a:r>
            <a:r>
              <a:rPr lang="en-GB" b="1" i="1" dirty="0" err="1"/>
              <a:t>Neuroqueer</a:t>
            </a:r>
            <a:r>
              <a:rPr lang="en-GB" b="1" i="1" dirty="0"/>
              <a:t> Heresies: Notes on the Neurodiversity Paradigm, Autistic Empowerment, and </a:t>
            </a:r>
            <a:r>
              <a:rPr lang="en-GB" b="1" i="1" dirty="0" err="1"/>
              <a:t>Postnormal</a:t>
            </a:r>
            <a:r>
              <a:rPr lang="en-GB" b="1" i="1" dirty="0"/>
              <a:t> Possibilities.</a:t>
            </a:r>
            <a:r>
              <a:rPr lang="en-GB" b="1" dirty="0"/>
              <a:t> California: Autonomous Press.</a:t>
            </a:r>
          </a:p>
          <a:p>
            <a:r>
              <a:rPr lang="en-GB" b="1" dirty="0"/>
              <a:t>WHO (World Health Organization) (2022). </a:t>
            </a:r>
            <a:r>
              <a:rPr lang="en-GB" b="1" i="1" dirty="0"/>
              <a:t>International Classification of Diseases 11th Revision (ICD‑11): Autism Spectrum Disorder (6A02).</a:t>
            </a:r>
            <a:r>
              <a:rPr lang="en-GB" b="1" dirty="0"/>
              <a:t> Geneva: WHO.</a:t>
            </a:r>
          </a:p>
          <a:p>
            <a:r>
              <a:rPr lang="en-GB" b="1" dirty="0" err="1"/>
              <a:t>Vecteezy</a:t>
            </a:r>
            <a:r>
              <a:rPr lang="en-GB" b="1" dirty="0"/>
              <a:t> (2024).</a:t>
            </a:r>
            <a:r>
              <a:rPr lang="en-GB" dirty="0"/>
              <a:t> </a:t>
            </a:r>
            <a:r>
              <a:rPr lang="en-GB" i="1" dirty="0"/>
              <a:t>Neurodiversity symbol icon – rainbow gradient infinity sign.</a:t>
            </a:r>
            <a:r>
              <a:rPr lang="en-GB" dirty="0"/>
              <a:t> Available at: </a:t>
            </a:r>
            <a:r>
              <a:rPr lang="en-GB" dirty="0">
                <a:hlinkClick r:id="rId2" tooltip="www.vecteezy.com"/>
              </a:rPr>
              <a:t>https://www.vecteezy.com/vector-art/13687110-neurodiversity-symbol-icon-vector-rainbow-gradient-infinity-sign-text-neurodiversity-clip-art-for-poster-banner-greeting-card-design</a:t>
            </a:r>
            <a:r>
              <a:rPr lang="en-GB" dirty="0"/>
              <a:t> (Accessed: 3 July 2026).</a:t>
            </a:r>
          </a:p>
        </p:txBody>
      </p:sp>
    </p:spTree>
    <p:extLst>
      <p:ext uri="{BB962C8B-B14F-4D97-AF65-F5344CB8AC3E}">
        <p14:creationId xmlns:p14="http://schemas.microsoft.com/office/powerpoint/2010/main" val="198993851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1644</TotalTime>
  <Words>1527</Words>
  <Application>Microsoft Office PowerPoint</Application>
  <PresentationFormat>Custom</PresentationFormat>
  <Paragraphs>67</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NYLAH S</dc:creator>
  <cp:lastModifiedBy>NYLAH S</cp:lastModifiedBy>
  <cp:revision>1</cp:revision>
  <dcterms:created xsi:type="dcterms:W3CDTF">2026-07-02T08:45:53Z</dcterms:created>
  <dcterms:modified xsi:type="dcterms:W3CDTF">2026-07-03T14:31:59Z</dcterms:modified>
</cp:coreProperties>
</file>