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32FD38-A6E9-454F-B060-15A62C8A0F2F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E13E4-DA42-4D1A-8F83-732B9A2999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809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13E4-DA42-4D1A-8F83-732B9A29994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708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13E4-DA42-4D1A-8F83-732B9A29994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953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13E4-DA42-4D1A-8F83-732B9A29994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371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13E4-DA42-4D1A-8F83-732B9A29994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578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F6ACE-D76A-598F-338D-DB6C060F51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F885AF-7EEF-B1AE-7809-3C3CF50D6F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B4664-1F2F-FD1A-5B70-23D9100A5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7DE78-EAC4-9FD1-BEB9-A9FA6752B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75946-FF3E-C41E-780E-318D299C3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977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BA7F2-4A06-D5E3-5B3F-4340D5E8D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05DED-97E2-219E-EF04-8C26FB331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BFE08A-21F0-B5CC-59F8-CFB2A25CF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1D836-287E-7220-979B-1F46B41C7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0759E-8017-E53E-63D9-8106D13F6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159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38F4F-A620-F130-9C1B-067E6EBBD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B21FD5-43F4-6D39-2752-0FB5E85F2B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865F8C-EBC9-7C74-010C-3F5C48DB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99557-01FF-B941-46D6-DBF3CB4E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E002E-FB3F-C75D-61B5-12DDBA049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43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BAD17-997F-813A-7AA4-328E5D990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F3059-D216-F7A5-9D72-8564F39F2A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0FB042-0F20-9581-3CCC-1A63075231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6E26E2-AA51-586C-BCB8-88F2D00A8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18A663-C37E-3A25-4717-81839D372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D69280-CC90-C6B6-BEF6-5EF3690D1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781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01C8E-D09A-A06E-C09F-68B0209C6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EC737-F92D-DA13-E8CE-46F690614D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C9B206-F5EB-E8E7-025D-BCC276B9B4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5F892-8402-F9F8-C6CA-377D047DC4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2A073D-2240-F6CA-D0B8-40FE1C30FA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92D9FD-7932-3383-CD7D-79119491D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93EAA6-BA74-EAED-4EE9-A5A27E953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517A52-19BB-249C-FB90-467BC9F11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55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917C5-C54C-97F3-AA20-B04339FDF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E9F6A0-C112-62B3-D589-206A927A4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CF8E9-8DC0-038D-32F7-12438BF53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EE3121-B8D0-6E3A-3D31-55069FA7C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981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453026-6D1C-3BA1-1FB3-7B074EBF8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CA8F31-E643-AB25-D5E0-95DF0E477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C2AABB-27D7-1EF6-DFEC-757D3191D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1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212C2-9C5C-E1B4-B6EF-C3E867486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CE755-FF44-4674-B909-824080773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89C497-BD1C-0BF0-89E7-F510EFBCF1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2F303-3FD7-855E-6262-3A97236C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16CAA-C462-82AA-E221-F35F38256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6FF65-E8AB-1EA2-3C55-12D7C7105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661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39DF0-5B05-8093-6E2A-F5D3F5781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71B580-D32F-731D-9E08-E0E3B68244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9C2FA-D7E6-2FCE-EF0D-C8C3934560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19F9A-3D31-F4F2-E447-1D1B40B22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0E6F79-FDA6-553D-A735-F5E2CE5A7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36C16-AD14-711C-59B7-566CF64F2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819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683A1-35E0-D938-480C-CCE836666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95E1E5-A2EF-31E2-E38D-44D0FB3756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03525E-4161-A852-0179-9F6881825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4D0ABD-C150-A4C3-475B-329D5C47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F2F46-129A-48EA-9E09-3D6216FB2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232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DB04A9-AB5F-9661-5822-C84CD492DE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FF33AC-E8C2-4577-7BF0-86D62FB6E7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86CDE-B741-2187-E437-189E549E2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B5C70-469A-4443-AF00-4D9036A13A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BEB2A5-C174-D0C9-3E23-058BE5C2C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DF4CA6-ED79-497A-B1D8-8910D0A1D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41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E87766-5105-966A-2827-045B6F726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E3B7D3-AD20-685C-4E73-5F82EADF7D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35073-6598-706C-A553-20AC142BC6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7B5C70-469A-4443-AF00-4D9036A13ABA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AD0836-8F22-7BEF-5AE5-EFD30EFF25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8E7426-C421-23A5-1F7B-0B0714B3CE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0D96F4-FD0A-4739-9613-3E1E92617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702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s://researchleap.com/role-service-quality-patients-customer-satisfaction-public-healthcare-institutions-ghana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png"/><Relationship Id="rId4" Type="http://schemas.openxmlformats.org/officeDocument/2006/relationships/hyperlink" Target="https://www.wired.it/economia/business/2016/03/15/business-plan-web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infermiere/formazione/evento-ecm-cid-lazio-governare-presente-progettare-domani.html" TargetMode="External"/><Relationship Id="rId7" Type="http://schemas.openxmlformats.org/officeDocument/2006/relationships/image" Target="../media/image7.sv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researchleap.com/human-capital-spillovers-human-development-index-yogyakarta-special-region-central-java/4-tips-for-identifying-and-developing-high-performing-employees/" TargetMode="Externa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hyperlink" Target="https://www.publicdomainpictures.net/en/view-image.php?image=250886&amp;picture=motivational-quote-on-succes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31145-774B-3F44-6FDE-0A7589F975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1976" y="228600"/>
            <a:ext cx="9144000" cy="194767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Developing and Managing Individuals and Teams</a:t>
            </a:r>
            <a:br>
              <a:rPr lang="en-GB" sz="3600" b="1" dirty="0"/>
            </a:br>
            <a:r>
              <a:rPr lang="en-GB" sz="3600" dirty="0"/>
              <a:t>Strategic HR Recommendations for </a:t>
            </a:r>
            <a:r>
              <a:rPr lang="en-GB" sz="3600" dirty="0" err="1"/>
              <a:t>HealthConnect</a:t>
            </a:r>
            <a:r>
              <a:rPr lang="en-GB" sz="3600" dirty="0"/>
              <a:t> UK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93FA22-A727-0BDE-37DC-02F56506C3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291840"/>
            <a:ext cx="9144000" cy="2816352"/>
          </a:xfrm>
        </p:spPr>
        <p:txBody>
          <a:bodyPr>
            <a:normAutofit lnSpcReduction="10000"/>
          </a:bodyPr>
          <a:lstStyle/>
          <a:p>
            <a:r>
              <a:rPr lang="en-GB" b="1" u="sng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Individual Presentation</a:t>
            </a:r>
            <a:endParaRPr lang="en-GB" u="sng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b="1" dirty="0"/>
              <a:t>Module:</a:t>
            </a:r>
            <a:r>
              <a:rPr lang="en-GB" dirty="0"/>
              <a:t> </a:t>
            </a:r>
            <a:r>
              <a:rPr lang="en-GB" sz="2200" b="1" dirty="0"/>
              <a:t>LCLM5002</a:t>
            </a:r>
            <a:r>
              <a:rPr lang="en-GB" sz="2200" dirty="0"/>
              <a:t> – Developing and Managing Individuals and Teams</a:t>
            </a:r>
            <a:br>
              <a:rPr lang="en-GB" dirty="0"/>
            </a:br>
            <a:r>
              <a:rPr lang="en-GB" b="1" dirty="0"/>
              <a:t>Student:</a:t>
            </a:r>
            <a:r>
              <a:rPr lang="en-GB" dirty="0"/>
              <a:t> Mirela Florentina Anghel</a:t>
            </a:r>
            <a:br>
              <a:rPr lang="en-GB" dirty="0"/>
            </a:br>
            <a:r>
              <a:rPr lang="en-GB" b="1" dirty="0"/>
              <a:t>Student Number:</a:t>
            </a:r>
            <a:r>
              <a:rPr lang="en-GB" dirty="0"/>
              <a:t> 2506357</a:t>
            </a:r>
          </a:p>
          <a:p>
            <a:pPr>
              <a:lnSpc>
                <a:spcPct val="150000"/>
              </a:lnSpc>
            </a:pPr>
            <a:r>
              <a:rPr lang="en-GB" b="1" dirty="0"/>
              <a:t>Lecturer:</a:t>
            </a:r>
            <a:r>
              <a:rPr lang="en-GB" dirty="0"/>
              <a:t> </a:t>
            </a:r>
            <a:r>
              <a:rPr lang="en-GB" dirty="0" err="1"/>
              <a:t>Shujun</a:t>
            </a:r>
            <a:r>
              <a:rPr lang="en-GB" dirty="0"/>
              <a:t> Xiao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8BA9E2-5403-255D-B50B-15AD845B28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62628" y="1472184"/>
            <a:ext cx="3666744" cy="1618488"/>
          </a:xfrm>
          <a:prstGeom prst="rect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8C23B64-5C01-261E-C269-F6E1492312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9593"/>
            <a:ext cx="3447287" cy="978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93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2E909-03B3-0B4E-B4FD-7D1C28607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>
                <a:latin typeface="+mn-lt"/>
                <a:cs typeface="Arial" panose="020B0604020202020204" pitchFamily="34" charset="0"/>
              </a:rPr>
              <a:t>HealthConnect</a:t>
            </a:r>
            <a:r>
              <a:rPr lang="en-GB" sz="3600" b="1" dirty="0">
                <a:latin typeface="+mn-lt"/>
                <a:cs typeface="Arial" panose="020B0604020202020204" pitchFamily="34" charset="0"/>
              </a:rPr>
              <a:t> UK: Workforce Challenges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0F0ED0-D56D-333F-C687-8F0A268A10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6928" y="1825625"/>
            <a:ext cx="5605272" cy="2993263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GB" sz="1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Organisation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8000" b="1" dirty="0" err="1"/>
              <a:t>HealthConnect</a:t>
            </a:r>
            <a:r>
              <a:rPr lang="en-GB" sz="8000" b="1" dirty="0"/>
              <a:t> UK</a:t>
            </a:r>
            <a:endParaRPr lang="en-GB" sz="8000" dirty="0"/>
          </a:p>
          <a:p>
            <a:pPr lvl="0"/>
            <a:r>
              <a:rPr lang="en-GB" sz="8000" dirty="0"/>
              <a:t>Rapidly growing digital healthcare organisation </a:t>
            </a:r>
          </a:p>
          <a:p>
            <a:pPr lvl="0"/>
            <a:r>
              <a:rPr lang="en-GB" sz="8000" dirty="0"/>
              <a:t>Virtual consultations </a:t>
            </a:r>
          </a:p>
          <a:p>
            <a:pPr lvl="0"/>
            <a:r>
              <a:rPr lang="en-GB" sz="8000" dirty="0"/>
              <a:t>Remote patient monitoring </a:t>
            </a:r>
          </a:p>
          <a:p>
            <a:pPr lvl="0"/>
            <a:r>
              <a:rPr lang="en-GB" sz="8000" dirty="0"/>
              <a:t>Digital healthcare services across the UK</a:t>
            </a:r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pPr marL="0" indent="0">
              <a:buNone/>
            </a:pPr>
            <a:r>
              <a:rPr lang="en-GB" sz="6400" b="1" dirty="0"/>
              <a:t>Why HRM is strategically important?</a:t>
            </a:r>
          </a:p>
          <a:p>
            <a:pPr marL="0" indent="0">
              <a:buNone/>
            </a:pPr>
            <a:r>
              <a:rPr lang="en-GB" sz="5600" i="1" dirty="0"/>
              <a:t>HRM must align people, skills and development with </a:t>
            </a:r>
            <a:r>
              <a:rPr lang="en-GB" sz="5600" i="1" dirty="0" err="1"/>
              <a:t>HealthConnect's</a:t>
            </a:r>
            <a:r>
              <a:rPr lang="en-GB" sz="5600" i="1" dirty="0"/>
              <a:t> growth and organisational objectives.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ACD0A36-CE8D-94E6-C73E-E037ED25DB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889375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GB" sz="1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Workforce challenges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8000" b="1" dirty="0"/>
              <a:t>Key HR challenges</a:t>
            </a:r>
            <a:endParaRPr lang="en-GB" sz="8000" dirty="0"/>
          </a:p>
          <a:p>
            <a:r>
              <a:rPr lang="en-GB" sz="8000" dirty="0"/>
              <a:t>Healthcare &amp; technology skills shortages</a:t>
            </a:r>
          </a:p>
          <a:p>
            <a:r>
              <a:rPr lang="en-GB" sz="8000" dirty="0"/>
              <a:t>Difficulty attracting highly skilled professionals</a:t>
            </a:r>
          </a:p>
          <a:p>
            <a:r>
              <a:rPr lang="en-GB" sz="8000" dirty="0"/>
              <a:t>Increased employee turnover</a:t>
            </a:r>
          </a:p>
          <a:p>
            <a:r>
              <a:rPr lang="en-GB" sz="8000" dirty="0"/>
              <a:t>Wellbeing &amp; burnout concerns</a:t>
            </a:r>
          </a:p>
          <a:p>
            <a:r>
              <a:rPr lang="en-GB" sz="8000" dirty="0"/>
              <a:t>Reduced employee engagement</a:t>
            </a:r>
          </a:p>
          <a:p>
            <a:r>
              <a:rPr lang="en-GB" sz="8000" dirty="0"/>
              <a:t>Multidisciplinary-team challenges</a:t>
            </a:r>
          </a:p>
          <a:p>
            <a:r>
              <a:rPr lang="en-GB" sz="8000" dirty="0"/>
              <a:t>Leadership-development gaps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7200" dirty="0"/>
          </a:p>
          <a:p>
            <a:pPr marL="0" indent="0" algn="ctr">
              <a:buNone/>
            </a:pPr>
            <a:r>
              <a:rPr lang="en-GB" sz="6400" dirty="0">
                <a:solidFill>
                  <a:srgbClr val="00B0F0"/>
                </a:solidFill>
              </a:rPr>
              <a:t>Attract → Develop → Engage → Retain → Perform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35E1C0-0956-801C-B582-E0ADAF9422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996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91528-64D6-40D2-79CB-4E9A8CE5C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2" y="80413"/>
            <a:ext cx="10515600" cy="139903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Workforce Planning: Identifying Future Skills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6D5A6-276D-71C4-10CF-800F4CBD5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538599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sz="59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Workforce Planning</a:t>
            </a:r>
          </a:p>
          <a:p>
            <a:pPr marL="0" indent="0" algn="ctr">
              <a:buNone/>
            </a:pPr>
            <a:endParaRPr lang="en-GB" b="1" dirty="0"/>
          </a:p>
          <a:p>
            <a:r>
              <a:rPr lang="en-GB" sz="3300" b="1" dirty="0"/>
              <a:t>1. Forecast demand</a:t>
            </a:r>
            <a:br>
              <a:rPr lang="en-GB" sz="3300" dirty="0"/>
            </a:br>
            <a:r>
              <a:rPr lang="en-GB" sz="3300" dirty="0"/>
              <a:t>What people and skills will </a:t>
            </a:r>
            <a:r>
              <a:rPr lang="en-GB" sz="3300" dirty="0" err="1"/>
              <a:t>HealthConnect</a:t>
            </a:r>
            <a:r>
              <a:rPr lang="en-GB" sz="3300" dirty="0"/>
              <a:t> need?</a:t>
            </a:r>
          </a:p>
          <a:p>
            <a:pPr marL="0" indent="0">
              <a:buNone/>
            </a:pPr>
            <a:endParaRPr lang="en-GB" sz="3300" dirty="0"/>
          </a:p>
          <a:p>
            <a:r>
              <a:rPr lang="en-GB" sz="3300" b="1" dirty="0"/>
              <a:t>2. Assess internal supply</a:t>
            </a:r>
            <a:br>
              <a:rPr lang="en-GB" sz="3300" dirty="0"/>
            </a:br>
            <a:r>
              <a:rPr lang="en-GB" sz="3300" dirty="0"/>
              <a:t>What skills and potential already exist?</a:t>
            </a:r>
          </a:p>
          <a:p>
            <a:pPr marL="0" indent="0">
              <a:buNone/>
            </a:pPr>
            <a:endParaRPr lang="en-GB" sz="3300" dirty="0"/>
          </a:p>
          <a:p>
            <a:r>
              <a:rPr lang="en-GB" sz="3300" b="1" dirty="0"/>
              <a:t>3. Assess external supply</a:t>
            </a:r>
            <a:br>
              <a:rPr lang="en-GB" sz="3300" dirty="0"/>
            </a:br>
            <a:r>
              <a:rPr lang="en-GB" sz="3300" dirty="0"/>
              <a:t>What talent is available in the labour market?</a:t>
            </a:r>
          </a:p>
          <a:p>
            <a:pPr marL="0" indent="0">
              <a:buNone/>
            </a:pPr>
            <a:endParaRPr lang="en-GB" sz="3300" dirty="0"/>
          </a:p>
          <a:p>
            <a:r>
              <a:rPr lang="en-GB" sz="3300" b="1" dirty="0"/>
              <a:t>4. Identify the gap</a:t>
            </a:r>
            <a:br>
              <a:rPr lang="en-GB" sz="3300" dirty="0"/>
            </a:br>
            <a:r>
              <a:rPr lang="en-GB" sz="3300" dirty="0"/>
              <a:t>Where are the shortages?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BF0732-61F4-6700-AA1B-BF23315965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88152" y="1825624"/>
            <a:ext cx="6089904" cy="4657471"/>
          </a:xfrm>
        </p:spPr>
        <p:txBody>
          <a:bodyPr>
            <a:normAutofit fontScale="55000" lnSpcReduction="20000"/>
          </a:bodyPr>
          <a:lstStyle/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pPr marL="0" indent="0" algn="ctr">
              <a:buNone/>
            </a:pPr>
            <a:r>
              <a:rPr lang="en-GB" sz="5100" b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HealthConnect's</a:t>
            </a:r>
            <a:r>
              <a:rPr lang="en-GB" sz="51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key skills gaps</a:t>
            </a:r>
          </a:p>
          <a:p>
            <a:pPr marL="0" indent="0" algn="ctr">
              <a:buNone/>
            </a:pPr>
            <a:endParaRPr lang="en-GB" b="1" dirty="0"/>
          </a:p>
          <a:p>
            <a:r>
              <a:rPr lang="en-GB" sz="2900" b="1" dirty="0"/>
              <a:t>Digital healthcare</a:t>
            </a:r>
            <a:endParaRPr lang="en-GB" sz="2900" dirty="0"/>
          </a:p>
          <a:p>
            <a:r>
              <a:rPr lang="en-GB" sz="2900" b="1" dirty="0"/>
              <a:t>Specialist healthcare</a:t>
            </a:r>
            <a:endParaRPr lang="en-GB" sz="2900" dirty="0"/>
          </a:p>
          <a:p>
            <a:r>
              <a:rPr lang="en-GB" sz="2900" b="1" dirty="0"/>
              <a:t>Leadership &amp; management</a:t>
            </a:r>
            <a:endParaRPr lang="en-GB" sz="2900" dirty="0"/>
          </a:p>
          <a:p>
            <a:pPr marL="0" indent="0" algn="ctr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Grow internally where possible + recruit externally where necessary</a:t>
            </a:r>
          </a:p>
          <a:p>
            <a:pPr marL="0" indent="0">
              <a:buNone/>
            </a:pPr>
            <a:r>
              <a:rPr lang="en-GB" sz="2900" dirty="0"/>
              <a:t>Valuable employee skills can provide a strategic advantage.</a:t>
            </a:r>
            <a:endParaRPr lang="en-GB" sz="2900" b="1" dirty="0"/>
          </a:p>
          <a:p>
            <a:pPr marL="0" indent="0" algn="r">
              <a:buNone/>
            </a:pPr>
            <a:endParaRPr lang="en-GB" sz="3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9BCB53-5193-FC2F-D9C7-872E6850E3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00216" y="1188720"/>
            <a:ext cx="4590288" cy="20756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37D7698-7DFB-E7A5-77E9-ED50FC6695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169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B2BBF-F9FB-176B-91BF-294C77165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19457"/>
            <a:ext cx="10515600" cy="978407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Recruitment Strategy: Attracting the Right Talent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377D87-5285-8C83-357B-7744D0AC2D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389888"/>
            <a:ext cx="5157787" cy="2212849"/>
          </a:xfrm>
        </p:spPr>
        <p:txBody>
          <a:bodyPr>
            <a:normAutofit fontScale="55000" lnSpcReduction="20000"/>
          </a:bodyPr>
          <a:lstStyle/>
          <a:p>
            <a:r>
              <a:rPr lang="en-GB" sz="2900" dirty="0"/>
              <a:t>Internal Recruitment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2900" b="0" dirty="0"/>
              <a:t>Internal progression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2900" b="0" dirty="0"/>
              <a:t>Existing organisational knowledge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2900" b="0" dirty="0"/>
              <a:t>Supports employee development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2900" b="0" dirty="0"/>
              <a:t>Helps retain talent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42345-900F-07C0-40C0-1243AF7D98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721609"/>
            <a:ext cx="5157787" cy="155447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b="1" dirty="0"/>
              <a:t>Online &amp; Social Media</a:t>
            </a:r>
          </a:p>
          <a:p>
            <a:pPr lvl="0"/>
            <a:r>
              <a:rPr lang="en-GB" sz="2400" dirty="0"/>
              <a:t>Reach specialist candidates</a:t>
            </a:r>
          </a:p>
          <a:p>
            <a:pPr lvl="0"/>
            <a:r>
              <a:rPr lang="en-GB" sz="2400" dirty="0"/>
              <a:t>Target passive candidates</a:t>
            </a:r>
          </a:p>
          <a:p>
            <a:pPr lvl="0"/>
            <a:r>
              <a:rPr lang="en-GB" sz="2400" dirty="0"/>
              <a:t>Promote employer brand</a:t>
            </a:r>
          </a:p>
          <a:p>
            <a:r>
              <a:rPr lang="en-GB" sz="2400" dirty="0"/>
              <a:t>Communicate the EVP </a:t>
            </a:r>
            <a:r>
              <a:rPr lang="en-GB" sz="1600" dirty="0"/>
              <a:t>(Employer Value Proposition)</a:t>
            </a:r>
          </a:p>
          <a:p>
            <a:pPr lvl="0"/>
            <a:endParaRPr lang="en-GB" sz="24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E1BFEC9-6FE1-CABD-7614-AC32842282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508761"/>
            <a:ext cx="5183188" cy="1920240"/>
          </a:xfrm>
        </p:spPr>
        <p:txBody>
          <a:bodyPr>
            <a:normAutofit fontScale="55000" lnSpcReduction="20000"/>
          </a:bodyPr>
          <a:lstStyle/>
          <a:p>
            <a:endParaRPr lang="en-GB" dirty="0"/>
          </a:p>
          <a:p>
            <a:r>
              <a:rPr lang="en-GB" sz="3200" dirty="0"/>
              <a:t>External Recruitment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b="0" dirty="0"/>
              <a:t>Specialist healthcare professionals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b="0" dirty="0"/>
              <a:t>Digital &amp; technology specialists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b="0" dirty="0"/>
              <a:t>Wider talent pool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b="0" dirty="0"/>
              <a:t>Targeted recruitment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1BA8275-206D-262D-947F-5896EEB6E5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678424" y="3291840"/>
            <a:ext cx="6281928" cy="1261871"/>
          </a:xfrm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b="1" dirty="0"/>
              <a:t>Recommended approach:</a:t>
            </a:r>
          </a:p>
          <a:p>
            <a:pPr marL="0" indent="0" algn="ctr">
              <a:buNone/>
            </a:pPr>
            <a:r>
              <a:rPr lang="en-GB" sz="1900" b="1" dirty="0"/>
              <a:t>Combine internal development with targeted external recruitment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B35F96A-9BA6-BB4B-8579-E275FF1D9D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94131" y="3920490"/>
            <a:ext cx="4169664" cy="2007108"/>
          </a:xfrm>
          <a:prstGeom prst="rect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E81D0E3-F9A1-356C-EF9B-BCB3BF460E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pic>
        <p:nvPicPr>
          <p:cNvPr id="14" name="Graphic 13" descr="Renovation (House With Sparkles) with solid fill">
            <a:extLst>
              <a:ext uri="{FF2B5EF4-FFF2-40B4-BE49-F238E27FC236}">
                <a16:creationId xmlns:a16="http://schemas.microsoft.com/office/drawing/2014/main" id="{A221A707-57D0-3B8D-BD84-994537A348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75084" y="1778507"/>
            <a:ext cx="502920" cy="502920"/>
          </a:xfrm>
          <a:prstGeom prst="rect">
            <a:avLst/>
          </a:prstGeom>
        </p:spPr>
      </p:pic>
      <p:pic>
        <p:nvPicPr>
          <p:cNvPr id="16" name="Graphic 15" descr="Internet with solid fill">
            <a:extLst>
              <a:ext uri="{FF2B5EF4-FFF2-40B4-BE49-F238E27FC236}">
                <a16:creationId xmlns:a16="http://schemas.microsoft.com/office/drawing/2014/main" id="{93740D92-640A-33FB-505D-E12FA3D23F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04281" y="3602737"/>
            <a:ext cx="635507" cy="635507"/>
          </a:xfrm>
          <a:prstGeom prst="rect">
            <a:avLst/>
          </a:prstGeom>
        </p:spPr>
      </p:pic>
      <p:pic>
        <p:nvPicPr>
          <p:cNvPr id="18" name="Graphic 17" descr="Earth globe: Americas with solid fill">
            <a:extLst>
              <a:ext uri="{FF2B5EF4-FFF2-40B4-BE49-F238E27FC236}">
                <a16:creationId xmlns:a16="http://schemas.microsoft.com/office/drawing/2014/main" id="{7B55BE0E-F594-EE20-57C5-D35453AA663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618354" y="1508760"/>
            <a:ext cx="576073" cy="57607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DF7D037-9524-9D02-5005-261164C60FAE}"/>
              </a:ext>
            </a:extLst>
          </p:cNvPr>
          <p:cNvSpPr txBox="1"/>
          <p:nvPr/>
        </p:nvSpPr>
        <p:spPr>
          <a:xfrm>
            <a:off x="5202936" y="6172199"/>
            <a:ext cx="6281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Employer Value Proposition (EVP) helps communicate what an organisation offers as an employer </a:t>
            </a:r>
            <a:r>
              <a:rPr lang="en-GB" sz="1400" b="1" dirty="0"/>
              <a:t>(Armstrong and Taylor, 2014)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21962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3EEE8-4291-D5A3-48D5-6AB2AC4D6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896747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Learning &amp; Development: Building Future Skills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6BCD58-4686-1155-B890-7B40673552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344169"/>
            <a:ext cx="5157787" cy="1911095"/>
          </a:xfrm>
          <a:solidFill>
            <a:schemeClr val="bg1"/>
          </a:solidFill>
        </p:spPr>
        <p:txBody>
          <a:bodyPr>
            <a:normAutofit fontScale="55000" lnSpcReduction="20000"/>
          </a:bodyPr>
          <a:lstStyle/>
          <a:p>
            <a:r>
              <a:rPr lang="en-GB" sz="33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Identify development needs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Conduct a Training Needs Analysis (TNA)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Identify gaps in knowledge, skills and attitudes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Focus on digital healthcare, technology and leadership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D93FCF-3523-8139-ED55-65DE3F6F07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4388" y="3730753"/>
            <a:ext cx="5183187" cy="186537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Link learning to business strategy</a:t>
            </a:r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lvl="0"/>
            <a:r>
              <a:rPr lang="en-GB" dirty="0"/>
              <a:t>Training should support </a:t>
            </a:r>
            <a:r>
              <a:rPr lang="en-GB" dirty="0" err="1"/>
              <a:t>HealthConnect's</a:t>
            </a:r>
            <a:r>
              <a:rPr lang="en-GB" dirty="0"/>
              <a:t> growth</a:t>
            </a:r>
          </a:p>
          <a:p>
            <a:pPr lvl="0"/>
            <a:r>
              <a:rPr lang="en-GB" dirty="0"/>
              <a:t>Develop skills needed for future healthcare technology</a:t>
            </a:r>
          </a:p>
          <a:p>
            <a:pPr lvl="0"/>
            <a:r>
              <a:rPr lang="en-GB" dirty="0"/>
              <a:t>Encourage continuous organisational learning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96F5DB-DBE8-4770-599B-CC402C3055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517904"/>
            <a:ext cx="5183188" cy="2212848"/>
          </a:xfrm>
        </p:spPr>
        <p:txBody>
          <a:bodyPr>
            <a:normAutofit fontScale="55000" lnSpcReduction="20000"/>
          </a:bodyPr>
          <a:lstStyle/>
          <a:p>
            <a:endParaRPr lang="en-GB" dirty="0"/>
          </a:p>
          <a:p>
            <a:r>
              <a:rPr lang="en-GB" sz="33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Develop employees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Role-specific training and digital skills development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Mentoring and coaching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Personal Development Plans (SMART objectives)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300" b="0" dirty="0"/>
              <a:t>Leadership development for future managers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E75444-CDB0-15EB-50B3-2A88C98214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877055"/>
            <a:ext cx="5183188" cy="231260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Evaluate the impact</a:t>
            </a:r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lvl="0"/>
            <a:r>
              <a:rPr lang="en-GB" dirty="0"/>
              <a:t>Use Kirkpatrick's model:</a:t>
            </a:r>
            <a:br>
              <a:rPr lang="en-GB" dirty="0"/>
            </a:br>
            <a:r>
              <a:rPr lang="en-GB" b="1" dirty="0"/>
              <a:t>Reaction → Learning → Transfer → Results </a:t>
            </a:r>
          </a:p>
          <a:p>
            <a:pPr lvl="0"/>
            <a:r>
              <a:rPr lang="en-GB" dirty="0"/>
              <a:t>Measure whether training improves performance and organisational outcomes</a:t>
            </a:r>
          </a:p>
          <a:p>
            <a:pPr lvl="0"/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D8C998C-C822-6AF6-A755-3E56CA6573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81447E8-0E95-7C03-9083-A1AC351E67C2}"/>
              </a:ext>
            </a:extLst>
          </p:cNvPr>
          <p:cNvSpPr txBox="1"/>
          <p:nvPr/>
        </p:nvSpPr>
        <p:spPr>
          <a:xfrm rot="10800000" flipV="1">
            <a:off x="2825496" y="5516199"/>
            <a:ext cx="7196328" cy="338554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marL="0" lvl="0" indent="0" algn="ctr">
              <a:buNone/>
            </a:pPr>
            <a:r>
              <a:rPr lang="en-GB" sz="16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Identify gaps → </a:t>
            </a:r>
            <a:r>
              <a:rPr lang="en-GB" sz="1600" b="1" dirty="0"/>
              <a:t>Develop skills</a:t>
            </a:r>
            <a:r>
              <a:rPr lang="en-GB" sz="16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→ Apply learning → </a:t>
            </a:r>
            <a:r>
              <a:rPr lang="en-GB" sz="1600" b="1" dirty="0"/>
              <a:t>Measure results </a:t>
            </a:r>
            <a:r>
              <a:rPr lang="en-GB" sz="16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→ Improve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86905E-44B9-3278-00C8-CB9EDE3A8734}"/>
              </a:ext>
            </a:extLst>
          </p:cNvPr>
          <p:cNvSpPr txBox="1"/>
          <p:nvPr/>
        </p:nvSpPr>
        <p:spPr>
          <a:xfrm>
            <a:off x="6423660" y="6074355"/>
            <a:ext cx="5687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Training should support </a:t>
            </a:r>
            <a:r>
              <a:rPr lang="en-GB" sz="1400" dirty="0" err="1"/>
              <a:t>HealthConnect's</a:t>
            </a:r>
            <a:r>
              <a:rPr lang="en-GB" sz="1400" dirty="0"/>
              <a:t> strategic objectives </a:t>
            </a:r>
          </a:p>
          <a:p>
            <a:r>
              <a:rPr lang="en-GB" sz="1400" b="1" dirty="0"/>
              <a:t>(Fiol and Lyles, 1985; Kaplan and Norton, 2004).</a:t>
            </a:r>
          </a:p>
        </p:txBody>
      </p:sp>
    </p:spTree>
    <p:extLst>
      <p:ext uri="{BB962C8B-B14F-4D97-AF65-F5344CB8AC3E}">
        <p14:creationId xmlns:p14="http://schemas.microsoft.com/office/powerpoint/2010/main" val="1926604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BFF3D-3302-84F3-DC46-8EC2AC607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16" y="210313"/>
            <a:ext cx="11045952" cy="868679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Performance Management: Supporting High Performance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C16AD5-8907-9F52-CDEB-A1E8A74B1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481328"/>
            <a:ext cx="5157787" cy="2141028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1. Set clear expectations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Clear individual and team objectives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Objectives aligned with </a:t>
            </a:r>
            <a:r>
              <a:rPr lang="en-GB" b="0" dirty="0" err="1"/>
              <a:t>HealthConnect's</a:t>
            </a:r>
            <a:r>
              <a:rPr lang="en-GB" b="0" dirty="0"/>
              <a:t> strategy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Regular performance discussions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Employees understand how their role contributes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65506F-CF0B-4904-CFDF-EAD097C2AF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628834"/>
            <a:ext cx="5157787" cy="225075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3. Fair &amp; meaningful reward</a:t>
            </a:r>
          </a:p>
          <a:p>
            <a:pPr lvl="0"/>
            <a:r>
              <a:rPr lang="en-GB" dirty="0"/>
              <a:t>Combine financial and non-financial rewards</a:t>
            </a:r>
          </a:p>
          <a:p>
            <a:pPr lvl="0"/>
            <a:r>
              <a:rPr lang="en-GB" dirty="0"/>
              <a:t>Recognise contribution and achievement</a:t>
            </a:r>
          </a:p>
          <a:p>
            <a:pPr lvl="0"/>
            <a:r>
              <a:rPr lang="en-GB" dirty="0"/>
              <a:t>Career development and progression opportunities</a:t>
            </a:r>
          </a:p>
          <a:p>
            <a:pPr lvl="0"/>
            <a:r>
              <a:rPr lang="en-GB" dirty="0"/>
              <a:t>Ensure reward is fair and equitable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197BA1-4639-13E5-0CF5-8A6E32E685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2141028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2. Continuous support &amp; development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Regular check-ins rather than only annual reviews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Constructive feedback and coaching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Identify development needs early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0" dirty="0"/>
              <a:t>Support employees experiencing workload or wellbeing challenges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F3298F-6B38-CF75-FCC2-B3AE090272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904487"/>
            <a:ext cx="5183188" cy="1975105"/>
          </a:xfrm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1600" b="1" dirty="0"/>
              <a:t>Performance Management</a:t>
            </a:r>
            <a:br>
              <a:rPr lang="en-GB" sz="1600" dirty="0"/>
            </a:br>
            <a:r>
              <a:rPr lang="en-GB" sz="1600" dirty="0"/>
              <a:t>Armstrong &amp; Baron (2004): effective performance management involves a shared understanding of what needs to be achieved and supporting people to perform and develop.</a:t>
            </a:r>
          </a:p>
          <a:p>
            <a:r>
              <a:rPr lang="en-GB" sz="1600" b="1" dirty="0"/>
              <a:t>Reward </a:t>
            </a:r>
            <a:r>
              <a:rPr lang="en-GB" sz="1600" dirty="0"/>
              <a:t>can help organisations </a:t>
            </a:r>
            <a:r>
              <a:rPr lang="en-GB" sz="1600" b="1" dirty="0"/>
              <a:t>attract, </a:t>
            </a:r>
            <a:r>
              <a:rPr lang="en-GB" sz="16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retain</a:t>
            </a:r>
            <a:r>
              <a:rPr lang="en-GB" sz="1600" b="1" dirty="0"/>
              <a:t>, develop and </a:t>
            </a:r>
            <a:r>
              <a:rPr lang="en-GB" sz="16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motivate</a:t>
            </a:r>
            <a:r>
              <a:rPr lang="en-GB" sz="1600" dirty="0"/>
              <a:t> employees.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EFB1EF8-F38F-56B2-C673-F6611760C0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286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81C1A-DDE7-7120-D400-42737FE5E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210631"/>
            <a:ext cx="11053636" cy="82391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Talent Management: Developing &amp; Retaining Key People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AE3844-A259-F9B2-9B4D-3763875595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399033"/>
            <a:ext cx="5157787" cy="2122740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Identify &amp; develop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Critical roles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Assess employee potential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Individual development plans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3B35F2-6F32-45DE-4540-DA4F8EEC1C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070" y="3649788"/>
            <a:ext cx="5157787" cy="180917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45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Retain talent</a:t>
            </a:r>
            <a:endParaRPr lang="en-GB" sz="45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lvl="0"/>
            <a:r>
              <a:rPr lang="en-GB" sz="4500" dirty="0"/>
              <a:t>Career progression</a:t>
            </a:r>
          </a:p>
          <a:p>
            <a:pPr lvl="0"/>
            <a:r>
              <a:rPr lang="en-GB" sz="4500" dirty="0"/>
              <a:t>Recognition</a:t>
            </a:r>
          </a:p>
          <a:p>
            <a:pPr lvl="0"/>
            <a:r>
              <a:rPr lang="en-GB" sz="4500" dirty="0"/>
              <a:t>Wellbeing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9D5ACB-EF8C-22D9-1438-A419CEADA5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97575" y="1309439"/>
            <a:ext cx="5357813" cy="2494464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Build future leaders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Coaching &amp; mentoring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Acting roles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Secondments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0" dirty="0"/>
              <a:t>Leadership development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EE930-2A10-D85E-A5EB-B8420C6192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279392" y="3931918"/>
            <a:ext cx="7507224" cy="2487169"/>
          </a:xfrm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Talent Management</a:t>
            </a:r>
            <a:r>
              <a:rPr lang="en-GB" dirty="0"/>
              <a:t> involves:</a:t>
            </a:r>
          </a:p>
          <a:p>
            <a:pPr marL="0" indent="0" algn="ctr">
              <a:buNone/>
            </a:pPr>
            <a:r>
              <a:rPr lang="en-GB" sz="2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Attract</a:t>
            </a:r>
            <a:r>
              <a:rPr lang="en-GB" sz="2200" b="1" dirty="0"/>
              <a:t> → Identify → </a:t>
            </a:r>
            <a:r>
              <a:rPr lang="en-GB" sz="2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Develop</a:t>
            </a:r>
            <a:r>
              <a:rPr lang="en-GB" sz="2200" b="1" dirty="0"/>
              <a:t> → Engage → </a:t>
            </a:r>
            <a:r>
              <a:rPr lang="en-GB" sz="2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Retain</a:t>
            </a:r>
            <a:r>
              <a:rPr lang="en-GB" sz="2200" b="1" dirty="0"/>
              <a:t> → Deploy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000" dirty="0"/>
              <a:t>Succession planning helps identify and develop employees for future leadership and critical roles </a:t>
            </a:r>
          </a:p>
          <a:p>
            <a:pPr marL="0" indent="0">
              <a:buNone/>
            </a:pPr>
            <a:r>
              <a:rPr lang="en-GB" sz="2000" b="1" dirty="0"/>
              <a:t>(CIPD, 2017; Taylor, 2014)</a:t>
            </a:r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5B11BB9-4309-0144-9D1A-22E1123A84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A8D74AA-5959-BEB6-FC4A-023F82456E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35902" y="3521773"/>
            <a:ext cx="3238755" cy="1350831"/>
          </a:xfrm>
          <a:prstGeom prst="rect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5064936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D97F5-17C8-8B49-5D80-F99377E60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015619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Employee Motivation, Engagement &amp; Wellbeing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B304EE-B2C8-9BEC-7AC0-949B7D7F3F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00201"/>
            <a:ext cx="5157787" cy="1828800"/>
          </a:xfrm>
        </p:spPr>
        <p:txBody>
          <a:bodyPr>
            <a:normAutofit fontScale="62500" lnSpcReduction="20000"/>
          </a:bodyPr>
          <a:lstStyle/>
          <a:p>
            <a:r>
              <a:rPr lang="en-GB" sz="29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1. Support employee wellbeing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Monitor workload and signs of burnout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Encourage healthy work-life balance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Provide manager support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Create a culture of trust and collaboration</a:t>
            </a:r>
          </a:p>
          <a:p>
            <a:endParaRPr lang="en-GB" b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864E42-1A21-FBE8-431F-AB4AFBCF3B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640137"/>
            <a:ext cx="5157787" cy="210229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9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3. Strengthen engagement</a:t>
            </a:r>
          </a:p>
          <a:p>
            <a:pPr lvl="0"/>
            <a:r>
              <a:rPr lang="en-GB" sz="1900" dirty="0"/>
              <a:t>Regular communication and feedback</a:t>
            </a:r>
          </a:p>
          <a:p>
            <a:pPr lvl="0"/>
            <a:r>
              <a:rPr lang="en-GB" sz="1900" dirty="0"/>
              <a:t>Involve employees in decision-making</a:t>
            </a:r>
          </a:p>
          <a:p>
            <a:pPr lvl="0"/>
            <a:r>
              <a:rPr lang="en-GB" sz="1900" dirty="0"/>
              <a:t>Encourage teamwork and collaboration</a:t>
            </a:r>
          </a:p>
          <a:p>
            <a:pPr lvl="0"/>
            <a:r>
              <a:rPr lang="en-GB" sz="1900" dirty="0"/>
              <a:t>Create opportunities for employees to develop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6EB272-C0A7-CE2C-4C0D-D87A5C0637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2"/>
            <a:ext cx="5183188" cy="1949005"/>
          </a:xfrm>
        </p:spPr>
        <p:txBody>
          <a:bodyPr>
            <a:normAutofit fontScale="62500" lnSpcReduction="20000"/>
          </a:bodyPr>
          <a:lstStyle/>
          <a:p>
            <a:r>
              <a:rPr lang="en-GB" sz="29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2. Improve motivation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Set clear and achievable goals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Recognise employee contribution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Provide development and career opportunities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900" b="0" dirty="0"/>
              <a:t>Use meaningful financial and non-financial rewards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CE2574-7100-4173-1AC9-7EE0CBD23F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950207"/>
            <a:ext cx="5183188" cy="1362457"/>
          </a:xfrm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Recommendation:</a:t>
            </a: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</a:p>
          <a:p>
            <a:r>
              <a:rPr lang="en-GB" sz="1800" b="1" dirty="0"/>
              <a:t>Create a workplace where employees feel supported, valued and able to develop.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15BE2D-B61D-7506-5204-8BFB23E9F6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CE5654F-559C-1850-4419-658B99DA042C}"/>
              </a:ext>
            </a:extLst>
          </p:cNvPr>
          <p:cNvSpPr txBox="1"/>
          <p:nvPr/>
        </p:nvSpPr>
        <p:spPr>
          <a:xfrm>
            <a:off x="2916936" y="3063240"/>
            <a:ext cx="25694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(Armstrong &amp; Baron, 2004)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4FD31D4-1262-C746-C941-35555FF6CE6B}"/>
              </a:ext>
            </a:extLst>
          </p:cNvPr>
          <p:cNvSpPr txBox="1"/>
          <p:nvPr/>
        </p:nvSpPr>
        <p:spPr>
          <a:xfrm>
            <a:off x="3648456" y="5953568"/>
            <a:ext cx="8101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Effective people management can support employee engagement and organisational effectiveness </a:t>
            </a:r>
            <a:r>
              <a:rPr lang="en-GB" sz="1400" b="1" dirty="0"/>
              <a:t>(Mullins and McLean, 2019).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27960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21C72-BFF9-1CE3-BB21-596578CCC87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93776" y="365759"/>
            <a:ext cx="10506456" cy="64706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/>
              <a:t>Practical HR Recommendations for </a:t>
            </a:r>
            <a:r>
              <a:rPr lang="en-GB" sz="3600" b="1" dirty="0" err="1"/>
              <a:t>HealthConnect</a:t>
            </a:r>
            <a:r>
              <a:rPr lang="en-GB" sz="3600" b="1" dirty="0"/>
              <a:t> UK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75BF94-4BD1-3148-7A06-92907BAE5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5CEB79-5079-68BA-E4EA-C11B1D9C2047}"/>
              </a:ext>
            </a:extLst>
          </p:cNvPr>
          <p:cNvSpPr txBox="1"/>
          <p:nvPr/>
        </p:nvSpPr>
        <p:spPr>
          <a:xfrm>
            <a:off x="6553200" y="1271016"/>
            <a:ext cx="544889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Grow &amp; Buy Talent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Develop existing employees through targeted training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Recruit externally for specialist healthcare and technology skills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Strengthen the employer value proposition (EVP)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916CF4-0D45-B278-96B6-439F4A196CBB}"/>
              </a:ext>
            </a:extLst>
          </p:cNvPr>
          <p:cNvSpPr txBox="1"/>
          <p:nvPr/>
        </p:nvSpPr>
        <p:spPr>
          <a:xfrm>
            <a:off x="931754" y="2858070"/>
            <a:ext cx="489297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Learning &amp; Leadership Development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Introduce targeted development programmes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Use coaching, mentoring and succession planning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Develop future leaders from within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1F1359-CD5D-654B-DE61-7D265A66FFB3}"/>
              </a:ext>
            </a:extLst>
          </p:cNvPr>
          <p:cNvSpPr txBox="1"/>
          <p:nvPr/>
        </p:nvSpPr>
        <p:spPr>
          <a:xfrm>
            <a:off x="868680" y="1271016"/>
            <a:ext cx="51602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Strategic Workforce Planning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Forecast future workforce and skills requirements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Identify critical roles and skills gaps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Regularly review internal and external labour supply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22D229-9C4F-CC49-F9D6-13CF0C009657}"/>
              </a:ext>
            </a:extLst>
          </p:cNvPr>
          <p:cNvSpPr txBox="1"/>
          <p:nvPr/>
        </p:nvSpPr>
        <p:spPr>
          <a:xfrm>
            <a:off x="6707714" y="2926350"/>
            <a:ext cx="505451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Performance, Reward &amp; Engagement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Introduce regular performance conversations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Link objectives to organisational strategy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Use fair financial and non-financial rewards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Recognise employee contribution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4ADA4B1-4BE7-A3BF-039C-FCBECB8E4859}"/>
              </a:ext>
            </a:extLst>
          </p:cNvPr>
          <p:cNvSpPr txBox="1"/>
          <p:nvPr/>
        </p:nvSpPr>
        <p:spPr>
          <a:xfrm>
            <a:off x="931754" y="4288734"/>
            <a:ext cx="752644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Wellbeing &amp; Retention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Address workload and burnout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Strengthen manager support and communication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Provide career development opportunities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Monitor employee engagement and turnover</a:t>
            </a:r>
          </a:p>
        </p:txBody>
      </p:sp>
      <p:pic>
        <p:nvPicPr>
          <p:cNvPr id="15" name="Graphic 14" descr="Remote work with solid fill">
            <a:extLst>
              <a:ext uri="{FF2B5EF4-FFF2-40B4-BE49-F238E27FC236}">
                <a16:creationId xmlns:a16="http://schemas.microsoft.com/office/drawing/2014/main" id="{A885C115-5BFE-30EB-583C-F59B903CA1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5792" y="1306749"/>
            <a:ext cx="712888" cy="712888"/>
          </a:xfrm>
          <a:prstGeom prst="rect">
            <a:avLst/>
          </a:prstGeom>
        </p:spPr>
      </p:pic>
      <p:pic>
        <p:nvPicPr>
          <p:cNvPr id="17" name="Graphic 16" descr="Seed Packet with solid fill">
            <a:extLst>
              <a:ext uri="{FF2B5EF4-FFF2-40B4-BE49-F238E27FC236}">
                <a16:creationId xmlns:a16="http://schemas.microsoft.com/office/drawing/2014/main" id="{FB424B97-033D-5FE1-B40F-8742D98A6B9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28944" y="1322107"/>
            <a:ext cx="524256" cy="524256"/>
          </a:xfrm>
          <a:prstGeom prst="rect">
            <a:avLst/>
          </a:prstGeom>
        </p:spPr>
      </p:pic>
      <p:pic>
        <p:nvPicPr>
          <p:cNvPr id="19" name="Graphic 18" descr="Classroom with solid fill">
            <a:extLst>
              <a:ext uri="{FF2B5EF4-FFF2-40B4-BE49-F238E27FC236}">
                <a16:creationId xmlns:a16="http://schemas.microsoft.com/office/drawing/2014/main" id="{284CCAB0-77CB-A249-EA78-80F9A4E402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7128" y="2934404"/>
            <a:ext cx="691552" cy="691552"/>
          </a:xfrm>
          <a:prstGeom prst="rect">
            <a:avLst/>
          </a:prstGeom>
        </p:spPr>
      </p:pic>
      <p:pic>
        <p:nvPicPr>
          <p:cNvPr id="21" name="Graphic 20" descr="Podium with solid fill">
            <a:extLst>
              <a:ext uri="{FF2B5EF4-FFF2-40B4-BE49-F238E27FC236}">
                <a16:creationId xmlns:a16="http://schemas.microsoft.com/office/drawing/2014/main" id="{872C21ED-1EBA-5DEC-3E5E-F7C5993D74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042316" y="2993386"/>
            <a:ext cx="665398" cy="665398"/>
          </a:xfrm>
          <a:prstGeom prst="rect">
            <a:avLst/>
          </a:prstGeom>
        </p:spPr>
      </p:pic>
      <p:pic>
        <p:nvPicPr>
          <p:cNvPr id="23" name="Graphic 22" descr="Comment Like with solid fill">
            <a:extLst>
              <a:ext uri="{FF2B5EF4-FFF2-40B4-BE49-F238E27FC236}">
                <a16:creationId xmlns:a16="http://schemas.microsoft.com/office/drawing/2014/main" id="{E7793B48-0026-8498-2314-8C49230092C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77128" y="4280567"/>
            <a:ext cx="741844" cy="74184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0E63F928-3F50-A479-C409-673098082BC7}"/>
              </a:ext>
            </a:extLst>
          </p:cNvPr>
          <p:cNvSpPr txBox="1"/>
          <p:nvPr/>
        </p:nvSpPr>
        <p:spPr>
          <a:xfrm>
            <a:off x="5934456" y="4910517"/>
            <a:ext cx="5660136" cy="1200329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Integrated HRM:</a:t>
            </a:r>
            <a:r>
              <a:rPr lang="en-GB" dirty="0"/>
              <a:t> Align workforce planning, recruitment, development, performance, reward and wellbeing to support </a:t>
            </a:r>
            <a:r>
              <a:rPr lang="en-GB" dirty="0" err="1"/>
              <a:t>HealthConnect's</a:t>
            </a:r>
            <a:r>
              <a:rPr lang="en-GB" dirty="0"/>
              <a:t> long-term growth.</a:t>
            </a:r>
            <a:br>
              <a:rPr lang="en-GB" dirty="0"/>
            </a:br>
            <a:r>
              <a:rPr lang="en-GB" sz="1600" b="1" dirty="0"/>
              <a:t>(Armstrong and Taylor, 2014; CIPD, 2017)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57302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09EC2EF-AB4F-94A9-5601-449644F01C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EF97C05-1908-643C-F015-259155B1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344"/>
            <a:ext cx="10515600" cy="64922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/>
              <a:t>Implementation Plan &amp; Measuring Success</a:t>
            </a:r>
            <a:br>
              <a:rPr lang="en-GB" dirty="0"/>
            </a:b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B2B646-DD49-0516-A319-B3CEA2C6630C}"/>
              </a:ext>
            </a:extLst>
          </p:cNvPr>
          <p:cNvSpPr txBox="1"/>
          <p:nvPr/>
        </p:nvSpPr>
        <p:spPr>
          <a:xfrm>
            <a:off x="128015" y="1014984"/>
            <a:ext cx="3997879" cy="2262158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Stage 1: First 3 Months</a:t>
            </a:r>
          </a:p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Assess &amp; Plan</a:t>
            </a:r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500" dirty="0"/>
              <a:t>Conduct workforce and skills-gap analysis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500" dirty="0"/>
              <a:t>Identify critical roles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500" dirty="0"/>
              <a:t>Review employee engagement and turnover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500" dirty="0"/>
              <a:t>Complete Training Needs Analysis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500" dirty="0"/>
              <a:t>Establish HR priorities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5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FA7B5DD-D3CA-8846-CB09-F77C9852B376}"/>
              </a:ext>
            </a:extLst>
          </p:cNvPr>
          <p:cNvSpPr txBox="1"/>
          <p:nvPr/>
        </p:nvSpPr>
        <p:spPr>
          <a:xfrm>
            <a:off x="4263055" y="1014984"/>
            <a:ext cx="3712464" cy="2123658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Stage 2: Months 3 to 6</a:t>
            </a:r>
          </a:p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Develop &amp; Implement</a:t>
            </a:r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Targeted recruitment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Learning &amp; leadership programmes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Mentoring and coaching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Regular performance check-ins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Wellbeing support</a:t>
            </a:r>
          </a:p>
          <a:p>
            <a:pPr lvl="0"/>
            <a:endParaRPr lang="en-GB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963A920-C504-A75B-BC2D-4CA3C5020E14}"/>
              </a:ext>
            </a:extLst>
          </p:cNvPr>
          <p:cNvSpPr txBox="1"/>
          <p:nvPr/>
        </p:nvSpPr>
        <p:spPr>
          <a:xfrm>
            <a:off x="822960" y="3618776"/>
            <a:ext cx="3904488" cy="1877437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Stage 3: Months 6 to 12</a:t>
            </a:r>
          </a:p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Evaluate &amp; Improve</a:t>
            </a:r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Review recruitment and retention data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Measure training outcomes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Monitor employee engagement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Review performance outcomes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Adjust HR strategy where needed</a:t>
            </a:r>
          </a:p>
        </p:txBody>
      </p:sp>
      <p:pic>
        <p:nvPicPr>
          <p:cNvPr id="14" name="Graphic 13" descr="Blueprint with solid fill">
            <a:extLst>
              <a:ext uri="{FF2B5EF4-FFF2-40B4-BE49-F238E27FC236}">
                <a16:creationId xmlns:a16="http://schemas.microsoft.com/office/drawing/2014/main" id="{B747E45C-E2A9-BC00-13C9-1650BAE8FEB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84812" y="931922"/>
            <a:ext cx="649224" cy="649224"/>
          </a:xfrm>
          <a:prstGeom prst="rect">
            <a:avLst/>
          </a:prstGeom>
        </p:spPr>
      </p:pic>
      <p:pic>
        <p:nvPicPr>
          <p:cNvPr id="16" name="Graphic 15" descr="Rocket with solid fill">
            <a:extLst>
              <a:ext uri="{FF2B5EF4-FFF2-40B4-BE49-F238E27FC236}">
                <a16:creationId xmlns:a16="http://schemas.microsoft.com/office/drawing/2014/main" id="{D324E066-C1E9-0B5C-9D3F-FA68026602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23307" y="1014984"/>
            <a:ext cx="649224" cy="649224"/>
          </a:xfrm>
          <a:prstGeom prst="rect">
            <a:avLst/>
          </a:prstGeom>
        </p:spPr>
      </p:pic>
      <p:pic>
        <p:nvPicPr>
          <p:cNvPr id="22" name="Graphic 21" descr="Meeting with solid fill">
            <a:extLst>
              <a:ext uri="{FF2B5EF4-FFF2-40B4-BE49-F238E27FC236}">
                <a16:creationId xmlns:a16="http://schemas.microsoft.com/office/drawing/2014/main" id="{166F102F-33CE-BAD4-7477-17EB55C887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78588" y="3492813"/>
            <a:ext cx="748860" cy="74886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1BDFC94-0948-1628-FA4C-058CE91997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12680" y="1014984"/>
            <a:ext cx="3513916" cy="2224242"/>
          </a:xfrm>
          <a:prstGeom prst="rect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68E1809E-48A3-9768-4535-83B0820E7824}"/>
              </a:ext>
            </a:extLst>
          </p:cNvPr>
          <p:cNvSpPr txBox="1"/>
          <p:nvPr/>
        </p:nvSpPr>
        <p:spPr>
          <a:xfrm>
            <a:off x="4215384" y="6224814"/>
            <a:ext cx="7411212" cy="369332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Training evaluation:</a:t>
            </a:r>
            <a:r>
              <a:rPr lang="en-GB" dirty="0"/>
              <a:t> Reaction → </a:t>
            </a: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Learning</a:t>
            </a:r>
            <a:r>
              <a:rPr lang="en-GB" dirty="0"/>
              <a:t> → Transfer → </a:t>
            </a: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Results</a:t>
            </a:r>
            <a:r>
              <a:rPr lang="en-GB" dirty="0"/>
              <a:t> </a:t>
            </a:r>
            <a:r>
              <a:rPr lang="en-GB" sz="1600" b="1" i="1" dirty="0"/>
              <a:t>(Kirkpatrick)</a:t>
            </a:r>
            <a:endParaRPr lang="en-GB" sz="1600" b="1" dirty="0"/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09C4F6AA-0645-682E-7A4D-E107B48B7A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1392084"/>
              </p:ext>
            </p:extLst>
          </p:nvPr>
        </p:nvGraphicFramePr>
        <p:xfrm>
          <a:off x="5815584" y="3618774"/>
          <a:ext cx="5074920" cy="226081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96833">
                  <a:extLst>
                    <a:ext uri="{9D8B030D-6E8A-4147-A177-3AD203B41FA5}">
                      <a16:colId xmlns:a16="http://schemas.microsoft.com/office/drawing/2014/main" val="3134189202"/>
                    </a:ext>
                  </a:extLst>
                </a:gridCol>
                <a:gridCol w="3078087">
                  <a:extLst>
                    <a:ext uri="{9D8B030D-6E8A-4147-A177-3AD203B41FA5}">
                      <a16:colId xmlns:a16="http://schemas.microsoft.com/office/drawing/2014/main" val="73089575"/>
                    </a:ext>
                  </a:extLst>
                </a:gridCol>
              </a:tblGrid>
              <a:tr h="2908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dirty="0"/>
                        <a:t>Area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dirty="0"/>
                        <a:t>KPI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782322"/>
                  </a:ext>
                </a:extLst>
              </a:tr>
              <a:tr h="2908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Recruitment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Time-to-fill critical roles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11052006"/>
                  </a:ext>
                </a:extLst>
              </a:tr>
              <a:tr h="2908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Retention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Employee turnover rate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29655680"/>
                  </a:ext>
                </a:extLst>
              </a:tr>
              <a:tr h="4031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Learning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Training completion &amp; skills improvement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15327235"/>
                  </a:ext>
                </a:extLst>
              </a:tr>
              <a:tr h="2908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Engagement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Employee engagement scores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54427460"/>
                  </a:ext>
                </a:extLst>
              </a:tr>
              <a:tr h="4031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Performance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Achievement of individual/team objectives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49707462"/>
                  </a:ext>
                </a:extLst>
              </a:tr>
              <a:tr h="2908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Wellbeing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Absence/burnout indicators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829619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7901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C7CB79F-358F-24AA-D081-67257970D7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2DAC8BA-8835-5BF1-C02B-938F46BD7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5179"/>
            <a:ext cx="10515600" cy="877821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Conclusion: Building a Future-Ready Workforce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2309DE-E9D5-5737-7B6F-360229E7C1A3}"/>
              </a:ext>
            </a:extLst>
          </p:cNvPr>
          <p:cNvSpPr txBox="1"/>
          <p:nvPr/>
        </p:nvSpPr>
        <p:spPr>
          <a:xfrm>
            <a:off x="722376" y="1234440"/>
            <a:ext cx="10369296" cy="4247317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1. Align HR with strategy</a:t>
            </a:r>
          </a:p>
          <a:p>
            <a:r>
              <a:rPr lang="en-GB" dirty="0" err="1"/>
              <a:t>HealthConnect</a:t>
            </a:r>
            <a:r>
              <a:rPr lang="en-GB" dirty="0"/>
              <a:t> needs an integrated HR approach that supports its growth and future workforce requirements.</a:t>
            </a:r>
          </a:p>
          <a:p>
            <a:endParaRPr lang="en-GB" dirty="0"/>
          </a:p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2. Develop &amp; attract talent</a:t>
            </a:r>
          </a:p>
          <a:p>
            <a:r>
              <a:rPr lang="en-GB" dirty="0"/>
              <a:t>A combination of </a:t>
            </a:r>
            <a:r>
              <a:rPr lang="en-GB" b="1" dirty="0"/>
              <a:t>internal development and targeted external recruitment</a:t>
            </a:r>
            <a:r>
              <a:rPr lang="en-GB" dirty="0"/>
              <a:t> can address healthcare, digital and leadership skills gaps.</a:t>
            </a:r>
          </a:p>
          <a:p>
            <a:endParaRPr lang="en-GB" dirty="0"/>
          </a:p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3. Engage &amp; retain employees</a:t>
            </a:r>
          </a:p>
          <a:p>
            <a:r>
              <a:rPr lang="en-GB" dirty="0"/>
              <a:t>Learning, career development, fair reward, supportive leadership and wellbeing initiatives can strengthen engagement and reduce turnover.</a:t>
            </a:r>
          </a:p>
          <a:p>
            <a:endParaRPr lang="en-GB" dirty="0"/>
          </a:p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4. Measure &amp; improve</a:t>
            </a:r>
          </a:p>
          <a:p>
            <a:r>
              <a:rPr lang="en-GB" dirty="0"/>
              <a:t>Regular evaluation of recruitment, development, performance and retention outcomes will help </a:t>
            </a:r>
            <a:r>
              <a:rPr lang="en-GB" dirty="0" err="1"/>
              <a:t>HealthConnect</a:t>
            </a:r>
            <a:r>
              <a:rPr lang="en-GB" dirty="0"/>
              <a:t> improve its HR strategy over time.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70A65E-FA99-BD96-4896-7EBAD94A1525}"/>
              </a:ext>
            </a:extLst>
          </p:cNvPr>
          <p:cNvSpPr txBox="1"/>
          <p:nvPr/>
        </p:nvSpPr>
        <p:spPr>
          <a:xfrm>
            <a:off x="3968496" y="5879592"/>
            <a:ext cx="7123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“Investing in people is essential to </a:t>
            </a:r>
            <a:r>
              <a:rPr lang="en-GB" b="1" dirty="0" err="1"/>
              <a:t>HealthConnect</a:t>
            </a:r>
            <a:r>
              <a:rPr lang="en-GB" b="1" dirty="0"/>
              <a:t> UK's sustainable organisational performance.”</a:t>
            </a:r>
          </a:p>
        </p:txBody>
      </p:sp>
    </p:spTree>
    <p:extLst>
      <p:ext uri="{BB962C8B-B14F-4D97-AF65-F5344CB8AC3E}">
        <p14:creationId xmlns:p14="http://schemas.microsoft.com/office/powerpoint/2010/main" val="17962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EF0A803-4F13-2726-B582-577BF47917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79592"/>
            <a:ext cx="3447287" cy="978407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28164756-A6AA-176C-31F1-63051E279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4228"/>
            <a:ext cx="10515600" cy="854179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References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7C2093-0728-DE27-6305-9A8554BEB37C}"/>
              </a:ext>
            </a:extLst>
          </p:cNvPr>
          <p:cNvSpPr txBox="1"/>
          <p:nvPr/>
        </p:nvSpPr>
        <p:spPr>
          <a:xfrm>
            <a:off x="749808" y="978408"/>
            <a:ext cx="10515600" cy="4047005"/>
          </a:xfrm>
          <a:prstGeom prst="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/>
              <a:t>Armstrong, M. </a:t>
            </a:r>
            <a:r>
              <a:rPr lang="en-GB" sz="1400" dirty="0"/>
              <a:t>(2009) </a:t>
            </a:r>
            <a:r>
              <a:rPr lang="en-GB" sz="1400" i="1" dirty="0"/>
              <a:t>Armstrong's Handbook of Performance Management: An Evidence-Based Guide to Delivering High Performance</a:t>
            </a:r>
            <a:r>
              <a:rPr lang="en-GB" sz="1400" dirty="0"/>
              <a:t>. London: Kogan Page.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Armstrong, M. and Taylor, S. </a:t>
            </a:r>
            <a:r>
              <a:rPr lang="en-GB" sz="1400" dirty="0"/>
              <a:t>(2014) </a:t>
            </a:r>
            <a:r>
              <a:rPr lang="en-GB" sz="1400" i="1" dirty="0"/>
              <a:t>Armstrong's Handbook of Human Resource Management Practice</a:t>
            </a:r>
            <a:r>
              <a:rPr lang="en-GB" sz="1400" dirty="0"/>
              <a:t>. 13th </a:t>
            </a:r>
            <a:r>
              <a:rPr lang="en-GB" sz="1400" dirty="0" err="1"/>
              <a:t>edn</a:t>
            </a:r>
            <a:r>
              <a:rPr lang="en-GB" sz="1400" dirty="0"/>
              <a:t>. London: Kogan Page.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Baraldi, S. and </a:t>
            </a:r>
            <a:r>
              <a:rPr lang="en-GB" sz="1400" b="1" dirty="0" err="1"/>
              <a:t>Cifalinò</a:t>
            </a:r>
            <a:r>
              <a:rPr lang="en-GB" sz="1400" b="1" dirty="0"/>
              <a:t>, A. </a:t>
            </a:r>
            <a:r>
              <a:rPr lang="en-GB" sz="1400" dirty="0"/>
              <a:t>(2015) ‘Delivering training strategies: the balanced scorecard at work’, </a:t>
            </a:r>
            <a:r>
              <a:rPr lang="en-GB" sz="1400" i="1" dirty="0"/>
              <a:t>International Journal of Training and Development</a:t>
            </a:r>
            <a:r>
              <a:rPr lang="en-GB" sz="1400" dirty="0"/>
              <a:t>, 19(3), pp. 179–198.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Bechet, T. </a:t>
            </a:r>
            <a:r>
              <a:rPr lang="en-GB" sz="1400" dirty="0"/>
              <a:t>(2008) </a:t>
            </a:r>
            <a:r>
              <a:rPr lang="en-GB" sz="1400" i="1" dirty="0"/>
              <a:t>Strategic Staffing: A Comprehensive System for Effective Workforce Planning</a:t>
            </a:r>
            <a:r>
              <a:rPr lang="en-GB" sz="1400" dirty="0"/>
              <a:t>. New York, NY: AMACOM.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CIPD</a:t>
            </a:r>
            <a:r>
              <a:rPr lang="en-GB" sz="1400" dirty="0"/>
              <a:t> (2017a) </a:t>
            </a:r>
            <a:r>
              <a:rPr lang="en-GB" sz="1400" i="1" dirty="0"/>
              <a:t>Succession Planning</a:t>
            </a:r>
            <a:r>
              <a:rPr lang="en-GB" sz="1400" dirty="0"/>
              <a:t>. London: Chartered Institute of Personnel and Development.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CIPD </a:t>
            </a:r>
            <a:r>
              <a:rPr lang="en-GB" sz="1400" dirty="0"/>
              <a:t>(2017b) </a:t>
            </a:r>
            <a:r>
              <a:rPr lang="en-GB" sz="1400" i="1" dirty="0"/>
              <a:t>Talent Management</a:t>
            </a:r>
            <a:r>
              <a:rPr lang="en-GB" sz="1400" dirty="0"/>
              <a:t>. London: Chartered Institute of Personnel and Development.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Fiol, C.M. and Lyles, M.A. </a:t>
            </a:r>
            <a:r>
              <a:rPr lang="en-GB" sz="1400" dirty="0"/>
              <a:t>(1985) ‘Organizational learning’, </a:t>
            </a:r>
            <a:r>
              <a:rPr lang="en-GB" sz="1400" i="1" dirty="0"/>
              <a:t>Academy of Management Review</a:t>
            </a:r>
            <a:r>
              <a:rPr lang="en-GB" sz="1400" dirty="0"/>
              <a:t>, 10(4), pp. 803–813.</a:t>
            </a:r>
          </a:p>
          <a:p>
            <a:pPr>
              <a:lnSpc>
                <a:spcPct val="100000"/>
              </a:lnSpc>
            </a:pPr>
            <a:r>
              <a:rPr lang="en-GB" sz="1400" b="1" dirty="0"/>
              <a:t>Kaplan, R.S. and Norton, D.P.</a:t>
            </a:r>
            <a:r>
              <a:rPr lang="en-GB" sz="1400" dirty="0"/>
              <a:t> (2004) </a:t>
            </a:r>
            <a:r>
              <a:rPr lang="en-GB" sz="1400" i="1" dirty="0"/>
              <a:t>Strategy Maps: Converting Intangible Assets into Tangible Outcomes</a:t>
            </a:r>
            <a:r>
              <a:rPr lang="en-GB" sz="1400" dirty="0"/>
              <a:t>. Boston, MA: Harvard Business School </a:t>
            </a:r>
            <a:r>
              <a:rPr lang="en-GB" sz="1400" dirty="0" err="1"/>
              <a:t>Press.</a:t>
            </a:r>
            <a:r>
              <a:rPr lang="en-GB" sz="1400" i="1" dirty="0" err="1"/>
              <a:t>into</a:t>
            </a:r>
            <a:r>
              <a:rPr lang="en-GB" sz="1400" i="1" dirty="0"/>
              <a:t> Tangible Outcomes</a:t>
            </a:r>
            <a:r>
              <a:rPr lang="en-GB" sz="1400" dirty="0"/>
              <a:t>. Boston, MA: Harvard Business Press.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Mullins, L.J. and McLean, J.E. </a:t>
            </a:r>
            <a:r>
              <a:rPr lang="en-GB" sz="1400" dirty="0"/>
              <a:t>(2019) </a:t>
            </a:r>
            <a:r>
              <a:rPr lang="en-GB" sz="1400" i="1" dirty="0"/>
              <a:t>Organisational Behaviour in the Workplace</a:t>
            </a:r>
            <a:r>
              <a:rPr lang="en-GB" sz="1400" dirty="0"/>
              <a:t>. 12th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pPr>
              <a:lnSpc>
                <a:spcPct val="150000"/>
              </a:lnSpc>
            </a:pPr>
            <a:r>
              <a:rPr lang="en-GB" sz="1400" b="1" dirty="0"/>
              <a:t>Taylor, S.</a:t>
            </a:r>
            <a:r>
              <a:rPr lang="en-GB" sz="1400" dirty="0"/>
              <a:t> (2014) </a:t>
            </a:r>
            <a:r>
              <a:rPr lang="en-GB" sz="1400" i="1" dirty="0"/>
              <a:t>Resourcing and Talent Management</a:t>
            </a:r>
            <a:r>
              <a:rPr lang="en-GB" sz="1400" dirty="0"/>
              <a:t>. 6th </a:t>
            </a:r>
            <a:r>
              <a:rPr lang="en-GB" sz="1400" dirty="0" err="1"/>
              <a:t>edn</a:t>
            </a:r>
            <a:r>
              <a:rPr lang="en-GB" sz="1400" dirty="0"/>
              <a:t>. London: CIPD.</a:t>
            </a:r>
          </a:p>
        </p:txBody>
      </p:sp>
    </p:spTree>
    <p:extLst>
      <p:ext uri="{BB962C8B-B14F-4D97-AF65-F5344CB8AC3E}">
        <p14:creationId xmlns:p14="http://schemas.microsoft.com/office/powerpoint/2010/main" val="25089285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511</TotalTime>
  <Words>1430</Words>
  <Application>Microsoft Office PowerPoint</Application>
  <PresentationFormat>Widescreen</PresentationFormat>
  <Paragraphs>244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Developing and Managing Individuals and Teams Strategic HR Recommendations for HealthConnect UK </vt:lpstr>
      <vt:lpstr>HealthConnect UK: Workforce Challenges</vt:lpstr>
      <vt:lpstr>Workforce Planning: Identifying Future Skills Needs</vt:lpstr>
      <vt:lpstr>Recruitment Strategy: Attracting the Right Talent</vt:lpstr>
      <vt:lpstr>Learning &amp; Development: Building Future Skills</vt:lpstr>
      <vt:lpstr>Performance Management: Supporting High Performance</vt:lpstr>
      <vt:lpstr>Talent Management: Developing &amp; Retaining Key People</vt:lpstr>
      <vt:lpstr>Employee Motivation, Engagement &amp; Wellbeing</vt:lpstr>
      <vt:lpstr>Practical HR Recommendations for HealthConnect UK</vt:lpstr>
      <vt:lpstr>Implementation Plan &amp; Measuring Success </vt:lpstr>
      <vt:lpstr>Conclusion: Building a Future-Ready Workforce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Mirela Anghel (2506357)</dc:creator>
  <cp:lastModifiedBy>Mirela Anghel (2506357)</cp:lastModifiedBy>
  <cp:revision>53</cp:revision>
  <dcterms:created xsi:type="dcterms:W3CDTF">2026-09-29T13:46:30Z</dcterms:created>
  <dcterms:modified xsi:type="dcterms:W3CDTF">2026-10-10T09:06:59Z</dcterms:modified>
</cp:coreProperties>
</file>