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4"/>
  </p:sldMasterIdLst>
  <p:sldIdLst>
    <p:sldId id="270" r:id="rId5"/>
    <p:sldId id="271" r:id="rId6"/>
    <p:sldId id="272" r:id="rId7"/>
    <p:sldId id="274" r:id="rId8"/>
    <p:sldId id="365" r:id="rId9"/>
    <p:sldId id="273" r:id="rId10"/>
    <p:sldId id="261" r:id="rId11"/>
    <p:sldId id="337" r:id="rId12"/>
    <p:sldId id="363" r:id="rId13"/>
    <p:sldId id="364" r:id="rId14"/>
    <p:sldId id="265" r:id="rId15"/>
    <p:sldId id="263" r:id="rId16"/>
    <p:sldId id="266" r:id="rId17"/>
    <p:sldId id="268"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72" autoAdjust="0"/>
    <p:restoredTop sz="94660"/>
  </p:normalViewPr>
  <p:slideViewPr>
    <p:cSldViewPr snapToGrid="0">
      <p:cViewPr varScale="1">
        <p:scale>
          <a:sx n="76" d="100"/>
          <a:sy n="76" d="100"/>
        </p:scale>
        <p:origin x="62" y="19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C6A88E93-0042-4A7C-A212-2C7F1F569DD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B1EEBBB-52DE-46C8-ACC7-3DD4AF06ACC2}">
      <dgm:prSet/>
      <dgm:spPr/>
      <dgm:t>
        <a:bodyPr/>
        <a:lstStyle/>
        <a:p>
          <a:r>
            <a:rPr lang="en-GB" dirty="0"/>
            <a:t>   for the last two years basils sale has become stagnated ---because shops were closing down every few month,  in the retail park , some of the customers have lost their jobs,  and many are now working from home and do not come to buy lunch. </a:t>
          </a:r>
          <a:endParaRPr lang="en-US" dirty="0"/>
        </a:p>
      </dgm:t>
    </dgm:pt>
    <dgm:pt modelId="{0EEBDF39-DDB7-4C7E-8968-695DB81D2F40}" type="parTrans" cxnId="{5DBE72DA-0715-4270-BBCD-D4444066469F}">
      <dgm:prSet/>
      <dgm:spPr/>
      <dgm:t>
        <a:bodyPr/>
        <a:lstStyle/>
        <a:p>
          <a:endParaRPr lang="en-US"/>
        </a:p>
      </dgm:t>
    </dgm:pt>
    <dgm:pt modelId="{ED83017C-D5F8-4C14-88BD-0202F31548A3}" type="sibTrans" cxnId="{5DBE72DA-0715-4270-BBCD-D4444066469F}">
      <dgm:prSet/>
      <dgm:spPr/>
      <dgm:t>
        <a:bodyPr/>
        <a:lstStyle/>
        <a:p>
          <a:endParaRPr lang="en-US"/>
        </a:p>
      </dgm:t>
    </dgm:pt>
    <dgm:pt modelId="{49714B73-E6F8-47C1-91FB-A9B8E13D6D0A}">
      <dgm:prSet/>
      <dgm:spPr/>
      <dgm:t>
        <a:bodyPr/>
        <a:lstStyle/>
        <a:p>
          <a:r>
            <a:rPr lang="en-GB" dirty="0"/>
            <a:t>Some of Basil’s customers have asked weather basil could offer a delivery  service. Unfortunately, he was unable to provide that service because he needs to remain onsite.</a:t>
          </a:r>
          <a:endParaRPr lang="en-US" dirty="0"/>
        </a:p>
      </dgm:t>
    </dgm:pt>
    <dgm:pt modelId="{5446EC7B-1AAD-4B82-960A-BECB536B3EA6}" type="parTrans" cxnId="{42FD6A6F-B752-4817-90C3-A5E0D746B196}">
      <dgm:prSet/>
      <dgm:spPr/>
      <dgm:t>
        <a:bodyPr/>
        <a:lstStyle/>
        <a:p>
          <a:endParaRPr lang="en-US"/>
        </a:p>
      </dgm:t>
    </dgm:pt>
    <dgm:pt modelId="{72EB4178-7232-4FBF-8595-DCE4ACF1C570}" type="sibTrans" cxnId="{42FD6A6F-B752-4817-90C3-A5E0D746B196}">
      <dgm:prSet/>
      <dgm:spPr/>
      <dgm:t>
        <a:bodyPr/>
        <a:lstStyle/>
        <a:p>
          <a:endParaRPr lang="en-US"/>
        </a:p>
      </dgm:t>
    </dgm:pt>
    <dgm:pt modelId="{413E369B-4B68-4408-A34A-420839177FB9}">
      <dgm:prSet/>
      <dgm:spPr/>
      <dgm:t>
        <a:bodyPr/>
        <a:lstStyle/>
        <a:p>
          <a:r>
            <a:rPr lang="en-GB"/>
            <a:t>Basil was also unable to offer a pre-order service, but he is not always able to answer the phone.</a:t>
          </a:r>
          <a:endParaRPr lang="en-US"/>
        </a:p>
      </dgm:t>
    </dgm:pt>
    <dgm:pt modelId="{A3AA4792-1523-452D-A93C-6F1F2CDCC741}" type="parTrans" cxnId="{8FA6B616-3AE2-41E4-9FAD-93845FE8AD10}">
      <dgm:prSet/>
      <dgm:spPr/>
      <dgm:t>
        <a:bodyPr/>
        <a:lstStyle/>
        <a:p>
          <a:endParaRPr lang="en-US"/>
        </a:p>
      </dgm:t>
    </dgm:pt>
    <dgm:pt modelId="{6A34BE82-B6EF-41F0-BEF6-EDFAE9136F7A}" type="sibTrans" cxnId="{8FA6B616-3AE2-41E4-9FAD-93845FE8AD10}">
      <dgm:prSet/>
      <dgm:spPr/>
      <dgm:t>
        <a:bodyPr/>
        <a:lstStyle/>
        <a:p>
          <a:endParaRPr lang="en-US"/>
        </a:p>
      </dgm:t>
    </dgm:pt>
    <dgm:pt modelId="{9E6D729B-E82D-4871-BC85-77E8BB50B929}">
      <dgm:prSet/>
      <dgm:spPr/>
      <dgm:t>
        <a:bodyPr/>
        <a:lstStyle/>
        <a:p>
          <a:r>
            <a:rPr lang="en-GB"/>
            <a:t>At the same time, Basil has also had to contend with his overheads increasing. His utility bills, business rates, and insurance policies are considerably higher than they were in 2019.</a:t>
          </a:r>
          <a:endParaRPr lang="en-US"/>
        </a:p>
      </dgm:t>
    </dgm:pt>
    <dgm:pt modelId="{53214F0A-03CD-4088-986A-28B3E6E82C18}" type="parTrans" cxnId="{D8AFA345-5D3D-4C74-AAEC-3D8027D80F3F}">
      <dgm:prSet/>
      <dgm:spPr/>
      <dgm:t>
        <a:bodyPr/>
        <a:lstStyle/>
        <a:p>
          <a:endParaRPr lang="en-US"/>
        </a:p>
      </dgm:t>
    </dgm:pt>
    <dgm:pt modelId="{AB99D3FD-E2B0-41E0-B1EB-5788576D655D}" type="sibTrans" cxnId="{D8AFA345-5D3D-4C74-AAEC-3D8027D80F3F}">
      <dgm:prSet/>
      <dgm:spPr/>
      <dgm:t>
        <a:bodyPr/>
        <a:lstStyle/>
        <a:p>
          <a:endParaRPr lang="en-US"/>
        </a:p>
      </dgm:t>
    </dgm:pt>
    <dgm:pt modelId="{9C9ECC3D-BD8D-4E3C-B3A5-DC806E7E0D9C}" type="pres">
      <dgm:prSet presAssocID="{C6A88E93-0042-4A7C-A212-2C7F1F569DDA}" presName="root" presStyleCnt="0">
        <dgm:presLayoutVars>
          <dgm:dir/>
          <dgm:resizeHandles val="exact"/>
        </dgm:presLayoutVars>
      </dgm:prSet>
      <dgm:spPr/>
    </dgm:pt>
    <dgm:pt modelId="{8469C3F5-F544-48D7-8C6E-1A620F371315}" type="pres">
      <dgm:prSet presAssocID="{CB1EEBBB-52DE-46C8-ACC7-3DD4AF06ACC2}" presName="compNode" presStyleCnt="0"/>
      <dgm:spPr/>
    </dgm:pt>
    <dgm:pt modelId="{E3095CEE-88A0-4C8A-9194-49D26C5DF857}" type="pres">
      <dgm:prSet presAssocID="{CB1EEBBB-52DE-46C8-ACC7-3DD4AF06ACC2}" presName="bgRect" presStyleLbl="bgShp" presStyleIdx="0" presStyleCnt="4"/>
      <dgm:spPr/>
    </dgm:pt>
    <dgm:pt modelId="{366CF6B2-2046-46E7-B324-54D979A9AB37}" type="pres">
      <dgm:prSet presAssocID="{CB1EEBBB-52DE-46C8-ACC7-3DD4AF06ACC2}"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pward trend"/>
        </a:ext>
      </dgm:extLst>
    </dgm:pt>
    <dgm:pt modelId="{5B41AEFC-9105-4D32-A86A-92201BF5DA19}" type="pres">
      <dgm:prSet presAssocID="{CB1EEBBB-52DE-46C8-ACC7-3DD4AF06ACC2}" presName="spaceRect" presStyleCnt="0"/>
      <dgm:spPr/>
    </dgm:pt>
    <dgm:pt modelId="{B52230BC-9C0D-48AB-B594-7C225949C245}" type="pres">
      <dgm:prSet presAssocID="{CB1EEBBB-52DE-46C8-ACC7-3DD4AF06ACC2}" presName="parTx" presStyleLbl="revTx" presStyleIdx="0" presStyleCnt="4">
        <dgm:presLayoutVars>
          <dgm:chMax val="0"/>
          <dgm:chPref val="0"/>
        </dgm:presLayoutVars>
      </dgm:prSet>
      <dgm:spPr/>
    </dgm:pt>
    <dgm:pt modelId="{5C1DCCC9-9D7C-44D0-9874-2B0C4C4410D6}" type="pres">
      <dgm:prSet presAssocID="{ED83017C-D5F8-4C14-88BD-0202F31548A3}" presName="sibTrans" presStyleCnt="0"/>
      <dgm:spPr/>
    </dgm:pt>
    <dgm:pt modelId="{86A57900-94A6-453B-A92C-BF6080459591}" type="pres">
      <dgm:prSet presAssocID="{49714B73-E6F8-47C1-91FB-A9B8E13D6D0A}" presName="compNode" presStyleCnt="0"/>
      <dgm:spPr/>
    </dgm:pt>
    <dgm:pt modelId="{8F38BB68-AA93-498C-BF20-BD99878DA4D7}" type="pres">
      <dgm:prSet presAssocID="{49714B73-E6F8-47C1-91FB-A9B8E13D6D0A}" presName="bgRect" presStyleLbl="bgShp" presStyleIdx="1" presStyleCnt="4"/>
      <dgm:spPr/>
    </dgm:pt>
    <dgm:pt modelId="{AD63DAAA-C341-4443-AA7E-767F5B17069B}" type="pres">
      <dgm:prSet presAssocID="{49714B73-E6F8-47C1-91FB-A9B8E13D6D0A}"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iter"/>
        </a:ext>
      </dgm:extLst>
    </dgm:pt>
    <dgm:pt modelId="{7172D950-C7CB-4662-B9D7-3F26476EBED4}" type="pres">
      <dgm:prSet presAssocID="{49714B73-E6F8-47C1-91FB-A9B8E13D6D0A}" presName="spaceRect" presStyleCnt="0"/>
      <dgm:spPr/>
    </dgm:pt>
    <dgm:pt modelId="{A3FD48E7-33B3-4766-AC26-E56818312F7E}" type="pres">
      <dgm:prSet presAssocID="{49714B73-E6F8-47C1-91FB-A9B8E13D6D0A}" presName="parTx" presStyleLbl="revTx" presStyleIdx="1" presStyleCnt="4">
        <dgm:presLayoutVars>
          <dgm:chMax val="0"/>
          <dgm:chPref val="0"/>
        </dgm:presLayoutVars>
      </dgm:prSet>
      <dgm:spPr/>
    </dgm:pt>
    <dgm:pt modelId="{40CCAECF-37FD-4522-A96E-0CEC1E1ADC78}" type="pres">
      <dgm:prSet presAssocID="{72EB4178-7232-4FBF-8595-DCE4ACF1C570}" presName="sibTrans" presStyleCnt="0"/>
      <dgm:spPr/>
    </dgm:pt>
    <dgm:pt modelId="{10CEB895-E83A-495A-85A1-DE3EC89C98CE}" type="pres">
      <dgm:prSet presAssocID="{413E369B-4B68-4408-A34A-420839177FB9}" presName="compNode" presStyleCnt="0"/>
      <dgm:spPr/>
    </dgm:pt>
    <dgm:pt modelId="{880E9B42-00FF-44C7-9597-ECC96304D296}" type="pres">
      <dgm:prSet presAssocID="{413E369B-4B68-4408-A34A-420839177FB9}" presName="bgRect" presStyleLbl="bgShp" presStyleIdx="2" presStyleCnt="4"/>
      <dgm:spPr/>
    </dgm:pt>
    <dgm:pt modelId="{66733585-B58C-4C5F-8460-B623CC29AAF4}" type="pres">
      <dgm:prSet presAssocID="{413E369B-4B68-4408-A34A-420839177FB9}"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Avocado"/>
        </a:ext>
      </dgm:extLst>
    </dgm:pt>
    <dgm:pt modelId="{22DD1C63-B029-4839-AFB2-7B82C8709261}" type="pres">
      <dgm:prSet presAssocID="{413E369B-4B68-4408-A34A-420839177FB9}" presName="spaceRect" presStyleCnt="0"/>
      <dgm:spPr/>
    </dgm:pt>
    <dgm:pt modelId="{F41A07CE-BFC8-4DF4-B8B6-FE235A0C38AE}" type="pres">
      <dgm:prSet presAssocID="{413E369B-4B68-4408-A34A-420839177FB9}" presName="parTx" presStyleLbl="revTx" presStyleIdx="2" presStyleCnt="4">
        <dgm:presLayoutVars>
          <dgm:chMax val="0"/>
          <dgm:chPref val="0"/>
        </dgm:presLayoutVars>
      </dgm:prSet>
      <dgm:spPr/>
    </dgm:pt>
    <dgm:pt modelId="{E03D3146-BEE9-4850-8377-577695EED34C}" type="pres">
      <dgm:prSet presAssocID="{6A34BE82-B6EF-41F0-BEF6-EDFAE9136F7A}" presName="sibTrans" presStyleCnt="0"/>
      <dgm:spPr/>
    </dgm:pt>
    <dgm:pt modelId="{082D1C7E-6E8E-40C1-9AF1-5A4FE8B7DA03}" type="pres">
      <dgm:prSet presAssocID="{9E6D729B-E82D-4871-BC85-77E8BB50B929}" presName="compNode" presStyleCnt="0"/>
      <dgm:spPr/>
    </dgm:pt>
    <dgm:pt modelId="{A071345C-515C-4A6D-8B48-C060B8336510}" type="pres">
      <dgm:prSet presAssocID="{9E6D729B-E82D-4871-BC85-77E8BB50B929}" presName="bgRect" presStyleLbl="bgShp" presStyleIdx="3" presStyleCnt="4"/>
      <dgm:spPr/>
    </dgm:pt>
    <dgm:pt modelId="{57E0C1F9-DB33-45E5-A1D5-766080BA28A3}" type="pres">
      <dgm:prSet presAssocID="{9E6D729B-E82D-4871-BC85-77E8BB50B929}"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9FF32129-E119-4CE4-8183-2DD773A198BF}" type="pres">
      <dgm:prSet presAssocID="{9E6D729B-E82D-4871-BC85-77E8BB50B929}" presName="spaceRect" presStyleCnt="0"/>
      <dgm:spPr/>
    </dgm:pt>
    <dgm:pt modelId="{675D41D5-5BFE-43C3-8B65-29A435DC0F57}" type="pres">
      <dgm:prSet presAssocID="{9E6D729B-E82D-4871-BC85-77E8BB50B929}" presName="parTx" presStyleLbl="revTx" presStyleIdx="3" presStyleCnt="4">
        <dgm:presLayoutVars>
          <dgm:chMax val="0"/>
          <dgm:chPref val="0"/>
        </dgm:presLayoutVars>
      </dgm:prSet>
      <dgm:spPr/>
    </dgm:pt>
  </dgm:ptLst>
  <dgm:cxnLst>
    <dgm:cxn modelId="{8FA6B616-3AE2-41E4-9FAD-93845FE8AD10}" srcId="{C6A88E93-0042-4A7C-A212-2C7F1F569DDA}" destId="{413E369B-4B68-4408-A34A-420839177FB9}" srcOrd="2" destOrd="0" parTransId="{A3AA4792-1523-452D-A93C-6F1F2CDCC741}" sibTransId="{6A34BE82-B6EF-41F0-BEF6-EDFAE9136F7A}"/>
    <dgm:cxn modelId="{F87B5D22-0247-45F2-9208-5F4334168644}" type="presOf" srcId="{CB1EEBBB-52DE-46C8-ACC7-3DD4AF06ACC2}" destId="{B52230BC-9C0D-48AB-B594-7C225949C245}" srcOrd="0" destOrd="0" presId="urn:microsoft.com/office/officeart/2018/2/layout/IconVerticalSolidList"/>
    <dgm:cxn modelId="{D8AFA345-5D3D-4C74-AAEC-3D8027D80F3F}" srcId="{C6A88E93-0042-4A7C-A212-2C7F1F569DDA}" destId="{9E6D729B-E82D-4871-BC85-77E8BB50B929}" srcOrd="3" destOrd="0" parTransId="{53214F0A-03CD-4088-986A-28B3E6E82C18}" sibTransId="{AB99D3FD-E2B0-41E0-B1EB-5788576D655D}"/>
    <dgm:cxn modelId="{42FD6A6F-B752-4817-90C3-A5E0D746B196}" srcId="{C6A88E93-0042-4A7C-A212-2C7F1F569DDA}" destId="{49714B73-E6F8-47C1-91FB-A9B8E13D6D0A}" srcOrd="1" destOrd="0" parTransId="{5446EC7B-1AAD-4B82-960A-BECB536B3EA6}" sibTransId="{72EB4178-7232-4FBF-8595-DCE4ACF1C570}"/>
    <dgm:cxn modelId="{392BBFCF-50DE-4CB0-8352-E018DCCF7F6E}" type="presOf" srcId="{C6A88E93-0042-4A7C-A212-2C7F1F569DDA}" destId="{9C9ECC3D-BD8D-4E3C-B3A5-DC806E7E0D9C}" srcOrd="0" destOrd="0" presId="urn:microsoft.com/office/officeart/2018/2/layout/IconVerticalSolidList"/>
    <dgm:cxn modelId="{5DBE72DA-0715-4270-BBCD-D4444066469F}" srcId="{C6A88E93-0042-4A7C-A212-2C7F1F569DDA}" destId="{CB1EEBBB-52DE-46C8-ACC7-3DD4AF06ACC2}" srcOrd="0" destOrd="0" parTransId="{0EEBDF39-DDB7-4C7E-8968-695DB81D2F40}" sibTransId="{ED83017C-D5F8-4C14-88BD-0202F31548A3}"/>
    <dgm:cxn modelId="{0A708FFA-1913-49CA-B9F2-5D26800B43FA}" type="presOf" srcId="{49714B73-E6F8-47C1-91FB-A9B8E13D6D0A}" destId="{A3FD48E7-33B3-4766-AC26-E56818312F7E}" srcOrd="0" destOrd="0" presId="urn:microsoft.com/office/officeart/2018/2/layout/IconVerticalSolidList"/>
    <dgm:cxn modelId="{4CD095FA-53D7-419D-B215-6968386505D3}" type="presOf" srcId="{413E369B-4B68-4408-A34A-420839177FB9}" destId="{F41A07CE-BFC8-4DF4-B8B6-FE235A0C38AE}" srcOrd="0" destOrd="0" presId="urn:microsoft.com/office/officeart/2018/2/layout/IconVerticalSolidList"/>
    <dgm:cxn modelId="{C9A44EFE-43B9-4BEB-A75A-3B1695581290}" type="presOf" srcId="{9E6D729B-E82D-4871-BC85-77E8BB50B929}" destId="{675D41D5-5BFE-43C3-8B65-29A435DC0F57}" srcOrd="0" destOrd="0" presId="urn:microsoft.com/office/officeart/2018/2/layout/IconVerticalSolidList"/>
    <dgm:cxn modelId="{D48C72B4-48F2-4736-9CB8-2D721F5CF54E}" type="presParOf" srcId="{9C9ECC3D-BD8D-4E3C-B3A5-DC806E7E0D9C}" destId="{8469C3F5-F544-48D7-8C6E-1A620F371315}" srcOrd="0" destOrd="0" presId="urn:microsoft.com/office/officeart/2018/2/layout/IconVerticalSolidList"/>
    <dgm:cxn modelId="{47359D8D-F65C-4799-9627-21197672D303}" type="presParOf" srcId="{8469C3F5-F544-48D7-8C6E-1A620F371315}" destId="{E3095CEE-88A0-4C8A-9194-49D26C5DF857}" srcOrd="0" destOrd="0" presId="urn:microsoft.com/office/officeart/2018/2/layout/IconVerticalSolidList"/>
    <dgm:cxn modelId="{EF554255-85B1-45FD-912F-2CC72D304B1F}" type="presParOf" srcId="{8469C3F5-F544-48D7-8C6E-1A620F371315}" destId="{366CF6B2-2046-46E7-B324-54D979A9AB37}" srcOrd="1" destOrd="0" presId="urn:microsoft.com/office/officeart/2018/2/layout/IconVerticalSolidList"/>
    <dgm:cxn modelId="{DCD4A8D5-681A-4DB2-A096-E177510B5CF7}" type="presParOf" srcId="{8469C3F5-F544-48D7-8C6E-1A620F371315}" destId="{5B41AEFC-9105-4D32-A86A-92201BF5DA19}" srcOrd="2" destOrd="0" presId="urn:microsoft.com/office/officeart/2018/2/layout/IconVerticalSolidList"/>
    <dgm:cxn modelId="{9B3BD506-3CE7-4F74-B87B-1D48A98B3FD0}" type="presParOf" srcId="{8469C3F5-F544-48D7-8C6E-1A620F371315}" destId="{B52230BC-9C0D-48AB-B594-7C225949C245}" srcOrd="3" destOrd="0" presId="urn:microsoft.com/office/officeart/2018/2/layout/IconVerticalSolidList"/>
    <dgm:cxn modelId="{0C6D1ADA-0E02-4DF9-B87F-71F8AFCEEF7C}" type="presParOf" srcId="{9C9ECC3D-BD8D-4E3C-B3A5-DC806E7E0D9C}" destId="{5C1DCCC9-9D7C-44D0-9874-2B0C4C4410D6}" srcOrd="1" destOrd="0" presId="urn:microsoft.com/office/officeart/2018/2/layout/IconVerticalSolidList"/>
    <dgm:cxn modelId="{CFEE135B-7FAF-4B38-BA12-C8ABF0F973AC}" type="presParOf" srcId="{9C9ECC3D-BD8D-4E3C-B3A5-DC806E7E0D9C}" destId="{86A57900-94A6-453B-A92C-BF6080459591}" srcOrd="2" destOrd="0" presId="urn:microsoft.com/office/officeart/2018/2/layout/IconVerticalSolidList"/>
    <dgm:cxn modelId="{8281BFF7-C332-4225-8F3A-55F50DBB5CCF}" type="presParOf" srcId="{86A57900-94A6-453B-A92C-BF6080459591}" destId="{8F38BB68-AA93-498C-BF20-BD99878DA4D7}" srcOrd="0" destOrd="0" presId="urn:microsoft.com/office/officeart/2018/2/layout/IconVerticalSolidList"/>
    <dgm:cxn modelId="{C6A85793-04EE-421A-855B-1BDBC556C32F}" type="presParOf" srcId="{86A57900-94A6-453B-A92C-BF6080459591}" destId="{AD63DAAA-C341-4443-AA7E-767F5B17069B}" srcOrd="1" destOrd="0" presId="urn:microsoft.com/office/officeart/2018/2/layout/IconVerticalSolidList"/>
    <dgm:cxn modelId="{C1BA4C1D-E5E2-4693-ACB2-3DF244B4710A}" type="presParOf" srcId="{86A57900-94A6-453B-A92C-BF6080459591}" destId="{7172D950-C7CB-4662-B9D7-3F26476EBED4}" srcOrd="2" destOrd="0" presId="urn:microsoft.com/office/officeart/2018/2/layout/IconVerticalSolidList"/>
    <dgm:cxn modelId="{8A3116FE-A03E-42FB-A103-04826177C541}" type="presParOf" srcId="{86A57900-94A6-453B-A92C-BF6080459591}" destId="{A3FD48E7-33B3-4766-AC26-E56818312F7E}" srcOrd="3" destOrd="0" presId="urn:microsoft.com/office/officeart/2018/2/layout/IconVerticalSolidList"/>
    <dgm:cxn modelId="{9F56E5BB-6A79-47CB-B822-A2248397EA00}" type="presParOf" srcId="{9C9ECC3D-BD8D-4E3C-B3A5-DC806E7E0D9C}" destId="{40CCAECF-37FD-4522-A96E-0CEC1E1ADC78}" srcOrd="3" destOrd="0" presId="urn:microsoft.com/office/officeart/2018/2/layout/IconVerticalSolidList"/>
    <dgm:cxn modelId="{A45CB927-E9CF-4098-A1FC-FFBF44D22EEC}" type="presParOf" srcId="{9C9ECC3D-BD8D-4E3C-B3A5-DC806E7E0D9C}" destId="{10CEB895-E83A-495A-85A1-DE3EC89C98CE}" srcOrd="4" destOrd="0" presId="urn:microsoft.com/office/officeart/2018/2/layout/IconVerticalSolidList"/>
    <dgm:cxn modelId="{28FC94E7-EB94-4D03-BFDA-1AF4133B22D9}" type="presParOf" srcId="{10CEB895-E83A-495A-85A1-DE3EC89C98CE}" destId="{880E9B42-00FF-44C7-9597-ECC96304D296}" srcOrd="0" destOrd="0" presId="urn:microsoft.com/office/officeart/2018/2/layout/IconVerticalSolidList"/>
    <dgm:cxn modelId="{D185DA91-1F80-48D0-9907-01B406BDDF4E}" type="presParOf" srcId="{10CEB895-E83A-495A-85A1-DE3EC89C98CE}" destId="{66733585-B58C-4C5F-8460-B623CC29AAF4}" srcOrd="1" destOrd="0" presId="urn:microsoft.com/office/officeart/2018/2/layout/IconVerticalSolidList"/>
    <dgm:cxn modelId="{61F48AAD-5892-4D64-AE0F-62A854759895}" type="presParOf" srcId="{10CEB895-E83A-495A-85A1-DE3EC89C98CE}" destId="{22DD1C63-B029-4839-AFB2-7B82C8709261}" srcOrd="2" destOrd="0" presId="urn:microsoft.com/office/officeart/2018/2/layout/IconVerticalSolidList"/>
    <dgm:cxn modelId="{23C42EC7-C824-4C4A-9B17-881BF754A9E0}" type="presParOf" srcId="{10CEB895-E83A-495A-85A1-DE3EC89C98CE}" destId="{F41A07CE-BFC8-4DF4-B8B6-FE235A0C38AE}" srcOrd="3" destOrd="0" presId="urn:microsoft.com/office/officeart/2018/2/layout/IconVerticalSolidList"/>
    <dgm:cxn modelId="{C763B2C8-D15B-4186-AC9A-8808239D8525}" type="presParOf" srcId="{9C9ECC3D-BD8D-4E3C-B3A5-DC806E7E0D9C}" destId="{E03D3146-BEE9-4850-8377-577695EED34C}" srcOrd="5" destOrd="0" presId="urn:microsoft.com/office/officeart/2018/2/layout/IconVerticalSolidList"/>
    <dgm:cxn modelId="{41CF36DD-3090-4872-8265-22CA3E2466EB}" type="presParOf" srcId="{9C9ECC3D-BD8D-4E3C-B3A5-DC806E7E0D9C}" destId="{082D1C7E-6E8E-40C1-9AF1-5A4FE8B7DA03}" srcOrd="6" destOrd="0" presId="urn:microsoft.com/office/officeart/2018/2/layout/IconVerticalSolidList"/>
    <dgm:cxn modelId="{91E5724C-7B76-4759-B946-8AEF1BAC39BA}" type="presParOf" srcId="{082D1C7E-6E8E-40C1-9AF1-5A4FE8B7DA03}" destId="{A071345C-515C-4A6D-8B48-C060B8336510}" srcOrd="0" destOrd="0" presId="urn:microsoft.com/office/officeart/2018/2/layout/IconVerticalSolidList"/>
    <dgm:cxn modelId="{B09D4DAA-AA6E-431E-A9CD-941AF0010829}" type="presParOf" srcId="{082D1C7E-6E8E-40C1-9AF1-5A4FE8B7DA03}" destId="{57E0C1F9-DB33-45E5-A1D5-766080BA28A3}" srcOrd="1" destOrd="0" presId="urn:microsoft.com/office/officeart/2018/2/layout/IconVerticalSolidList"/>
    <dgm:cxn modelId="{3A6EB30B-F13E-47AF-AB66-86F5FF61DA40}" type="presParOf" srcId="{082D1C7E-6E8E-40C1-9AF1-5A4FE8B7DA03}" destId="{9FF32129-E119-4CE4-8183-2DD773A198BF}" srcOrd="2" destOrd="0" presId="urn:microsoft.com/office/officeart/2018/2/layout/IconVerticalSolidList"/>
    <dgm:cxn modelId="{55C3AD4F-9B85-4E0A-8301-6D0B657EF23E}" type="presParOf" srcId="{082D1C7E-6E8E-40C1-9AF1-5A4FE8B7DA03}" destId="{675D41D5-5BFE-43C3-8B65-29A435DC0F5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095CEE-88A0-4C8A-9194-49D26C5DF857}">
      <dsp:nvSpPr>
        <dsp:cNvPr id="0" name=""/>
        <dsp:cNvSpPr/>
      </dsp:nvSpPr>
      <dsp:spPr>
        <a:xfrm>
          <a:off x="0" y="1683"/>
          <a:ext cx="9404352" cy="85327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6CF6B2-2046-46E7-B324-54D979A9AB37}">
      <dsp:nvSpPr>
        <dsp:cNvPr id="0" name=""/>
        <dsp:cNvSpPr/>
      </dsp:nvSpPr>
      <dsp:spPr>
        <a:xfrm>
          <a:off x="258116" y="193670"/>
          <a:ext cx="469302" cy="4693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52230BC-9C0D-48AB-B594-7C225949C245}">
      <dsp:nvSpPr>
        <dsp:cNvPr id="0" name=""/>
        <dsp:cNvSpPr/>
      </dsp:nvSpPr>
      <dsp:spPr>
        <a:xfrm>
          <a:off x="985535" y="1683"/>
          <a:ext cx="8418816" cy="8532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305" tIns="90305" rIns="90305" bIns="90305" numCol="1" spcCol="1270" anchor="ctr" anchorCtr="0">
          <a:noAutofit/>
        </a:bodyPr>
        <a:lstStyle/>
        <a:p>
          <a:pPr marL="0" lvl="0" indent="0" algn="l" defTabSz="666750">
            <a:lnSpc>
              <a:spcPct val="90000"/>
            </a:lnSpc>
            <a:spcBef>
              <a:spcPct val="0"/>
            </a:spcBef>
            <a:spcAft>
              <a:spcPct val="35000"/>
            </a:spcAft>
            <a:buNone/>
          </a:pPr>
          <a:r>
            <a:rPr lang="en-GB" sz="1500" kern="1200" dirty="0"/>
            <a:t>   for the last two years basils sale has become stagnated ---because shops were closing down every few month,  in the retail park , some of the customers have lost their jobs,  and many are now working from home and do not come to buy lunch. </a:t>
          </a:r>
          <a:endParaRPr lang="en-US" sz="1500" kern="1200" dirty="0"/>
        </a:p>
      </dsp:txBody>
      <dsp:txXfrm>
        <a:off x="985535" y="1683"/>
        <a:ext cx="8418816" cy="853277"/>
      </dsp:txXfrm>
    </dsp:sp>
    <dsp:sp modelId="{8F38BB68-AA93-498C-BF20-BD99878DA4D7}">
      <dsp:nvSpPr>
        <dsp:cNvPr id="0" name=""/>
        <dsp:cNvSpPr/>
      </dsp:nvSpPr>
      <dsp:spPr>
        <a:xfrm>
          <a:off x="0" y="1068280"/>
          <a:ext cx="9404352" cy="85327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63DAAA-C341-4443-AA7E-767F5B17069B}">
      <dsp:nvSpPr>
        <dsp:cNvPr id="0" name=""/>
        <dsp:cNvSpPr/>
      </dsp:nvSpPr>
      <dsp:spPr>
        <a:xfrm>
          <a:off x="258116" y="1260267"/>
          <a:ext cx="469302" cy="4693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3FD48E7-33B3-4766-AC26-E56818312F7E}">
      <dsp:nvSpPr>
        <dsp:cNvPr id="0" name=""/>
        <dsp:cNvSpPr/>
      </dsp:nvSpPr>
      <dsp:spPr>
        <a:xfrm>
          <a:off x="985535" y="1068280"/>
          <a:ext cx="8418816" cy="8532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305" tIns="90305" rIns="90305" bIns="90305" numCol="1" spcCol="1270" anchor="ctr" anchorCtr="0">
          <a:noAutofit/>
        </a:bodyPr>
        <a:lstStyle/>
        <a:p>
          <a:pPr marL="0" lvl="0" indent="0" algn="l" defTabSz="666750">
            <a:lnSpc>
              <a:spcPct val="90000"/>
            </a:lnSpc>
            <a:spcBef>
              <a:spcPct val="0"/>
            </a:spcBef>
            <a:spcAft>
              <a:spcPct val="35000"/>
            </a:spcAft>
            <a:buNone/>
          </a:pPr>
          <a:r>
            <a:rPr lang="en-GB" sz="1500" kern="1200" dirty="0"/>
            <a:t>Some of Basil’s customers have asked weather basil could offer a delivery  service. Unfortunately, he was unable to provide that service because he needs to remain onsite.</a:t>
          </a:r>
          <a:endParaRPr lang="en-US" sz="1500" kern="1200" dirty="0"/>
        </a:p>
      </dsp:txBody>
      <dsp:txXfrm>
        <a:off x="985535" y="1068280"/>
        <a:ext cx="8418816" cy="853277"/>
      </dsp:txXfrm>
    </dsp:sp>
    <dsp:sp modelId="{880E9B42-00FF-44C7-9597-ECC96304D296}">
      <dsp:nvSpPr>
        <dsp:cNvPr id="0" name=""/>
        <dsp:cNvSpPr/>
      </dsp:nvSpPr>
      <dsp:spPr>
        <a:xfrm>
          <a:off x="0" y="2134876"/>
          <a:ext cx="9404352" cy="85327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733585-B58C-4C5F-8460-B623CC29AAF4}">
      <dsp:nvSpPr>
        <dsp:cNvPr id="0" name=""/>
        <dsp:cNvSpPr/>
      </dsp:nvSpPr>
      <dsp:spPr>
        <a:xfrm>
          <a:off x="258116" y="2326864"/>
          <a:ext cx="469302" cy="4693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41A07CE-BFC8-4DF4-B8B6-FE235A0C38AE}">
      <dsp:nvSpPr>
        <dsp:cNvPr id="0" name=""/>
        <dsp:cNvSpPr/>
      </dsp:nvSpPr>
      <dsp:spPr>
        <a:xfrm>
          <a:off x="985535" y="2134876"/>
          <a:ext cx="8418816" cy="8532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305" tIns="90305" rIns="90305" bIns="90305" numCol="1" spcCol="1270" anchor="ctr" anchorCtr="0">
          <a:noAutofit/>
        </a:bodyPr>
        <a:lstStyle/>
        <a:p>
          <a:pPr marL="0" lvl="0" indent="0" algn="l" defTabSz="666750">
            <a:lnSpc>
              <a:spcPct val="90000"/>
            </a:lnSpc>
            <a:spcBef>
              <a:spcPct val="0"/>
            </a:spcBef>
            <a:spcAft>
              <a:spcPct val="35000"/>
            </a:spcAft>
            <a:buNone/>
          </a:pPr>
          <a:r>
            <a:rPr lang="en-GB" sz="1500" kern="1200"/>
            <a:t>Basil was also unable to offer a pre-order service, but he is not always able to answer the phone.</a:t>
          </a:r>
          <a:endParaRPr lang="en-US" sz="1500" kern="1200"/>
        </a:p>
      </dsp:txBody>
      <dsp:txXfrm>
        <a:off x="985535" y="2134876"/>
        <a:ext cx="8418816" cy="853277"/>
      </dsp:txXfrm>
    </dsp:sp>
    <dsp:sp modelId="{A071345C-515C-4A6D-8B48-C060B8336510}">
      <dsp:nvSpPr>
        <dsp:cNvPr id="0" name=""/>
        <dsp:cNvSpPr/>
      </dsp:nvSpPr>
      <dsp:spPr>
        <a:xfrm>
          <a:off x="0" y="3201473"/>
          <a:ext cx="9404352" cy="85327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E0C1F9-DB33-45E5-A1D5-766080BA28A3}">
      <dsp:nvSpPr>
        <dsp:cNvPr id="0" name=""/>
        <dsp:cNvSpPr/>
      </dsp:nvSpPr>
      <dsp:spPr>
        <a:xfrm>
          <a:off x="258116" y="3393460"/>
          <a:ext cx="469302" cy="4693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75D41D5-5BFE-43C3-8B65-29A435DC0F57}">
      <dsp:nvSpPr>
        <dsp:cNvPr id="0" name=""/>
        <dsp:cNvSpPr/>
      </dsp:nvSpPr>
      <dsp:spPr>
        <a:xfrm>
          <a:off x="985535" y="3201473"/>
          <a:ext cx="8418816" cy="8532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305" tIns="90305" rIns="90305" bIns="90305" numCol="1" spcCol="1270" anchor="ctr" anchorCtr="0">
          <a:noAutofit/>
        </a:bodyPr>
        <a:lstStyle/>
        <a:p>
          <a:pPr marL="0" lvl="0" indent="0" algn="l" defTabSz="666750">
            <a:lnSpc>
              <a:spcPct val="90000"/>
            </a:lnSpc>
            <a:spcBef>
              <a:spcPct val="0"/>
            </a:spcBef>
            <a:spcAft>
              <a:spcPct val="35000"/>
            </a:spcAft>
            <a:buNone/>
          </a:pPr>
          <a:r>
            <a:rPr lang="en-GB" sz="1500" kern="1200"/>
            <a:t>At the same time, Basil has also had to contend with his overheads increasing. His utility bills, business rates, and insurance policies are considerably higher than they were in 2019.</a:t>
          </a:r>
          <a:endParaRPr lang="en-US" sz="1500" kern="1200"/>
        </a:p>
      </dsp:txBody>
      <dsp:txXfrm>
        <a:off x="985535" y="3201473"/>
        <a:ext cx="8418816" cy="85327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625779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0C5998CB-538F-45AF-896C-2191D41163B7}"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3150680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332671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C5998CB-538F-45AF-896C-2191D41163B7}"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842198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C5998CB-538F-45AF-896C-2191D41163B7}" type="datetimeFigureOut">
              <a:rPr lang="en-GB" smtClean="0"/>
              <a:t>11/10/2026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0112307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0C5998CB-538F-45AF-896C-2191D41163B7}" type="datetimeFigureOut">
              <a:rPr lang="en-GB" smtClean="0"/>
              <a:t>11/10/2026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487719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0C5998CB-538F-45AF-896C-2191D41163B7}" type="datetimeFigureOut">
              <a:rPr lang="en-GB" smtClean="0"/>
              <a:t>11/10/2026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5073914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0C5998CB-538F-45AF-896C-2191D41163B7}" type="datetimeFigureOut">
              <a:rPr lang="en-GB" smtClean="0"/>
              <a:t>11/10/2026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259649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843064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031368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5050101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074383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2864391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C5998CB-538F-45AF-896C-2191D41163B7}" type="datetimeFigureOut">
              <a:rPr lang="en-GB" smtClean="0"/>
              <a:t>11/10/2026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0428617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C5998CB-538F-45AF-896C-2191D41163B7}" type="datetimeFigureOut">
              <a:rPr lang="en-GB" smtClean="0"/>
              <a:t>11/10/2026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0699014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3347017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8168844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11784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0">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1">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2">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3">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0C5998CB-538F-45AF-896C-2191D41163B7}" type="datetimeFigureOut">
              <a:rPr lang="en-GB" smtClean="0"/>
              <a:t>11/10/2026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2837223603"/>
      </p:ext>
    </p:extLst>
  </p:cSld>
  <p:clrMap bg1="dk1" tx1="lt1" bg2="dk2" tx2="lt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 id="2147483804" r:id="rId12"/>
    <p:sldLayoutId id="2147483805" r:id="rId13"/>
    <p:sldLayoutId id="2147483806" r:id="rId14"/>
    <p:sldLayoutId id="2147483807" r:id="rId15"/>
    <p:sldLayoutId id="2147483808" r:id="rId16"/>
    <p:sldLayoutId id="2147483809" r:id="rId17"/>
    <p:sldLayoutId id="2147483810" r:id="rId18"/>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1" name="Rectangle 10">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5" name="Freeform: Shape 14">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4" name="TextBox 3">
            <a:extLst>
              <a:ext uri="{FF2B5EF4-FFF2-40B4-BE49-F238E27FC236}">
                <a16:creationId xmlns:a16="http://schemas.microsoft.com/office/drawing/2014/main" id="{0275301B-F9FE-639C-99FA-5A78A9B0F8AC}"/>
              </a:ext>
            </a:extLst>
          </p:cNvPr>
          <p:cNvSpPr txBox="1"/>
          <p:nvPr/>
        </p:nvSpPr>
        <p:spPr>
          <a:xfrm>
            <a:off x="1103312" y="2763520"/>
            <a:ext cx="8946541" cy="3484879"/>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buFont typeface="Wingdings 3" charset="2"/>
              <a:buChar char=""/>
            </a:pPr>
            <a:r>
              <a:rPr lang="en-US" sz="1400">
                <a:latin typeface="+mj-lt"/>
                <a:ea typeface="+mj-ea"/>
                <a:cs typeface="+mj-cs"/>
              </a:rPr>
              <a:t>Student Name: Teneen manning</a:t>
            </a:r>
          </a:p>
          <a:p>
            <a:pPr>
              <a:lnSpc>
                <a:spcPct val="90000"/>
              </a:lnSpc>
              <a:spcBef>
                <a:spcPts val="1000"/>
              </a:spcBef>
              <a:buClr>
                <a:schemeClr val="bg2">
                  <a:lumMod val="40000"/>
                  <a:lumOff val="60000"/>
                </a:schemeClr>
              </a:buClr>
              <a:buSzPct val="80000"/>
              <a:buFont typeface="Wingdings 3" charset="2"/>
              <a:buChar char=""/>
            </a:pPr>
            <a:endParaRPr lang="en-US" sz="140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sz="1400">
                <a:latin typeface="+mj-lt"/>
                <a:ea typeface="+mj-ea"/>
                <a:cs typeface="+mj-cs"/>
              </a:rPr>
              <a:t>Student ID:		2538630</a:t>
            </a:r>
          </a:p>
          <a:p>
            <a:pPr>
              <a:lnSpc>
                <a:spcPct val="90000"/>
              </a:lnSpc>
              <a:spcBef>
                <a:spcPts val="1000"/>
              </a:spcBef>
              <a:buClr>
                <a:schemeClr val="bg2">
                  <a:lumMod val="40000"/>
                  <a:lumOff val="60000"/>
                </a:schemeClr>
              </a:buClr>
              <a:buSzPct val="80000"/>
              <a:buFont typeface="Wingdings 3" charset="2"/>
              <a:buChar char=""/>
            </a:pPr>
            <a:endParaRPr lang="en-US" sz="140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sz="1400">
                <a:latin typeface="+mj-lt"/>
                <a:ea typeface="+mj-ea"/>
                <a:cs typeface="+mj-cs"/>
              </a:rPr>
              <a:t>Lecturer’s Name:	Annamarie dufficy</a:t>
            </a:r>
          </a:p>
          <a:p>
            <a:pPr>
              <a:lnSpc>
                <a:spcPct val="90000"/>
              </a:lnSpc>
              <a:spcBef>
                <a:spcPts val="1000"/>
              </a:spcBef>
              <a:buClr>
                <a:schemeClr val="bg2">
                  <a:lumMod val="40000"/>
                  <a:lumOff val="60000"/>
                </a:schemeClr>
              </a:buClr>
              <a:buSzPct val="80000"/>
              <a:buFont typeface="Wingdings 3" charset="2"/>
              <a:buChar char=""/>
            </a:pPr>
            <a:endParaRPr lang="en-US" sz="140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sz="1400">
                <a:latin typeface="+mj-lt"/>
                <a:ea typeface="+mj-ea"/>
                <a:cs typeface="+mj-cs"/>
              </a:rPr>
              <a:t>Module Code: 	LCLM 4004</a:t>
            </a:r>
          </a:p>
          <a:p>
            <a:pPr>
              <a:lnSpc>
                <a:spcPct val="90000"/>
              </a:lnSpc>
              <a:spcBef>
                <a:spcPts val="1000"/>
              </a:spcBef>
              <a:buClr>
                <a:schemeClr val="bg2">
                  <a:lumMod val="40000"/>
                  <a:lumOff val="60000"/>
                </a:schemeClr>
              </a:buClr>
              <a:buSzPct val="80000"/>
              <a:buFont typeface="Wingdings 3" charset="2"/>
              <a:buChar char=""/>
            </a:pPr>
            <a:endParaRPr lang="en-US" sz="140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sz="1400">
                <a:latin typeface="+mj-lt"/>
                <a:ea typeface="+mj-ea"/>
                <a:cs typeface="+mj-cs"/>
              </a:rPr>
              <a:t>Module Name: 	Problem Solving and Decision-Making</a:t>
            </a:r>
          </a:p>
          <a:p>
            <a:pPr>
              <a:lnSpc>
                <a:spcPct val="90000"/>
              </a:lnSpc>
              <a:spcBef>
                <a:spcPts val="1000"/>
              </a:spcBef>
              <a:buClr>
                <a:schemeClr val="bg2">
                  <a:lumMod val="40000"/>
                  <a:lumOff val="60000"/>
                </a:schemeClr>
              </a:buClr>
              <a:buSzPct val="80000"/>
              <a:buFont typeface="Wingdings 3" charset="2"/>
              <a:buChar char=""/>
            </a:pPr>
            <a:endParaRPr lang="en-US" sz="140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sz="1400">
                <a:latin typeface="+mj-lt"/>
                <a:ea typeface="+mj-ea"/>
                <a:cs typeface="+mj-cs"/>
              </a:rPr>
              <a:t>Component 1: 	Basil’s Bakery</a:t>
            </a:r>
          </a:p>
        </p:txBody>
      </p:sp>
    </p:spTree>
    <p:extLst>
      <p:ext uri="{BB962C8B-B14F-4D97-AF65-F5344CB8AC3E}">
        <p14:creationId xmlns:p14="http://schemas.microsoft.com/office/powerpoint/2010/main" val="702059637"/>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9"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20" name="Freeform: Shape 19">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5149897" y="160773"/>
            <a:ext cx="6269433" cy="5858189"/>
          </a:xfrm>
        </p:spPr>
        <p:txBody>
          <a:bodyPr>
            <a:normAutofit/>
          </a:bodyPr>
          <a:lstStyle/>
          <a:p>
            <a:pPr marL="0" indent="0">
              <a:lnSpc>
                <a:spcPct val="90000"/>
              </a:lnSpc>
              <a:buNone/>
            </a:pPr>
            <a:endParaRPr lang="en-GB" sz="1700" dirty="0">
              <a:latin typeface="Arial" panose="020B0604020202020204" pitchFamily="34" charset="0"/>
              <a:cs typeface="Arial" panose="020B0604020202020204" pitchFamily="34" charset="0"/>
            </a:endParaRPr>
          </a:p>
          <a:p>
            <a:pPr marL="0" indent="0">
              <a:lnSpc>
                <a:spcPct val="90000"/>
              </a:lnSpc>
              <a:buNone/>
            </a:pPr>
            <a:endParaRPr lang="en-GB" sz="1700" dirty="0">
              <a:latin typeface="Arial" panose="020B0604020202020204" pitchFamily="34" charset="0"/>
              <a:cs typeface="Arial" panose="020B0604020202020204" pitchFamily="34" charset="0"/>
            </a:endParaRPr>
          </a:p>
          <a:p>
            <a:pPr>
              <a:lnSpc>
                <a:spcPct val="90000"/>
              </a:lnSpc>
            </a:pPr>
            <a:r>
              <a:rPr lang="en-GB" sz="2400" dirty="0">
                <a:latin typeface="Arial" panose="020B0604020202020204" pitchFamily="34" charset="0"/>
                <a:cs typeface="Arial" panose="020B0604020202020204" pitchFamily="34" charset="0"/>
              </a:rPr>
              <a:t>Today I am going to do a brief presentation on Basil’s Bakery. I’m going to identify some of the internal and external problems that the business is having.</a:t>
            </a:r>
          </a:p>
          <a:p>
            <a:pPr>
              <a:lnSpc>
                <a:spcPct val="90000"/>
              </a:lnSpc>
            </a:pPr>
            <a:r>
              <a:rPr lang="en-GB" sz="2400" dirty="0">
                <a:latin typeface="Arial" panose="020B0604020202020204" pitchFamily="34" charset="0"/>
                <a:cs typeface="Arial" panose="020B0604020202020204" pitchFamily="34" charset="0"/>
              </a:rPr>
              <a:t>I will also be discussing the PESTEL framework and apply it to Basil’s Bakery. I’m also going to discuss the cause-and-effect of the fishbone diagram and apply it to Basil’s Bakery. Finally, I will conclude the presentation with my key findings.</a:t>
            </a:r>
          </a:p>
          <a:p>
            <a:pPr marL="457200" lvl="1" indent="0">
              <a:lnSpc>
                <a:spcPct val="90000"/>
              </a:lnSpc>
              <a:buNone/>
            </a:pPr>
            <a:endParaRPr lang="en-GB" sz="1700" dirty="0">
              <a:latin typeface="Arial" panose="020B0604020202020204" pitchFamily="34" charset="0"/>
              <a:cs typeface="Arial" panose="020B0604020202020204" pitchFamily="34" charset="0"/>
            </a:endParaRPr>
          </a:p>
          <a:p>
            <a:pPr>
              <a:lnSpc>
                <a:spcPct val="90000"/>
              </a:lnSpc>
            </a:pPr>
            <a:endParaRPr lang="en-GB" sz="1700" dirty="0">
              <a:latin typeface="Arial" panose="020B0604020202020204" pitchFamily="34" charset="0"/>
              <a:cs typeface="Arial" panose="020B0604020202020204" pitchFamily="34" charset="0"/>
            </a:endParaRPr>
          </a:p>
          <a:p>
            <a:pPr>
              <a:lnSpc>
                <a:spcPct val="90000"/>
              </a:lnSpc>
            </a:pPr>
            <a:endParaRPr lang="en-GB" sz="1700" dirty="0">
              <a:latin typeface="Arial" panose="020B0604020202020204" pitchFamily="34" charset="0"/>
              <a:cs typeface="Arial" panose="020B0604020202020204" pitchFamily="34" charset="0"/>
            </a:endParaRPr>
          </a:p>
          <a:p>
            <a:pPr>
              <a:lnSpc>
                <a:spcPct val="90000"/>
              </a:lnSpc>
            </a:pPr>
            <a:endParaRPr lang="en-GB" sz="1700" dirty="0"/>
          </a:p>
          <a:p>
            <a:pPr>
              <a:lnSpc>
                <a:spcPct val="90000"/>
              </a:lnSpc>
            </a:pPr>
            <a:endParaRPr lang="en-GB" sz="1700" dirty="0"/>
          </a:p>
        </p:txBody>
      </p:sp>
      <p:sp>
        <p:nvSpPr>
          <p:cNvPr id="5" name="Title 4">
            <a:extLst>
              <a:ext uri="{FF2B5EF4-FFF2-40B4-BE49-F238E27FC236}">
                <a16:creationId xmlns:a16="http://schemas.microsoft.com/office/drawing/2014/main" id="{55382C2D-E64B-0A45-1ED8-34C5E8FC91A0}"/>
              </a:ext>
            </a:extLst>
          </p:cNvPr>
          <p:cNvSpPr>
            <a:spLocks noGrp="1"/>
          </p:cNvSpPr>
          <p:nvPr>
            <p:ph type="title"/>
          </p:nvPr>
        </p:nvSpPr>
        <p:spPr>
          <a:xfrm>
            <a:off x="0" y="452718"/>
            <a:ext cx="4485652" cy="1400530"/>
          </a:xfrm>
        </p:spPr>
        <p:txBody>
          <a:bodyPr/>
          <a:lstStyle/>
          <a:p>
            <a:r>
              <a:rPr lang="en-US" dirty="0"/>
              <a:t>ii</a:t>
            </a:r>
            <a:endParaRPr lang="en-GB" dirty="0"/>
          </a:p>
        </p:txBody>
      </p:sp>
      <p:sp>
        <p:nvSpPr>
          <p:cNvPr id="6" name="TextBox 5">
            <a:extLst>
              <a:ext uri="{FF2B5EF4-FFF2-40B4-BE49-F238E27FC236}">
                <a16:creationId xmlns:a16="http://schemas.microsoft.com/office/drawing/2014/main" id="{49A82004-2152-5D95-70D5-3871AAB9F598}"/>
              </a:ext>
            </a:extLst>
          </p:cNvPr>
          <p:cNvSpPr txBox="1"/>
          <p:nvPr/>
        </p:nvSpPr>
        <p:spPr>
          <a:xfrm>
            <a:off x="1660849" y="1642188"/>
            <a:ext cx="2585964" cy="584775"/>
          </a:xfrm>
          <a:prstGeom prst="rect">
            <a:avLst/>
          </a:prstGeom>
          <a:noFill/>
        </p:spPr>
        <p:txBody>
          <a:bodyPr wrap="none" rtlCol="0">
            <a:spAutoFit/>
          </a:bodyPr>
          <a:lstStyle/>
          <a:p>
            <a:r>
              <a:rPr lang="en-US" sz="3200" dirty="0">
                <a:solidFill>
                  <a:schemeClr val="accent5">
                    <a:lumMod val="75000"/>
                  </a:schemeClr>
                </a:solidFill>
              </a:rPr>
              <a:t>introduction</a:t>
            </a:r>
            <a:endParaRPr lang="en-GB" sz="3200" dirty="0">
              <a:solidFill>
                <a:schemeClr val="accent5">
                  <a:lumMod val="75000"/>
                </a:schemeClr>
              </a:solidFill>
            </a:endParaRPr>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5411931" y="452718"/>
            <a:ext cx="4638903" cy="1400530"/>
          </a:xfrm>
        </p:spPr>
        <p:txBody>
          <a:bodyPr>
            <a:normAutofit/>
          </a:bodyPr>
          <a:lstStyle/>
          <a:p>
            <a:r>
              <a:rPr lang="en-GB"/>
              <a:t>overview</a:t>
            </a:r>
          </a:p>
        </p:txBody>
      </p:sp>
      <p:sp>
        <p:nvSpPr>
          <p:cNvPr id="29"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Breads on display">
            <a:extLst>
              <a:ext uri="{FF2B5EF4-FFF2-40B4-BE49-F238E27FC236}">
                <a16:creationId xmlns:a16="http://schemas.microsoft.com/office/drawing/2014/main" id="{33B56B36-B122-B641-1C31-5F6581150D43}"/>
              </a:ext>
            </a:extLst>
          </p:cNvPr>
          <p:cNvPicPr>
            <a:picLocks noChangeAspect="1"/>
          </p:cNvPicPr>
          <p:nvPr/>
        </p:nvPicPr>
        <p:blipFill>
          <a:blip r:embed="rId3"/>
          <a:srcRect l="22328" r="29267" b="-1"/>
          <a:stretch>
            <a:fillRect/>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31" name="Rectangle 30">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5410950" y="1346479"/>
            <a:ext cx="6214993" cy="5144755"/>
          </a:xfrm>
        </p:spPr>
        <p:txBody>
          <a:bodyPr>
            <a:normAutofit fontScale="92500" lnSpcReduction="20000"/>
          </a:bodyPr>
          <a:lstStyle/>
          <a:p>
            <a:pPr marL="0" indent="0">
              <a:lnSpc>
                <a:spcPct val="90000"/>
              </a:lnSpc>
              <a:buNone/>
            </a:pPr>
            <a:endParaRPr lang="en-GB" sz="1100" dirty="0">
              <a:latin typeface="Arial" panose="020B0604020202020204" pitchFamily="34" charset="0"/>
              <a:cs typeface="Arial" panose="020B0604020202020204" pitchFamily="34" charset="0"/>
            </a:endParaRPr>
          </a:p>
          <a:p>
            <a:pPr marL="0" indent="0">
              <a:lnSpc>
                <a:spcPct val="90000"/>
              </a:lnSpc>
              <a:buNone/>
            </a:pPr>
            <a:endParaRPr lang="en-GB" sz="1100" dirty="0">
              <a:latin typeface="Arial" panose="020B0604020202020204" pitchFamily="34" charset="0"/>
              <a:cs typeface="Arial" panose="020B0604020202020204" pitchFamily="34" charset="0"/>
            </a:endParaRPr>
          </a:p>
          <a:p>
            <a:pPr marL="0" indent="0">
              <a:lnSpc>
                <a:spcPct val="90000"/>
              </a:lnSpc>
              <a:buNone/>
            </a:pPr>
            <a:endParaRPr lang="en-GB" sz="1100" dirty="0">
              <a:latin typeface="Arial" panose="020B0604020202020204" pitchFamily="34" charset="0"/>
              <a:cs typeface="Arial" panose="020B0604020202020204" pitchFamily="34" charset="0"/>
            </a:endParaRPr>
          </a:p>
          <a:p>
            <a:pPr marL="0" indent="0">
              <a:lnSpc>
                <a:spcPct val="90000"/>
              </a:lnSpc>
              <a:buNone/>
            </a:pPr>
            <a:r>
              <a:rPr lang="en-GB" dirty="0">
                <a:latin typeface="Arial" panose="020B0604020202020204" pitchFamily="34" charset="0"/>
                <a:cs typeface="Arial" panose="020B0604020202020204" pitchFamily="34" charset="0"/>
              </a:rPr>
              <a:t>So who is Basil?   Basil is a skilled baker who makes cakes, pastries, and bread. </a:t>
            </a:r>
          </a:p>
          <a:p>
            <a:pPr>
              <a:lnSpc>
                <a:spcPct val="90000"/>
              </a:lnSpc>
            </a:pPr>
            <a:r>
              <a:rPr lang="en-GB" dirty="0">
                <a:latin typeface="Arial" panose="020B0604020202020204" pitchFamily="34" charset="0"/>
                <a:cs typeface="Arial" panose="020B0604020202020204" pitchFamily="34" charset="0"/>
              </a:rPr>
              <a:t>His business is located in Coventry.  His business was established in 2015. Each year, sales were increasing, and Basil was very successful until COVID hit in 2020, and unfortunately businesses had to close,</a:t>
            </a:r>
          </a:p>
          <a:p>
            <a:pPr>
              <a:lnSpc>
                <a:spcPct val="90000"/>
              </a:lnSpc>
            </a:pPr>
            <a:endParaRPr lang="en-GB" dirty="0">
              <a:latin typeface="Arial" panose="020B0604020202020204" pitchFamily="34" charset="0"/>
              <a:cs typeface="Arial" panose="020B0604020202020204" pitchFamily="34" charset="0"/>
            </a:endParaRPr>
          </a:p>
          <a:p>
            <a:pPr>
              <a:lnSpc>
                <a:spcPct val="90000"/>
              </a:lnSpc>
            </a:pPr>
            <a:r>
              <a:rPr lang="en-GB" dirty="0">
                <a:latin typeface="Arial" panose="020B0604020202020204" pitchFamily="34" charset="0"/>
                <a:cs typeface="Arial" panose="020B0604020202020204" pitchFamily="34" charset="0"/>
              </a:rPr>
              <a:t> At first, Basil was not too concerned; he thought that</a:t>
            </a:r>
          </a:p>
          <a:p>
            <a:pPr marL="0" indent="0">
              <a:lnSpc>
                <a:spcPct val="90000"/>
              </a:lnSpc>
              <a:buNone/>
            </a:pPr>
            <a:r>
              <a:rPr lang="en-GB" dirty="0">
                <a:latin typeface="Arial" panose="020B0604020202020204" pitchFamily="34" charset="0"/>
                <a:cs typeface="Arial" panose="020B0604020202020204" pitchFamily="34" charset="0"/>
              </a:rPr>
              <a:t> after the lockdown, businesses could go back to normal and sales would rise once the restrictions were lifted. </a:t>
            </a:r>
          </a:p>
          <a:p>
            <a:pPr>
              <a:lnSpc>
                <a:spcPct val="90000"/>
              </a:lnSpc>
            </a:pPr>
            <a:endParaRPr lang="en-GB" dirty="0">
              <a:latin typeface="Arial" panose="020B0604020202020204" pitchFamily="34" charset="0"/>
              <a:cs typeface="Arial" panose="020B0604020202020204" pitchFamily="34" charset="0"/>
            </a:endParaRPr>
          </a:p>
          <a:p>
            <a:pPr>
              <a:lnSpc>
                <a:spcPct val="90000"/>
              </a:lnSpc>
            </a:pPr>
            <a:endParaRPr lang="en-GB" dirty="0">
              <a:latin typeface="Arial" panose="020B0604020202020204" pitchFamily="34" charset="0"/>
              <a:cs typeface="Arial" panose="020B0604020202020204" pitchFamily="34" charset="0"/>
            </a:endParaRPr>
          </a:p>
          <a:p>
            <a:pPr>
              <a:lnSpc>
                <a:spcPct val="90000"/>
              </a:lnSpc>
            </a:pPr>
            <a:r>
              <a:rPr lang="en-GB" dirty="0">
                <a:latin typeface="Arial" panose="020B0604020202020204" pitchFamily="34" charset="0"/>
                <a:cs typeface="Arial" panose="020B0604020202020204" pitchFamily="34" charset="0"/>
              </a:rPr>
              <a:t> Although his sales did improve, unfortunately they never returned to pre-2020 levels, and the problem is that his sales became stagnant.</a:t>
            </a:r>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646111" y="452718"/>
            <a:ext cx="9404723" cy="1400530"/>
          </a:xfrm>
        </p:spPr>
        <p:txBody>
          <a:bodyPr>
            <a:normAutofit/>
          </a:bodyPr>
          <a:lstStyle/>
          <a:p>
            <a:r>
              <a:rPr lang="en-GB" b="1" u="sng">
                <a:latin typeface="Arial" panose="020B0604020202020204" pitchFamily="34" charset="0"/>
                <a:cs typeface="Arial" panose="020B0604020202020204" pitchFamily="34" charset="0"/>
              </a:rPr>
              <a:t>problem</a:t>
            </a:r>
            <a:endParaRPr lang="en-GB"/>
          </a:p>
        </p:txBody>
      </p:sp>
      <p:graphicFrame>
        <p:nvGraphicFramePr>
          <p:cNvPr id="29" name="Content Placeholder 2">
            <a:extLst>
              <a:ext uri="{FF2B5EF4-FFF2-40B4-BE49-F238E27FC236}">
                <a16:creationId xmlns:a16="http://schemas.microsoft.com/office/drawing/2014/main" id="{1E0EC725-A288-2D1A-3FB0-817B40FA6024}"/>
              </a:ext>
            </a:extLst>
          </p:cNvPr>
          <p:cNvGraphicFramePr>
            <a:graphicFrameLocks noGrp="1"/>
          </p:cNvGraphicFramePr>
          <p:nvPr>
            <p:ph idx="1"/>
            <p:extLst>
              <p:ext uri="{D42A27DB-BD31-4B8C-83A1-F6EECF244321}">
                <p14:modId xmlns:p14="http://schemas.microsoft.com/office/powerpoint/2010/main" val="2385582903"/>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1" name="Picture 40">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2" name="Picture 41">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3" name="Oval 4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4" name="Picture 43">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5" name="Picture 44">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6" name="Rectangle 45">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3">
            <a:extLst>
              <a:ext uri="{FF2B5EF4-FFF2-40B4-BE49-F238E27FC236}">
                <a16:creationId xmlns:a16="http://schemas.microsoft.com/office/drawing/2014/main" id="{BA0D5058-709A-28BF-490D-A180750DE871}"/>
              </a:ext>
            </a:extLst>
          </p:cNvPr>
          <p:cNvPicPr>
            <a:picLocks noChangeAspect="1"/>
          </p:cNvPicPr>
          <p:nvPr/>
        </p:nvPicPr>
        <p:blipFill>
          <a:blip r:embed="rId7"/>
          <a:srcRect l="17535" r="23146" b="-1"/>
          <a:stretch>
            <a:fillRect/>
          </a:stretch>
        </p:blipFill>
        <p:spPr>
          <a:xfrm>
            <a:off x="-2" y="10"/>
            <a:ext cx="6094407" cy="6857990"/>
          </a:xfrm>
          <a:prstGeom prst="rect">
            <a:avLst/>
          </a:prstGeom>
        </p:spPr>
      </p:pic>
      <p:sp>
        <p:nvSpPr>
          <p:cNvPr id="2" name="TextBox 1">
            <a:extLst>
              <a:ext uri="{FF2B5EF4-FFF2-40B4-BE49-F238E27FC236}">
                <a16:creationId xmlns:a16="http://schemas.microsoft.com/office/drawing/2014/main" id="{09522C0C-EDB1-296A-8375-D8FDF1F00AE8}"/>
              </a:ext>
            </a:extLst>
          </p:cNvPr>
          <p:cNvSpPr txBox="1"/>
          <p:nvPr/>
        </p:nvSpPr>
        <p:spPr>
          <a:xfrm>
            <a:off x="6742108" y="2438400"/>
            <a:ext cx="3307744" cy="3809999"/>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buFont typeface="Wingdings 3" charset="2"/>
              <a:buChar char=""/>
            </a:pPr>
            <a:r>
              <a:rPr lang="en-US" dirty="0">
                <a:latin typeface="+mj-lt"/>
                <a:ea typeface="+mj-ea"/>
                <a:cs typeface="+mj-cs"/>
              </a:rPr>
              <a:t>Now </a:t>
            </a:r>
            <a:r>
              <a:rPr lang="en-US">
                <a:latin typeface="+mj-lt"/>
                <a:ea typeface="+mj-ea"/>
                <a:cs typeface="+mj-cs"/>
              </a:rPr>
              <a:t>that ive </a:t>
            </a:r>
            <a:r>
              <a:rPr lang="en-US" dirty="0">
                <a:latin typeface="+mj-lt"/>
                <a:ea typeface="+mj-ea"/>
                <a:cs typeface="+mj-cs"/>
              </a:rPr>
              <a:t>identify the problem , I am going </a:t>
            </a:r>
            <a:r>
              <a:rPr lang="en-US">
                <a:latin typeface="+mj-lt"/>
                <a:ea typeface="+mj-ea"/>
                <a:cs typeface="+mj-cs"/>
              </a:rPr>
              <a:t>to breake </a:t>
            </a:r>
            <a:r>
              <a:rPr lang="en-US" dirty="0">
                <a:latin typeface="+mj-lt"/>
                <a:ea typeface="+mj-ea"/>
                <a:cs typeface="+mj-cs"/>
              </a:rPr>
              <a:t>down </a:t>
            </a:r>
            <a:r>
              <a:rPr lang="en-US">
                <a:latin typeface="+mj-lt"/>
                <a:ea typeface="+mj-ea"/>
                <a:cs typeface="+mj-cs"/>
              </a:rPr>
              <a:t>the  pestel </a:t>
            </a:r>
            <a:r>
              <a:rPr lang="en-US" dirty="0">
                <a:latin typeface="+mj-lt"/>
                <a:ea typeface="+mj-ea"/>
                <a:cs typeface="+mj-cs"/>
              </a:rPr>
              <a:t>and apply it to basils bakery</a:t>
            </a:r>
          </a:p>
          <a:p>
            <a:pPr>
              <a:spcBef>
                <a:spcPts val="1000"/>
              </a:spcBef>
              <a:buClr>
                <a:schemeClr val="bg2">
                  <a:lumMod val="40000"/>
                  <a:lumOff val="60000"/>
                </a:schemeClr>
              </a:buClr>
              <a:buSzPct val="80000"/>
              <a:buFont typeface="Wingdings 3" charset="2"/>
              <a:buChar char=""/>
            </a:pPr>
            <a:endParaRPr lang="en-US" dirty="0">
              <a:latin typeface="+mj-lt"/>
              <a:ea typeface="+mj-ea"/>
              <a:cs typeface="+mj-cs"/>
            </a:endParaRPr>
          </a:p>
          <a:p>
            <a:pPr>
              <a:spcBef>
                <a:spcPts val="1000"/>
              </a:spcBef>
              <a:buClr>
                <a:schemeClr val="bg2">
                  <a:lumMod val="40000"/>
                  <a:lumOff val="60000"/>
                </a:schemeClr>
              </a:buClr>
              <a:buSzPct val="80000"/>
              <a:buFont typeface="Wingdings 3" charset="2"/>
              <a:buChar char=""/>
            </a:pPr>
            <a:endParaRPr lang="en-US" dirty="0">
              <a:latin typeface="+mj-lt"/>
              <a:ea typeface="+mj-ea"/>
              <a:cs typeface="+mj-cs"/>
            </a:endParaRPr>
          </a:p>
        </p:txBody>
      </p:sp>
    </p:spTree>
    <p:extLst>
      <p:ext uri="{BB962C8B-B14F-4D97-AF65-F5344CB8AC3E}">
        <p14:creationId xmlns:p14="http://schemas.microsoft.com/office/powerpoint/2010/main" val="20269837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62" name="Rectangle 61">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4" name="Rectangle 63">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6" name="Straight Connector 65">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68" name="Picture 67">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70"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806195" y="804672"/>
            <a:ext cx="3521359" cy="5248656"/>
          </a:xfrm>
        </p:spPr>
        <p:txBody>
          <a:bodyPr anchor="ctr">
            <a:normAutofit/>
          </a:bodyPr>
          <a:lstStyle/>
          <a:p>
            <a:pPr algn="ctr"/>
            <a:r>
              <a:rPr lang="en-GB" b="1" u="sng">
                <a:latin typeface="Arial" panose="020B0604020202020204" pitchFamily="34" charset="0"/>
                <a:cs typeface="Arial" panose="020B0604020202020204" pitchFamily="34" charset="0"/>
              </a:rPr>
              <a:t> critique of the PESTEL Framework </a:t>
            </a:r>
            <a:br>
              <a:rPr lang="en-GB" b="1">
                <a:latin typeface="Arial" panose="020B0604020202020204" pitchFamily="34" charset="0"/>
                <a:cs typeface="Arial" panose="020B0604020202020204" pitchFamily="34" charset="0"/>
              </a:rPr>
            </a:b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a:xfrm>
            <a:off x="4853359" y="90435"/>
            <a:ext cx="6522432" cy="5962893"/>
          </a:xfrm>
        </p:spPr>
        <p:txBody>
          <a:bodyPr anchor="ctr">
            <a:normAutofit/>
          </a:bodyPr>
          <a:lstStyle/>
          <a:p>
            <a:pPr marL="0" indent="0">
              <a:lnSpc>
                <a:spcPct val="90000"/>
              </a:lnSpc>
              <a:buNone/>
            </a:pPr>
            <a:endParaRPr lang="en-GB" sz="1700" dirty="0">
              <a:latin typeface="Arial" panose="020B0604020202020204" pitchFamily="34" charset="0"/>
              <a:cs typeface="Arial" panose="020B0604020202020204" pitchFamily="34" charset="0"/>
            </a:endParaRPr>
          </a:p>
          <a:p>
            <a:pPr lvl="1">
              <a:lnSpc>
                <a:spcPct val="90000"/>
              </a:lnSpc>
              <a:buFont typeface="Wingdings" panose="05000000000000000000" pitchFamily="2" charset="2"/>
              <a:buChar char="Ø"/>
            </a:pPr>
            <a:r>
              <a:rPr lang="en-GB" sz="1700" dirty="0">
                <a:latin typeface="Arial" panose="020B0604020202020204" pitchFamily="34" charset="0"/>
                <a:cs typeface="Arial" panose="020B0604020202020204" pitchFamily="34" charset="0"/>
              </a:rPr>
              <a:t>PESTEL provides a structured way to examine different factors that is affecting businesses </a:t>
            </a:r>
          </a:p>
          <a:p>
            <a:pPr marL="457200" lvl="1" indent="0">
              <a:lnSpc>
                <a:spcPct val="90000"/>
              </a:lnSpc>
              <a:buNone/>
            </a:pPr>
            <a:r>
              <a:rPr lang="en-GB" sz="1700" dirty="0">
                <a:latin typeface="Arial" panose="020B0604020202020204" pitchFamily="34" charset="0"/>
                <a:cs typeface="Arial" panose="020B0604020202020204" pitchFamily="34" charset="0"/>
              </a:rPr>
              <a:t> It represents: political, economic, social, technological, legal and environmental factors.</a:t>
            </a:r>
          </a:p>
          <a:p>
            <a:pPr marL="457200" lvl="1" indent="0">
              <a:lnSpc>
                <a:spcPct val="90000"/>
              </a:lnSpc>
              <a:buNone/>
            </a:pPr>
            <a:r>
              <a:rPr lang="en-GB" sz="1700" dirty="0">
                <a:latin typeface="Arial" panose="020B0604020202020204" pitchFamily="34" charset="0"/>
                <a:cs typeface="Arial" panose="020B0604020202020204" pitchFamily="34" charset="0"/>
              </a:rPr>
              <a:t> it is used to assess the external environment, identify risks and provide  opportunities to make inform decisions.</a:t>
            </a:r>
          </a:p>
          <a:p>
            <a:pPr lvl="1">
              <a:lnSpc>
                <a:spcPct val="90000"/>
              </a:lnSpc>
              <a:buFont typeface="Wingdings" panose="05000000000000000000" pitchFamily="2" charset="2"/>
              <a:buChar char="Ø"/>
            </a:pPr>
            <a:r>
              <a:rPr lang="en-GB" sz="1700" dirty="0">
                <a:latin typeface="Arial" panose="020B0604020202020204" pitchFamily="34" charset="0"/>
                <a:cs typeface="Arial" panose="020B0604020202020204" pitchFamily="34" charset="0"/>
              </a:rPr>
              <a:t>PESTEL can help to plan  business strategic and marketing or even implementing changes</a:t>
            </a:r>
          </a:p>
          <a:p>
            <a:pPr marL="457200" lvl="1" indent="0">
              <a:lnSpc>
                <a:spcPct val="90000"/>
              </a:lnSpc>
              <a:buNone/>
            </a:pPr>
            <a:r>
              <a:rPr lang="en-GB" sz="1700" dirty="0">
                <a:latin typeface="Arial" panose="020B0604020202020204" pitchFamily="34" charset="0"/>
                <a:cs typeface="Arial" panose="020B0604020202020204" pitchFamily="34" charset="0"/>
              </a:rPr>
              <a:t>it helps to cease opportunities and mitigate risk  in changing situations . </a:t>
            </a:r>
          </a:p>
          <a:p>
            <a:pPr marL="457200" lvl="1" indent="0">
              <a:lnSpc>
                <a:spcPct val="90000"/>
              </a:lnSpc>
              <a:buNone/>
            </a:pPr>
            <a:r>
              <a:rPr lang="en-GB" sz="1700" dirty="0">
                <a:latin typeface="Arial" panose="020B0604020202020204" pitchFamily="34" charset="0"/>
                <a:cs typeface="Arial" panose="020B0604020202020204" pitchFamily="34" charset="0"/>
              </a:rPr>
              <a:t>For the purpose of time keeping, I am going to focus on 3 of these components </a:t>
            </a:r>
          </a:p>
          <a:p>
            <a:pPr marL="457200" lvl="1" indent="0">
              <a:lnSpc>
                <a:spcPct val="90000"/>
              </a:lnSpc>
              <a:buNone/>
            </a:pPr>
            <a:endParaRPr lang="en-GB" sz="1700" dirty="0">
              <a:latin typeface="Arial" panose="020B0604020202020204" pitchFamily="34" charset="0"/>
              <a:cs typeface="Arial" panose="020B0604020202020204" pitchFamily="34" charset="0"/>
            </a:endParaRPr>
          </a:p>
          <a:p>
            <a:pPr marL="457200" lvl="1" indent="0">
              <a:lnSpc>
                <a:spcPct val="90000"/>
              </a:lnSpc>
              <a:buNone/>
            </a:pPr>
            <a:endParaRPr lang="en-GB" sz="1700" dirty="0">
              <a:latin typeface="Arial" panose="020B0604020202020204" pitchFamily="34" charset="0"/>
              <a:cs typeface="Arial" panose="020B0604020202020204" pitchFamily="34" charset="0"/>
            </a:endParaRPr>
          </a:p>
          <a:p>
            <a:pPr lvl="1">
              <a:lnSpc>
                <a:spcPct val="90000"/>
              </a:lnSpc>
            </a:pPr>
            <a:r>
              <a:rPr lang="en-GB" sz="1700" dirty="0">
                <a:latin typeface="Arial" panose="020B0604020202020204" pitchFamily="34" charset="0"/>
                <a:cs typeface="Arial" panose="020B0604020202020204" pitchFamily="34" charset="0"/>
              </a:rPr>
              <a:t>The international business environment.  Brooks Ian 07.09.2010</a:t>
            </a:r>
          </a:p>
        </p:txBody>
      </p:sp>
    </p:spTree>
    <p:extLst>
      <p:ext uri="{BB962C8B-B14F-4D97-AF65-F5344CB8AC3E}">
        <p14:creationId xmlns:p14="http://schemas.microsoft.com/office/powerpoint/2010/main" val="2661610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682304" y="489116"/>
            <a:ext cx="10827390" cy="1179002"/>
          </a:xfrm>
        </p:spPr>
        <p:txBody>
          <a:bodyPr>
            <a:normAutofit fontScale="90000"/>
          </a:bodyPr>
          <a:lstStyle/>
          <a:p>
            <a:pPr algn="ctr"/>
            <a:br>
              <a:rPr lang="en-GB" b="1" u="sng" dirty="0">
                <a:latin typeface="Arial" panose="020B0604020202020204" pitchFamily="34" charset="0"/>
                <a:cs typeface="Arial" panose="020B0604020202020204" pitchFamily="34" charset="0"/>
              </a:rPr>
            </a:br>
            <a:br>
              <a:rPr lang="en-GB" b="1" u="sng" dirty="0">
                <a:latin typeface="Arial" panose="020B0604020202020204" pitchFamily="34" charset="0"/>
                <a:cs typeface="Arial" panose="020B0604020202020204" pitchFamily="34" charset="0"/>
              </a:rPr>
            </a:br>
            <a:r>
              <a:rPr lang="en-GB" sz="3300" b="1" dirty="0">
                <a:latin typeface="Arial" panose="020B0604020202020204" pitchFamily="34" charset="0"/>
                <a:cs typeface="Arial" panose="020B0604020202020204" pitchFamily="34" charset="0"/>
              </a:rPr>
              <a:t>Provide an application and discuss the information </a:t>
            </a:r>
            <a:r>
              <a:rPr lang="en-GB" sz="3300" b="1" u="sng" dirty="0">
                <a:latin typeface="Arial" panose="020B0604020202020204" pitchFamily="34" charset="0"/>
                <a:cs typeface="Arial" panose="020B0604020202020204" pitchFamily="34" charset="0"/>
              </a:rPr>
              <a:t>provided in your PESTEL Framework </a:t>
            </a:r>
            <a:br>
              <a:rPr lang="en-GB" sz="3300" b="1" dirty="0">
                <a:latin typeface="Arial" panose="020B0604020202020204" pitchFamily="34" charset="0"/>
                <a:cs typeface="Arial" panose="020B0604020202020204" pitchFamily="34" charset="0"/>
              </a:rPr>
            </a:br>
            <a:r>
              <a:rPr lang="en-GB" sz="3300" dirty="0">
                <a:latin typeface="Arial" panose="020B0604020202020204" pitchFamily="34" charset="0"/>
                <a:cs typeface="Arial" panose="020B0604020202020204" pitchFamily="34" charset="0"/>
              </a:rPr>
              <a:t>(approx. 1 minute 30 seconds).</a:t>
            </a:r>
            <a:br>
              <a:rPr lang="en-GB" b="1" u="sng" dirty="0"/>
            </a:br>
            <a:br>
              <a:rPr lang="en-GB"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82304" y="1763353"/>
            <a:ext cx="10827392" cy="4974328"/>
          </a:xfrm>
        </p:spPr>
        <p:txBody>
          <a:bodyPr>
            <a:normAutofit/>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Here is the tabular PESTLE analysis of </a:t>
            </a:r>
            <a:r>
              <a:rPr lang="en-GB" sz="2800" b="1" dirty="0">
                <a:effectLst/>
                <a:latin typeface="Arial" panose="020B0604020202020204" pitchFamily="34" charset="0"/>
                <a:ea typeface="Aptos" panose="020B0004020202020204" pitchFamily="34" charset="0"/>
                <a:cs typeface="Arial" panose="020B0604020202020204" pitchFamily="34" charset="0"/>
              </a:rPr>
              <a:t>Olive Tree Bistro.</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sz="1800" b="1" dirty="0">
                <a:solidFill>
                  <a:srgbClr val="FF0000"/>
                </a:solidFill>
                <a:latin typeface="Arial" panose="020B0604020202020204" pitchFamily="34" charset="0"/>
                <a:cs typeface="Arial" panose="020B0604020202020204" pitchFamily="34" charset="0"/>
              </a:rPr>
              <a:t>Ensure that you reference all the sources you have used in this discussion on this slide.</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2509802439"/>
              </p:ext>
            </p:extLst>
          </p:nvPr>
        </p:nvGraphicFramePr>
        <p:xfrm>
          <a:off x="682304" y="2132013"/>
          <a:ext cx="10827391" cy="3444240"/>
        </p:xfrm>
        <a:graphic>
          <a:graphicData uri="http://schemas.openxmlformats.org/drawingml/2006/table">
            <a:tbl>
              <a:tblPr firstRow="1" bandRow="1">
                <a:tableStyleId>{1FECB4D8-DB02-4DC6-A0A2-4F2EBAE1DC90}</a:tableStyleId>
              </a:tblPr>
              <a:tblGrid>
                <a:gridCol w="1821560">
                  <a:extLst>
                    <a:ext uri="{9D8B030D-6E8A-4147-A177-3AD203B41FA5}">
                      <a16:colId xmlns:a16="http://schemas.microsoft.com/office/drawing/2014/main" val="1284065850"/>
                    </a:ext>
                  </a:extLst>
                </a:gridCol>
                <a:gridCol w="1857784">
                  <a:extLst>
                    <a:ext uri="{9D8B030D-6E8A-4147-A177-3AD203B41FA5}">
                      <a16:colId xmlns:a16="http://schemas.microsoft.com/office/drawing/2014/main" val="1858564028"/>
                    </a:ext>
                  </a:extLst>
                </a:gridCol>
                <a:gridCol w="1751626">
                  <a:extLst>
                    <a:ext uri="{9D8B030D-6E8A-4147-A177-3AD203B41FA5}">
                      <a16:colId xmlns:a16="http://schemas.microsoft.com/office/drawing/2014/main" val="1949424782"/>
                    </a:ext>
                  </a:extLst>
                </a:gridCol>
                <a:gridCol w="1902017">
                  <a:extLst>
                    <a:ext uri="{9D8B030D-6E8A-4147-A177-3AD203B41FA5}">
                      <a16:colId xmlns:a16="http://schemas.microsoft.com/office/drawing/2014/main" val="446382655"/>
                    </a:ext>
                  </a:extLst>
                </a:gridCol>
                <a:gridCol w="1663159">
                  <a:extLst>
                    <a:ext uri="{9D8B030D-6E8A-4147-A177-3AD203B41FA5}">
                      <a16:colId xmlns:a16="http://schemas.microsoft.com/office/drawing/2014/main" val="3644160467"/>
                    </a:ext>
                  </a:extLst>
                </a:gridCol>
                <a:gridCol w="1831245">
                  <a:extLst>
                    <a:ext uri="{9D8B030D-6E8A-4147-A177-3AD203B41FA5}">
                      <a16:colId xmlns:a16="http://schemas.microsoft.com/office/drawing/2014/main" val="66830876"/>
                    </a:ext>
                  </a:extLst>
                </a:gridCol>
              </a:tblGrid>
              <a:tr h="1237856">
                <a:tc>
                  <a:txBody>
                    <a:bodyPr/>
                    <a:lstStyle/>
                    <a:p>
                      <a:endParaRPr lang="en-GB" sz="1600" dirty="0"/>
                    </a:p>
                    <a:p>
                      <a:pPr algn="ctr"/>
                      <a:r>
                        <a:rPr lang="en-GB" sz="2400" dirty="0">
                          <a:solidFill>
                            <a:schemeClr val="tx1"/>
                          </a:solidFill>
                        </a:rPr>
                        <a:t>Political  Factors</a:t>
                      </a:r>
                    </a:p>
                  </a:txBody>
                  <a:tcPr/>
                </a:tc>
                <a:tc>
                  <a:txBody>
                    <a:bodyPr/>
                    <a:lstStyle/>
                    <a:p>
                      <a:endParaRPr lang="en-GB" sz="1600" dirty="0"/>
                    </a:p>
                    <a:p>
                      <a:pPr algn="ctr"/>
                      <a:r>
                        <a:rPr lang="en-GB" sz="2400" dirty="0">
                          <a:solidFill>
                            <a:schemeClr val="tx1"/>
                          </a:solidFill>
                        </a:rPr>
                        <a:t>Economic Factors</a:t>
                      </a:r>
                    </a:p>
                  </a:txBody>
                  <a:tcPr/>
                </a:tc>
                <a:tc>
                  <a:txBody>
                    <a:bodyPr/>
                    <a:lstStyle/>
                    <a:p>
                      <a:endParaRPr lang="en-GB" sz="1600" dirty="0"/>
                    </a:p>
                    <a:p>
                      <a:pPr algn="ctr"/>
                      <a:r>
                        <a:rPr lang="en-GB" sz="2400" dirty="0">
                          <a:solidFill>
                            <a:schemeClr val="tx1"/>
                          </a:solidFill>
                        </a:rPr>
                        <a:t>Social Factors</a:t>
                      </a:r>
                    </a:p>
                  </a:txBody>
                  <a:tcPr/>
                </a:tc>
                <a:tc>
                  <a:txBody>
                    <a:bodyPr/>
                    <a:lstStyle/>
                    <a:p>
                      <a:endParaRPr lang="en-GB" sz="1600" dirty="0"/>
                    </a:p>
                    <a:p>
                      <a:pPr algn="ctr"/>
                      <a:r>
                        <a:rPr lang="en-GB" sz="2400" dirty="0">
                          <a:solidFill>
                            <a:schemeClr val="tx1"/>
                          </a:solidFill>
                        </a:rPr>
                        <a:t>Technological </a:t>
                      </a:r>
                    </a:p>
                    <a:p>
                      <a:pPr algn="ctr"/>
                      <a:r>
                        <a:rPr lang="en-GB" sz="2400" dirty="0">
                          <a:solidFill>
                            <a:schemeClr val="tx1"/>
                          </a:solidFill>
                        </a:rPr>
                        <a:t>Factors</a:t>
                      </a:r>
                    </a:p>
                  </a:txBody>
                  <a:tcPr/>
                </a:tc>
                <a:tc>
                  <a:txBody>
                    <a:bodyPr/>
                    <a:lstStyle/>
                    <a:p>
                      <a:endParaRPr lang="en-GB" sz="1600" dirty="0"/>
                    </a:p>
                    <a:p>
                      <a:pPr algn="ctr"/>
                      <a:r>
                        <a:rPr lang="en-GB" sz="2400" dirty="0">
                          <a:solidFill>
                            <a:schemeClr val="tx1"/>
                          </a:solidFill>
                        </a:rPr>
                        <a:t>Legal Factors</a:t>
                      </a:r>
                    </a:p>
                  </a:txBody>
                  <a:tcPr/>
                </a:tc>
                <a:tc>
                  <a:txBody>
                    <a:bodyPr/>
                    <a:lstStyle/>
                    <a:p>
                      <a:endParaRPr lang="en-GB" sz="1600" dirty="0"/>
                    </a:p>
                    <a:p>
                      <a:pPr algn="ctr"/>
                      <a:r>
                        <a:rPr lang="en-GB" sz="2100" dirty="0">
                          <a:solidFill>
                            <a:schemeClr val="tx1"/>
                          </a:solidFill>
                        </a:rPr>
                        <a:t>Environmental Factors</a:t>
                      </a:r>
                    </a:p>
                  </a:txBody>
                  <a:tcPr/>
                </a:tc>
                <a:extLst>
                  <a:ext uri="{0D108BD9-81ED-4DB2-BD59-A6C34878D82A}">
                    <a16:rowId xmlns:a16="http://schemas.microsoft.com/office/drawing/2014/main" val="2083540418"/>
                  </a:ext>
                </a:extLst>
              </a:tr>
              <a:tr h="1742169">
                <a:tc>
                  <a:txBody>
                    <a:bodyPr/>
                    <a:lstStyle/>
                    <a:p>
                      <a:pPr marL="285750" indent="-285750">
                        <a:buFont typeface="Wingdings" panose="05000000000000000000" pitchFamily="2" charset="2"/>
                        <a:buChar char="§"/>
                      </a:pPr>
                      <a:r>
                        <a:rPr lang="en-GB" sz="1400" b="1" dirty="0"/>
                        <a:t>Governmental Stability</a:t>
                      </a:r>
                    </a:p>
                    <a:p>
                      <a:pPr marL="285750" indent="-285750">
                        <a:buFont typeface="Wingdings" panose="05000000000000000000" pitchFamily="2" charset="2"/>
                        <a:buChar char="§"/>
                      </a:pPr>
                      <a:endParaRPr lang="en-GB" sz="1400" b="1" dirty="0"/>
                    </a:p>
                    <a:p>
                      <a:pPr marL="285750" indent="-285750">
                        <a:buFont typeface="Wingdings" panose="05000000000000000000" pitchFamily="2" charset="2"/>
                        <a:buChar char="§"/>
                      </a:pPr>
                      <a:r>
                        <a:rPr lang="en-GB" sz="1400" b="1" dirty="0"/>
                        <a:t>Tax policies</a:t>
                      </a:r>
                    </a:p>
                  </a:txBody>
                  <a:tcPr/>
                </a:tc>
                <a:tc>
                  <a:txBody>
                    <a:bodyPr/>
                    <a:lstStyle/>
                    <a:p>
                      <a:pPr marL="285750" indent="-285750">
                        <a:buFont typeface="Wingdings" panose="05000000000000000000" pitchFamily="2" charset="2"/>
                        <a:buChar char="§"/>
                      </a:pPr>
                      <a:r>
                        <a:rPr lang="en-GB" sz="1400" b="1" dirty="0" err="1"/>
                        <a:t>Unemployments</a:t>
                      </a:r>
                      <a:endParaRPr lang="en-GB" sz="1400" b="1" dirty="0"/>
                    </a:p>
                    <a:p>
                      <a:pPr marL="285750" indent="-285750">
                        <a:buFont typeface="Wingdings" panose="05000000000000000000" pitchFamily="2" charset="2"/>
                        <a:buChar char="§"/>
                      </a:pPr>
                      <a:endParaRPr lang="en-GB" sz="1400" b="1" dirty="0"/>
                    </a:p>
                    <a:p>
                      <a:pPr marL="285750" indent="-285750">
                        <a:buFont typeface="Wingdings" panose="05000000000000000000" pitchFamily="2" charset="2"/>
                        <a:buChar char="§"/>
                      </a:pPr>
                      <a:r>
                        <a:rPr lang="en-GB" sz="1400" b="1" dirty="0"/>
                        <a:t>Strength of consumer spending</a:t>
                      </a:r>
                    </a:p>
                    <a:p>
                      <a:endParaRPr lang="en-GB" sz="1400" b="1" dirty="0"/>
                    </a:p>
                  </a:txBody>
                  <a:tcPr/>
                </a:tc>
                <a:tc>
                  <a:txBody>
                    <a:bodyPr/>
                    <a:lstStyle/>
                    <a:p>
                      <a:pPr marL="285750" indent="-285750">
                        <a:buFont typeface="Wingdings" panose="05000000000000000000" pitchFamily="2" charset="2"/>
                        <a:buChar char="§"/>
                      </a:pPr>
                      <a:r>
                        <a:rPr lang="en-GB" sz="1400" b="1" dirty="0"/>
                        <a:t>Cultural influence</a:t>
                      </a:r>
                    </a:p>
                    <a:p>
                      <a:pPr marL="285750" indent="-285750">
                        <a:buFont typeface="Wingdings" panose="05000000000000000000" pitchFamily="2" charset="2"/>
                        <a:buChar char="§"/>
                      </a:pPr>
                      <a:endParaRPr lang="en-GB" sz="1400" b="1" dirty="0"/>
                    </a:p>
                    <a:p>
                      <a:pPr marL="285750" indent="-285750">
                        <a:buFont typeface="Wingdings" panose="05000000000000000000" pitchFamily="2" charset="2"/>
                        <a:buChar char="§"/>
                      </a:pPr>
                      <a:r>
                        <a:rPr lang="en-GB" sz="1400" b="1" dirty="0"/>
                        <a:t>Lifestyle changes</a:t>
                      </a:r>
                    </a:p>
                    <a:p>
                      <a:endParaRPr lang="en-GB" sz="1400" b="1" dirty="0"/>
                    </a:p>
                  </a:txBody>
                  <a:tcPr/>
                </a:tc>
                <a:tc>
                  <a:txBody>
                    <a:bodyPr/>
                    <a:lstStyle/>
                    <a:p>
                      <a:pPr marL="285750" indent="-285750">
                        <a:buFont typeface="Wingdings" panose="05000000000000000000" pitchFamily="2" charset="2"/>
                        <a:buChar char="§"/>
                      </a:pPr>
                      <a:r>
                        <a:rPr lang="en-GB" sz="1400" b="1" dirty="0"/>
                        <a:t>The developments of new products and process</a:t>
                      </a:r>
                    </a:p>
                    <a:p>
                      <a:pPr marL="285750" indent="-285750">
                        <a:buFont typeface="Wingdings" panose="05000000000000000000" pitchFamily="2" charset="2"/>
                        <a:buChar char="§"/>
                      </a:pPr>
                      <a:endParaRPr lang="en-GB" sz="1400" b="1" dirty="0"/>
                    </a:p>
                    <a:p>
                      <a:pPr marL="285750" indent="-285750">
                        <a:buFont typeface="Wingdings" panose="05000000000000000000" pitchFamily="2" charset="2"/>
                        <a:buChar char="§"/>
                      </a:pPr>
                      <a:r>
                        <a:rPr lang="en-GB" sz="1400" b="1" dirty="0"/>
                        <a:t>Rate of technological changes</a:t>
                      </a:r>
                    </a:p>
                    <a:p>
                      <a:endParaRPr lang="en-GB" sz="1400" b="1" dirty="0"/>
                    </a:p>
                  </a:txBody>
                  <a:tcPr/>
                </a:tc>
                <a:tc>
                  <a:txBody>
                    <a:bodyPr/>
                    <a:lstStyle/>
                    <a:p>
                      <a:pPr marL="285750" indent="-285750">
                        <a:buFont typeface="Wingdings" panose="05000000000000000000" pitchFamily="2" charset="2"/>
                        <a:buChar char="§"/>
                      </a:pPr>
                      <a:r>
                        <a:rPr lang="en-GB" sz="1400" b="1" dirty="0"/>
                        <a:t>Health and safety regulations</a:t>
                      </a:r>
                    </a:p>
                    <a:p>
                      <a:pPr marL="285750" indent="-285750">
                        <a:buFont typeface="Wingdings" panose="05000000000000000000" pitchFamily="2" charset="2"/>
                        <a:buChar char="§"/>
                      </a:pPr>
                      <a:endParaRPr lang="en-GB" sz="1400" b="1" dirty="0"/>
                    </a:p>
                    <a:p>
                      <a:pPr marL="285750" indent="-285750">
                        <a:buFont typeface="Wingdings" panose="05000000000000000000" pitchFamily="2" charset="2"/>
                        <a:buChar char="§"/>
                      </a:pPr>
                      <a:r>
                        <a:rPr lang="en-GB" sz="1400" b="1" dirty="0"/>
                        <a:t>Consumer protection</a:t>
                      </a:r>
                    </a:p>
                    <a:p>
                      <a:endParaRPr lang="en-GB" sz="1400" b="1" dirty="0"/>
                    </a:p>
                  </a:txBody>
                  <a:tcPr/>
                </a:tc>
                <a:tc>
                  <a:txBody>
                    <a:bodyPr/>
                    <a:lstStyle/>
                    <a:p>
                      <a:pPr marL="285750" indent="-285750">
                        <a:buFont typeface="Wingdings" panose="05000000000000000000" pitchFamily="2" charset="2"/>
                        <a:buChar char="§"/>
                      </a:pPr>
                      <a:r>
                        <a:rPr lang="en-GB" sz="1400" b="1" dirty="0"/>
                        <a:t>Climate change</a:t>
                      </a:r>
                    </a:p>
                    <a:p>
                      <a:pPr marL="285750" indent="-285750">
                        <a:buFont typeface="Wingdings" panose="05000000000000000000" pitchFamily="2" charset="2"/>
                        <a:buChar char="§"/>
                      </a:pPr>
                      <a:endParaRPr lang="en-GB" sz="1400" b="1" dirty="0"/>
                    </a:p>
                    <a:p>
                      <a:pPr marL="285750" indent="-285750">
                        <a:buFont typeface="Wingdings" panose="05000000000000000000" pitchFamily="2" charset="2"/>
                        <a:buChar char="§"/>
                      </a:pPr>
                      <a:r>
                        <a:rPr lang="en-GB" sz="1400" b="1" dirty="0"/>
                        <a:t> Environmental regulations </a:t>
                      </a:r>
                    </a:p>
                    <a:p>
                      <a:endParaRPr lang="en-GB" sz="1400" b="1" dirty="0"/>
                    </a:p>
                  </a:txBody>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1" name="Rectangle 20">
            <a:extLst>
              <a:ext uri="{FF2B5EF4-FFF2-40B4-BE49-F238E27FC236}">
                <a16:creationId xmlns:a16="http://schemas.microsoft.com/office/drawing/2014/main" id="{A9B9689C-AD68-44A3-BFB4-C27BBA9A69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648929" y="629266"/>
            <a:ext cx="6586491" cy="1374385"/>
          </a:xfrm>
        </p:spPr>
        <p:txBody>
          <a:bodyPr>
            <a:normAutofit/>
          </a:bodyPr>
          <a:lstStyle/>
          <a:p>
            <a:r>
              <a:rPr lang="en-GB" b="1" u="sng" dirty="0">
                <a:solidFill>
                  <a:srgbClr val="EBEBEB"/>
                </a:solidFill>
                <a:latin typeface="Arial" panose="020B0604020202020204" pitchFamily="34" charset="0"/>
                <a:cs typeface="Arial" panose="020B0604020202020204" pitchFamily="34" charset="0"/>
              </a:rPr>
              <a:t> the Cause-and-Effect</a:t>
            </a:r>
            <a:r>
              <a:rPr lang="en-GB" dirty="0">
                <a:solidFill>
                  <a:srgbClr val="EBEBEB"/>
                </a:solidFill>
                <a:latin typeface="Arial" panose="020B0604020202020204" pitchFamily="34" charset="0"/>
                <a:cs typeface="Arial" panose="020B0604020202020204" pitchFamily="34" charset="0"/>
              </a:rPr>
              <a:t>.</a:t>
            </a:r>
          </a:p>
        </p:txBody>
      </p:sp>
      <p:sp>
        <p:nvSpPr>
          <p:cNvPr id="23" name="Rectangle 22">
            <a:extLst>
              <a:ext uri="{FF2B5EF4-FFF2-40B4-BE49-F238E27FC236}">
                <a16:creationId xmlns:a16="http://schemas.microsoft.com/office/drawing/2014/main" id="{6E073616-E93D-4D7C-9EA1-43F1D5DF9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410" y="0"/>
            <a:ext cx="4636008"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ounded Rectangle 9">
            <a:extLst>
              <a:ext uri="{FF2B5EF4-FFF2-40B4-BE49-F238E27FC236}">
                <a16:creationId xmlns:a16="http://schemas.microsoft.com/office/drawing/2014/main" id="{0121EE82-A9A4-4B7E-928A-257CF299F0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1042" y="460755"/>
            <a:ext cx="3666744" cy="5739187"/>
          </a:xfrm>
          <a:prstGeom prst="roundRect">
            <a:avLst>
              <a:gd name="adj" fmla="val 0"/>
            </a:avLst>
          </a:prstGeom>
          <a:ln w="12700">
            <a:solidFill>
              <a:schemeClr val="bg2"/>
            </a:solidFill>
          </a:ln>
          <a:effectLst>
            <a:outerShdw blurRad="50800" dist="50800" dir="5400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Stopwatch">
            <a:extLst>
              <a:ext uri="{FF2B5EF4-FFF2-40B4-BE49-F238E27FC236}">
                <a16:creationId xmlns:a16="http://schemas.microsoft.com/office/drawing/2014/main" id="{782AA5C9-A9BF-9AC1-03A4-5ACACFEE427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525675" y="2003651"/>
            <a:ext cx="2697479" cy="2697479"/>
          </a:xfrm>
          <a:prstGeom prst="rect">
            <a:avLst/>
          </a:prstGeom>
          <a:effectLst/>
        </p:spPr>
      </p:pic>
      <p:sp>
        <p:nvSpPr>
          <p:cNvPr id="27" name="Rectangle 26">
            <a:extLst>
              <a:ext uri="{FF2B5EF4-FFF2-40B4-BE49-F238E27FC236}">
                <a16:creationId xmlns:a16="http://schemas.microsoft.com/office/drawing/2014/main" id="{86EEAAB6-E00B-4F7A-AD69-0666D48AE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a:xfrm>
            <a:off x="648929" y="1763487"/>
            <a:ext cx="6907063" cy="5094513"/>
          </a:xfrm>
        </p:spPr>
        <p:txBody>
          <a:bodyPr>
            <a:noAutofit/>
          </a:bodyPr>
          <a:lstStyle/>
          <a:p>
            <a:pPr marL="0" indent="0">
              <a:lnSpc>
                <a:spcPct val="90000"/>
              </a:lnSpc>
              <a:buNone/>
            </a:pPr>
            <a:r>
              <a:rPr lang="en-GB" dirty="0">
                <a:solidFill>
                  <a:srgbClr val="FFFFFF"/>
                </a:solidFill>
                <a:latin typeface="Arial" panose="020B0604020202020204" pitchFamily="34" charset="0"/>
                <a:cs typeface="Arial" panose="020B0604020202020204" pitchFamily="34" charset="0"/>
              </a:rPr>
              <a:t>So what is the cause and effect? The cause-and-effect, or fishbone diagram, is a tool that is used to identify and organise all the possible causes of  problems into categories to get to the root cause .</a:t>
            </a:r>
          </a:p>
          <a:p>
            <a:pPr marL="0" indent="0">
              <a:lnSpc>
                <a:spcPct val="90000"/>
              </a:lnSpc>
              <a:buNone/>
            </a:pPr>
            <a:r>
              <a:rPr lang="en-GB" dirty="0">
                <a:solidFill>
                  <a:srgbClr val="FFFFFF"/>
                </a:solidFill>
                <a:latin typeface="Arial" panose="020B0604020202020204" pitchFamily="34" charset="0"/>
                <a:cs typeface="Arial" panose="020B0604020202020204" pitchFamily="34" charset="0"/>
              </a:rPr>
              <a:t>The fishbone diagram is used when there is a problem, and you genuinely don’t know what is causing it.</a:t>
            </a:r>
          </a:p>
          <a:p>
            <a:pPr marL="0" indent="0">
              <a:lnSpc>
                <a:spcPct val="90000"/>
              </a:lnSpc>
              <a:buNone/>
            </a:pPr>
            <a:r>
              <a:rPr lang="en-GB" dirty="0">
                <a:solidFill>
                  <a:srgbClr val="FFFFFF"/>
                </a:solidFill>
                <a:latin typeface="Arial" panose="020B0604020202020204" pitchFamily="34" charset="0"/>
                <a:cs typeface="Arial" panose="020B0604020202020204" pitchFamily="34" charset="0"/>
              </a:rPr>
              <a:t>This technique underlines the problem and forces you to act .    For my presentation and timekeeping, I am going to focus on 3 of the cause  and effects.</a:t>
            </a:r>
          </a:p>
          <a:p>
            <a:pPr>
              <a:lnSpc>
                <a:spcPct val="90000"/>
              </a:lnSpc>
              <a:buFont typeface="Wingdings" panose="05000000000000000000" pitchFamily="2" charset="2"/>
              <a:buChar char="q"/>
            </a:pPr>
            <a:endParaRPr lang="en-GB" dirty="0">
              <a:solidFill>
                <a:srgbClr val="FFFFFF"/>
              </a:solidFill>
              <a:latin typeface="Arial" panose="020B0604020202020204" pitchFamily="34" charset="0"/>
              <a:cs typeface="Arial" panose="020B0604020202020204" pitchFamily="34" charset="0"/>
            </a:endParaRPr>
          </a:p>
          <a:p>
            <a:pPr marL="457200" lvl="1" indent="0">
              <a:lnSpc>
                <a:spcPct val="90000"/>
              </a:lnSpc>
              <a:buNone/>
            </a:pPr>
            <a:endParaRPr lang="en-GB" sz="2000" dirty="0">
              <a:solidFill>
                <a:srgbClr val="FFFFFF"/>
              </a:solidFill>
              <a:latin typeface="Arial" panose="020B0604020202020204" pitchFamily="34" charset="0"/>
              <a:cs typeface="Arial" panose="020B0604020202020204" pitchFamily="34" charset="0"/>
            </a:endParaRPr>
          </a:p>
          <a:p>
            <a:pPr marL="457200" lvl="1" indent="0">
              <a:lnSpc>
                <a:spcPct val="90000"/>
              </a:lnSpc>
              <a:buNone/>
            </a:pPr>
            <a:endParaRPr lang="en-GB" sz="2000" dirty="0">
              <a:solidFill>
                <a:srgbClr val="FFFFFF"/>
              </a:solidFill>
              <a:latin typeface="Arial" panose="020B0604020202020204" pitchFamily="34" charset="0"/>
              <a:cs typeface="Arial" panose="020B0604020202020204" pitchFamily="34" charset="0"/>
            </a:endParaRPr>
          </a:p>
          <a:p>
            <a:pPr lvl="1">
              <a:lnSpc>
                <a:spcPct val="90000"/>
              </a:lnSpc>
            </a:pPr>
            <a:r>
              <a:rPr lang="en-GB" sz="2000" dirty="0">
                <a:solidFill>
                  <a:srgbClr val="FFFFFF"/>
                </a:solidFill>
                <a:latin typeface="Arial" panose="020B0604020202020204" pitchFamily="34" charset="0"/>
                <a:cs typeface="Arial" panose="020B0604020202020204" pitchFamily="34" charset="0"/>
              </a:rPr>
              <a:t> BBC article 27. 4. 2026</a:t>
            </a:r>
          </a:p>
          <a:p>
            <a:pPr lvl="1">
              <a:lnSpc>
                <a:spcPct val="90000"/>
              </a:lnSpc>
            </a:pPr>
            <a:r>
              <a:rPr lang="en-GB" sz="2000" dirty="0">
                <a:solidFill>
                  <a:srgbClr val="FFFFFF"/>
                </a:solidFill>
                <a:latin typeface="Arial" panose="020B0604020202020204" pitchFamily="34" charset="0"/>
                <a:cs typeface="Arial" panose="020B0604020202020204" pitchFamily="34" charset="0"/>
              </a:rPr>
              <a:t>Solving problems and making decisions. Bob Sproull 21.3.2018</a:t>
            </a:r>
          </a:p>
        </p:txBody>
      </p:sp>
    </p:spTree>
    <p:extLst>
      <p:ext uri="{BB962C8B-B14F-4D97-AF65-F5344CB8AC3E}">
        <p14:creationId xmlns:p14="http://schemas.microsoft.com/office/powerpoint/2010/main" val="2319079123"/>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endParaRPr lang="en-GB" b="1" dirty="0"/>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3269070"/>
            <a:ext cx="1524174" cy="148500"/>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2862322"/>
          </a:xfrm>
          <a:prstGeom prst="rect">
            <a:avLst/>
          </a:prstGeom>
          <a:noFill/>
          <a:ln w="57150">
            <a:solidFill>
              <a:srgbClr val="FFC000"/>
            </a:solidFill>
          </a:ln>
        </p:spPr>
        <p:txBody>
          <a:bodyPr wrap="square" rtlCol="0">
            <a:spAutoFit/>
          </a:bodyPr>
          <a:lstStyle/>
          <a:p>
            <a:pPr algn="ctr"/>
            <a:r>
              <a:rPr lang="en-GB" b="1" u="sng" dirty="0">
                <a:solidFill>
                  <a:srgbClr val="FFC000"/>
                </a:solidFill>
                <a:latin typeface="Arial" panose="020B0604020202020204" pitchFamily="34" charset="0"/>
                <a:cs typeface="Arial" panose="020B0604020202020204" pitchFamily="34" charset="0"/>
              </a:rPr>
              <a:t>Methods</a:t>
            </a:r>
          </a:p>
          <a:p>
            <a:pPr marL="285750" indent="-285750" algn="ctr">
              <a:buFont typeface="Arial" panose="020B0604020202020204" pitchFamily="34" charset="0"/>
              <a:buChar char="•"/>
            </a:pPr>
            <a:r>
              <a:rPr lang="en-GB" sz="1600" b="1" u="sng" dirty="0">
                <a:solidFill>
                  <a:srgbClr val="FFC000"/>
                </a:solidFill>
                <a:latin typeface="Arial" panose="020B0604020202020204" pitchFamily="34" charset="0"/>
                <a:cs typeface="Arial" panose="020B0604020202020204" pitchFamily="34" charset="0"/>
              </a:rPr>
              <a:t>Appr</a:t>
            </a:r>
            <a:r>
              <a:rPr lang="en-GB" sz="1600" b="1" dirty="0">
                <a:solidFill>
                  <a:srgbClr val="FFC000"/>
                </a:solidFill>
                <a:latin typeface="Arial" panose="020B0604020202020204" pitchFamily="34" charset="0"/>
                <a:cs typeface="Arial" panose="020B0604020202020204" pitchFamily="34" charset="0"/>
              </a:rPr>
              <a:t>oach</a:t>
            </a:r>
          </a:p>
          <a:p>
            <a:pPr marL="285750" indent="-285750" algn="ctr">
              <a:buFont typeface="Arial" panose="020B0604020202020204" pitchFamily="34" charset="0"/>
              <a:buChar char="•"/>
            </a:pPr>
            <a:r>
              <a:rPr lang="en-GB" sz="1600" b="1" dirty="0">
                <a:solidFill>
                  <a:srgbClr val="FFC000"/>
                </a:solidFill>
                <a:latin typeface="Arial" panose="020B0604020202020204" pitchFamily="34" charset="0"/>
                <a:cs typeface="Arial" panose="020B0604020202020204" pitchFamily="34" charset="0"/>
              </a:rPr>
              <a:t>Following procedures</a:t>
            </a:r>
          </a:p>
          <a:p>
            <a:pPr marL="285750" indent="-285750" algn="ctr">
              <a:buFont typeface="Arial" panose="020B0604020202020204" pitchFamily="34" charset="0"/>
              <a:buChar char="•"/>
            </a:pPr>
            <a:r>
              <a:rPr lang="en-GB" sz="1600" b="1" dirty="0">
                <a:solidFill>
                  <a:srgbClr val="FFC000"/>
                </a:solidFill>
                <a:latin typeface="Arial" panose="020B0604020202020204" pitchFamily="34" charset="0"/>
                <a:cs typeface="Arial" panose="020B0604020202020204" pitchFamily="34" charset="0"/>
              </a:rPr>
              <a:t>process</a:t>
            </a:r>
          </a:p>
          <a:p>
            <a:pPr algn="ctr"/>
            <a:endParaRPr lang="en-GB" sz="1600" b="1" dirty="0">
              <a:solidFill>
                <a:srgbClr val="FFC000"/>
              </a:solidFill>
              <a:latin typeface="Arial" panose="020B0604020202020204" pitchFamily="34" charset="0"/>
              <a:cs typeface="Arial" panose="020B0604020202020204" pitchFamily="34" charset="0"/>
            </a:endParaRPr>
          </a:p>
          <a:p>
            <a:pPr algn="ctr"/>
            <a:endParaRPr lang="en-GB" sz="1600" b="1" u="sng" dirty="0">
              <a:solidFill>
                <a:srgbClr val="FFC000"/>
              </a:solidFill>
              <a:latin typeface="Arial" panose="020B0604020202020204" pitchFamily="34" charset="0"/>
              <a:cs typeface="Arial" panose="020B0604020202020204" pitchFamily="34" charset="0"/>
            </a:endParaRPr>
          </a:p>
          <a:p>
            <a:pPr algn="ctr"/>
            <a:endParaRPr lang="en-GB" sz="1400" b="1" u="sng" dirty="0">
              <a:solidFill>
                <a:srgbClr val="FFC000"/>
              </a:solidFill>
              <a:latin typeface="Arial" panose="020B0604020202020204" pitchFamily="34" charset="0"/>
              <a:cs typeface="Arial" panose="020B0604020202020204" pitchFamily="34" charset="0"/>
            </a:endParaRPr>
          </a:p>
          <a:p>
            <a:pPr algn="ctr"/>
            <a:endParaRPr lang="en-GB" sz="1400" b="1" u="sng" dirty="0">
              <a:solidFill>
                <a:srgbClr val="FFC000"/>
              </a:solidFill>
              <a:latin typeface="Arial" panose="020B0604020202020204" pitchFamily="34" charset="0"/>
              <a:cs typeface="Arial" panose="020B0604020202020204" pitchFamily="34" charset="0"/>
            </a:endParaRPr>
          </a:p>
          <a:p>
            <a:pPr marL="285750" indent="-285750" algn="ctr">
              <a:buFont typeface="Wingdings" panose="05000000000000000000" pitchFamily="2" charset="2"/>
              <a:buChar char="v"/>
            </a:pPr>
            <a:endParaRPr lang="en-GB" sz="1400" b="1" u="sng" dirty="0">
              <a:solidFill>
                <a:srgbClr val="FFC000"/>
              </a:solidFill>
              <a:latin typeface="Arial" panose="020B0604020202020204" pitchFamily="34" charset="0"/>
              <a:cs typeface="Arial" panose="020B0604020202020204" pitchFamily="34" charset="0"/>
            </a:endParaRPr>
          </a:p>
          <a:p>
            <a:pPr algn="ctr"/>
            <a:endParaRPr lang="en-GB" sz="2400" b="1" u="sng" dirty="0">
              <a:solidFill>
                <a:srgbClr val="FFC000"/>
              </a:solidFill>
              <a:latin typeface="Arial" panose="020B0604020202020204" pitchFamily="34" charset="0"/>
              <a:cs typeface="Arial" panose="020B0604020202020204" pitchFamily="34" charset="0"/>
            </a:endParaRP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1723549"/>
          </a:xfrm>
          <a:prstGeom prst="rect">
            <a:avLst/>
          </a:prstGeom>
          <a:noFill/>
          <a:ln w="57150">
            <a:solidFill>
              <a:srgbClr val="FF0000"/>
            </a:solidFill>
          </a:ln>
        </p:spPr>
        <p:txBody>
          <a:bodyPr wrap="square" rtlCol="0">
            <a:spAutoFit/>
          </a:bodyPr>
          <a:lstStyle/>
          <a:p>
            <a:pPr algn="ctr"/>
            <a:r>
              <a:rPr lang="en-GB" b="1" u="sng" dirty="0">
                <a:solidFill>
                  <a:srgbClr val="FF0000"/>
                </a:solidFill>
                <a:latin typeface="Arial" panose="020B0604020202020204" pitchFamily="34" charset="0"/>
                <a:cs typeface="Arial" panose="020B0604020202020204" pitchFamily="34" charset="0"/>
              </a:rPr>
              <a:t>Machines</a:t>
            </a:r>
          </a:p>
          <a:p>
            <a:pPr marL="285750" indent="-285750" algn="ctr">
              <a:buFont typeface="Arial" panose="020B0604020202020204" pitchFamily="34" charset="0"/>
              <a:buChar char="•"/>
            </a:pPr>
            <a:r>
              <a:rPr lang="en-GB" sz="1600" dirty="0">
                <a:solidFill>
                  <a:srgbClr val="FF0000"/>
                </a:solidFill>
                <a:latin typeface="Arial" panose="020B0604020202020204" pitchFamily="34" charset="0"/>
                <a:cs typeface="Arial" panose="020B0604020202020204" pitchFamily="34" charset="0"/>
              </a:rPr>
              <a:t>Technology</a:t>
            </a:r>
          </a:p>
          <a:p>
            <a:pPr marL="285750" indent="-285750" algn="ctr">
              <a:buFont typeface="Arial" panose="020B0604020202020204" pitchFamily="34" charset="0"/>
              <a:buChar char="•"/>
            </a:pPr>
            <a:r>
              <a:rPr lang="en-GB" sz="1600" dirty="0">
                <a:solidFill>
                  <a:srgbClr val="FF0000"/>
                </a:solidFill>
                <a:latin typeface="Arial" panose="020B0604020202020204" pitchFamily="34" charset="0"/>
                <a:cs typeface="Arial" panose="020B0604020202020204" pitchFamily="34" charset="0"/>
              </a:rPr>
              <a:t>Tools </a:t>
            </a:r>
          </a:p>
          <a:p>
            <a:pPr marL="285750" indent="-285750" algn="ctr">
              <a:buFont typeface="Arial" panose="020B0604020202020204" pitchFamily="34" charset="0"/>
              <a:buChar char="•"/>
            </a:pPr>
            <a:r>
              <a:rPr lang="en-GB" sz="1600" dirty="0">
                <a:solidFill>
                  <a:srgbClr val="FF0000"/>
                </a:solidFill>
                <a:latin typeface="Arial" panose="020B0604020202020204" pitchFamily="34" charset="0"/>
                <a:cs typeface="Arial" panose="020B0604020202020204" pitchFamily="34" charset="0"/>
              </a:rPr>
              <a:t>equipment</a:t>
            </a:r>
          </a:p>
          <a:p>
            <a:pPr marL="742950" lvl="1" indent="-285750">
              <a:buFont typeface="Arial" panose="020B0604020202020204" pitchFamily="34" charset="0"/>
              <a:buChar char="•"/>
            </a:pPr>
            <a:r>
              <a:rPr lang="en-GB" sz="1600" dirty="0">
                <a:solidFill>
                  <a:srgbClr val="FF0000"/>
                </a:solidFill>
                <a:latin typeface="Arial" panose="020B0604020202020204" pitchFamily="34" charset="0"/>
                <a:cs typeface="Arial" panose="020B0604020202020204" pitchFamily="34" charset="0"/>
              </a:rPr>
              <a:t>structure</a:t>
            </a:r>
          </a:p>
          <a:p>
            <a:pPr algn="ctr"/>
            <a:endParaRPr lang="en-GB" sz="2400" b="1" u="sng" dirty="0">
              <a:solidFill>
                <a:srgbClr val="FF0000"/>
              </a:solidFill>
              <a:latin typeface="Arial" panose="020B0604020202020204" pitchFamily="34" charset="0"/>
              <a:cs typeface="Arial" panose="020B0604020202020204" pitchFamily="34" charset="0"/>
            </a:endParaRP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1754326"/>
          </a:xfrm>
          <a:prstGeom prst="rect">
            <a:avLst/>
          </a:prstGeom>
          <a:noFill/>
          <a:ln w="57150">
            <a:solidFill>
              <a:srgbClr val="C00000"/>
            </a:solidFill>
          </a:ln>
        </p:spPr>
        <p:txBody>
          <a:bodyPr wrap="square" rtlCol="0">
            <a:spAutoFit/>
          </a:bodyPr>
          <a:lstStyle/>
          <a:p>
            <a:pPr algn="ctr"/>
            <a:r>
              <a:rPr lang="en-GB" sz="2000" b="1" u="sng" dirty="0">
                <a:solidFill>
                  <a:srgbClr val="C00000"/>
                </a:solidFill>
                <a:latin typeface="Arial" panose="020B0604020202020204" pitchFamily="34" charset="0"/>
                <a:cs typeface="Arial" panose="020B0604020202020204" pitchFamily="34" charset="0"/>
              </a:rPr>
              <a:t>People</a:t>
            </a:r>
          </a:p>
          <a:p>
            <a:pPr marL="285750" indent="-285750" algn="ctr">
              <a:buFont typeface="Arial" panose="020B0604020202020204" pitchFamily="34" charset="0"/>
              <a:buChar char="•"/>
            </a:pPr>
            <a:r>
              <a:rPr lang="en-GB" sz="1600" b="1" u="sng" dirty="0">
                <a:solidFill>
                  <a:srgbClr val="C00000"/>
                </a:solidFill>
                <a:latin typeface="Arial" panose="020B0604020202020204" pitchFamily="34" charset="0"/>
                <a:cs typeface="Arial" panose="020B0604020202020204" pitchFamily="34" charset="0"/>
              </a:rPr>
              <a:t>training</a:t>
            </a:r>
          </a:p>
          <a:p>
            <a:pPr marL="285750" indent="-285750" algn="ctr">
              <a:buFont typeface="Arial" panose="020B0604020202020204" pitchFamily="34" charset="0"/>
              <a:buChar char="•"/>
            </a:pPr>
            <a:r>
              <a:rPr lang="en-GB" sz="1600" b="1" u="sng" dirty="0" err="1">
                <a:solidFill>
                  <a:srgbClr val="C00000"/>
                </a:solidFill>
                <a:latin typeface="Arial" panose="020B0604020202020204" pitchFamily="34" charset="0"/>
                <a:cs typeface="Arial" panose="020B0604020202020204" pitchFamily="34" charset="0"/>
              </a:rPr>
              <a:t>orgonize</a:t>
            </a:r>
            <a:endParaRPr lang="en-GB" sz="1600" b="1" u="sng" dirty="0">
              <a:solidFill>
                <a:srgbClr val="C00000"/>
              </a:solidFill>
              <a:latin typeface="Arial" panose="020B0604020202020204" pitchFamily="34" charset="0"/>
              <a:cs typeface="Arial" panose="020B0604020202020204" pitchFamily="34" charset="0"/>
            </a:endParaRPr>
          </a:p>
          <a:p>
            <a:pPr marL="285750" indent="-285750" algn="ctr">
              <a:buFont typeface="Arial" panose="020B0604020202020204" pitchFamily="34" charset="0"/>
              <a:buChar char="•"/>
            </a:pPr>
            <a:r>
              <a:rPr lang="en-GB" sz="1600" b="1" u="sng" dirty="0">
                <a:solidFill>
                  <a:srgbClr val="C00000"/>
                </a:solidFill>
                <a:latin typeface="Arial" panose="020B0604020202020204" pitchFamily="34" charset="0"/>
                <a:cs typeface="Arial" panose="020B0604020202020204" pitchFamily="34" charset="0"/>
              </a:rPr>
              <a:t>demotivation</a:t>
            </a:r>
          </a:p>
          <a:p>
            <a:pPr marL="285750" indent="-285750" algn="ctr">
              <a:buFont typeface="Arial" panose="020B0604020202020204" pitchFamily="34" charset="0"/>
              <a:buChar char="•"/>
            </a:pPr>
            <a:r>
              <a:rPr lang="en-GB" sz="1600" b="1" u="sng" dirty="0">
                <a:solidFill>
                  <a:srgbClr val="C00000"/>
                </a:solidFill>
                <a:latin typeface="Arial" panose="020B0604020202020204" pitchFamily="34" charset="0"/>
                <a:cs typeface="Arial" panose="020B0604020202020204" pitchFamily="34" charset="0"/>
              </a:rPr>
              <a:t>personality</a:t>
            </a:r>
            <a:endParaRPr lang="en-GB" sz="2000" b="1" u="sng" dirty="0">
              <a:solidFill>
                <a:srgbClr val="C00000"/>
              </a:solidFill>
              <a:latin typeface="Arial" panose="020B0604020202020204" pitchFamily="34" charset="0"/>
              <a:cs typeface="Arial" panose="020B0604020202020204" pitchFamily="34" charset="0"/>
            </a:endParaRPr>
          </a:p>
          <a:p>
            <a:pPr algn="ctr"/>
            <a:endParaRPr lang="en-GB" sz="2000" b="1" u="sng" dirty="0">
              <a:solidFill>
                <a:srgbClr val="C00000"/>
              </a:solidFill>
              <a:latin typeface="Arial" panose="020B0604020202020204" pitchFamily="34" charset="0"/>
              <a:cs typeface="Arial" panose="020B0604020202020204" pitchFamily="34" charset="0"/>
            </a:endParaRP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1077218"/>
          </a:xfrm>
          <a:prstGeom prst="rect">
            <a:avLst/>
          </a:prstGeom>
          <a:noFill/>
          <a:ln w="57150">
            <a:solidFill>
              <a:srgbClr val="7030A0"/>
            </a:solidFill>
          </a:ln>
        </p:spPr>
        <p:txBody>
          <a:bodyPr wrap="square" rtlCol="0">
            <a:spAutoFit/>
          </a:bodyPr>
          <a:lstStyle/>
          <a:p>
            <a:pPr algn="ctr"/>
            <a:r>
              <a:rPr lang="en-GB" sz="1600" b="1" dirty="0">
                <a:solidFill>
                  <a:srgbClr val="7030A0"/>
                </a:solidFill>
                <a:latin typeface="Arial" panose="020B0604020202020204" pitchFamily="34" charset="0"/>
                <a:cs typeface="Arial" panose="020B0604020202020204" pitchFamily="34" charset="0"/>
              </a:rPr>
              <a:t>Materials</a:t>
            </a:r>
          </a:p>
          <a:p>
            <a:pPr marL="285750" indent="-285750" algn="ctr">
              <a:buFont typeface="Arial" panose="020B0604020202020204" pitchFamily="34" charset="0"/>
              <a:buChar char="•"/>
            </a:pPr>
            <a:r>
              <a:rPr lang="en-GB" sz="1600" b="1" dirty="0">
                <a:solidFill>
                  <a:srgbClr val="7030A0"/>
                </a:solidFill>
                <a:latin typeface="Arial" panose="020B0604020202020204" pitchFamily="34" charset="0"/>
                <a:cs typeface="Arial" panose="020B0604020202020204" pitchFamily="34" charset="0"/>
              </a:rPr>
              <a:t>Supply</a:t>
            </a:r>
          </a:p>
          <a:p>
            <a:pPr marL="285750" indent="-285750" algn="ctr">
              <a:buFont typeface="Arial" panose="020B0604020202020204" pitchFamily="34" charset="0"/>
              <a:buChar char="•"/>
            </a:pPr>
            <a:r>
              <a:rPr lang="en-GB" sz="1600" b="1" dirty="0">
                <a:solidFill>
                  <a:srgbClr val="7030A0"/>
                </a:solidFill>
                <a:latin typeface="Arial" panose="020B0604020202020204" pitchFamily="34" charset="0"/>
                <a:cs typeface="Arial" panose="020B0604020202020204" pitchFamily="34" charset="0"/>
              </a:rPr>
              <a:t>Quality</a:t>
            </a:r>
          </a:p>
          <a:p>
            <a:pPr marL="285750" indent="-285750" algn="ctr">
              <a:buFont typeface="Arial" panose="020B0604020202020204" pitchFamily="34" charset="0"/>
              <a:buChar char="•"/>
            </a:pPr>
            <a:r>
              <a:rPr lang="en-GB" sz="1600" b="1" dirty="0">
                <a:solidFill>
                  <a:srgbClr val="7030A0"/>
                </a:solidFill>
                <a:latin typeface="Arial" panose="020B0604020202020204" pitchFamily="34" charset="0"/>
                <a:cs typeface="Arial" panose="020B0604020202020204" pitchFamily="34" charset="0"/>
              </a:rPr>
              <a:t>amount</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1077218"/>
          </a:xfrm>
          <a:prstGeom prst="rect">
            <a:avLst/>
          </a:prstGeom>
          <a:noFill/>
          <a:ln w="57150">
            <a:solidFill>
              <a:srgbClr val="00B0F0"/>
            </a:solidFill>
          </a:ln>
        </p:spPr>
        <p:txBody>
          <a:bodyPr wrap="square" rtlCol="0">
            <a:spAutoFit/>
          </a:bodyPr>
          <a:lstStyle/>
          <a:p>
            <a:pPr algn="ctr"/>
            <a:r>
              <a:rPr lang="en-GB" sz="1600" b="1" dirty="0">
                <a:solidFill>
                  <a:srgbClr val="00B0F0"/>
                </a:solidFill>
                <a:latin typeface="Arial" panose="020B0604020202020204" pitchFamily="34" charset="0"/>
                <a:cs typeface="Arial" panose="020B0604020202020204" pitchFamily="34" charset="0"/>
              </a:rPr>
              <a:t>Measurement</a:t>
            </a:r>
          </a:p>
          <a:p>
            <a:pPr marL="285750" indent="-285750" algn="ctr">
              <a:buFont typeface="Arial" panose="020B0604020202020204" pitchFamily="34" charset="0"/>
              <a:buChar char="•"/>
            </a:pPr>
            <a:r>
              <a:rPr lang="en-GB" sz="1600" b="1" dirty="0">
                <a:solidFill>
                  <a:srgbClr val="00B0F0"/>
                </a:solidFill>
                <a:latin typeface="Arial" panose="020B0604020202020204" pitchFamily="34" charset="0"/>
                <a:cs typeface="Arial" panose="020B0604020202020204" pitchFamily="34" charset="0"/>
              </a:rPr>
              <a:t>Equipment</a:t>
            </a:r>
          </a:p>
          <a:p>
            <a:pPr marL="285750" indent="-285750" algn="ctr">
              <a:buFont typeface="Arial" panose="020B0604020202020204" pitchFamily="34" charset="0"/>
              <a:buChar char="•"/>
            </a:pPr>
            <a:r>
              <a:rPr lang="en-GB" sz="1600" b="1" dirty="0">
                <a:solidFill>
                  <a:srgbClr val="00B0F0"/>
                </a:solidFill>
                <a:latin typeface="Arial" panose="020B0604020202020204" pitchFamily="34" charset="0"/>
                <a:cs typeface="Arial" panose="020B0604020202020204" pitchFamily="34" charset="0"/>
              </a:rPr>
              <a:t>Process</a:t>
            </a:r>
          </a:p>
          <a:p>
            <a:pPr marL="285750" indent="-285750" algn="ctr">
              <a:buFont typeface="Arial" panose="020B0604020202020204" pitchFamily="34" charset="0"/>
              <a:buChar char="•"/>
            </a:pPr>
            <a:r>
              <a:rPr lang="en-GB" sz="1600" b="1" dirty="0">
                <a:solidFill>
                  <a:srgbClr val="00B0F0"/>
                </a:solidFill>
                <a:latin typeface="Arial" panose="020B0604020202020204" pitchFamily="34" charset="0"/>
                <a:cs typeface="Arial" panose="020B0604020202020204" pitchFamily="34" charset="0"/>
              </a:rPr>
              <a:t>operate</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1077218"/>
          </a:xfrm>
          <a:prstGeom prst="rect">
            <a:avLst/>
          </a:prstGeom>
          <a:noFill/>
          <a:ln w="57150">
            <a:solidFill>
              <a:srgbClr val="00B050"/>
            </a:solidFill>
          </a:ln>
        </p:spPr>
        <p:txBody>
          <a:bodyPr wrap="square" rtlCol="0">
            <a:spAutoFit/>
          </a:bodyPr>
          <a:lstStyle/>
          <a:p>
            <a:pPr algn="ctr"/>
            <a:r>
              <a:rPr lang="en-GB" sz="1600" b="1" u="sng" dirty="0">
                <a:solidFill>
                  <a:srgbClr val="00B050"/>
                </a:solidFill>
                <a:latin typeface="Arial" panose="020B0604020202020204" pitchFamily="34" charset="0"/>
                <a:cs typeface="Arial" panose="020B0604020202020204" pitchFamily="34" charset="0"/>
              </a:rPr>
              <a:t>Environment</a:t>
            </a:r>
          </a:p>
          <a:p>
            <a:pPr marL="285750" indent="-285750" algn="ctr">
              <a:buFont typeface="Arial" panose="020B0604020202020204" pitchFamily="34" charset="0"/>
              <a:buChar char="•"/>
            </a:pPr>
            <a:r>
              <a:rPr lang="en-GB" sz="1600" b="1" u="sng" dirty="0">
                <a:solidFill>
                  <a:srgbClr val="00B050"/>
                </a:solidFill>
                <a:latin typeface="Arial" panose="020B0604020202020204" pitchFamily="34" charset="0"/>
                <a:cs typeface="Arial" panose="020B0604020202020204" pitchFamily="34" charset="0"/>
              </a:rPr>
              <a:t>Conditions</a:t>
            </a:r>
          </a:p>
          <a:p>
            <a:pPr marL="285750" indent="-285750" algn="ctr">
              <a:buFont typeface="Arial" panose="020B0604020202020204" pitchFamily="34" charset="0"/>
              <a:buChar char="•"/>
            </a:pPr>
            <a:r>
              <a:rPr lang="en-GB" sz="1600" b="1" u="sng" dirty="0">
                <a:solidFill>
                  <a:srgbClr val="00B050"/>
                </a:solidFill>
                <a:latin typeface="Arial" panose="020B0604020202020204" pitchFamily="34" charset="0"/>
                <a:cs typeface="Arial" panose="020B0604020202020204" pitchFamily="34" charset="0"/>
              </a:rPr>
              <a:t>Pandemic</a:t>
            </a:r>
          </a:p>
          <a:p>
            <a:pPr marL="285750" indent="-285750" algn="ctr">
              <a:buFont typeface="Arial" panose="020B0604020202020204" pitchFamily="34" charset="0"/>
              <a:buChar char="•"/>
            </a:pPr>
            <a:r>
              <a:rPr lang="en-GB" sz="1600" b="1" u="sng" dirty="0">
                <a:solidFill>
                  <a:srgbClr val="00B050"/>
                </a:solidFill>
                <a:latin typeface="Arial" panose="020B0604020202020204" pitchFamily="34" charset="0"/>
                <a:cs typeface="Arial" panose="020B0604020202020204" pitchFamily="34" charset="0"/>
              </a:rPr>
              <a:t>culture</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954107"/>
          </a:xfrm>
          <a:prstGeom prst="rect">
            <a:avLst/>
          </a:prstGeom>
          <a:noFill/>
          <a:ln w="57150">
            <a:solidFill>
              <a:schemeClr val="tx1"/>
            </a:solidFill>
          </a:ln>
        </p:spPr>
        <p:txBody>
          <a:bodyPr wrap="square" rtlCol="0">
            <a:spAutoFit/>
          </a:bodyPr>
          <a:lstStyle/>
          <a:p>
            <a:pPr lvl="1"/>
            <a:r>
              <a:rPr lang="en-GB" sz="2800" b="1" dirty="0">
                <a:solidFill>
                  <a:srgbClr val="FF0000"/>
                </a:solidFill>
                <a:highlight>
                  <a:srgbClr val="000000"/>
                </a:highlight>
                <a:latin typeface="Arial" panose="020B0604020202020204" pitchFamily="34" charset="0"/>
                <a:cs typeface="Arial" panose="020B0604020202020204" pitchFamily="34" charset="0"/>
              </a:rPr>
              <a:t>Basil’s bakery</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276999"/>
          </a:xfrm>
          <a:prstGeom prst="rect">
            <a:avLst/>
          </a:prstGeom>
          <a:noFill/>
          <a:ln w="12700">
            <a:solidFill>
              <a:schemeClr val="tx1"/>
            </a:solidFill>
          </a:ln>
        </p:spPr>
        <p:txBody>
          <a:bodyPr wrap="square" rtlCol="0">
            <a:spAutoFit/>
          </a:bodyPr>
          <a:lstStyle/>
          <a:p>
            <a:r>
              <a:rPr lang="en-GB" sz="1200" dirty="0" err="1">
                <a:latin typeface="Arial" panose="020B0604020202020204" pitchFamily="34" charset="0"/>
                <a:cs typeface="Arial" panose="020B0604020202020204" pitchFamily="34" charset="0"/>
              </a:rPr>
              <a:t>Texmmmmt</a:t>
            </a:r>
            <a:endParaRPr lang="en-GB" sz="1200" dirty="0">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276999"/>
          </a:xfrm>
          <a:prstGeom prst="rect">
            <a:avLst/>
          </a:prstGeom>
          <a:noFill/>
          <a:ln w="12700">
            <a:solidFill>
              <a:schemeClr val="tx1"/>
            </a:solidFill>
          </a:ln>
        </p:spPr>
        <p:txBody>
          <a:bodyPr wrap="square" rtlCol="0">
            <a:spAutoFit/>
          </a:bodyPr>
          <a:lstStyle/>
          <a:p>
            <a:r>
              <a:rPr lang="en-US" sz="1200" dirty="0">
                <a:latin typeface="Arial" panose="020B0604020202020204" pitchFamily="34" charset="0"/>
                <a:cs typeface="Arial" panose="020B0604020202020204" pitchFamily="34" charset="0"/>
              </a:rPr>
              <a:t>s</a:t>
            </a:r>
            <a:r>
              <a:rPr lang="en-GB" sz="1200" dirty="0">
                <a:latin typeface="Arial" panose="020B0604020202020204" pitchFamily="34" charset="0"/>
                <a:cs typeface="Arial" panose="020B0604020202020204" pitchFamily="34" charset="0"/>
              </a:rPr>
              <a:t>s</a:t>
            </a: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5" name="TextBox 4">
            <a:extLst>
              <a:ext uri="{FF2B5EF4-FFF2-40B4-BE49-F238E27FC236}">
                <a16:creationId xmlns:a16="http://schemas.microsoft.com/office/drawing/2014/main" id="{180A04F2-4F22-A08C-F5B4-F30F002E227B}"/>
              </a:ext>
            </a:extLst>
          </p:cNvPr>
          <p:cNvSpPr txBox="1"/>
          <p:nvPr/>
        </p:nvSpPr>
        <p:spPr>
          <a:xfrm>
            <a:off x="388465" y="94505"/>
            <a:ext cx="11585447" cy="954107"/>
          </a:xfrm>
          <a:prstGeom prst="rect">
            <a:avLst/>
          </a:prstGeom>
          <a:noFill/>
        </p:spPr>
        <p:txBody>
          <a:bodyPr wrap="square" rtlCol="0">
            <a:spAutoFit/>
          </a:bodyPr>
          <a:lstStyle/>
          <a:p>
            <a:pPr algn="ctr"/>
            <a:r>
              <a:rPr lang="en-GB" sz="2800" b="1" u="sng" dirty="0">
                <a:latin typeface="Arial" panose="020B0604020202020204" pitchFamily="34" charset="0"/>
                <a:cs typeface="Arial" panose="020B0604020202020204" pitchFamily="34" charset="0"/>
              </a:rPr>
              <a:t>Provide an application and discuss the information provided in your Cause-and-Effect diagram </a:t>
            </a:r>
            <a:r>
              <a:rPr lang="en-GB" sz="2800" dirty="0">
                <a:latin typeface="Arial" panose="020B0604020202020204" pitchFamily="34" charset="0"/>
                <a:cs typeface="Arial" panose="020B0604020202020204" pitchFamily="34" charset="0"/>
              </a:rPr>
              <a:t>(approx. 1 minute 30 seconds).</a:t>
            </a:r>
          </a:p>
        </p:txBody>
      </p:sp>
      <p:sp>
        <p:nvSpPr>
          <p:cNvPr id="7" name="TextBox 6">
            <a:extLst>
              <a:ext uri="{FF2B5EF4-FFF2-40B4-BE49-F238E27FC236}">
                <a16:creationId xmlns:a16="http://schemas.microsoft.com/office/drawing/2014/main" id="{D25D41ED-682A-BC59-6F0E-785E0C4E86EC}"/>
              </a:ext>
            </a:extLst>
          </p:cNvPr>
          <p:cNvSpPr txBox="1"/>
          <p:nvPr/>
        </p:nvSpPr>
        <p:spPr>
          <a:xfrm>
            <a:off x="3181739" y="6503437"/>
            <a:ext cx="6835526" cy="369332"/>
          </a:xfrm>
          <a:prstGeom prst="rect">
            <a:avLst/>
          </a:prstGeom>
          <a:noFill/>
        </p:spPr>
        <p:txBody>
          <a:bodyPr wrap="none" rtlCol="0">
            <a:spAutoFit/>
          </a:bodyPr>
          <a:lstStyle/>
          <a:p>
            <a:r>
              <a:rPr lang="en-GB" dirty="0"/>
              <a:t>Solems</a:t>
            </a:r>
            <a:r>
              <a:rPr lang="en-GB" dirty="0">
                <a:solidFill>
                  <a:schemeClr val="bg2"/>
                </a:solidFill>
              </a:rPr>
              <a:t>solving problems and making decisions. Pages 31-34</a:t>
            </a:r>
            <a:endParaRPr lang="en-GB" dirty="0"/>
          </a:p>
        </p:txBody>
      </p:sp>
      <p:sp>
        <p:nvSpPr>
          <p:cNvPr id="11" name="TextBox 10">
            <a:extLst>
              <a:ext uri="{FF2B5EF4-FFF2-40B4-BE49-F238E27FC236}">
                <a16:creationId xmlns:a16="http://schemas.microsoft.com/office/drawing/2014/main" id="{E3587BB3-165B-71A2-C512-0D384B9D93B6}"/>
              </a:ext>
            </a:extLst>
          </p:cNvPr>
          <p:cNvSpPr txBox="1"/>
          <p:nvPr/>
        </p:nvSpPr>
        <p:spPr>
          <a:xfrm>
            <a:off x="3971053" y="6392217"/>
            <a:ext cx="607859" cy="369332"/>
          </a:xfrm>
          <a:prstGeom prst="rect">
            <a:avLst/>
          </a:prstGeom>
          <a:noFill/>
        </p:spPr>
        <p:txBody>
          <a:bodyPr wrap="none" rtlCol="0">
            <a:spAutoFit/>
          </a:bodyPr>
          <a:lstStyle/>
          <a:p>
            <a:r>
              <a:rPr lang="en-GB" dirty="0" err="1"/>
              <a:t>nnn</a:t>
            </a:r>
            <a:endParaRPr lang="en-GB" dirty="0"/>
          </a:p>
        </p:txBody>
      </p:sp>
      <p:sp>
        <p:nvSpPr>
          <p:cNvPr id="21" name="TextBox 20">
            <a:extLst>
              <a:ext uri="{FF2B5EF4-FFF2-40B4-BE49-F238E27FC236}">
                <a16:creationId xmlns:a16="http://schemas.microsoft.com/office/drawing/2014/main" id="{C473ADDF-CDD6-5375-D135-2C7FBA0F559B}"/>
              </a:ext>
            </a:extLst>
          </p:cNvPr>
          <p:cNvSpPr txBox="1"/>
          <p:nvPr/>
        </p:nvSpPr>
        <p:spPr>
          <a:xfrm>
            <a:off x="12157788" y="2519265"/>
            <a:ext cx="231154" cy="369332"/>
          </a:xfrm>
          <a:prstGeom prst="rect">
            <a:avLst/>
          </a:prstGeom>
          <a:noFill/>
        </p:spPr>
        <p:txBody>
          <a:bodyPr wrap="none" rtlCol="0">
            <a:spAutoFit/>
          </a:bodyPr>
          <a:lstStyle/>
          <a:p>
            <a:r>
              <a:rPr lang="en-GB" dirty="0" err="1"/>
              <a:t>i</a:t>
            </a:r>
            <a:endParaRPr lang="en-GB" dirty="0"/>
          </a:p>
        </p:txBody>
      </p:sp>
    </p:spTree>
    <p:extLst>
      <p:ext uri="{BB962C8B-B14F-4D97-AF65-F5344CB8AC3E}">
        <p14:creationId xmlns:p14="http://schemas.microsoft.com/office/powerpoint/2010/main" val="6428528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15F32-B3D4-5DAB-83D9-39228CA085A9}"/>
              </a:ext>
            </a:extLst>
          </p:cNvPr>
          <p:cNvSpPr>
            <a:spLocks noGrp="1"/>
          </p:cNvSpPr>
          <p:nvPr>
            <p:ph type="title"/>
          </p:nvPr>
        </p:nvSpPr>
        <p:spPr/>
        <p:txBody>
          <a:bodyPr/>
          <a:lstStyle/>
          <a:p>
            <a:r>
              <a:rPr lang="en-GB" dirty="0"/>
              <a:t>reference</a:t>
            </a:r>
          </a:p>
        </p:txBody>
      </p:sp>
      <p:sp>
        <p:nvSpPr>
          <p:cNvPr id="3" name="Text Placeholder 2">
            <a:extLst>
              <a:ext uri="{FF2B5EF4-FFF2-40B4-BE49-F238E27FC236}">
                <a16:creationId xmlns:a16="http://schemas.microsoft.com/office/drawing/2014/main" id="{5D2FDAFA-3450-C891-CC69-19C3DF26C4C8}"/>
              </a:ext>
            </a:extLst>
          </p:cNvPr>
          <p:cNvSpPr>
            <a:spLocks noGrp="1"/>
          </p:cNvSpPr>
          <p:nvPr>
            <p:ph type="body" idx="1"/>
          </p:nvPr>
        </p:nvSpPr>
        <p:spPr/>
        <p:txBody>
          <a:bodyPr/>
          <a:lstStyle/>
          <a:p>
            <a:r>
              <a:rPr lang="en-GB" dirty="0"/>
              <a:t>Solving problem and making decisions . Pages 31-34</a:t>
            </a:r>
          </a:p>
        </p:txBody>
      </p:sp>
    </p:spTree>
    <p:extLst>
      <p:ext uri="{BB962C8B-B14F-4D97-AF65-F5344CB8AC3E}">
        <p14:creationId xmlns:p14="http://schemas.microsoft.com/office/powerpoint/2010/main" val="10927218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563533"/>
            <a:ext cx="10515600" cy="930275"/>
          </a:xfrm>
        </p:spPr>
        <p:txBody>
          <a:bodyPr>
            <a:noAutofit/>
          </a:bodyPr>
          <a:lstStyle/>
          <a:p>
            <a:pPr algn="ctr"/>
            <a:r>
              <a:rPr lang="en-GB" sz="3200" b="1" u="sng" dirty="0">
                <a:latin typeface="Arial" panose="020B0604020202020204" pitchFamily="34" charset="0"/>
                <a:cs typeface="Arial" panose="020B0604020202020204" pitchFamily="34" charset="0"/>
              </a:rPr>
              <a:t> in conclusion some of my your Key Findings </a:t>
            </a:r>
            <a:br>
              <a:rPr lang="en-GB" sz="3200" b="1"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1129602" y="1105319"/>
            <a:ext cx="10515600" cy="5752681"/>
          </a:xfrm>
        </p:spPr>
        <p:txBody>
          <a:bodyPr>
            <a:normAutofit/>
          </a:bodyPr>
          <a:lstStyle/>
          <a:p>
            <a:pPr marL="0" indent="0">
              <a:buNone/>
            </a:pPr>
            <a:endParaRPr lang="en-GB"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 1</a:t>
            </a:r>
            <a:r>
              <a:rPr lang="en-GB" sz="2400" dirty="0">
                <a:latin typeface="Arial" panose="020B0604020202020204" pitchFamily="34" charset="0"/>
                <a:cs typeface="Arial" panose="020B0604020202020204" pitchFamily="34" charset="0"/>
              </a:rPr>
              <a:t>: that all organization needs to understand and adapt, to the environment that they operates in.</a:t>
            </a:r>
          </a:p>
          <a:p>
            <a:endParaRPr lang="en-GB"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 2</a:t>
            </a:r>
            <a:r>
              <a:rPr lang="en-GB" sz="2400" dirty="0">
                <a:latin typeface="Arial" panose="020B0604020202020204" pitchFamily="34" charset="0"/>
                <a:cs typeface="Arial" panose="020B0604020202020204" pitchFamily="34" charset="0"/>
              </a:rPr>
              <a:t>: Use available tools to organise and develop  your business</a:t>
            </a:r>
          </a:p>
          <a:p>
            <a:endParaRPr lang="en-GB"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 3</a:t>
            </a:r>
            <a:r>
              <a:rPr lang="en-GB" sz="2400" dirty="0">
                <a:latin typeface="Arial" panose="020B0604020202020204" pitchFamily="34" charset="0"/>
                <a:cs typeface="Arial" panose="020B0604020202020204" pitchFamily="34" charset="0"/>
              </a:rPr>
              <a:t>: finding the root cause of the business is very important for a  successful business</a:t>
            </a:r>
          </a:p>
          <a:p>
            <a:pPr marL="0" indent="0">
              <a:buNone/>
            </a:pPr>
            <a:endParaRPr lang="en-GB" dirty="0">
              <a:latin typeface="Arial" panose="020B0604020202020204" pitchFamily="34" charset="0"/>
              <a:cs typeface="Arial" panose="020B0604020202020204" pitchFamily="34" charset="0"/>
            </a:endParaRPr>
          </a:p>
          <a:p>
            <a:pPr lvl="2">
              <a:buFont typeface="Wingdings" panose="05000000000000000000" pitchFamily="2" charset="2"/>
              <a:buChar char="Ø"/>
            </a:pPr>
            <a:r>
              <a:rPr lang="en-GB" sz="2400" b="1" dirty="0">
                <a:latin typeface="Arial" panose="020B0604020202020204" pitchFamily="34" charset="0"/>
                <a:cs typeface="Arial" panose="020B0604020202020204" pitchFamily="34" charset="0"/>
              </a:rPr>
              <a:t> 4: It is important to </a:t>
            </a:r>
            <a:r>
              <a:rPr lang="en-GB" sz="2400" dirty="0">
                <a:latin typeface="Arial" panose="020B0604020202020204" pitchFamily="34" charset="0"/>
                <a:cs typeface="Arial" panose="020B0604020202020204" pitchFamily="34" charset="0"/>
              </a:rPr>
              <a:t>develop  good problem solving skills </a:t>
            </a:r>
          </a:p>
          <a:p>
            <a:pPr lvl="2">
              <a:buFont typeface="Wingdings" panose="05000000000000000000" pitchFamily="2" charset="2"/>
              <a:buChar char="Ø"/>
            </a:pPr>
            <a:r>
              <a:rPr lang="en-GB" sz="2400" b="1" dirty="0">
                <a:latin typeface="Arial" panose="020B0604020202020204" pitchFamily="34" charset="0"/>
                <a:cs typeface="Arial" panose="020B0604020202020204" pitchFamily="34" charset="0"/>
              </a:rPr>
              <a:t>5: </a:t>
            </a:r>
            <a:r>
              <a:rPr lang="en-GB" sz="2400" dirty="0">
                <a:latin typeface="Arial" panose="020B0604020202020204" pitchFamily="34" charset="0"/>
                <a:cs typeface="Arial" panose="020B0604020202020204" pitchFamily="34" charset="0"/>
              </a:rPr>
              <a:t>rather than jumping into an immediate solution , take time to look out side the box</a:t>
            </a:r>
            <a:endParaRPr lang="en-GB"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72578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06195" y="804672"/>
            <a:ext cx="3521359" cy="5248656"/>
          </a:xfrm>
        </p:spPr>
        <p:txBody>
          <a:bodyPr anchor="ctr">
            <a:normAutofit/>
          </a:bodyPr>
          <a:lstStyle/>
          <a:p>
            <a:pPr algn="ctr"/>
            <a:r>
              <a:rPr lang="en-GB" b="1">
                <a:latin typeface="Arial" panose="020B0604020202020204" pitchFamily="34" charset="0"/>
                <a:cs typeface="Arial" panose="020B0604020202020204" pitchFamily="34" charset="0"/>
              </a:rPr>
              <a:t>Reference List:</a:t>
            </a:r>
            <a:endParaRPr lang="en-GB"/>
          </a:p>
        </p:txBody>
      </p:sp>
      <p:sp>
        <p:nvSpPr>
          <p:cNvPr id="31" name="Content Placeholder 2">
            <a:extLst>
              <a:ext uri="{FF2B5EF4-FFF2-40B4-BE49-F238E27FC236}">
                <a16:creationId xmlns:a16="http://schemas.microsoft.com/office/drawing/2014/main" id="{E04C29E1-0FF6-7114-4118-5B68E71110F6}"/>
              </a:ext>
            </a:extLst>
          </p:cNvPr>
          <p:cNvSpPr>
            <a:spLocks noGrp="1"/>
          </p:cNvSpPr>
          <p:nvPr>
            <p:ph idx="1"/>
          </p:nvPr>
        </p:nvSpPr>
        <p:spPr>
          <a:xfrm>
            <a:off x="4975861" y="804671"/>
            <a:ext cx="6399930" cy="5248657"/>
          </a:xfrm>
        </p:spPr>
        <p:txBody>
          <a:bodyPr anchor="ctr">
            <a:normAutofit/>
          </a:bodyPr>
          <a:lstStyle/>
          <a:p>
            <a:r>
              <a:rPr lang="en-GB">
                <a:effectLst/>
                <a:latin typeface="Arial" panose="020B0604020202020204" pitchFamily="34" charset="0"/>
                <a:ea typeface="DengXian" panose="02010600030101010101" pitchFamily="2" charset="-122"/>
                <a:cs typeface="Arial" panose="020B0604020202020204" pitchFamily="34" charset="0"/>
              </a:rPr>
              <a:t>Solving problems and making decisions. Management , </a:t>
            </a:r>
            <a:r>
              <a:rPr lang="en-GB" err="1">
                <a:effectLst/>
                <a:latin typeface="Arial" panose="020B0604020202020204" pitchFamily="34" charset="0"/>
                <a:ea typeface="DengXian" panose="02010600030101010101" pitchFamily="2" charset="-122"/>
                <a:cs typeface="Arial" panose="020B0604020202020204" pitchFamily="34" charset="0"/>
              </a:rPr>
              <a:t>institude</a:t>
            </a:r>
            <a:r>
              <a:rPr lang="en-GB">
                <a:effectLst/>
                <a:latin typeface="Arial" panose="020B0604020202020204" pitchFamily="34" charset="0"/>
                <a:ea typeface="DengXian" panose="02010600030101010101" pitchFamily="2" charset="-122"/>
                <a:cs typeface="Arial" panose="020B0604020202020204" pitchFamily="34" charset="0"/>
              </a:rPr>
              <a:t> of leadership </a:t>
            </a:r>
          </a:p>
          <a:p>
            <a:pPr marL="0" indent="0">
              <a:buNone/>
            </a:pPr>
            <a:r>
              <a:rPr lang="en-GB">
                <a:latin typeface="Arial" panose="020B0604020202020204" pitchFamily="34" charset="0"/>
                <a:ea typeface="DengXian" panose="02010600030101010101" pitchFamily="2" charset="-122"/>
                <a:cs typeface="Arial" panose="020B0604020202020204" pitchFamily="34" charset="0"/>
              </a:rPr>
              <a:t>Publisher: Routledge. 17/6/2013. p 31-24</a:t>
            </a:r>
          </a:p>
          <a:p>
            <a:pPr marL="0" indent="0">
              <a:buNone/>
            </a:pPr>
            <a:endParaRPr lang="en-GB">
              <a:effectLst/>
              <a:latin typeface="Arial" panose="020B0604020202020204" pitchFamily="34" charset="0"/>
              <a:ea typeface="DengXian" panose="02010600030101010101" pitchFamily="2" charset="-122"/>
              <a:cs typeface="Arial" panose="020B0604020202020204" pitchFamily="34" charset="0"/>
            </a:endParaRPr>
          </a:p>
          <a:p>
            <a:pPr>
              <a:buFont typeface="Wingdings" panose="05000000000000000000" pitchFamily="2" charset="2"/>
              <a:buChar char="Ø"/>
            </a:pPr>
            <a:r>
              <a:rPr lang="en-GB">
                <a:effectLst/>
                <a:latin typeface="Arial" panose="020B0604020202020204" pitchFamily="34" charset="0"/>
                <a:ea typeface="DengXian" panose="02010600030101010101" pitchFamily="2" charset="-122"/>
                <a:cs typeface="Arial" panose="020B0604020202020204" pitchFamily="34" charset="0"/>
              </a:rPr>
              <a:t> BBC article. https/www.bbc.co.uk/news/articles c8dl3z9878no . 27/4/2026</a:t>
            </a:r>
          </a:p>
          <a:p>
            <a:pPr>
              <a:buFont typeface="Wingdings" panose="05000000000000000000" pitchFamily="2" charset="2"/>
              <a:buChar char="Ø"/>
            </a:pPr>
            <a:r>
              <a:rPr lang="en-GB">
                <a:latin typeface="Arial" panose="020B0604020202020204" pitchFamily="34" charset="0"/>
                <a:ea typeface="DengXian" panose="02010600030101010101" pitchFamily="2" charset="-122"/>
                <a:cs typeface="Arial" panose="020B0604020202020204" pitchFamily="34" charset="0"/>
              </a:rPr>
              <a:t>Sandwich revolution . Published by Sophie , 30/7/2025</a:t>
            </a:r>
          </a:p>
          <a:p>
            <a:pPr>
              <a:buFont typeface="Wingdings" panose="05000000000000000000" pitchFamily="2" charset="2"/>
              <a:buChar char="Ø"/>
            </a:pPr>
            <a:r>
              <a:rPr lang="en-GB">
                <a:effectLst/>
                <a:latin typeface="Arial" panose="020B0604020202020204" pitchFamily="34" charset="0"/>
                <a:ea typeface="DengXian" panose="02010600030101010101" pitchFamily="2" charset="-122"/>
                <a:cs typeface="Arial" panose="020B0604020202020204" pitchFamily="34" charset="0"/>
              </a:rPr>
              <a:t>The international business environment . Brooks </a:t>
            </a:r>
            <a:r>
              <a:rPr lang="en-GB">
                <a:latin typeface="Arial" panose="020B0604020202020204" pitchFamily="34" charset="0"/>
                <a:ea typeface="DengXian" panose="02010600030101010101" pitchFamily="2" charset="-122"/>
                <a:cs typeface="Arial" panose="020B0604020202020204" pitchFamily="34" charset="0"/>
              </a:rPr>
              <a:t>Ian. Publisher: Pearson, (07/09/2010) pages 1-30</a:t>
            </a:r>
          </a:p>
          <a:p>
            <a:pPr>
              <a:buFont typeface="Wingdings" panose="05000000000000000000" pitchFamily="2" charset="2"/>
              <a:buChar char="Ø"/>
            </a:pPr>
            <a:r>
              <a:rPr lang="en-GB">
                <a:effectLst/>
                <a:latin typeface="Arial" panose="020B0604020202020204" pitchFamily="34" charset="0"/>
                <a:ea typeface="DengXian" panose="02010600030101010101" pitchFamily="2" charset="-122"/>
                <a:cs typeface="Arial" panose="020B0604020202020204" pitchFamily="34" charset="0"/>
              </a:rPr>
              <a:t>The problem solving, problem prevention an</a:t>
            </a:r>
            <a:r>
              <a:rPr lang="en-GB">
                <a:latin typeface="Arial" panose="020B0604020202020204" pitchFamily="34" charset="0"/>
                <a:ea typeface="DengXian" panose="02010600030101010101" pitchFamily="2" charset="-122"/>
                <a:cs typeface="Arial" panose="020B0604020202020204" pitchFamily="34" charset="0"/>
              </a:rPr>
              <a:t>d decision . Bob </a:t>
            </a:r>
            <a:r>
              <a:rPr lang="en-GB" err="1">
                <a:latin typeface="Arial" panose="020B0604020202020204" pitchFamily="34" charset="0"/>
                <a:ea typeface="DengXian" panose="02010600030101010101" pitchFamily="2" charset="-122"/>
                <a:cs typeface="Arial" panose="020B0604020202020204" pitchFamily="34" charset="0"/>
              </a:rPr>
              <a:t>sproull</a:t>
            </a:r>
            <a:r>
              <a:rPr lang="en-GB">
                <a:latin typeface="Arial" panose="020B0604020202020204" pitchFamily="34" charset="0"/>
                <a:ea typeface="DengXian" panose="02010600030101010101" pitchFamily="2" charset="-122"/>
                <a:cs typeface="Arial" panose="020B0604020202020204" pitchFamily="34" charset="0"/>
              </a:rPr>
              <a:t> , 21/03/ 2018( pages 22-25)</a:t>
            </a:r>
            <a:endParaRPr lang="en-GB">
              <a:effectLst/>
              <a:latin typeface="Arial" panose="020B0604020202020204" pitchFamily="34" charset="0"/>
              <a:ea typeface="DengXian" panose="02010600030101010101" pitchFamily="2" charset="-122"/>
              <a:cs typeface="Arial" panose="020B0604020202020204" pitchFamily="34" charset="0"/>
            </a:endParaRPr>
          </a:p>
          <a:p>
            <a:pPr marL="0" indent="0">
              <a:buNone/>
            </a:pPr>
            <a:endParaRPr lang="en-GB">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648930" y="629266"/>
            <a:ext cx="6188190" cy="1622321"/>
          </a:xfrm>
        </p:spPr>
        <p:txBody>
          <a:bodyPr>
            <a:normAutofit/>
          </a:bodyPr>
          <a:lstStyle/>
          <a:p>
            <a:br>
              <a:rPr lang="en-GB" b="1">
                <a:solidFill>
                  <a:srgbClr val="EBEBEB"/>
                </a:solidFill>
                <a:latin typeface="Arial" panose="020B0604020202020204" pitchFamily="34" charset="0"/>
                <a:cs typeface="Arial" panose="020B0604020202020204" pitchFamily="34" charset="0"/>
              </a:rPr>
            </a:br>
            <a:endParaRPr lang="en-GB" b="1">
              <a:solidFill>
                <a:srgbClr val="EBEBEB"/>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48930" y="2438400"/>
            <a:ext cx="6188189" cy="3785419"/>
          </a:xfrm>
        </p:spPr>
        <p:txBody>
          <a:bodyPr>
            <a:normAutofit/>
          </a:bodyPr>
          <a:lstStyle/>
          <a:p>
            <a:endParaRPr lang="en-GB">
              <a:solidFill>
                <a:srgbClr val="FFFFFF"/>
              </a:solidFill>
              <a:latin typeface="Arial" panose="020B0604020202020204" pitchFamily="34" charset="0"/>
              <a:cs typeface="Arial" panose="020B0604020202020204" pitchFamily="34" charset="0"/>
            </a:endParaRPr>
          </a:p>
          <a:p>
            <a:pPr marL="0" indent="0">
              <a:buNone/>
            </a:pPr>
            <a:r>
              <a:rPr lang="en-GB" b="1">
                <a:solidFill>
                  <a:srgbClr val="FFFFFF"/>
                </a:solidFill>
                <a:latin typeface="Arial" panose="020B0604020202020204" pitchFamily="34" charset="0"/>
                <a:cs typeface="Arial" panose="020B0604020202020204" pitchFamily="34" charset="0"/>
              </a:rPr>
              <a:t>Thank you for listening</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Close up image of hands applauding">
            <a:extLst>
              <a:ext uri="{FF2B5EF4-FFF2-40B4-BE49-F238E27FC236}">
                <a16:creationId xmlns:a16="http://schemas.microsoft.com/office/drawing/2014/main" id="{C1698C57-E04A-952B-BB68-A9D6E7CDE4DD}"/>
              </a:ext>
            </a:extLst>
          </p:cNvPr>
          <p:cNvPicPr>
            <a:picLocks noChangeAspect="1"/>
          </p:cNvPicPr>
          <p:nvPr/>
        </p:nvPicPr>
        <p:blipFill>
          <a:blip r:embed="rId3"/>
          <a:srcRect l="32536" r="19155" b="-2"/>
          <a:stretch>
            <a:fillRect/>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32583018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3.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Ion</Template>
  <TotalTime>6023</TotalTime>
  <Words>966</Words>
  <Application>Microsoft Office PowerPoint</Application>
  <PresentationFormat>Widescreen</PresentationFormat>
  <Paragraphs>170</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Century Gothic</vt:lpstr>
      <vt:lpstr>Wingdings</vt:lpstr>
      <vt:lpstr>Wingdings 3</vt:lpstr>
      <vt:lpstr>Ion</vt:lpstr>
      <vt:lpstr>PowerPoint Presentation</vt:lpstr>
      <vt:lpstr>ii</vt:lpstr>
      <vt:lpstr>overview</vt:lpstr>
      <vt:lpstr>problem</vt:lpstr>
      <vt:lpstr>PowerPoint Presentation</vt:lpstr>
      <vt:lpstr> critique of the PESTEL Framework  </vt:lpstr>
      <vt:lpstr>  Provide an application and discuss the information provided in your PESTEL Framework  (approx. 1 minute 30 seconds).  </vt:lpstr>
      <vt:lpstr> the Cause-and-Effect.</vt:lpstr>
      <vt:lpstr>PowerPoint Presentation</vt:lpstr>
      <vt:lpstr>reference</vt:lpstr>
      <vt:lpstr> in conclusion some of my your Key Findings  </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Teneen Manning (2538630)</cp:lastModifiedBy>
  <cp:revision>106</cp:revision>
  <dcterms:created xsi:type="dcterms:W3CDTF">2024-01-29T11:42:05Z</dcterms:created>
  <dcterms:modified xsi:type="dcterms:W3CDTF">2026-10-11T09:01:19Z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