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71" r:id="rId2"/>
    <p:sldId id="256" r:id="rId3"/>
    <p:sldId id="270"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94660"/>
  </p:normalViewPr>
  <p:slideViewPr>
    <p:cSldViewPr snapToGrid="0">
      <p:cViewPr>
        <p:scale>
          <a:sx n="79" d="100"/>
          <a:sy n="79" d="100"/>
        </p:scale>
        <p:origin x="206" y="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86D2B7-A916-4EAE-AAF7-EBF2E68549AC}"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91AE4164-CCA3-4E2F-A718-9B6C332AB60B}">
      <dgm:prSet/>
      <dgm:spPr/>
      <dgm:t>
        <a:bodyPr/>
        <a:lstStyle/>
        <a:p>
          <a:r>
            <a:rPr lang="en-GB" dirty="0"/>
            <a:t>Memory aids</a:t>
          </a:r>
          <a:endParaRPr lang="en-US" dirty="0"/>
        </a:p>
      </dgm:t>
    </dgm:pt>
    <dgm:pt modelId="{96227954-BCF1-4D5E-A130-57EBB51769F5}" type="parTrans" cxnId="{80496315-7481-4945-9EF1-CECEB0BBC734}">
      <dgm:prSet/>
      <dgm:spPr/>
      <dgm:t>
        <a:bodyPr/>
        <a:lstStyle/>
        <a:p>
          <a:endParaRPr lang="en-US"/>
        </a:p>
      </dgm:t>
    </dgm:pt>
    <dgm:pt modelId="{31AFDA0C-3433-4645-B9DA-87F3F7D972F1}" type="sibTrans" cxnId="{80496315-7481-4945-9EF1-CECEB0BBC734}">
      <dgm:prSet/>
      <dgm:spPr/>
      <dgm:t>
        <a:bodyPr/>
        <a:lstStyle/>
        <a:p>
          <a:endParaRPr lang="en-US"/>
        </a:p>
      </dgm:t>
    </dgm:pt>
    <dgm:pt modelId="{D59B5803-5253-48C1-AFAB-9908DAF6D37A}">
      <dgm:prSet/>
      <dgm:spPr/>
      <dgm:t>
        <a:bodyPr/>
        <a:lstStyle/>
        <a:p>
          <a:r>
            <a:rPr lang="en-GB"/>
            <a:t>Lifeline personal alarm service</a:t>
          </a:r>
          <a:endParaRPr lang="en-US"/>
        </a:p>
      </dgm:t>
    </dgm:pt>
    <dgm:pt modelId="{69AA3771-3AC1-4C0F-96B2-D85103A14700}" type="parTrans" cxnId="{D2B8A587-3D15-4554-AF00-C4E90CB5A792}">
      <dgm:prSet/>
      <dgm:spPr/>
      <dgm:t>
        <a:bodyPr/>
        <a:lstStyle/>
        <a:p>
          <a:endParaRPr lang="en-US"/>
        </a:p>
      </dgm:t>
    </dgm:pt>
    <dgm:pt modelId="{DDD0F8A9-2FDD-478F-B474-CE7A196B6D09}" type="sibTrans" cxnId="{D2B8A587-3D15-4554-AF00-C4E90CB5A792}">
      <dgm:prSet/>
      <dgm:spPr/>
      <dgm:t>
        <a:bodyPr/>
        <a:lstStyle/>
        <a:p>
          <a:endParaRPr lang="en-US"/>
        </a:p>
      </dgm:t>
    </dgm:pt>
    <dgm:pt modelId="{67A46F0F-5DB6-4024-A7BB-39C74E14A422}">
      <dgm:prSet/>
      <dgm:spPr/>
      <dgm:t>
        <a:bodyPr/>
        <a:lstStyle/>
        <a:p>
          <a:r>
            <a:rPr lang="en-GB"/>
            <a:t>Communication aids </a:t>
          </a:r>
          <a:endParaRPr lang="en-US"/>
        </a:p>
      </dgm:t>
    </dgm:pt>
    <dgm:pt modelId="{CF25B04D-0EDF-4CB9-ADD5-6E006CAAA227}" type="parTrans" cxnId="{1BE6CE8F-848F-4553-9773-DAE91DD2B028}">
      <dgm:prSet/>
      <dgm:spPr/>
      <dgm:t>
        <a:bodyPr/>
        <a:lstStyle/>
        <a:p>
          <a:endParaRPr lang="en-US"/>
        </a:p>
      </dgm:t>
    </dgm:pt>
    <dgm:pt modelId="{567D875B-520F-4633-AACB-6CAF58C7D3DB}" type="sibTrans" cxnId="{1BE6CE8F-848F-4553-9773-DAE91DD2B028}">
      <dgm:prSet/>
      <dgm:spPr/>
      <dgm:t>
        <a:bodyPr/>
        <a:lstStyle/>
        <a:p>
          <a:endParaRPr lang="en-US"/>
        </a:p>
      </dgm:t>
    </dgm:pt>
    <dgm:pt modelId="{661B3DCF-EA24-4383-90F4-B22FBD28AF77}" type="pres">
      <dgm:prSet presAssocID="{B386D2B7-A916-4EAE-AAF7-EBF2E68549AC}" presName="linear" presStyleCnt="0">
        <dgm:presLayoutVars>
          <dgm:dir/>
          <dgm:animLvl val="lvl"/>
          <dgm:resizeHandles val="exact"/>
        </dgm:presLayoutVars>
      </dgm:prSet>
      <dgm:spPr/>
    </dgm:pt>
    <dgm:pt modelId="{9DB9B3F5-0B2A-4530-83C0-E520F692D156}" type="pres">
      <dgm:prSet presAssocID="{91AE4164-CCA3-4E2F-A718-9B6C332AB60B}" presName="parentLin" presStyleCnt="0"/>
      <dgm:spPr/>
    </dgm:pt>
    <dgm:pt modelId="{8E25520B-737C-487F-A719-C4DC6E3D4B21}" type="pres">
      <dgm:prSet presAssocID="{91AE4164-CCA3-4E2F-A718-9B6C332AB60B}" presName="parentLeftMargin" presStyleLbl="node1" presStyleIdx="0" presStyleCnt="3"/>
      <dgm:spPr/>
    </dgm:pt>
    <dgm:pt modelId="{E094969A-59D0-407C-9B89-2DB42AF0593B}" type="pres">
      <dgm:prSet presAssocID="{91AE4164-CCA3-4E2F-A718-9B6C332AB60B}" presName="parentText" presStyleLbl="node1" presStyleIdx="0" presStyleCnt="3">
        <dgm:presLayoutVars>
          <dgm:chMax val="0"/>
          <dgm:bulletEnabled val="1"/>
        </dgm:presLayoutVars>
      </dgm:prSet>
      <dgm:spPr/>
    </dgm:pt>
    <dgm:pt modelId="{CB379145-F164-46B2-AED1-AF7182576D4C}" type="pres">
      <dgm:prSet presAssocID="{91AE4164-CCA3-4E2F-A718-9B6C332AB60B}" presName="negativeSpace" presStyleCnt="0"/>
      <dgm:spPr/>
    </dgm:pt>
    <dgm:pt modelId="{F6B0ABAB-C66A-4295-90F7-BEE8D24F1AD8}" type="pres">
      <dgm:prSet presAssocID="{91AE4164-CCA3-4E2F-A718-9B6C332AB60B}" presName="childText" presStyleLbl="conFgAcc1" presStyleIdx="0" presStyleCnt="3">
        <dgm:presLayoutVars>
          <dgm:bulletEnabled val="1"/>
        </dgm:presLayoutVars>
      </dgm:prSet>
      <dgm:spPr/>
    </dgm:pt>
    <dgm:pt modelId="{B363B808-1BB4-4815-9106-021C0A5331EF}" type="pres">
      <dgm:prSet presAssocID="{31AFDA0C-3433-4645-B9DA-87F3F7D972F1}" presName="spaceBetweenRectangles" presStyleCnt="0"/>
      <dgm:spPr/>
    </dgm:pt>
    <dgm:pt modelId="{2252CD27-91D5-4D31-831F-141808FD4A74}" type="pres">
      <dgm:prSet presAssocID="{D59B5803-5253-48C1-AFAB-9908DAF6D37A}" presName="parentLin" presStyleCnt="0"/>
      <dgm:spPr/>
    </dgm:pt>
    <dgm:pt modelId="{49D81258-043E-4A7E-B252-A5DF56A6DD6A}" type="pres">
      <dgm:prSet presAssocID="{D59B5803-5253-48C1-AFAB-9908DAF6D37A}" presName="parentLeftMargin" presStyleLbl="node1" presStyleIdx="0" presStyleCnt="3"/>
      <dgm:spPr/>
    </dgm:pt>
    <dgm:pt modelId="{D7F76AD1-AFF9-4266-B5D1-A72BBD85C0FF}" type="pres">
      <dgm:prSet presAssocID="{D59B5803-5253-48C1-AFAB-9908DAF6D37A}" presName="parentText" presStyleLbl="node1" presStyleIdx="1" presStyleCnt="3">
        <dgm:presLayoutVars>
          <dgm:chMax val="0"/>
          <dgm:bulletEnabled val="1"/>
        </dgm:presLayoutVars>
      </dgm:prSet>
      <dgm:spPr/>
    </dgm:pt>
    <dgm:pt modelId="{EB14A0B8-C415-4FDC-91B7-697A2CD5C26E}" type="pres">
      <dgm:prSet presAssocID="{D59B5803-5253-48C1-AFAB-9908DAF6D37A}" presName="negativeSpace" presStyleCnt="0"/>
      <dgm:spPr/>
    </dgm:pt>
    <dgm:pt modelId="{15EACD28-41FD-48F5-A918-016C79F31D9C}" type="pres">
      <dgm:prSet presAssocID="{D59B5803-5253-48C1-AFAB-9908DAF6D37A}" presName="childText" presStyleLbl="conFgAcc1" presStyleIdx="1" presStyleCnt="3">
        <dgm:presLayoutVars>
          <dgm:bulletEnabled val="1"/>
        </dgm:presLayoutVars>
      </dgm:prSet>
      <dgm:spPr/>
    </dgm:pt>
    <dgm:pt modelId="{9A33245F-CA03-499B-B886-8567C70BB9FC}" type="pres">
      <dgm:prSet presAssocID="{DDD0F8A9-2FDD-478F-B474-CE7A196B6D09}" presName="spaceBetweenRectangles" presStyleCnt="0"/>
      <dgm:spPr/>
    </dgm:pt>
    <dgm:pt modelId="{FCC9B0FB-55C3-4F49-A5D6-567CE2FE8835}" type="pres">
      <dgm:prSet presAssocID="{67A46F0F-5DB6-4024-A7BB-39C74E14A422}" presName="parentLin" presStyleCnt="0"/>
      <dgm:spPr/>
    </dgm:pt>
    <dgm:pt modelId="{18881E30-A898-4767-9AAC-AB5A3408F418}" type="pres">
      <dgm:prSet presAssocID="{67A46F0F-5DB6-4024-A7BB-39C74E14A422}" presName="parentLeftMargin" presStyleLbl="node1" presStyleIdx="1" presStyleCnt="3"/>
      <dgm:spPr/>
    </dgm:pt>
    <dgm:pt modelId="{B4E7A96D-34AF-4056-9306-6FC5A5CBC9EC}" type="pres">
      <dgm:prSet presAssocID="{67A46F0F-5DB6-4024-A7BB-39C74E14A422}" presName="parentText" presStyleLbl="node1" presStyleIdx="2" presStyleCnt="3">
        <dgm:presLayoutVars>
          <dgm:chMax val="0"/>
          <dgm:bulletEnabled val="1"/>
        </dgm:presLayoutVars>
      </dgm:prSet>
      <dgm:spPr/>
    </dgm:pt>
    <dgm:pt modelId="{DF3E5477-1978-434A-A3D3-3D79D92AFA2C}" type="pres">
      <dgm:prSet presAssocID="{67A46F0F-5DB6-4024-A7BB-39C74E14A422}" presName="negativeSpace" presStyleCnt="0"/>
      <dgm:spPr/>
    </dgm:pt>
    <dgm:pt modelId="{D459528D-2DD9-4AB3-9636-A5BB4EA86FC5}" type="pres">
      <dgm:prSet presAssocID="{67A46F0F-5DB6-4024-A7BB-39C74E14A422}" presName="childText" presStyleLbl="conFgAcc1" presStyleIdx="2" presStyleCnt="3">
        <dgm:presLayoutVars>
          <dgm:bulletEnabled val="1"/>
        </dgm:presLayoutVars>
      </dgm:prSet>
      <dgm:spPr/>
    </dgm:pt>
  </dgm:ptLst>
  <dgm:cxnLst>
    <dgm:cxn modelId="{83131D0C-A64D-4538-8A4B-E87A8C9917A5}" type="presOf" srcId="{67A46F0F-5DB6-4024-A7BB-39C74E14A422}" destId="{18881E30-A898-4767-9AAC-AB5A3408F418}" srcOrd="0" destOrd="0" presId="urn:microsoft.com/office/officeart/2005/8/layout/list1"/>
    <dgm:cxn modelId="{80496315-7481-4945-9EF1-CECEB0BBC734}" srcId="{B386D2B7-A916-4EAE-AAF7-EBF2E68549AC}" destId="{91AE4164-CCA3-4E2F-A718-9B6C332AB60B}" srcOrd="0" destOrd="0" parTransId="{96227954-BCF1-4D5E-A130-57EBB51769F5}" sibTransId="{31AFDA0C-3433-4645-B9DA-87F3F7D972F1}"/>
    <dgm:cxn modelId="{7177E31A-8DE7-41DB-8AFB-7706CE867B8A}" type="presOf" srcId="{67A46F0F-5DB6-4024-A7BB-39C74E14A422}" destId="{B4E7A96D-34AF-4056-9306-6FC5A5CBC9EC}" srcOrd="1" destOrd="0" presId="urn:microsoft.com/office/officeart/2005/8/layout/list1"/>
    <dgm:cxn modelId="{274B8C4C-7024-4ECC-AE03-CF00F932C797}" type="presOf" srcId="{B386D2B7-A916-4EAE-AAF7-EBF2E68549AC}" destId="{661B3DCF-EA24-4383-90F4-B22FBD28AF77}" srcOrd="0" destOrd="0" presId="urn:microsoft.com/office/officeart/2005/8/layout/list1"/>
    <dgm:cxn modelId="{4EDD5676-E92F-4A96-8C69-3D9BE28226B4}" type="presOf" srcId="{D59B5803-5253-48C1-AFAB-9908DAF6D37A}" destId="{D7F76AD1-AFF9-4266-B5D1-A72BBD85C0FF}" srcOrd="1" destOrd="0" presId="urn:microsoft.com/office/officeart/2005/8/layout/list1"/>
    <dgm:cxn modelId="{D2B8A587-3D15-4554-AF00-C4E90CB5A792}" srcId="{B386D2B7-A916-4EAE-AAF7-EBF2E68549AC}" destId="{D59B5803-5253-48C1-AFAB-9908DAF6D37A}" srcOrd="1" destOrd="0" parTransId="{69AA3771-3AC1-4C0F-96B2-D85103A14700}" sibTransId="{DDD0F8A9-2FDD-478F-B474-CE7A196B6D09}"/>
    <dgm:cxn modelId="{1BE6CE8F-848F-4553-9773-DAE91DD2B028}" srcId="{B386D2B7-A916-4EAE-AAF7-EBF2E68549AC}" destId="{67A46F0F-5DB6-4024-A7BB-39C74E14A422}" srcOrd="2" destOrd="0" parTransId="{CF25B04D-0EDF-4CB9-ADD5-6E006CAAA227}" sibTransId="{567D875B-520F-4633-AACB-6CAF58C7D3DB}"/>
    <dgm:cxn modelId="{76882093-E877-420F-8C33-C0254FB1D544}" type="presOf" srcId="{D59B5803-5253-48C1-AFAB-9908DAF6D37A}" destId="{49D81258-043E-4A7E-B252-A5DF56A6DD6A}" srcOrd="0" destOrd="0" presId="urn:microsoft.com/office/officeart/2005/8/layout/list1"/>
    <dgm:cxn modelId="{11D3F1A8-77C6-42CB-B8E2-3D3C42ABFD76}" type="presOf" srcId="{91AE4164-CCA3-4E2F-A718-9B6C332AB60B}" destId="{8E25520B-737C-487F-A719-C4DC6E3D4B21}" srcOrd="0" destOrd="0" presId="urn:microsoft.com/office/officeart/2005/8/layout/list1"/>
    <dgm:cxn modelId="{EBE0BAC9-CBA9-4318-9287-509969B967B8}" type="presOf" srcId="{91AE4164-CCA3-4E2F-A718-9B6C332AB60B}" destId="{E094969A-59D0-407C-9B89-2DB42AF0593B}" srcOrd="1" destOrd="0" presId="urn:microsoft.com/office/officeart/2005/8/layout/list1"/>
    <dgm:cxn modelId="{F3378779-BFD5-4569-B4FE-06220D84EF07}" type="presParOf" srcId="{661B3DCF-EA24-4383-90F4-B22FBD28AF77}" destId="{9DB9B3F5-0B2A-4530-83C0-E520F692D156}" srcOrd="0" destOrd="0" presId="urn:microsoft.com/office/officeart/2005/8/layout/list1"/>
    <dgm:cxn modelId="{4BDE8FFA-271C-46F9-A2C2-3BB68EEE0189}" type="presParOf" srcId="{9DB9B3F5-0B2A-4530-83C0-E520F692D156}" destId="{8E25520B-737C-487F-A719-C4DC6E3D4B21}" srcOrd="0" destOrd="0" presId="urn:microsoft.com/office/officeart/2005/8/layout/list1"/>
    <dgm:cxn modelId="{A142DABE-CC62-4D7C-BD09-E8266881B2A1}" type="presParOf" srcId="{9DB9B3F5-0B2A-4530-83C0-E520F692D156}" destId="{E094969A-59D0-407C-9B89-2DB42AF0593B}" srcOrd="1" destOrd="0" presId="urn:microsoft.com/office/officeart/2005/8/layout/list1"/>
    <dgm:cxn modelId="{A939EBC5-F71D-4477-B398-E266D7F5397B}" type="presParOf" srcId="{661B3DCF-EA24-4383-90F4-B22FBD28AF77}" destId="{CB379145-F164-46B2-AED1-AF7182576D4C}" srcOrd="1" destOrd="0" presId="urn:microsoft.com/office/officeart/2005/8/layout/list1"/>
    <dgm:cxn modelId="{35BE4EF4-7E34-4EB8-8584-09B5853F3C47}" type="presParOf" srcId="{661B3DCF-EA24-4383-90F4-B22FBD28AF77}" destId="{F6B0ABAB-C66A-4295-90F7-BEE8D24F1AD8}" srcOrd="2" destOrd="0" presId="urn:microsoft.com/office/officeart/2005/8/layout/list1"/>
    <dgm:cxn modelId="{45FAB976-FD2F-4D51-B512-A323F0E422BE}" type="presParOf" srcId="{661B3DCF-EA24-4383-90F4-B22FBD28AF77}" destId="{B363B808-1BB4-4815-9106-021C0A5331EF}" srcOrd="3" destOrd="0" presId="urn:microsoft.com/office/officeart/2005/8/layout/list1"/>
    <dgm:cxn modelId="{24CAD837-4979-425A-8ED9-8F0E8C5B9056}" type="presParOf" srcId="{661B3DCF-EA24-4383-90F4-B22FBD28AF77}" destId="{2252CD27-91D5-4D31-831F-141808FD4A74}" srcOrd="4" destOrd="0" presId="urn:microsoft.com/office/officeart/2005/8/layout/list1"/>
    <dgm:cxn modelId="{017FFC0A-6051-42A2-8993-3A17DD6F6609}" type="presParOf" srcId="{2252CD27-91D5-4D31-831F-141808FD4A74}" destId="{49D81258-043E-4A7E-B252-A5DF56A6DD6A}" srcOrd="0" destOrd="0" presId="urn:microsoft.com/office/officeart/2005/8/layout/list1"/>
    <dgm:cxn modelId="{024AA69E-29CF-4608-A482-A126F1ACF812}" type="presParOf" srcId="{2252CD27-91D5-4D31-831F-141808FD4A74}" destId="{D7F76AD1-AFF9-4266-B5D1-A72BBD85C0FF}" srcOrd="1" destOrd="0" presId="urn:microsoft.com/office/officeart/2005/8/layout/list1"/>
    <dgm:cxn modelId="{A9C68F09-6D43-4356-8E78-F0832D9F7091}" type="presParOf" srcId="{661B3DCF-EA24-4383-90F4-B22FBD28AF77}" destId="{EB14A0B8-C415-4FDC-91B7-697A2CD5C26E}" srcOrd="5" destOrd="0" presId="urn:microsoft.com/office/officeart/2005/8/layout/list1"/>
    <dgm:cxn modelId="{1AA4F87B-A54A-4789-ACBC-EE3DE59291C4}" type="presParOf" srcId="{661B3DCF-EA24-4383-90F4-B22FBD28AF77}" destId="{15EACD28-41FD-48F5-A918-016C79F31D9C}" srcOrd="6" destOrd="0" presId="urn:microsoft.com/office/officeart/2005/8/layout/list1"/>
    <dgm:cxn modelId="{BDD08F20-52EB-42B4-9C2D-1A4A20CC5453}" type="presParOf" srcId="{661B3DCF-EA24-4383-90F4-B22FBD28AF77}" destId="{9A33245F-CA03-499B-B886-8567C70BB9FC}" srcOrd="7" destOrd="0" presId="urn:microsoft.com/office/officeart/2005/8/layout/list1"/>
    <dgm:cxn modelId="{77D886F8-1694-4F1D-8ADA-D52C7C60D974}" type="presParOf" srcId="{661B3DCF-EA24-4383-90F4-B22FBD28AF77}" destId="{FCC9B0FB-55C3-4F49-A5D6-567CE2FE8835}" srcOrd="8" destOrd="0" presId="urn:microsoft.com/office/officeart/2005/8/layout/list1"/>
    <dgm:cxn modelId="{D5811A21-B79C-42EB-9127-FF0BB08318AE}" type="presParOf" srcId="{FCC9B0FB-55C3-4F49-A5D6-567CE2FE8835}" destId="{18881E30-A898-4767-9AAC-AB5A3408F418}" srcOrd="0" destOrd="0" presId="urn:microsoft.com/office/officeart/2005/8/layout/list1"/>
    <dgm:cxn modelId="{1EE5C183-B1BD-4572-8D27-AD6CB0E9A805}" type="presParOf" srcId="{FCC9B0FB-55C3-4F49-A5D6-567CE2FE8835}" destId="{B4E7A96D-34AF-4056-9306-6FC5A5CBC9EC}" srcOrd="1" destOrd="0" presId="urn:microsoft.com/office/officeart/2005/8/layout/list1"/>
    <dgm:cxn modelId="{05341237-5EAF-4C49-8849-8E1A47C3F3A0}" type="presParOf" srcId="{661B3DCF-EA24-4383-90F4-B22FBD28AF77}" destId="{DF3E5477-1978-434A-A3D3-3D79D92AFA2C}" srcOrd="9" destOrd="0" presId="urn:microsoft.com/office/officeart/2005/8/layout/list1"/>
    <dgm:cxn modelId="{D8589951-A126-4181-A8B1-72B178EB13B3}" type="presParOf" srcId="{661B3DCF-EA24-4383-90F4-B22FBD28AF77}" destId="{D459528D-2DD9-4AB3-9636-A5BB4EA86FC5}"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398818-9CC1-471E-B046-7803D8D7BDE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3744F68-0007-47C4-9829-5EEFAD8D60D6}">
      <dgm:prSet/>
      <dgm:spPr/>
      <dgm:t>
        <a:bodyPr/>
        <a:lstStyle/>
        <a:p>
          <a:r>
            <a:rPr lang="en-GB" dirty="0"/>
            <a:t>According to World Health Organisation in 2022 over 1,5 billion people globally live with hearing loss.</a:t>
          </a:r>
          <a:endParaRPr lang="en-US" dirty="0"/>
        </a:p>
      </dgm:t>
    </dgm:pt>
    <dgm:pt modelId="{1E6F5465-E76A-42B3-B977-918EC162A6FE}" type="parTrans" cxnId="{1A906EFD-6347-4894-9B9A-B823ADB390B5}">
      <dgm:prSet/>
      <dgm:spPr/>
      <dgm:t>
        <a:bodyPr/>
        <a:lstStyle/>
        <a:p>
          <a:endParaRPr lang="en-US"/>
        </a:p>
      </dgm:t>
    </dgm:pt>
    <dgm:pt modelId="{A779F182-87AD-4074-928C-C4AF59E84736}" type="sibTrans" cxnId="{1A906EFD-6347-4894-9B9A-B823ADB390B5}">
      <dgm:prSet/>
      <dgm:spPr/>
      <dgm:t>
        <a:bodyPr/>
        <a:lstStyle/>
        <a:p>
          <a:endParaRPr lang="en-US"/>
        </a:p>
      </dgm:t>
    </dgm:pt>
    <dgm:pt modelId="{D7218E9C-8A04-40BF-B2A3-65928A461EAD}">
      <dgm:prSet/>
      <dgm:spPr/>
      <dgm:t>
        <a:bodyPr/>
        <a:lstStyle/>
        <a:p>
          <a:r>
            <a:rPr lang="en-GB" dirty="0"/>
            <a:t>Some cases of hearing loss could be detected and solved with early interventions for ex:</a:t>
          </a:r>
          <a:endParaRPr lang="en-US" dirty="0"/>
        </a:p>
      </dgm:t>
    </dgm:pt>
    <dgm:pt modelId="{216DD444-9E59-4E9E-8156-01215AAB3997}" type="parTrans" cxnId="{18E70DD1-3FA1-46E7-9BF0-13B7C5C056AF}">
      <dgm:prSet/>
      <dgm:spPr/>
      <dgm:t>
        <a:bodyPr/>
        <a:lstStyle/>
        <a:p>
          <a:endParaRPr lang="en-US"/>
        </a:p>
      </dgm:t>
    </dgm:pt>
    <dgm:pt modelId="{6F7CCA62-1BE5-4F24-8ED5-054EB0BFC01A}" type="sibTrans" cxnId="{18E70DD1-3FA1-46E7-9BF0-13B7C5C056AF}">
      <dgm:prSet/>
      <dgm:spPr/>
      <dgm:t>
        <a:bodyPr/>
        <a:lstStyle/>
        <a:p>
          <a:endParaRPr lang="en-US"/>
        </a:p>
      </dgm:t>
    </dgm:pt>
    <dgm:pt modelId="{08F954F1-E322-4386-9548-AAC7E86E397A}">
      <dgm:prSet/>
      <dgm:spPr/>
      <dgm:t>
        <a:bodyPr/>
        <a:lstStyle/>
        <a:p>
          <a:r>
            <a:rPr lang="en-GB"/>
            <a:t>Behind the ear hearing aids (BTE)</a:t>
          </a:r>
          <a:endParaRPr lang="en-US"/>
        </a:p>
      </dgm:t>
    </dgm:pt>
    <dgm:pt modelId="{FC61AB67-AD67-433D-B727-470D7E68ED8D}" type="parTrans" cxnId="{68D00F60-1E34-45D1-9811-5356B919F19B}">
      <dgm:prSet/>
      <dgm:spPr/>
      <dgm:t>
        <a:bodyPr/>
        <a:lstStyle/>
        <a:p>
          <a:endParaRPr lang="en-US"/>
        </a:p>
      </dgm:t>
    </dgm:pt>
    <dgm:pt modelId="{6EB0A163-ABE4-483A-A91D-2B983360FA71}" type="sibTrans" cxnId="{68D00F60-1E34-45D1-9811-5356B919F19B}">
      <dgm:prSet/>
      <dgm:spPr/>
      <dgm:t>
        <a:bodyPr/>
        <a:lstStyle/>
        <a:p>
          <a:endParaRPr lang="en-US"/>
        </a:p>
      </dgm:t>
    </dgm:pt>
    <dgm:pt modelId="{89302052-91B7-4DC9-9B65-785B831244BE}">
      <dgm:prSet/>
      <dgm:spPr/>
      <dgm:t>
        <a:bodyPr/>
        <a:lstStyle/>
        <a:p>
          <a:r>
            <a:rPr lang="en-GB" dirty="0"/>
            <a:t>In the ear hearing aids (ITE) </a:t>
          </a:r>
          <a:endParaRPr lang="en-US" dirty="0"/>
        </a:p>
      </dgm:t>
    </dgm:pt>
    <dgm:pt modelId="{5C39A4D8-3C69-4611-B3CD-48370DF2A29D}" type="parTrans" cxnId="{758FAB07-1070-4DA0-9427-D088F88F982E}">
      <dgm:prSet/>
      <dgm:spPr/>
      <dgm:t>
        <a:bodyPr/>
        <a:lstStyle/>
        <a:p>
          <a:endParaRPr lang="en-US"/>
        </a:p>
      </dgm:t>
    </dgm:pt>
    <dgm:pt modelId="{AD2B3F08-5E19-43D5-9CFB-225DF42B972C}" type="sibTrans" cxnId="{758FAB07-1070-4DA0-9427-D088F88F982E}">
      <dgm:prSet/>
      <dgm:spPr/>
      <dgm:t>
        <a:bodyPr/>
        <a:lstStyle/>
        <a:p>
          <a:endParaRPr lang="en-US"/>
        </a:p>
      </dgm:t>
    </dgm:pt>
    <dgm:pt modelId="{69CFB67B-5A1F-4EB5-B63C-BF6076298720}">
      <dgm:prSet/>
      <dgm:spPr/>
      <dgm:t>
        <a:bodyPr/>
        <a:lstStyle/>
        <a:p>
          <a:r>
            <a:rPr lang="en-GB" dirty="0"/>
            <a:t>In the canal hearing aids (ITC)</a:t>
          </a:r>
          <a:endParaRPr lang="en-US" dirty="0"/>
        </a:p>
      </dgm:t>
    </dgm:pt>
    <dgm:pt modelId="{DA537484-1F52-446D-B140-8F0016700CAF}" type="parTrans" cxnId="{98F099A0-7C5F-46FB-A9CF-38740AE24772}">
      <dgm:prSet/>
      <dgm:spPr/>
      <dgm:t>
        <a:bodyPr/>
        <a:lstStyle/>
        <a:p>
          <a:endParaRPr lang="en-US"/>
        </a:p>
      </dgm:t>
    </dgm:pt>
    <dgm:pt modelId="{097299B3-37D7-403B-B671-F3A58D8E4A9C}" type="sibTrans" cxnId="{98F099A0-7C5F-46FB-A9CF-38740AE24772}">
      <dgm:prSet/>
      <dgm:spPr/>
      <dgm:t>
        <a:bodyPr/>
        <a:lstStyle/>
        <a:p>
          <a:endParaRPr lang="en-US"/>
        </a:p>
      </dgm:t>
    </dgm:pt>
    <dgm:pt modelId="{A14E19DB-CA85-4E2F-A1C4-49038968F6BC}">
      <dgm:prSet/>
      <dgm:spPr/>
      <dgm:t>
        <a:bodyPr/>
        <a:lstStyle/>
        <a:p>
          <a:r>
            <a:rPr lang="en-GB" dirty="0"/>
            <a:t>In the canal hearing aids (CIC) </a:t>
          </a:r>
          <a:endParaRPr lang="en-US" dirty="0"/>
        </a:p>
      </dgm:t>
    </dgm:pt>
    <dgm:pt modelId="{58DFC0EB-57C5-45EA-BCC4-73C0622C1EC5}" type="parTrans" cxnId="{5B0E3596-87A4-4F43-A3BF-3ED92223B9D3}">
      <dgm:prSet/>
      <dgm:spPr/>
      <dgm:t>
        <a:bodyPr/>
        <a:lstStyle/>
        <a:p>
          <a:endParaRPr lang="en-US"/>
        </a:p>
      </dgm:t>
    </dgm:pt>
    <dgm:pt modelId="{3839F4BB-A6C7-47BE-BA54-232D5A5F0526}" type="sibTrans" cxnId="{5B0E3596-87A4-4F43-A3BF-3ED92223B9D3}">
      <dgm:prSet/>
      <dgm:spPr/>
      <dgm:t>
        <a:bodyPr/>
        <a:lstStyle/>
        <a:p>
          <a:endParaRPr lang="en-US"/>
        </a:p>
      </dgm:t>
    </dgm:pt>
    <dgm:pt modelId="{D302A9FE-C7A8-408E-ACC4-F964540CAE69}">
      <dgm:prSet/>
      <dgm:spPr/>
      <dgm:t>
        <a:bodyPr/>
        <a:lstStyle/>
        <a:p>
          <a:r>
            <a:rPr lang="en-GB"/>
            <a:t>Cros/Bicros which are used for hearing loss in just one ear. </a:t>
          </a:r>
          <a:endParaRPr lang="en-US"/>
        </a:p>
      </dgm:t>
    </dgm:pt>
    <dgm:pt modelId="{38A6ECA2-7B21-4644-ADA7-C14A215AC0F8}" type="parTrans" cxnId="{1C3F2717-AA51-41D6-A87F-09A346DA7DA6}">
      <dgm:prSet/>
      <dgm:spPr/>
      <dgm:t>
        <a:bodyPr/>
        <a:lstStyle/>
        <a:p>
          <a:endParaRPr lang="en-US"/>
        </a:p>
      </dgm:t>
    </dgm:pt>
    <dgm:pt modelId="{73A9F153-CA2A-48F9-85F6-40D6AF4620D8}" type="sibTrans" cxnId="{1C3F2717-AA51-41D6-A87F-09A346DA7DA6}">
      <dgm:prSet/>
      <dgm:spPr/>
      <dgm:t>
        <a:bodyPr/>
        <a:lstStyle/>
        <a:p>
          <a:endParaRPr lang="en-US"/>
        </a:p>
      </dgm:t>
    </dgm:pt>
    <dgm:pt modelId="{C9A228B7-A5CA-44E6-966E-B1D0EE9CD9FD}">
      <dgm:prSet/>
      <dgm:spPr/>
      <dgm:t>
        <a:bodyPr/>
        <a:lstStyle/>
        <a:p>
          <a:r>
            <a:rPr lang="en-GB" dirty="0"/>
            <a:t>Body worn hearing aids that is a box clipped on your clothes</a:t>
          </a:r>
          <a:endParaRPr lang="en-US" dirty="0"/>
        </a:p>
      </dgm:t>
    </dgm:pt>
    <dgm:pt modelId="{1F48AA6F-E69D-4551-A477-BB1DA6100AE8}" type="parTrans" cxnId="{068CEE9B-880B-4D52-A6FC-9E23D097B00D}">
      <dgm:prSet/>
      <dgm:spPr/>
      <dgm:t>
        <a:bodyPr/>
        <a:lstStyle/>
        <a:p>
          <a:endParaRPr lang="en-US"/>
        </a:p>
      </dgm:t>
    </dgm:pt>
    <dgm:pt modelId="{BE36D27C-6472-4940-8CF3-93AE95AAC825}" type="sibTrans" cxnId="{068CEE9B-880B-4D52-A6FC-9E23D097B00D}">
      <dgm:prSet/>
      <dgm:spPr/>
      <dgm:t>
        <a:bodyPr/>
        <a:lstStyle/>
        <a:p>
          <a:endParaRPr lang="en-US"/>
        </a:p>
      </dgm:t>
    </dgm:pt>
    <dgm:pt modelId="{43E1C428-5687-43D8-AAB3-2033E748F202}" type="pres">
      <dgm:prSet presAssocID="{D8398818-9CC1-471E-B046-7803D8D7BDE6}" presName="Name0" presStyleCnt="0">
        <dgm:presLayoutVars>
          <dgm:dir/>
          <dgm:animLvl val="lvl"/>
          <dgm:resizeHandles val="exact"/>
        </dgm:presLayoutVars>
      </dgm:prSet>
      <dgm:spPr/>
    </dgm:pt>
    <dgm:pt modelId="{15984DE6-E884-4398-82F2-FA3E32DF7661}" type="pres">
      <dgm:prSet presAssocID="{53744F68-0007-47C4-9829-5EEFAD8D60D6}" presName="composite" presStyleCnt="0"/>
      <dgm:spPr/>
    </dgm:pt>
    <dgm:pt modelId="{420BFCDC-D59A-40F2-9D5E-815BC97DCB64}" type="pres">
      <dgm:prSet presAssocID="{53744F68-0007-47C4-9829-5EEFAD8D60D6}" presName="parTx" presStyleLbl="alignNode1" presStyleIdx="0" presStyleCnt="2">
        <dgm:presLayoutVars>
          <dgm:chMax val="0"/>
          <dgm:chPref val="0"/>
          <dgm:bulletEnabled val="1"/>
        </dgm:presLayoutVars>
      </dgm:prSet>
      <dgm:spPr/>
    </dgm:pt>
    <dgm:pt modelId="{DB51FB90-5646-421C-9AB1-CDBB6069E2AF}" type="pres">
      <dgm:prSet presAssocID="{53744F68-0007-47C4-9829-5EEFAD8D60D6}" presName="desTx" presStyleLbl="alignAccFollowNode1" presStyleIdx="0" presStyleCnt="2" custScaleX="74276" custScaleY="11540" custLinFactX="100000" custLinFactNeighborX="151304" custLinFactNeighborY="20699">
        <dgm:presLayoutVars>
          <dgm:bulletEnabled val="1"/>
        </dgm:presLayoutVars>
      </dgm:prSet>
      <dgm:spPr>
        <a:solidFill>
          <a:schemeClr val="bg1">
            <a:alpha val="90000"/>
          </a:schemeClr>
        </a:solidFill>
        <a:ln>
          <a:solidFill>
            <a:schemeClr val="bg1">
              <a:alpha val="90000"/>
            </a:schemeClr>
          </a:solidFill>
        </a:ln>
      </dgm:spPr>
    </dgm:pt>
    <dgm:pt modelId="{7DD0B8D0-8585-4B19-8CF4-805636037FC5}" type="pres">
      <dgm:prSet presAssocID="{A779F182-87AD-4074-928C-C4AF59E84736}" presName="space" presStyleCnt="0"/>
      <dgm:spPr/>
    </dgm:pt>
    <dgm:pt modelId="{1544E3DD-9F0D-42C2-A415-4C46B7773C1F}" type="pres">
      <dgm:prSet presAssocID="{D7218E9C-8A04-40BF-B2A3-65928A461EAD}" presName="composite" presStyleCnt="0"/>
      <dgm:spPr/>
    </dgm:pt>
    <dgm:pt modelId="{00D0A9C1-1C7C-4D55-A790-54E70A1CCA5D}" type="pres">
      <dgm:prSet presAssocID="{D7218E9C-8A04-40BF-B2A3-65928A461EAD}" presName="parTx" presStyleLbl="alignNode1" presStyleIdx="1" presStyleCnt="2">
        <dgm:presLayoutVars>
          <dgm:chMax val="0"/>
          <dgm:chPref val="0"/>
          <dgm:bulletEnabled val="1"/>
        </dgm:presLayoutVars>
      </dgm:prSet>
      <dgm:spPr/>
    </dgm:pt>
    <dgm:pt modelId="{0EF86F71-BF87-463C-B507-E9959BE6E570}" type="pres">
      <dgm:prSet presAssocID="{D7218E9C-8A04-40BF-B2A3-65928A461EAD}" presName="desTx" presStyleLbl="alignAccFollowNode1" presStyleIdx="1" presStyleCnt="2">
        <dgm:presLayoutVars>
          <dgm:bulletEnabled val="1"/>
        </dgm:presLayoutVars>
      </dgm:prSet>
      <dgm:spPr/>
    </dgm:pt>
  </dgm:ptLst>
  <dgm:cxnLst>
    <dgm:cxn modelId="{758FAB07-1070-4DA0-9427-D088F88F982E}" srcId="{D7218E9C-8A04-40BF-B2A3-65928A461EAD}" destId="{89302052-91B7-4DC9-9B65-785B831244BE}" srcOrd="1" destOrd="0" parTransId="{5C39A4D8-3C69-4611-B3CD-48370DF2A29D}" sibTransId="{AD2B3F08-5E19-43D5-9CFB-225DF42B972C}"/>
    <dgm:cxn modelId="{DFC55B0E-57A6-4A8E-91F0-8E09D36365CA}" type="presOf" srcId="{69CFB67B-5A1F-4EB5-B63C-BF6076298720}" destId="{0EF86F71-BF87-463C-B507-E9959BE6E570}" srcOrd="0" destOrd="2" presId="urn:microsoft.com/office/officeart/2005/8/layout/hList1"/>
    <dgm:cxn modelId="{1C3F2717-AA51-41D6-A87F-09A346DA7DA6}" srcId="{D7218E9C-8A04-40BF-B2A3-65928A461EAD}" destId="{D302A9FE-C7A8-408E-ACC4-F964540CAE69}" srcOrd="4" destOrd="0" parTransId="{38A6ECA2-7B21-4644-ADA7-C14A215AC0F8}" sibTransId="{73A9F153-CA2A-48F9-85F6-40D6AF4620D8}"/>
    <dgm:cxn modelId="{68D00F60-1E34-45D1-9811-5356B919F19B}" srcId="{D7218E9C-8A04-40BF-B2A3-65928A461EAD}" destId="{08F954F1-E322-4386-9548-AAC7E86E397A}" srcOrd="0" destOrd="0" parTransId="{FC61AB67-AD67-433D-B727-470D7E68ED8D}" sibTransId="{6EB0A163-ABE4-483A-A91D-2B983360FA71}"/>
    <dgm:cxn modelId="{68D6424B-1307-47E7-B076-D0120874ACA4}" type="presOf" srcId="{53744F68-0007-47C4-9829-5EEFAD8D60D6}" destId="{420BFCDC-D59A-40F2-9D5E-815BC97DCB64}" srcOrd="0" destOrd="0" presId="urn:microsoft.com/office/officeart/2005/8/layout/hList1"/>
    <dgm:cxn modelId="{4AB5176F-A199-42D5-B15E-0DD5E6EA6AAF}" type="presOf" srcId="{A14E19DB-CA85-4E2F-A1C4-49038968F6BC}" destId="{0EF86F71-BF87-463C-B507-E9959BE6E570}" srcOrd="0" destOrd="3" presId="urn:microsoft.com/office/officeart/2005/8/layout/hList1"/>
    <dgm:cxn modelId="{69C89294-047E-49E6-A369-87032BB4CED4}" type="presOf" srcId="{89302052-91B7-4DC9-9B65-785B831244BE}" destId="{0EF86F71-BF87-463C-B507-E9959BE6E570}" srcOrd="0" destOrd="1" presId="urn:microsoft.com/office/officeart/2005/8/layout/hList1"/>
    <dgm:cxn modelId="{85128495-DAFD-4827-A76B-C40D77416AB1}" type="presOf" srcId="{08F954F1-E322-4386-9548-AAC7E86E397A}" destId="{0EF86F71-BF87-463C-B507-E9959BE6E570}" srcOrd="0" destOrd="0" presId="urn:microsoft.com/office/officeart/2005/8/layout/hList1"/>
    <dgm:cxn modelId="{5B0E3596-87A4-4F43-A3BF-3ED92223B9D3}" srcId="{D7218E9C-8A04-40BF-B2A3-65928A461EAD}" destId="{A14E19DB-CA85-4E2F-A1C4-49038968F6BC}" srcOrd="3" destOrd="0" parTransId="{58DFC0EB-57C5-45EA-BCC4-73C0622C1EC5}" sibTransId="{3839F4BB-A6C7-47BE-BA54-232D5A5F0526}"/>
    <dgm:cxn modelId="{068CEE9B-880B-4D52-A6FC-9E23D097B00D}" srcId="{D7218E9C-8A04-40BF-B2A3-65928A461EAD}" destId="{C9A228B7-A5CA-44E6-966E-B1D0EE9CD9FD}" srcOrd="5" destOrd="0" parTransId="{1F48AA6F-E69D-4551-A477-BB1DA6100AE8}" sibTransId="{BE36D27C-6472-4940-8CF3-93AE95AAC825}"/>
    <dgm:cxn modelId="{98F099A0-7C5F-46FB-A9CF-38740AE24772}" srcId="{D7218E9C-8A04-40BF-B2A3-65928A461EAD}" destId="{69CFB67B-5A1F-4EB5-B63C-BF6076298720}" srcOrd="2" destOrd="0" parTransId="{DA537484-1F52-446D-B140-8F0016700CAF}" sibTransId="{097299B3-37D7-403B-B671-F3A58D8E4A9C}"/>
    <dgm:cxn modelId="{A65E28C0-BE50-44AF-95A1-D835997DDBCD}" type="presOf" srcId="{D302A9FE-C7A8-408E-ACC4-F964540CAE69}" destId="{0EF86F71-BF87-463C-B507-E9959BE6E570}" srcOrd="0" destOrd="4" presId="urn:microsoft.com/office/officeart/2005/8/layout/hList1"/>
    <dgm:cxn modelId="{18E70DD1-3FA1-46E7-9BF0-13B7C5C056AF}" srcId="{D8398818-9CC1-471E-B046-7803D8D7BDE6}" destId="{D7218E9C-8A04-40BF-B2A3-65928A461EAD}" srcOrd="1" destOrd="0" parTransId="{216DD444-9E59-4E9E-8156-01215AAB3997}" sibTransId="{6F7CCA62-1BE5-4F24-8ED5-054EB0BFC01A}"/>
    <dgm:cxn modelId="{03E11EE9-0C47-4F97-BB93-7AEDFB263FAE}" type="presOf" srcId="{D8398818-9CC1-471E-B046-7803D8D7BDE6}" destId="{43E1C428-5687-43D8-AAB3-2033E748F202}" srcOrd="0" destOrd="0" presId="urn:microsoft.com/office/officeart/2005/8/layout/hList1"/>
    <dgm:cxn modelId="{0A245FFD-7635-4B68-A590-5A9E1CC63D2C}" type="presOf" srcId="{C9A228B7-A5CA-44E6-966E-B1D0EE9CD9FD}" destId="{0EF86F71-BF87-463C-B507-E9959BE6E570}" srcOrd="0" destOrd="5" presId="urn:microsoft.com/office/officeart/2005/8/layout/hList1"/>
    <dgm:cxn modelId="{1A906EFD-6347-4894-9B9A-B823ADB390B5}" srcId="{D8398818-9CC1-471E-B046-7803D8D7BDE6}" destId="{53744F68-0007-47C4-9829-5EEFAD8D60D6}" srcOrd="0" destOrd="0" parTransId="{1E6F5465-E76A-42B3-B977-918EC162A6FE}" sibTransId="{A779F182-87AD-4074-928C-C4AF59E84736}"/>
    <dgm:cxn modelId="{E7694FFF-A7E4-40F2-9C03-B355805EBED8}" type="presOf" srcId="{D7218E9C-8A04-40BF-B2A3-65928A461EAD}" destId="{00D0A9C1-1C7C-4D55-A790-54E70A1CCA5D}" srcOrd="0" destOrd="0" presId="urn:microsoft.com/office/officeart/2005/8/layout/hList1"/>
    <dgm:cxn modelId="{ED003D36-31C5-4889-A48F-8A73425288F0}" type="presParOf" srcId="{43E1C428-5687-43D8-AAB3-2033E748F202}" destId="{15984DE6-E884-4398-82F2-FA3E32DF7661}" srcOrd="0" destOrd="0" presId="urn:microsoft.com/office/officeart/2005/8/layout/hList1"/>
    <dgm:cxn modelId="{088E9381-15C0-427D-9203-C10204182DE1}" type="presParOf" srcId="{15984DE6-E884-4398-82F2-FA3E32DF7661}" destId="{420BFCDC-D59A-40F2-9D5E-815BC97DCB64}" srcOrd="0" destOrd="0" presId="urn:microsoft.com/office/officeart/2005/8/layout/hList1"/>
    <dgm:cxn modelId="{9C33713D-1244-4779-A488-26ACDB660599}" type="presParOf" srcId="{15984DE6-E884-4398-82F2-FA3E32DF7661}" destId="{DB51FB90-5646-421C-9AB1-CDBB6069E2AF}" srcOrd="1" destOrd="0" presId="urn:microsoft.com/office/officeart/2005/8/layout/hList1"/>
    <dgm:cxn modelId="{3CBCC146-5AD6-4649-979B-89EBDA8C34FC}" type="presParOf" srcId="{43E1C428-5687-43D8-AAB3-2033E748F202}" destId="{7DD0B8D0-8585-4B19-8CF4-805636037FC5}" srcOrd="1" destOrd="0" presId="urn:microsoft.com/office/officeart/2005/8/layout/hList1"/>
    <dgm:cxn modelId="{E7DA424E-5E01-4E2A-A69C-3C50470F5C5C}" type="presParOf" srcId="{43E1C428-5687-43D8-AAB3-2033E748F202}" destId="{1544E3DD-9F0D-42C2-A415-4C46B7773C1F}" srcOrd="2" destOrd="0" presId="urn:microsoft.com/office/officeart/2005/8/layout/hList1"/>
    <dgm:cxn modelId="{10BD5A18-5305-4CA3-932F-6F1E96ABD779}" type="presParOf" srcId="{1544E3DD-9F0D-42C2-A415-4C46B7773C1F}" destId="{00D0A9C1-1C7C-4D55-A790-54E70A1CCA5D}" srcOrd="0" destOrd="0" presId="urn:microsoft.com/office/officeart/2005/8/layout/hList1"/>
    <dgm:cxn modelId="{10F7FA46-3184-4162-8824-9ED00C03D44A}" type="presParOf" srcId="{1544E3DD-9F0D-42C2-A415-4C46B7773C1F}" destId="{0EF86F71-BF87-463C-B507-E9959BE6E57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0ABAB-C66A-4295-90F7-BEE8D24F1AD8}">
      <dsp:nvSpPr>
        <dsp:cNvPr id="0" name=""/>
        <dsp:cNvSpPr/>
      </dsp:nvSpPr>
      <dsp:spPr>
        <a:xfrm>
          <a:off x="0" y="720057"/>
          <a:ext cx="5955658"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094969A-59D0-407C-9B89-2DB42AF0593B}">
      <dsp:nvSpPr>
        <dsp:cNvPr id="0" name=""/>
        <dsp:cNvSpPr/>
      </dsp:nvSpPr>
      <dsp:spPr>
        <a:xfrm>
          <a:off x="297782" y="144417"/>
          <a:ext cx="4168960" cy="1151280"/>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7577" tIns="0" rIns="157577" bIns="0" numCol="1" spcCol="1270" anchor="ctr" anchorCtr="0">
          <a:noAutofit/>
        </a:bodyPr>
        <a:lstStyle/>
        <a:p>
          <a:pPr marL="0" lvl="0" indent="0" algn="l" defTabSz="1733550">
            <a:lnSpc>
              <a:spcPct val="90000"/>
            </a:lnSpc>
            <a:spcBef>
              <a:spcPct val="0"/>
            </a:spcBef>
            <a:spcAft>
              <a:spcPct val="35000"/>
            </a:spcAft>
            <a:buNone/>
          </a:pPr>
          <a:r>
            <a:rPr lang="en-GB" sz="3900" kern="1200" dirty="0"/>
            <a:t>Memory aids</a:t>
          </a:r>
          <a:endParaRPr lang="en-US" sz="3900" kern="1200" dirty="0"/>
        </a:p>
      </dsp:txBody>
      <dsp:txXfrm>
        <a:off x="353983" y="200618"/>
        <a:ext cx="4056558" cy="1038878"/>
      </dsp:txXfrm>
    </dsp:sp>
    <dsp:sp modelId="{15EACD28-41FD-48F5-A918-016C79F31D9C}">
      <dsp:nvSpPr>
        <dsp:cNvPr id="0" name=""/>
        <dsp:cNvSpPr/>
      </dsp:nvSpPr>
      <dsp:spPr>
        <a:xfrm>
          <a:off x="0" y="2489097"/>
          <a:ext cx="5955658"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7F76AD1-AFF9-4266-B5D1-A72BBD85C0FF}">
      <dsp:nvSpPr>
        <dsp:cNvPr id="0" name=""/>
        <dsp:cNvSpPr/>
      </dsp:nvSpPr>
      <dsp:spPr>
        <a:xfrm>
          <a:off x="297782" y="1913457"/>
          <a:ext cx="4168960" cy="1151280"/>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7577" tIns="0" rIns="157577" bIns="0" numCol="1" spcCol="1270" anchor="ctr" anchorCtr="0">
          <a:noAutofit/>
        </a:bodyPr>
        <a:lstStyle/>
        <a:p>
          <a:pPr marL="0" lvl="0" indent="0" algn="l" defTabSz="1733550">
            <a:lnSpc>
              <a:spcPct val="90000"/>
            </a:lnSpc>
            <a:spcBef>
              <a:spcPct val="0"/>
            </a:spcBef>
            <a:spcAft>
              <a:spcPct val="35000"/>
            </a:spcAft>
            <a:buNone/>
          </a:pPr>
          <a:r>
            <a:rPr lang="en-GB" sz="3900" kern="1200"/>
            <a:t>Lifeline personal alarm service</a:t>
          </a:r>
          <a:endParaRPr lang="en-US" sz="3900" kern="1200"/>
        </a:p>
      </dsp:txBody>
      <dsp:txXfrm>
        <a:off x="353983" y="1969658"/>
        <a:ext cx="4056558" cy="1038878"/>
      </dsp:txXfrm>
    </dsp:sp>
    <dsp:sp modelId="{D459528D-2DD9-4AB3-9636-A5BB4EA86FC5}">
      <dsp:nvSpPr>
        <dsp:cNvPr id="0" name=""/>
        <dsp:cNvSpPr/>
      </dsp:nvSpPr>
      <dsp:spPr>
        <a:xfrm>
          <a:off x="0" y="4258136"/>
          <a:ext cx="5955658"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4E7A96D-34AF-4056-9306-6FC5A5CBC9EC}">
      <dsp:nvSpPr>
        <dsp:cNvPr id="0" name=""/>
        <dsp:cNvSpPr/>
      </dsp:nvSpPr>
      <dsp:spPr>
        <a:xfrm>
          <a:off x="297782" y="3682497"/>
          <a:ext cx="4168960" cy="1151280"/>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7577" tIns="0" rIns="157577" bIns="0" numCol="1" spcCol="1270" anchor="ctr" anchorCtr="0">
          <a:noAutofit/>
        </a:bodyPr>
        <a:lstStyle/>
        <a:p>
          <a:pPr marL="0" lvl="0" indent="0" algn="l" defTabSz="1733550">
            <a:lnSpc>
              <a:spcPct val="90000"/>
            </a:lnSpc>
            <a:spcBef>
              <a:spcPct val="0"/>
            </a:spcBef>
            <a:spcAft>
              <a:spcPct val="35000"/>
            </a:spcAft>
            <a:buNone/>
          </a:pPr>
          <a:r>
            <a:rPr lang="en-GB" sz="3900" kern="1200"/>
            <a:t>Communication aids </a:t>
          </a:r>
          <a:endParaRPr lang="en-US" sz="3900" kern="1200"/>
        </a:p>
      </dsp:txBody>
      <dsp:txXfrm>
        <a:off x="353983" y="3738698"/>
        <a:ext cx="4056558"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BFCDC-D59A-40F2-9D5E-815BC97DCB64}">
      <dsp:nvSpPr>
        <dsp:cNvPr id="0" name=""/>
        <dsp:cNvSpPr/>
      </dsp:nvSpPr>
      <dsp:spPr>
        <a:xfrm>
          <a:off x="29" y="1403441"/>
          <a:ext cx="2796488" cy="1059627"/>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According to World Health Organisation in 2022 over 1,5 billion people globally live with hearing loss.</a:t>
          </a:r>
          <a:endParaRPr lang="en-US" sz="1700" kern="1200" dirty="0"/>
        </a:p>
      </dsp:txBody>
      <dsp:txXfrm>
        <a:off x="29" y="1403441"/>
        <a:ext cx="2796488" cy="1059627"/>
      </dsp:txXfrm>
    </dsp:sp>
    <dsp:sp modelId="{DB51FB90-5646-421C-9AB1-CDBB6069E2AF}">
      <dsp:nvSpPr>
        <dsp:cNvPr id="0" name=""/>
        <dsp:cNvSpPr/>
      </dsp:nvSpPr>
      <dsp:spPr>
        <a:xfrm>
          <a:off x="3907424" y="4826399"/>
          <a:ext cx="2077119" cy="420040"/>
        </a:xfrm>
        <a:prstGeom prst="rect">
          <a:avLst/>
        </a:prstGeom>
        <a:solidFill>
          <a:schemeClr val="bg1">
            <a:alpha val="90000"/>
          </a:schemeClr>
        </a:solidFill>
        <a:ln w="10795" cap="flat" cmpd="sng" algn="ctr">
          <a:solidFill>
            <a:schemeClr val="bg1">
              <a:alpha val="90000"/>
            </a:schemeClr>
          </a:solidFill>
          <a:prstDash val="solid"/>
        </a:ln>
        <a:effectLst/>
      </dsp:spPr>
      <dsp:style>
        <a:lnRef idx="2">
          <a:scrgbClr r="0" g="0" b="0"/>
        </a:lnRef>
        <a:fillRef idx="1">
          <a:scrgbClr r="0" g="0" b="0"/>
        </a:fillRef>
        <a:effectRef idx="0">
          <a:scrgbClr r="0" g="0" b="0"/>
        </a:effectRef>
        <a:fontRef idx="minor"/>
      </dsp:style>
    </dsp:sp>
    <dsp:sp modelId="{00D0A9C1-1C7C-4D55-A790-54E70A1CCA5D}">
      <dsp:nvSpPr>
        <dsp:cNvPr id="0" name=""/>
        <dsp:cNvSpPr/>
      </dsp:nvSpPr>
      <dsp:spPr>
        <a:xfrm>
          <a:off x="3188026" y="598484"/>
          <a:ext cx="2796488" cy="1059627"/>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Some cases of hearing loss could be detected and solved with early interventions for ex:</a:t>
          </a:r>
          <a:endParaRPr lang="en-US" sz="1700" kern="1200" dirty="0"/>
        </a:p>
      </dsp:txBody>
      <dsp:txXfrm>
        <a:off x="3188026" y="598484"/>
        <a:ext cx="2796488" cy="1059627"/>
      </dsp:txXfrm>
    </dsp:sp>
    <dsp:sp modelId="{0EF86F71-BF87-463C-B507-E9959BE6E570}">
      <dsp:nvSpPr>
        <dsp:cNvPr id="0" name=""/>
        <dsp:cNvSpPr/>
      </dsp:nvSpPr>
      <dsp:spPr>
        <a:xfrm>
          <a:off x="3188026" y="1658111"/>
          <a:ext cx="2796488" cy="3639870"/>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Behind the ear hearing aids (BTE)</a:t>
          </a:r>
          <a:endParaRPr lang="en-US" sz="1700" kern="1200"/>
        </a:p>
        <a:p>
          <a:pPr marL="171450" lvl="1" indent="-171450" algn="l" defTabSz="755650">
            <a:lnSpc>
              <a:spcPct val="90000"/>
            </a:lnSpc>
            <a:spcBef>
              <a:spcPct val="0"/>
            </a:spcBef>
            <a:spcAft>
              <a:spcPct val="15000"/>
            </a:spcAft>
            <a:buChar char="•"/>
          </a:pPr>
          <a:r>
            <a:rPr lang="en-GB" sz="1700" kern="1200" dirty="0"/>
            <a:t>In the ear hearing aids (ITE) </a:t>
          </a:r>
          <a:endParaRPr lang="en-US" sz="1700" kern="1200" dirty="0"/>
        </a:p>
        <a:p>
          <a:pPr marL="171450" lvl="1" indent="-171450" algn="l" defTabSz="755650">
            <a:lnSpc>
              <a:spcPct val="90000"/>
            </a:lnSpc>
            <a:spcBef>
              <a:spcPct val="0"/>
            </a:spcBef>
            <a:spcAft>
              <a:spcPct val="15000"/>
            </a:spcAft>
            <a:buChar char="•"/>
          </a:pPr>
          <a:r>
            <a:rPr lang="en-GB" sz="1700" kern="1200" dirty="0"/>
            <a:t>In the canal hearing aids (ITC)</a:t>
          </a:r>
          <a:endParaRPr lang="en-US" sz="1700" kern="1200" dirty="0"/>
        </a:p>
        <a:p>
          <a:pPr marL="171450" lvl="1" indent="-171450" algn="l" defTabSz="755650">
            <a:lnSpc>
              <a:spcPct val="90000"/>
            </a:lnSpc>
            <a:spcBef>
              <a:spcPct val="0"/>
            </a:spcBef>
            <a:spcAft>
              <a:spcPct val="15000"/>
            </a:spcAft>
            <a:buChar char="•"/>
          </a:pPr>
          <a:r>
            <a:rPr lang="en-GB" sz="1700" kern="1200" dirty="0"/>
            <a:t>In the canal hearing aids (CIC) </a:t>
          </a:r>
          <a:endParaRPr lang="en-US" sz="1700" kern="1200" dirty="0"/>
        </a:p>
        <a:p>
          <a:pPr marL="171450" lvl="1" indent="-171450" algn="l" defTabSz="755650">
            <a:lnSpc>
              <a:spcPct val="90000"/>
            </a:lnSpc>
            <a:spcBef>
              <a:spcPct val="0"/>
            </a:spcBef>
            <a:spcAft>
              <a:spcPct val="15000"/>
            </a:spcAft>
            <a:buChar char="•"/>
          </a:pPr>
          <a:r>
            <a:rPr lang="en-GB" sz="1700" kern="1200"/>
            <a:t>Cros/Bicros which are used for hearing loss in just one ear. </a:t>
          </a:r>
          <a:endParaRPr lang="en-US" sz="1700" kern="1200"/>
        </a:p>
        <a:p>
          <a:pPr marL="171450" lvl="1" indent="-171450" algn="l" defTabSz="755650">
            <a:lnSpc>
              <a:spcPct val="90000"/>
            </a:lnSpc>
            <a:spcBef>
              <a:spcPct val="0"/>
            </a:spcBef>
            <a:spcAft>
              <a:spcPct val="15000"/>
            </a:spcAft>
            <a:buChar char="•"/>
          </a:pPr>
          <a:r>
            <a:rPr lang="en-GB" sz="1700" kern="1200" dirty="0"/>
            <a:t>Body worn hearing aids that is a box clipped on your clothes</a:t>
          </a:r>
          <a:endParaRPr lang="en-US" sz="1700" kern="1200" dirty="0"/>
        </a:p>
      </dsp:txBody>
      <dsp:txXfrm>
        <a:off x="3188026" y="1658111"/>
        <a:ext cx="2796488" cy="363987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295543-502F-28C2-DC76-FD0E0E9642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7403734-EE9C-1F69-1578-EF960A0C6B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E95696-2779-464D-9DCC-B93EE55949F3}" type="datetimeFigureOut">
              <a:rPr lang="en-GB" smtClean="0"/>
              <a:t>07/12/2022</a:t>
            </a:fld>
            <a:endParaRPr lang="en-GB"/>
          </a:p>
        </p:txBody>
      </p:sp>
      <p:sp>
        <p:nvSpPr>
          <p:cNvPr id="4" name="Footer Placeholder 3">
            <a:extLst>
              <a:ext uri="{FF2B5EF4-FFF2-40B4-BE49-F238E27FC236}">
                <a16:creationId xmlns:a16="http://schemas.microsoft.com/office/drawing/2014/main" id="{C2F94711-2346-FB08-3837-DE53670C8E4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C7A822E-99CB-C2CF-4037-14B6EC4E0FB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4E27B3-7603-49FE-8E1A-26506DFA3A65}" type="slidenum">
              <a:rPr lang="en-GB" smtClean="0"/>
              <a:t>‹#›</a:t>
            </a:fld>
            <a:endParaRPr lang="en-GB"/>
          </a:p>
        </p:txBody>
      </p:sp>
    </p:spTree>
    <p:extLst>
      <p:ext uri="{BB962C8B-B14F-4D97-AF65-F5344CB8AC3E}">
        <p14:creationId xmlns:p14="http://schemas.microsoft.com/office/powerpoint/2010/main" val="366571323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D3F98F-6B39-4405-ACBC-26D900173C14}"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4EAB73-CB2D-444D-9899-8764567B46ED}" type="slidenum">
              <a:rPr lang="en-GB" smtClean="0"/>
              <a:t>‹#›</a:t>
            </a:fld>
            <a:endParaRPr lang="en-GB"/>
          </a:p>
        </p:txBody>
      </p:sp>
    </p:spTree>
    <p:extLst>
      <p:ext uri="{BB962C8B-B14F-4D97-AF65-F5344CB8AC3E}">
        <p14:creationId xmlns:p14="http://schemas.microsoft.com/office/powerpoint/2010/main" val="39402891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EAB73-CB2D-444D-9899-8764567B46ED}" type="slidenum">
              <a:rPr lang="en-GB" smtClean="0"/>
              <a:t>2</a:t>
            </a:fld>
            <a:endParaRPr lang="en-GB"/>
          </a:p>
        </p:txBody>
      </p:sp>
    </p:spTree>
    <p:extLst>
      <p:ext uri="{BB962C8B-B14F-4D97-AF65-F5344CB8AC3E}">
        <p14:creationId xmlns:p14="http://schemas.microsoft.com/office/powerpoint/2010/main" val="2413086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EAB73-CB2D-444D-9899-8764567B46ED}" type="slidenum">
              <a:rPr lang="en-GB" smtClean="0"/>
              <a:t>8</a:t>
            </a:fld>
            <a:endParaRPr lang="en-GB"/>
          </a:p>
        </p:txBody>
      </p:sp>
    </p:spTree>
    <p:extLst>
      <p:ext uri="{BB962C8B-B14F-4D97-AF65-F5344CB8AC3E}">
        <p14:creationId xmlns:p14="http://schemas.microsoft.com/office/powerpoint/2010/main" val="413193430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797417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285113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668422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480868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AD96E2-298C-4707-9473-00BBC9DF53CF}"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209985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D96E2-298C-4707-9473-00BBC9DF53C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899897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AAD96E2-298C-4707-9473-00BBC9DF53CF}"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657665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907062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366076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183057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2031634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EE2CE81-2B05-4B2A-BD44-5985C0C6C258}"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904671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6138410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AAD96E2-298C-4707-9473-00BBC9DF53C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240189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AAD96E2-298C-4707-9473-00BBC9DF53C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40293347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9076513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EE2CE81-2B05-4B2A-BD44-5985C0C6C258}" type="slidenum">
              <a:rPr lang="en-GB" smtClean="0"/>
              <a:t>‹#›</a:t>
            </a:fld>
            <a:endParaRPr lang="en-GB"/>
          </a:p>
        </p:txBody>
      </p:sp>
    </p:spTree>
    <p:extLst>
      <p:ext uri="{BB962C8B-B14F-4D97-AF65-F5344CB8AC3E}">
        <p14:creationId xmlns:p14="http://schemas.microsoft.com/office/powerpoint/2010/main" val="1895157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AAD96E2-298C-4707-9473-00BBC9DF53CF}" type="datetimeFigureOut">
              <a:rPr lang="en-GB" smtClean="0"/>
              <a:t>07/12/2022</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EE2CE81-2B05-4B2A-BD44-5985C0C6C258}" type="slidenum">
              <a:rPr lang="en-GB" smtClean="0"/>
              <a:t>‹#›</a:t>
            </a:fld>
            <a:endParaRPr lang="en-GB"/>
          </a:p>
        </p:txBody>
      </p:sp>
    </p:spTree>
    <p:extLst>
      <p:ext uri="{BB962C8B-B14F-4D97-AF65-F5344CB8AC3E}">
        <p14:creationId xmlns:p14="http://schemas.microsoft.com/office/powerpoint/2010/main" val="38609336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5.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hyperlink" Target="http://www.nhs.uk/conditions/dementia/abou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hyperlink" Target="https://www.alzheimers.org.uk/get-support/staying-independent/memory-aids-and-tool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hyperlink" Target="https://www.telecarechoice.co.uk/"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hyperlink" Target="https://www.indirect.gov.uk/" TargetMode="External"/><Relationship Id="rId2" Type="http://schemas.openxmlformats.org/officeDocument/2006/relationships/hyperlink" Target="https://www.telecarechoice.co.uk/" TargetMode="External"/><Relationship Id="rId1" Type="http://schemas.openxmlformats.org/officeDocument/2006/relationships/slideLayout" Target="../slideLayouts/slideLayout2.xml"/><Relationship Id="rId4" Type="http://schemas.openxmlformats.org/officeDocument/2006/relationships/hyperlink" Target="https://www.alzheimers.org.uk/get-support/staying-independent/memory-aids-and-tool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apps.who.int/iris/bitstream/handle/10665/252269/9789241511629-eng.pdf" TargetMode="External"/><Relationship Id="rId2" Type="http://schemas.openxmlformats.org/officeDocument/2006/relationships/hyperlink" Target="http://www.nhs.uk/conditions/dementia/about/" TargetMode="External"/><Relationship Id="rId1" Type="http://schemas.openxmlformats.org/officeDocument/2006/relationships/slideLayout" Target="../slideLayouts/slideLayout2.xml"/><Relationship Id="rId5" Type="http://schemas.openxmlformats.org/officeDocument/2006/relationships/hyperlink" Target="https://www.who.int/health-topics/hearing-loss#tab=tab_1" TargetMode="External"/><Relationship Id="rId4" Type="http://schemas.openxmlformats.org/officeDocument/2006/relationships/hyperlink" Target="https://www.livingmadeeasy.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4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F9FF-F886-33BC-0C31-8DBD75B62419}"/>
              </a:ext>
            </a:extLst>
          </p:cNvPr>
          <p:cNvSpPr>
            <a:spLocks noGrp="1"/>
          </p:cNvSpPr>
          <p:nvPr>
            <p:ph type="ctrTitle"/>
          </p:nvPr>
        </p:nvSpPr>
        <p:spPr/>
        <p:txBody>
          <a:bodyPr/>
          <a:lstStyle/>
          <a:p>
            <a:r>
              <a:rPr lang="en-GB" dirty="0"/>
              <a:t>Group LOL</a:t>
            </a:r>
            <a:br>
              <a:rPr lang="en-GB" dirty="0"/>
            </a:br>
            <a:endParaRPr lang="en-GB" dirty="0"/>
          </a:p>
        </p:txBody>
      </p:sp>
      <p:sp>
        <p:nvSpPr>
          <p:cNvPr id="3" name="Subtitle 2">
            <a:extLst>
              <a:ext uri="{FF2B5EF4-FFF2-40B4-BE49-F238E27FC236}">
                <a16:creationId xmlns:a16="http://schemas.microsoft.com/office/drawing/2014/main" id="{A3FC9A43-0890-BC1B-4601-43C8E3BE376F}"/>
              </a:ext>
            </a:extLst>
          </p:cNvPr>
          <p:cNvSpPr>
            <a:spLocks noGrp="1"/>
          </p:cNvSpPr>
          <p:nvPr>
            <p:ph type="subTitle" idx="1"/>
          </p:nvPr>
        </p:nvSpPr>
        <p:spPr/>
        <p:txBody>
          <a:bodyPr>
            <a:noAutofit/>
          </a:bodyPr>
          <a:lstStyle/>
          <a:p>
            <a:r>
              <a:rPr lang="en-GB" sz="3600" dirty="0"/>
              <a:t>Digital skills and research methods</a:t>
            </a:r>
          </a:p>
          <a:p>
            <a:r>
              <a:rPr lang="en-GB" sz="3600" dirty="0"/>
              <a:t>UWTSD CERT.HSC</a:t>
            </a:r>
          </a:p>
          <a:p>
            <a:r>
              <a:rPr lang="en-GB" sz="3600" dirty="0"/>
              <a:t>Lecturer: Gregory Cowan</a:t>
            </a:r>
          </a:p>
        </p:txBody>
      </p:sp>
    </p:spTree>
    <p:extLst>
      <p:ext uri="{BB962C8B-B14F-4D97-AF65-F5344CB8AC3E}">
        <p14:creationId xmlns:p14="http://schemas.microsoft.com/office/powerpoint/2010/main" val="2227515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8B1787-9538-C0A5-002C-E894390EF1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4824" y="744718"/>
            <a:ext cx="1318314" cy="1710761"/>
          </a:xfrm>
          <a:prstGeom prst="rect">
            <a:avLst/>
          </a:prstGeom>
        </p:spPr>
      </p:pic>
      <p:pic>
        <p:nvPicPr>
          <p:cNvPr id="14" name="Picture 13">
            <a:extLst>
              <a:ext uri="{FF2B5EF4-FFF2-40B4-BE49-F238E27FC236}">
                <a16:creationId xmlns:a16="http://schemas.microsoft.com/office/drawing/2014/main" id="{B9FEA718-D5B1-23A9-E393-4C8485ABE6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89947" y="730684"/>
            <a:ext cx="1318314" cy="1779725"/>
          </a:xfrm>
          <a:prstGeom prst="rect">
            <a:avLst/>
          </a:prstGeom>
        </p:spPr>
      </p:pic>
      <p:pic>
        <p:nvPicPr>
          <p:cNvPr id="16" name="Picture 15">
            <a:extLst>
              <a:ext uri="{FF2B5EF4-FFF2-40B4-BE49-F238E27FC236}">
                <a16:creationId xmlns:a16="http://schemas.microsoft.com/office/drawing/2014/main" id="{7B112949-DDBF-DEEF-7B9F-F7B8AFEF87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1369" y="663722"/>
            <a:ext cx="1368019" cy="1825648"/>
          </a:xfrm>
          <a:prstGeom prst="rect">
            <a:avLst/>
          </a:prstGeom>
        </p:spPr>
      </p:pic>
      <p:pic>
        <p:nvPicPr>
          <p:cNvPr id="18" name="Picture 17">
            <a:extLst>
              <a:ext uri="{FF2B5EF4-FFF2-40B4-BE49-F238E27FC236}">
                <a16:creationId xmlns:a16="http://schemas.microsoft.com/office/drawing/2014/main" id="{814A21CA-2C2F-D844-8CDB-70D4FF5118A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66522" y="785615"/>
            <a:ext cx="1336404" cy="1651808"/>
          </a:xfrm>
          <a:prstGeom prst="rect">
            <a:avLst/>
          </a:prstGeom>
        </p:spPr>
      </p:pic>
      <p:sp>
        <p:nvSpPr>
          <p:cNvPr id="21" name="TextBox 20">
            <a:extLst>
              <a:ext uri="{FF2B5EF4-FFF2-40B4-BE49-F238E27FC236}">
                <a16:creationId xmlns:a16="http://schemas.microsoft.com/office/drawing/2014/main" id="{B6B05D74-AA0A-12CE-488C-07DCB7816EE5}"/>
              </a:ext>
            </a:extLst>
          </p:cNvPr>
          <p:cNvSpPr txBox="1"/>
          <p:nvPr/>
        </p:nvSpPr>
        <p:spPr>
          <a:xfrm>
            <a:off x="558165" y="2470516"/>
            <a:ext cx="1381223" cy="1015663"/>
          </a:xfrm>
          <a:prstGeom prst="rect">
            <a:avLst/>
          </a:prstGeom>
          <a:noFill/>
        </p:spPr>
        <p:txBody>
          <a:bodyPr wrap="square" rtlCol="0">
            <a:spAutoFit/>
          </a:bodyPr>
          <a:lstStyle/>
          <a:p>
            <a:r>
              <a:rPr lang="en-GB" sz="2000" dirty="0">
                <a:highlight>
                  <a:srgbClr val="FF0000"/>
                </a:highlight>
              </a:rPr>
              <a:t>Ramona</a:t>
            </a:r>
            <a:r>
              <a:rPr lang="en-GB" sz="2000" dirty="0">
                <a:solidFill>
                  <a:schemeClr val="accent6">
                    <a:lumMod val="75000"/>
                  </a:schemeClr>
                </a:solidFill>
                <a:highlight>
                  <a:srgbClr val="FF0000"/>
                </a:highlight>
              </a:rPr>
              <a:t> </a:t>
            </a:r>
            <a:r>
              <a:rPr lang="en-GB" sz="2000" dirty="0" err="1">
                <a:highlight>
                  <a:srgbClr val="FF0000"/>
                </a:highlight>
              </a:rPr>
              <a:t>Moreanu</a:t>
            </a:r>
            <a:r>
              <a:rPr lang="en-GB" sz="2000" dirty="0">
                <a:highlight>
                  <a:srgbClr val="FF0000"/>
                </a:highlight>
              </a:rPr>
              <a:t> (2213284)</a:t>
            </a:r>
            <a:endParaRPr lang="en-GB" sz="2000" dirty="0"/>
          </a:p>
        </p:txBody>
      </p:sp>
      <p:sp>
        <p:nvSpPr>
          <p:cNvPr id="23" name="TextBox 22">
            <a:extLst>
              <a:ext uri="{FF2B5EF4-FFF2-40B4-BE49-F238E27FC236}">
                <a16:creationId xmlns:a16="http://schemas.microsoft.com/office/drawing/2014/main" id="{3D6971F9-D558-7636-92CE-B7CD2032EF47}"/>
              </a:ext>
            </a:extLst>
          </p:cNvPr>
          <p:cNvSpPr txBox="1"/>
          <p:nvPr/>
        </p:nvSpPr>
        <p:spPr>
          <a:xfrm>
            <a:off x="4765999" y="2510409"/>
            <a:ext cx="1318314" cy="646331"/>
          </a:xfrm>
          <a:prstGeom prst="rect">
            <a:avLst/>
          </a:prstGeom>
          <a:noFill/>
        </p:spPr>
        <p:txBody>
          <a:bodyPr wrap="square" rtlCol="0">
            <a:spAutoFit/>
          </a:bodyPr>
          <a:lstStyle/>
          <a:p>
            <a:r>
              <a:rPr lang="en-GB" dirty="0">
                <a:highlight>
                  <a:srgbClr val="0000FF"/>
                </a:highlight>
              </a:rPr>
              <a:t>Cadi Salla (2216157)</a:t>
            </a:r>
          </a:p>
        </p:txBody>
      </p:sp>
      <p:sp>
        <p:nvSpPr>
          <p:cNvPr id="26" name="TextBox 25">
            <a:extLst>
              <a:ext uri="{FF2B5EF4-FFF2-40B4-BE49-F238E27FC236}">
                <a16:creationId xmlns:a16="http://schemas.microsoft.com/office/drawing/2014/main" id="{575694C3-F35D-40BB-C1A1-F0ADEA9DCA68}"/>
              </a:ext>
            </a:extLst>
          </p:cNvPr>
          <p:cNvSpPr txBox="1"/>
          <p:nvPr/>
        </p:nvSpPr>
        <p:spPr>
          <a:xfrm>
            <a:off x="6992448" y="2470516"/>
            <a:ext cx="1257267" cy="1200329"/>
          </a:xfrm>
          <a:prstGeom prst="rect">
            <a:avLst/>
          </a:prstGeom>
          <a:noFill/>
        </p:spPr>
        <p:txBody>
          <a:bodyPr wrap="square" rtlCol="0">
            <a:spAutoFit/>
          </a:bodyPr>
          <a:lstStyle/>
          <a:p>
            <a:r>
              <a:rPr lang="en-GB" dirty="0">
                <a:highlight>
                  <a:srgbClr val="FF00FF"/>
                </a:highlight>
              </a:rPr>
              <a:t>Georgiana Izabela Rosu</a:t>
            </a:r>
          </a:p>
          <a:p>
            <a:r>
              <a:rPr lang="en-GB" dirty="0">
                <a:highlight>
                  <a:srgbClr val="FF00FF"/>
                </a:highlight>
              </a:rPr>
              <a:t>(2212287)</a:t>
            </a:r>
          </a:p>
        </p:txBody>
      </p:sp>
      <p:sp>
        <p:nvSpPr>
          <p:cNvPr id="27" name="TextBox 26">
            <a:extLst>
              <a:ext uri="{FF2B5EF4-FFF2-40B4-BE49-F238E27FC236}">
                <a16:creationId xmlns:a16="http://schemas.microsoft.com/office/drawing/2014/main" id="{E07D5004-3699-9304-F34E-07E328D5C41B}"/>
              </a:ext>
            </a:extLst>
          </p:cNvPr>
          <p:cNvSpPr txBox="1"/>
          <p:nvPr/>
        </p:nvSpPr>
        <p:spPr>
          <a:xfrm>
            <a:off x="9406090" y="2470516"/>
            <a:ext cx="1257268" cy="1200329"/>
          </a:xfrm>
          <a:prstGeom prst="rect">
            <a:avLst/>
          </a:prstGeom>
          <a:noFill/>
        </p:spPr>
        <p:txBody>
          <a:bodyPr wrap="square" rtlCol="0">
            <a:spAutoFit/>
          </a:bodyPr>
          <a:lstStyle/>
          <a:p>
            <a:r>
              <a:rPr lang="en-GB" dirty="0">
                <a:highlight>
                  <a:srgbClr val="008000"/>
                </a:highlight>
              </a:rPr>
              <a:t>Alexandra Felicia </a:t>
            </a:r>
            <a:r>
              <a:rPr lang="en-GB" dirty="0" err="1">
                <a:highlight>
                  <a:srgbClr val="008000"/>
                </a:highlight>
              </a:rPr>
              <a:t>Ionita</a:t>
            </a:r>
            <a:r>
              <a:rPr lang="en-GB" dirty="0">
                <a:highlight>
                  <a:srgbClr val="008000"/>
                </a:highlight>
              </a:rPr>
              <a:t> (221736)</a:t>
            </a:r>
            <a:endParaRPr lang="en-GB" dirty="0"/>
          </a:p>
        </p:txBody>
      </p:sp>
      <p:sp>
        <p:nvSpPr>
          <p:cNvPr id="28" name="TextBox 27">
            <a:extLst>
              <a:ext uri="{FF2B5EF4-FFF2-40B4-BE49-F238E27FC236}">
                <a16:creationId xmlns:a16="http://schemas.microsoft.com/office/drawing/2014/main" id="{A7FCFF87-AC77-DCEA-CC8B-675CD22C7316}"/>
              </a:ext>
            </a:extLst>
          </p:cNvPr>
          <p:cNvSpPr txBox="1"/>
          <p:nvPr/>
        </p:nvSpPr>
        <p:spPr>
          <a:xfrm>
            <a:off x="558165" y="251969"/>
            <a:ext cx="1623590" cy="369332"/>
          </a:xfrm>
          <a:prstGeom prst="rect">
            <a:avLst/>
          </a:prstGeom>
          <a:noFill/>
        </p:spPr>
        <p:txBody>
          <a:bodyPr wrap="square" rtlCol="0">
            <a:spAutoFit/>
          </a:bodyPr>
          <a:lstStyle/>
          <a:p>
            <a:r>
              <a:rPr lang="en-GB" dirty="0"/>
              <a:t>Telemedicine</a:t>
            </a:r>
          </a:p>
        </p:txBody>
      </p:sp>
      <p:sp>
        <p:nvSpPr>
          <p:cNvPr id="29" name="TextBox 28">
            <a:extLst>
              <a:ext uri="{FF2B5EF4-FFF2-40B4-BE49-F238E27FC236}">
                <a16:creationId xmlns:a16="http://schemas.microsoft.com/office/drawing/2014/main" id="{9491D507-7B0A-9BFA-F339-243B8D9C5112}"/>
              </a:ext>
            </a:extLst>
          </p:cNvPr>
          <p:cNvSpPr txBox="1"/>
          <p:nvPr/>
        </p:nvSpPr>
        <p:spPr>
          <a:xfrm>
            <a:off x="4517759" y="251969"/>
            <a:ext cx="1463298" cy="369332"/>
          </a:xfrm>
          <a:prstGeom prst="rect">
            <a:avLst/>
          </a:prstGeom>
          <a:noFill/>
        </p:spPr>
        <p:txBody>
          <a:bodyPr wrap="square" rtlCol="0">
            <a:spAutoFit/>
          </a:bodyPr>
          <a:lstStyle/>
          <a:p>
            <a:r>
              <a:rPr lang="en-GB" dirty="0"/>
              <a:t>Memory aids</a:t>
            </a:r>
          </a:p>
        </p:txBody>
      </p:sp>
      <p:sp>
        <p:nvSpPr>
          <p:cNvPr id="30" name="TextBox 29">
            <a:extLst>
              <a:ext uri="{FF2B5EF4-FFF2-40B4-BE49-F238E27FC236}">
                <a16:creationId xmlns:a16="http://schemas.microsoft.com/office/drawing/2014/main" id="{98082D86-93A5-0BA6-FB2E-B6EC7964B3B1}"/>
              </a:ext>
            </a:extLst>
          </p:cNvPr>
          <p:cNvSpPr txBox="1"/>
          <p:nvPr/>
        </p:nvSpPr>
        <p:spPr>
          <a:xfrm>
            <a:off x="6693470" y="122548"/>
            <a:ext cx="1917915" cy="646331"/>
          </a:xfrm>
          <a:prstGeom prst="rect">
            <a:avLst/>
          </a:prstGeom>
          <a:noFill/>
        </p:spPr>
        <p:txBody>
          <a:bodyPr wrap="square" rtlCol="0">
            <a:spAutoFit/>
          </a:bodyPr>
          <a:lstStyle/>
          <a:p>
            <a:r>
              <a:rPr lang="en-GB" dirty="0"/>
              <a:t>Lifeline personal service</a:t>
            </a:r>
          </a:p>
        </p:txBody>
      </p:sp>
      <p:sp>
        <p:nvSpPr>
          <p:cNvPr id="4" name="TextBox 3">
            <a:extLst>
              <a:ext uri="{FF2B5EF4-FFF2-40B4-BE49-F238E27FC236}">
                <a16:creationId xmlns:a16="http://schemas.microsoft.com/office/drawing/2014/main" id="{C58A7191-7AF5-E807-D2BE-B7F4F6DC7D11}"/>
              </a:ext>
            </a:extLst>
          </p:cNvPr>
          <p:cNvSpPr txBox="1"/>
          <p:nvPr/>
        </p:nvSpPr>
        <p:spPr>
          <a:xfrm>
            <a:off x="9366522" y="294390"/>
            <a:ext cx="2310037" cy="369332"/>
          </a:xfrm>
          <a:prstGeom prst="rect">
            <a:avLst/>
          </a:prstGeom>
          <a:noFill/>
        </p:spPr>
        <p:txBody>
          <a:bodyPr wrap="square" rtlCol="0">
            <a:spAutoFit/>
          </a:bodyPr>
          <a:lstStyle/>
          <a:p>
            <a:r>
              <a:rPr lang="en-GB" dirty="0"/>
              <a:t>Communication aids</a:t>
            </a:r>
          </a:p>
        </p:txBody>
      </p:sp>
      <p:sp>
        <p:nvSpPr>
          <p:cNvPr id="6" name="TextBox 5">
            <a:extLst>
              <a:ext uri="{FF2B5EF4-FFF2-40B4-BE49-F238E27FC236}">
                <a16:creationId xmlns:a16="http://schemas.microsoft.com/office/drawing/2014/main" id="{26B07B1E-6556-AA04-8571-8F4777204058}"/>
              </a:ext>
            </a:extLst>
          </p:cNvPr>
          <p:cNvSpPr txBox="1"/>
          <p:nvPr/>
        </p:nvSpPr>
        <p:spPr>
          <a:xfrm>
            <a:off x="2526634" y="2557021"/>
            <a:ext cx="1381223" cy="923330"/>
          </a:xfrm>
          <a:prstGeom prst="rect">
            <a:avLst/>
          </a:prstGeom>
          <a:noFill/>
        </p:spPr>
        <p:txBody>
          <a:bodyPr wrap="square" rtlCol="0">
            <a:spAutoFit/>
          </a:bodyPr>
          <a:lstStyle/>
          <a:p>
            <a:r>
              <a:rPr lang="en-GB" dirty="0">
                <a:solidFill>
                  <a:schemeClr val="bg1"/>
                </a:solidFill>
                <a:highlight>
                  <a:srgbClr val="FFFF00"/>
                </a:highlight>
              </a:rPr>
              <a:t>Shelby Ann Yeboah</a:t>
            </a:r>
          </a:p>
          <a:p>
            <a:r>
              <a:rPr lang="en-GB" dirty="0">
                <a:solidFill>
                  <a:schemeClr val="bg1"/>
                </a:solidFill>
                <a:highlight>
                  <a:srgbClr val="FFFF00"/>
                </a:highlight>
              </a:rPr>
              <a:t>(2114878)</a:t>
            </a:r>
          </a:p>
        </p:txBody>
      </p:sp>
      <p:pic>
        <p:nvPicPr>
          <p:cNvPr id="9" name="Picture 8" descr="A picture containing text, person, close&#10;&#10;Description automatically generated">
            <a:extLst>
              <a:ext uri="{FF2B5EF4-FFF2-40B4-BE49-F238E27FC236}">
                <a16:creationId xmlns:a16="http://schemas.microsoft.com/office/drawing/2014/main" id="{0CDE9B1B-56C0-48EB-91EB-3C373068CC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94408" y="696716"/>
            <a:ext cx="1578976" cy="1857541"/>
          </a:xfrm>
          <a:prstGeom prst="rect">
            <a:avLst/>
          </a:prstGeom>
        </p:spPr>
      </p:pic>
      <p:sp>
        <p:nvSpPr>
          <p:cNvPr id="10" name="TextBox 9">
            <a:extLst>
              <a:ext uri="{FF2B5EF4-FFF2-40B4-BE49-F238E27FC236}">
                <a16:creationId xmlns:a16="http://schemas.microsoft.com/office/drawing/2014/main" id="{24DE1485-7CA1-F209-F2CC-7711A9A7A0CE}"/>
              </a:ext>
            </a:extLst>
          </p:cNvPr>
          <p:cNvSpPr txBox="1"/>
          <p:nvPr/>
        </p:nvSpPr>
        <p:spPr>
          <a:xfrm>
            <a:off x="2385029" y="17391"/>
            <a:ext cx="1965599" cy="646331"/>
          </a:xfrm>
          <a:prstGeom prst="rect">
            <a:avLst/>
          </a:prstGeom>
          <a:noFill/>
        </p:spPr>
        <p:txBody>
          <a:bodyPr wrap="square" rtlCol="0">
            <a:spAutoFit/>
          </a:bodyPr>
          <a:lstStyle/>
          <a:p>
            <a:r>
              <a:rPr lang="en-GB" dirty="0"/>
              <a:t>Greater patient engagement</a:t>
            </a:r>
          </a:p>
        </p:txBody>
      </p:sp>
    </p:spTree>
    <p:extLst>
      <p:ext uri="{BB962C8B-B14F-4D97-AF65-F5344CB8AC3E}">
        <p14:creationId xmlns:p14="http://schemas.microsoft.com/office/powerpoint/2010/main" val="610251328"/>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2B818D-F52D-BE7D-0EF1-1B8FBB062DF2}"/>
              </a:ext>
            </a:extLst>
          </p:cNvPr>
          <p:cNvSpPr txBox="1"/>
          <p:nvPr/>
        </p:nvSpPr>
        <p:spPr>
          <a:xfrm>
            <a:off x="1583702" y="1249052"/>
            <a:ext cx="8092911" cy="4031873"/>
          </a:xfrm>
          <a:prstGeom prst="rect">
            <a:avLst/>
          </a:prstGeom>
          <a:noFill/>
        </p:spPr>
        <p:txBody>
          <a:bodyPr wrap="square" rtlCol="0">
            <a:spAutoFit/>
          </a:bodyPr>
          <a:lstStyle/>
          <a:p>
            <a:r>
              <a:rPr lang="en-GB" sz="4000" dirty="0"/>
              <a:t>            </a:t>
            </a:r>
            <a:r>
              <a:rPr lang="en-GB" sz="4400" dirty="0"/>
              <a:t>Introduction:</a:t>
            </a:r>
          </a:p>
          <a:p>
            <a:endParaRPr lang="en-GB" sz="3600" dirty="0"/>
          </a:p>
          <a:p>
            <a:endParaRPr lang="en-GB" sz="3600" dirty="0"/>
          </a:p>
          <a:p>
            <a:pPr marL="571500" indent="-571500">
              <a:buFont typeface="Arial" panose="020B0604020202020204" pitchFamily="34" charset="0"/>
              <a:buChar char="•"/>
            </a:pPr>
            <a:r>
              <a:rPr lang="en-GB" sz="2800" dirty="0"/>
              <a:t>Telemedicine</a:t>
            </a:r>
          </a:p>
          <a:p>
            <a:pPr marL="571500" indent="-571500">
              <a:buFont typeface="Arial" panose="020B0604020202020204" pitchFamily="34" charset="0"/>
              <a:buChar char="•"/>
            </a:pPr>
            <a:r>
              <a:rPr lang="en-GB" sz="2800" dirty="0"/>
              <a:t>Greater patient engagement</a:t>
            </a:r>
          </a:p>
          <a:p>
            <a:pPr marL="571500" indent="-571500">
              <a:buFont typeface="Arial" panose="020B0604020202020204" pitchFamily="34" charset="0"/>
              <a:buChar char="•"/>
            </a:pPr>
            <a:r>
              <a:rPr lang="en-GB" sz="2800" dirty="0"/>
              <a:t>Examples of </a:t>
            </a:r>
            <a:r>
              <a:rPr lang="en-GB" sz="2800" dirty="0" err="1"/>
              <a:t>tehnologies</a:t>
            </a:r>
            <a:r>
              <a:rPr lang="en-GB" sz="2800" dirty="0"/>
              <a:t> use in healthcare</a:t>
            </a:r>
          </a:p>
          <a:p>
            <a:pPr marL="571500" indent="-571500">
              <a:buFont typeface="Arial" panose="020B0604020202020204" pitchFamily="34" charset="0"/>
              <a:buChar char="•"/>
            </a:pPr>
            <a:r>
              <a:rPr lang="en-GB" sz="2800" dirty="0"/>
              <a:t>Lifeline personal service</a:t>
            </a:r>
          </a:p>
          <a:p>
            <a:pPr marL="571500" indent="-571500">
              <a:buFont typeface="Arial" panose="020B0604020202020204" pitchFamily="34" charset="0"/>
              <a:buChar char="•"/>
            </a:pPr>
            <a:r>
              <a:rPr lang="en-GB" sz="2800" dirty="0"/>
              <a:t>Communication aids </a:t>
            </a:r>
          </a:p>
        </p:txBody>
      </p:sp>
    </p:spTree>
    <p:extLst>
      <p:ext uri="{BB962C8B-B14F-4D97-AF65-F5344CB8AC3E}">
        <p14:creationId xmlns:p14="http://schemas.microsoft.com/office/powerpoint/2010/main" val="238435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023801-DF67-ABEB-A738-019C563D8419}"/>
              </a:ext>
            </a:extLst>
          </p:cNvPr>
          <p:cNvSpPr>
            <a:spLocks noGrp="1"/>
          </p:cNvSpPr>
          <p:nvPr>
            <p:ph type="title"/>
          </p:nvPr>
        </p:nvSpPr>
        <p:spPr>
          <a:xfrm>
            <a:off x="680321" y="753228"/>
            <a:ext cx="7087552" cy="1080938"/>
          </a:xfrm>
        </p:spPr>
        <p:style>
          <a:lnRef idx="2">
            <a:schemeClr val="dk1">
              <a:shade val="50000"/>
            </a:schemeClr>
          </a:lnRef>
          <a:fillRef idx="1">
            <a:schemeClr val="dk1"/>
          </a:fillRef>
          <a:effectRef idx="0">
            <a:schemeClr val="dk1"/>
          </a:effectRef>
          <a:fontRef idx="minor">
            <a:schemeClr val="lt1"/>
          </a:fontRef>
        </p:style>
        <p:txBody>
          <a:bodyPr>
            <a:normAutofit/>
          </a:bodyPr>
          <a:lstStyle/>
          <a:p>
            <a:r>
              <a:rPr lang="en-GB"/>
              <a:t>                          Telemedicine</a:t>
            </a:r>
          </a:p>
        </p:txBody>
      </p:sp>
      <p:pic>
        <p:nvPicPr>
          <p:cNvPr id="19" name="Picture 18">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3649265F-E892-5FA5-5E9C-7C64B8765694}"/>
              </a:ext>
            </a:extLst>
          </p:cNvPr>
          <p:cNvSpPr>
            <a:spLocks noGrp="1"/>
          </p:cNvSpPr>
          <p:nvPr>
            <p:ph idx="1"/>
          </p:nvPr>
        </p:nvSpPr>
        <p:spPr>
          <a:xfrm>
            <a:off x="489526" y="2130822"/>
            <a:ext cx="6495736" cy="4179490"/>
          </a:xfrm>
        </p:spPr>
        <p:style>
          <a:lnRef idx="3">
            <a:schemeClr val="lt1"/>
          </a:lnRef>
          <a:fillRef idx="1">
            <a:schemeClr val="accent2"/>
          </a:fillRef>
          <a:effectRef idx="1">
            <a:schemeClr val="accent2"/>
          </a:effectRef>
          <a:fontRef idx="minor">
            <a:schemeClr val="lt1"/>
          </a:fontRef>
        </p:style>
        <p:txBody>
          <a:bodyPr>
            <a:noAutofit/>
          </a:bodyPr>
          <a:lstStyle/>
          <a:p>
            <a:pPr>
              <a:spcAft>
                <a:spcPts val="800"/>
              </a:spcAft>
            </a:pPr>
            <a:r>
              <a:rPr lang="en-GB" sz="1800" dirty="0">
                <a:latin typeface="Times New Roman" panose="02020603050405020304" pitchFamily="18" charset="0"/>
                <a:ea typeface="Calibri" panose="020F0502020204030204" pitchFamily="34" charset="0"/>
                <a:cs typeface="Times New Roman" panose="02020603050405020304" pitchFamily="18" charset="0"/>
              </a:rPr>
              <a:t>Telemedicine 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epresents a new technology that is sometimes referred to as revolutionary innovation and it uses a variety of digital communications </a:t>
            </a:r>
          </a:p>
          <a:p>
            <a:pPr>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Telemedicine is utilized in several ways throughout the epidemic and has been contributing a significant amount to healthcare and it helped a lot of people who suffer from chronic problems to have teleconsultations from their homes and thus reducing their chance to take the virus.</a:t>
            </a: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Currently, the most important barrier to the implementation of telehealth within the COVID-19 solution remains that although certain hospitals and substantial physician practices can provide treatment via telehealth, most institutions and independent clinics are not.(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Chunara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al.,2021)</a:t>
            </a:r>
            <a:endParaRPr lang="en-GB" sz="1800" dirty="0">
              <a:latin typeface="Times New Roman" panose="02020603050405020304" pitchFamily="18" charset="0"/>
              <a:cs typeface="Times New Roman" panose="02020603050405020304" pitchFamily="18" charset="0"/>
            </a:endParaRPr>
          </a:p>
        </p:txBody>
      </p:sp>
      <p:pic>
        <p:nvPicPr>
          <p:cNvPr id="6" name="Picture 5" descr="A person sitting in front of a computer&#10;&#10;Description automatically generated with medium confidence">
            <a:extLst>
              <a:ext uri="{FF2B5EF4-FFF2-40B4-BE49-F238E27FC236}">
                <a16:creationId xmlns:a16="http://schemas.microsoft.com/office/drawing/2014/main" id="{40FD5D59-8E61-0B4A-B958-60BF5F28D63F}"/>
              </a:ext>
            </a:extLst>
          </p:cNvPr>
          <p:cNvPicPr>
            <a:picLocks noChangeAspect="1"/>
          </p:cNvPicPr>
          <p:nvPr/>
        </p:nvPicPr>
        <p:blipFill rotWithShape="1">
          <a:blip r:embed="rId4">
            <a:extLst>
              <a:ext uri="{28A0092B-C50C-407E-A947-70E740481C1C}">
                <a14:useLocalDpi xmlns:a14="http://schemas.microsoft.com/office/drawing/2010/main" val="0"/>
              </a:ext>
            </a:extLst>
          </a:blip>
          <a:srcRect l="26100" r="6798" b="1"/>
          <a:stretch/>
        </p:blipFill>
        <p:spPr>
          <a:xfrm>
            <a:off x="8187091" y="1683512"/>
            <a:ext cx="3358478" cy="3490976"/>
          </a:xfrm>
          <a:prstGeom prst="rect">
            <a:avLst/>
          </a:prstGeom>
          <a:ln>
            <a:noFill/>
          </a:ln>
          <a:effectLst>
            <a:outerShdw blurRad="76200" dist="63500" dir="5040000" algn="tl" rotWithShape="0">
              <a:srgbClr val="000000">
                <a:alpha val="41000"/>
              </a:srgbClr>
            </a:outerShdw>
          </a:effectLst>
        </p:spPr>
      </p:pic>
      <p:sp>
        <p:nvSpPr>
          <p:cNvPr id="4" name="Footer Placeholder 3">
            <a:extLst>
              <a:ext uri="{FF2B5EF4-FFF2-40B4-BE49-F238E27FC236}">
                <a16:creationId xmlns:a16="http://schemas.microsoft.com/office/drawing/2014/main" id="{2991B3A9-CD83-FBC6-8ADD-21341A6DFD17}"/>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tx1"/>
                </a:solidFill>
                <a:highlight>
                  <a:srgbClr val="FF0000"/>
                </a:highlight>
              </a:rPr>
              <a:t>Ramona </a:t>
            </a:r>
            <a:r>
              <a:rPr lang="en-GB" dirty="0" err="1">
                <a:solidFill>
                  <a:schemeClr val="tx1"/>
                </a:solidFill>
                <a:highlight>
                  <a:srgbClr val="FF0000"/>
                </a:highlight>
              </a:rPr>
              <a:t>Moreanu</a:t>
            </a:r>
            <a:endParaRPr lang="en-GB" dirty="0">
              <a:solidFill>
                <a:schemeClr val="tx1"/>
              </a:solidFill>
              <a:highlight>
                <a:srgbClr val="FF0000"/>
              </a:highlight>
            </a:endParaRPr>
          </a:p>
        </p:txBody>
      </p:sp>
      <p:sp>
        <p:nvSpPr>
          <p:cNvPr id="5" name="Slide Number Placeholder 4">
            <a:extLst>
              <a:ext uri="{FF2B5EF4-FFF2-40B4-BE49-F238E27FC236}">
                <a16:creationId xmlns:a16="http://schemas.microsoft.com/office/drawing/2014/main" id="{B5F8BF9A-33F6-8F7E-96F9-94151DE7CB47}"/>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4</a:t>
            </a:fld>
            <a:endParaRPr lang="en-GB" sz="1050">
              <a:solidFill>
                <a:prstClr val="white">
                  <a:tint val="75000"/>
                </a:prstClr>
              </a:solidFill>
            </a:endParaRPr>
          </a:p>
        </p:txBody>
      </p:sp>
    </p:spTree>
    <p:extLst>
      <p:ext uri="{BB962C8B-B14F-4D97-AF65-F5344CB8AC3E}">
        <p14:creationId xmlns:p14="http://schemas.microsoft.com/office/powerpoint/2010/main" val="11201602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B8C3F18-2A17-4372-BAE1-DB295E2ACB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2" name="Picture 11">
            <a:extLst>
              <a:ext uri="{FF2B5EF4-FFF2-40B4-BE49-F238E27FC236}">
                <a16:creationId xmlns:a16="http://schemas.microsoft.com/office/drawing/2014/main" id="{DCBB5819-B198-483A-901B-E94678953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FC0814F6-DCDA-4612-801B-FEB1C2B81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94CF788-1E16-4F1F-AAF8-5644BBA94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8" name="Picture 17">
            <a:extLst>
              <a:ext uri="{FF2B5EF4-FFF2-40B4-BE49-F238E27FC236}">
                <a16:creationId xmlns:a16="http://schemas.microsoft.com/office/drawing/2014/main" id="{484AEBEF-EF01-44A6-A9AC-E21D52665E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5A38234A-FDDE-1059-FEF1-C423107F2CC8}"/>
              </a:ext>
            </a:extLst>
          </p:cNvPr>
          <p:cNvSpPr>
            <a:spLocks noGrp="1"/>
          </p:cNvSpPr>
          <p:nvPr>
            <p:ph idx="1"/>
          </p:nvPr>
        </p:nvSpPr>
        <p:spPr>
          <a:xfrm>
            <a:off x="37707" y="0"/>
            <a:ext cx="7518285" cy="7984503"/>
          </a:xfrm>
        </p:spPr>
        <p:txBody>
          <a:bodyPr>
            <a:normAutofit/>
          </a:bodyPr>
          <a:lstStyle/>
          <a:p>
            <a:pPr marL="0" indent="0">
              <a:spcAft>
                <a:spcPts val="800"/>
              </a:spcAft>
              <a:buNone/>
            </a:pPr>
            <a:r>
              <a:rPr lang="en-GB" sz="1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800"/>
              </a:spcAft>
              <a:buNone/>
            </a:pPr>
            <a:endParaRPr lang="en-GB" sz="1100" dirty="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Digital communication, collaboration, and participation</a:t>
            </a:r>
          </a:p>
          <a:p>
            <a:pPr marL="0" indent="0">
              <a:spcAft>
                <a:spcPts val="800"/>
              </a:spcAft>
              <a:buNone/>
            </a:pPr>
            <a:endParaRPr lang="en-GB" sz="1800" dirty="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1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Remote Surgery Patients can increasingly utilize communications infrastructure to call a physician or conduct a video chat with a physician utilizing </a:t>
            </a:r>
            <a:r>
              <a:rPr lang="en-GB" sz="1800" dirty="0">
                <a:solidFill>
                  <a:srgbClr val="FFFFFF"/>
                </a:solidFill>
                <a:latin typeface="Times New Roman" panose="02020603050405020304" pitchFamily="18" charset="0"/>
                <a:cs typeface="Times New Roman" panose="02020603050405020304" pitchFamily="18" charset="0"/>
              </a:rPr>
              <a:t>real-time</a:t>
            </a: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footage for a diagnostic .(Majumdar,2019)</a:t>
            </a:r>
          </a:p>
          <a:p>
            <a:pPr>
              <a:spcAft>
                <a:spcPts val="800"/>
              </a:spcAft>
            </a:pP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Nonverbal communication remains a crucial element of doctor-patient engagements, although little seems understood about its consequences on patients' communication habits.(</a:t>
            </a:r>
            <a:r>
              <a:rPr lang="en-GB" sz="1800" dirty="0" err="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Roter,Frankel</a:t>
            </a: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and Judith,2006)</a:t>
            </a:r>
          </a:p>
          <a:p>
            <a:pPr>
              <a:spcAft>
                <a:spcPts val="800"/>
              </a:spcAft>
            </a:pP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Participation of users throughout system development influences the contentment of medical professionals, their assessment of quality care, and utilization frequency.(Demiris,2006)</a:t>
            </a:r>
          </a:p>
          <a:p>
            <a:pPr>
              <a:spcAft>
                <a:spcPts val="800"/>
              </a:spcAft>
            </a:pP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It is essential to verify that the computer system does have a safe storage mechanism for these tests so that the information may be accessed when necessary</a:t>
            </a:r>
          </a:p>
          <a:p>
            <a:pPr marL="0" indent="0">
              <a:spcAft>
                <a:spcPts val="800"/>
              </a:spcAft>
              <a:buNone/>
            </a:pPr>
            <a:endParaRPr lang="en-GB" sz="1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p:txBody>
      </p:sp>
      <p:sp useBgFill="1">
        <p:nvSpPr>
          <p:cNvPr id="20" name="Rectangle 19">
            <a:extLst>
              <a:ext uri="{FF2B5EF4-FFF2-40B4-BE49-F238E27FC236}">
                <a16:creationId xmlns:a16="http://schemas.microsoft.com/office/drawing/2014/main" id="{11D6DEA9-466D-4CF0-B302-39178915E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electronics, computer, display&#10;&#10;Description automatically generated">
            <a:extLst>
              <a:ext uri="{FF2B5EF4-FFF2-40B4-BE49-F238E27FC236}">
                <a16:creationId xmlns:a16="http://schemas.microsoft.com/office/drawing/2014/main" id="{CAF699B9-F1B7-8D0E-4A06-E110C538EB2C}"/>
              </a:ext>
            </a:extLst>
          </p:cNvPr>
          <p:cNvPicPr>
            <a:picLocks noChangeAspect="1"/>
          </p:cNvPicPr>
          <p:nvPr/>
        </p:nvPicPr>
        <p:blipFill rotWithShape="1">
          <a:blip r:embed="rId4">
            <a:extLst>
              <a:ext uri="{28A0092B-C50C-407E-A947-70E740481C1C}">
                <a14:useLocalDpi xmlns:a14="http://schemas.microsoft.com/office/drawing/2010/main" val="0"/>
              </a:ext>
            </a:extLst>
          </a:blip>
          <a:srcRect b="10714"/>
          <a:stretch/>
        </p:blipFill>
        <p:spPr>
          <a:xfrm>
            <a:off x="8563287" y="2657459"/>
            <a:ext cx="2731172" cy="1536288"/>
          </a:xfrm>
          <a:prstGeom prst="rect">
            <a:avLst/>
          </a:prstGeom>
          <a:ln>
            <a:noFill/>
          </a:ln>
          <a:effectLst/>
        </p:spPr>
      </p:pic>
      <p:sp>
        <p:nvSpPr>
          <p:cNvPr id="2" name="Footer Placeholder 1">
            <a:extLst>
              <a:ext uri="{FF2B5EF4-FFF2-40B4-BE49-F238E27FC236}">
                <a16:creationId xmlns:a16="http://schemas.microsoft.com/office/drawing/2014/main" id="{0649BC1D-07D9-143E-4162-FE3754E81549}"/>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bg1"/>
                </a:solidFill>
                <a:highlight>
                  <a:srgbClr val="FF0000"/>
                </a:highlight>
              </a:rPr>
              <a:t>Ramona </a:t>
            </a:r>
            <a:r>
              <a:rPr lang="en-GB" dirty="0" err="1">
                <a:solidFill>
                  <a:schemeClr val="bg1"/>
                </a:solidFill>
                <a:highlight>
                  <a:srgbClr val="FF0000"/>
                </a:highlight>
              </a:rPr>
              <a:t>Moreanu</a:t>
            </a:r>
            <a:endParaRPr lang="en-GB" dirty="0">
              <a:solidFill>
                <a:schemeClr val="bg1"/>
              </a:solidFill>
              <a:highlight>
                <a:srgbClr val="FF0000"/>
              </a:highlight>
            </a:endParaRPr>
          </a:p>
        </p:txBody>
      </p:sp>
      <p:sp>
        <p:nvSpPr>
          <p:cNvPr id="4" name="Slide Number Placeholder 3">
            <a:extLst>
              <a:ext uri="{FF2B5EF4-FFF2-40B4-BE49-F238E27FC236}">
                <a16:creationId xmlns:a16="http://schemas.microsoft.com/office/drawing/2014/main" id="{C7A142A6-4C90-D8EE-6FC0-A4F7BFF037DC}"/>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5</a:t>
            </a:fld>
            <a:endParaRPr lang="en-GB" sz="1050">
              <a:solidFill>
                <a:prstClr val="white">
                  <a:tint val="75000"/>
                </a:prstClr>
              </a:solidFill>
            </a:endParaRPr>
          </a:p>
        </p:txBody>
      </p:sp>
    </p:spTree>
    <p:extLst>
      <p:ext uri="{BB962C8B-B14F-4D97-AF65-F5344CB8AC3E}">
        <p14:creationId xmlns:p14="http://schemas.microsoft.com/office/powerpoint/2010/main" val="2793948480"/>
      </p:ext>
    </p:extLst>
  </p:cSld>
  <p:clrMapOvr>
    <a:overrideClrMapping bg1="lt1" tx1="dk1" bg2="lt2" tx2="dk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3" name="Picture 12">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84572B7A-E1CB-8658-8FC7-035E2CAC7AB6}"/>
              </a:ext>
            </a:extLst>
          </p:cNvPr>
          <p:cNvSpPr>
            <a:spLocks noGrp="1"/>
          </p:cNvSpPr>
          <p:nvPr>
            <p:ph type="title"/>
          </p:nvPr>
        </p:nvSpPr>
        <p:spPr>
          <a:xfrm>
            <a:off x="680321" y="753228"/>
            <a:ext cx="5584677" cy="1080938"/>
          </a:xfrm>
        </p:spPr>
        <p:txBody>
          <a:bodyPr>
            <a:normAutofit/>
          </a:bodyPr>
          <a:lstStyle/>
          <a:p>
            <a:r>
              <a:rPr lang="en-US">
                <a:solidFill>
                  <a:srgbClr val="FFFFFF"/>
                </a:solidFill>
                <a:latin typeface="Arial" panose="020B0604020202020204" pitchFamily="34" charset="0"/>
                <a:cs typeface="Arial" panose="020B0604020202020204" pitchFamily="34" charset="0"/>
              </a:rPr>
              <a:t>Greater Patient Engagement</a:t>
            </a:r>
          </a:p>
        </p:txBody>
      </p:sp>
      <p:pic>
        <p:nvPicPr>
          <p:cNvPr id="19" name="Picture 18">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4" name="Content Placeholder 2">
            <a:extLst>
              <a:ext uri="{FF2B5EF4-FFF2-40B4-BE49-F238E27FC236}">
                <a16:creationId xmlns:a16="http://schemas.microsoft.com/office/drawing/2014/main" id="{A0ABB4DA-CBC3-F3C7-F99E-F7F8F4B7E4D8}"/>
              </a:ext>
            </a:extLst>
          </p:cNvPr>
          <p:cNvSpPr>
            <a:spLocks noGrp="1"/>
          </p:cNvSpPr>
          <p:nvPr>
            <p:ph idx="1"/>
          </p:nvPr>
        </p:nvSpPr>
        <p:spPr>
          <a:xfrm>
            <a:off x="680321" y="2336873"/>
            <a:ext cx="5104843" cy="3599316"/>
          </a:xfrm>
        </p:spPr>
        <p:txBody>
          <a:bodyPr>
            <a:normAutofit/>
          </a:bodyPr>
          <a:lstStyle/>
          <a:p>
            <a:pPr marL="0" indent="0">
              <a:buNone/>
            </a:pPr>
            <a:r>
              <a:rPr lang="en-US" sz="2000" dirty="0">
                <a:solidFill>
                  <a:srgbClr val="FFFFFF"/>
                </a:solidFill>
                <a:latin typeface="Arial" panose="020B0604020202020204" pitchFamily="34" charset="0"/>
                <a:cs typeface="Arial" panose="020B0604020202020204" pitchFamily="34" charset="0"/>
              </a:rPr>
              <a:t>The term ”patient engagement”</a:t>
            </a:r>
            <a:r>
              <a:rPr lang="en-GB" sz="2000" dirty="0">
                <a:solidFill>
                  <a:srgbClr val="FFFFFF"/>
                </a:solidFill>
                <a:latin typeface="Arial" panose="020B0604020202020204" pitchFamily="34" charset="0"/>
                <a:cs typeface="Arial" panose="020B0604020202020204" pitchFamily="34" charset="0"/>
              </a:rPr>
              <a:t> </a:t>
            </a:r>
            <a:r>
              <a:rPr lang="en-GB" sz="2000" b="0" i="0" u="none" strike="noStrike" dirty="0">
                <a:solidFill>
                  <a:srgbClr val="FFFFFF"/>
                </a:solidFill>
                <a:effectLst/>
                <a:latin typeface="Arial" panose="020B0604020202020204" pitchFamily="34" charset="0"/>
                <a:cs typeface="Arial" panose="020B0604020202020204" pitchFamily="34" charset="0"/>
              </a:rPr>
              <a:t>refers to the process of building the capacity of patients, families, carers, as well as health care providers, to facilitate and support the active involvement of patients in their own care, in order to enhance safety, quality and person-centred care.</a:t>
            </a:r>
          </a:p>
          <a:p>
            <a:pPr marL="0" indent="0">
              <a:buNone/>
            </a:pPr>
            <a:endParaRPr lang="en-GB" sz="2000" b="0" i="0" u="none" strike="noStrike" dirty="0">
              <a:solidFill>
                <a:srgbClr val="FFFFFF"/>
              </a:solidFill>
              <a:effectLst/>
              <a:latin typeface="Arial" panose="020B0604020202020204" pitchFamily="34" charset="0"/>
              <a:cs typeface="Arial" panose="020B0604020202020204" pitchFamily="34" charset="0"/>
            </a:endParaRPr>
          </a:p>
          <a:p>
            <a:pPr marL="0" indent="0">
              <a:buNone/>
            </a:pPr>
            <a:endParaRPr lang="en-US" sz="2000" dirty="0">
              <a:solidFill>
                <a:srgbClr val="FFFFFF"/>
              </a:solidFill>
              <a:latin typeface="Arial" panose="020B0604020202020204" pitchFamily="34" charset="0"/>
              <a:cs typeface="Arial" panose="020B0604020202020204" pitchFamily="34" charset="0"/>
            </a:endParaRPr>
          </a:p>
        </p:txBody>
      </p:sp>
      <p:sp useBgFill="1">
        <p:nvSpPr>
          <p:cNvPr id="21" name="Rectangle 20">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Ensuring a Successful Patient Engagement Strategy | by NIX United | NIX  United | Medium">
            <a:extLst>
              <a:ext uri="{FF2B5EF4-FFF2-40B4-BE49-F238E27FC236}">
                <a16:creationId xmlns:a16="http://schemas.microsoft.com/office/drawing/2014/main" id="{8E66784E-6C0A-F32D-5695-8D2216D5A1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381" r="17358" b="1"/>
          <a:stretch/>
        </p:blipFill>
        <p:spPr bwMode="auto">
          <a:xfrm>
            <a:off x="7043933" y="1943879"/>
            <a:ext cx="4178419" cy="2963448"/>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E006F9BA-3348-F4BD-5EB5-4628D6E87959}"/>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tx1"/>
                </a:solidFill>
                <a:highlight>
                  <a:srgbClr val="FFFF00"/>
                </a:highlight>
              </a:rPr>
              <a:t>Shelby</a:t>
            </a:r>
            <a:r>
              <a:rPr lang="en-GB" dirty="0">
                <a:solidFill>
                  <a:prstClr val="white">
                    <a:tint val="75000"/>
                  </a:prstClr>
                </a:solidFill>
                <a:highlight>
                  <a:srgbClr val="FFFF00"/>
                </a:highlight>
              </a:rPr>
              <a:t> </a:t>
            </a:r>
            <a:r>
              <a:rPr lang="en-GB" dirty="0">
                <a:solidFill>
                  <a:schemeClr val="tx1"/>
                </a:solidFill>
                <a:highlight>
                  <a:srgbClr val="FFFF00"/>
                </a:highlight>
              </a:rPr>
              <a:t>Yeboah</a:t>
            </a:r>
          </a:p>
        </p:txBody>
      </p:sp>
      <p:sp>
        <p:nvSpPr>
          <p:cNvPr id="3" name="Slide Number Placeholder 2">
            <a:extLst>
              <a:ext uri="{FF2B5EF4-FFF2-40B4-BE49-F238E27FC236}">
                <a16:creationId xmlns:a16="http://schemas.microsoft.com/office/drawing/2014/main" id="{8A917562-7ADA-EB3F-98E7-02445DBA92DE}"/>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6</a:t>
            </a:fld>
            <a:endParaRPr lang="en-GB" sz="1050">
              <a:solidFill>
                <a:prstClr val="white">
                  <a:tint val="75000"/>
                </a:prstClr>
              </a:solidFill>
            </a:endParaRPr>
          </a:p>
        </p:txBody>
      </p:sp>
    </p:spTree>
    <p:extLst>
      <p:ext uri="{BB962C8B-B14F-4D97-AF65-F5344CB8AC3E}">
        <p14:creationId xmlns:p14="http://schemas.microsoft.com/office/powerpoint/2010/main" val="3150685964"/>
      </p:ext>
    </p:extLst>
  </p:cSld>
  <p:clrMapOvr>
    <a:overrideClrMapping bg1="lt1" tx1="dk1" bg2="lt2" tx2="dk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9" name="Rectangle 38">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48F0280A-9D26-693E-CF44-459503F1BFB9}"/>
              </a:ext>
            </a:extLst>
          </p:cNvPr>
          <p:cNvSpPr>
            <a:spLocks noGrp="1"/>
          </p:cNvSpPr>
          <p:nvPr>
            <p:ph type="title"/>
          </p:nvPr>
        </p:nvSpPr>
        <p:spPr>
          <a:xfrm>
            <a:off x="680321" y="753228"/>
            <a:ext cx="7087552" cy="1080938"/>
          </a:xfrm>
        </p:spPr>
        <p:txBody>
          <a:bodyPr>
            <a:normAutofit/>
          </a:bodyPr>
          <a:lstStyle/>
          <a:p>
            <a:r>
              <a:rPr lang="en-US" sz="2400" dirty="0">
                <a:latin typeface="Arial" panose="020B0604020202020204" pitchFamily="34" charset="0"/>
                <a:cs typeface="Arial" panose="020B0604020202020204" pitchFamily="34" charset="0"/>
              </a:rPr>
              <a:t>What are the benefits of  Greater Patient Engagement With The Help Of Technology?</a:t>
            </a:r>
          </a:p>
        </p:txBody>
      </p:sp>
      <p:pic>
        <p:nvPicPr>
          <p:cNvPr id="43" name="Picture 42">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4" name="Content Placeholder 2">
            <a:extLst>
              <a:ext uri="{FF2B5EF4-FFF2-40B4-BE49-F238E27FC236}">
                <a16:creationId xmlns:a16="http://schemas.microsoft.com/office/drawing/2014/main" id="{1E58E0F7-8FE1-778E-DB06-4A15B48C6600}"/>
              </a:ext>
            </a:extLst>
          </p:cNvPr>
          <p:cNvSpPr>
            <a:spLocks noGrp="1"/>
          </p:cNvSpPr>
          <p:nvPr>
            <p:ph idx="1"/>
          </p:nvPr>
        </p:nvSpPr>
        <p:spPr>
          <a:xfrm>
            <a:off x="325225" y="1834166"/>
            <a:ext cx="7858690" cy="4414234"/>
          </a:xfrm>
        </p:spPr>
        <p:txBody>
          <a:bodyPr>
            <a:normAutofit/>
          </a:bodyPr>
          <a:lstStyle/>
          <a:p>
            <a:pPr marL="0" indent="0">
              <a:buNone/>
            </a:pPr>
            <a:r>
              <a:rPr lang="en-US" sz="1800" dirty="0">
                <a:latin typeface="Arial" panose="020B0604020202020204" pitchFamily="34" charset="0"/>
                <a:cs typeface="Arial" panose="020B0604020202020204" pitchFamily="34" charset="0"/>
              </a:rPr>
              <a:t>The benefits:</a:t>
            </a:r>
          </a:p>
          <a:p>
            <a:r>
              <a:rPr lang="en-US" sz="1800" dirty="0">
                <a:latin typeface="Arial" panose="020B0604020202020204" pitchFamily="34" charset="0"/>
                <a:cs typeface="Arial" panose="020B0604020202020204" pitchFamily="34" charset="0"/>
              </a:rPr>
              <a:t>Improvements to make informed decisions about their care options</a:t>
            </a:r>
          </a:p>
          <a:p>
            <a:r>
              <a:rPr lang="en-US" sz="1800" dirty="0">
                <a:latin typeface="Arial" panose="020B0604020202020204" pitchFamily="34" charset="0"/>
                <a:cs typeface="Arial" panose="020B0604020202020204" pitchFamily="34" charset="0"/>
              </a:rPr>
              <a:t>A better use of resources </a:t>
            </a:r>
          </a:p>
          <a:p>
            <a:r>
              <a:rPr lang="en-US" sz="1800" dirty="0">
                <a:latin typeface="Arial" panose="020B0604020202020204" pitchFamily="34" charset="0"/>
                <a:cs typeface="Arial" panose="020B0604020202020204" pitchFamily="34" charset="0"/>
              </a:rPr>
              <a:t>The patient's quality of care is prioritized</a:t>
            </a:r>
          </a:p>
          <a:p>
            <a:r>
              <a:rPr lang="en-US" sz="1800" dirty="0">
                <a:latin typeface="Arial" panose="020B0604020202020204" pitchFamily="34" charset="0"/>
                <a:cs typeface="Arial" panose="020B0604020202020204" pitchFamily="34" charset="0"/>
              </a:rPr>
              <a:t>Patients are to access their own personal care plans able</a:t>
            </a:r>
          </a:p>
          <a:p>
            <a:r>
              <a:rPr lang="en-US" sz="1800" dirty="0">
                <a:latin typeface="Arial" panose="020B0604020202020204" pitchFamily="34" charset="0"/>
                <a:cs typeface="Arial" panose="020B0604020202020204" pitchFamily="34" charset="0"/>
              </a:rPr>
              <a:t>Patients can access their personal medical information such as medication , immunizations, lab results etc.</a:t>
            </a:r>
          </a:p>
          <a:p>
            <a:r>
              <a:rPr lang="en-US" sz="1800" dirty="0">
                <a:latin typeface="Arial" panose="020B0604020202020204" pitchFamily="34" charset="0"/>
                <a:cs typeface="Arial" panose="020B0604020202020204" pitchFamily="34" charset="0"/>
              </a:rPr>
              <a:t>Schedule non-urgent appointments </a:t>
            </a:r>
          </a:p>
          <a:p>
            <a:r>
              <a:rPr lang="en-GB" sz="1800" dirty="0">
                <a:effectLst/>
                <a:latin typeface="Arial" panose="020B0604020202020204" pitchFamily="34" charset="0"/>
                <a:cs typeface="Arial" panose="020B0604020202020204" pitchFamily="34" charset="0"/>
              </a:rPr>
              <a:t>Engaged patients are better able to make informed decisions about their care options. In addition, resources may be better used if they are aligned with patients’ priorities, and this is critical for the sustainability of health systems worldwide. </a:t>
            </a:r>
            <a:endParaRPr lang="en-GB" sz="18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p:txBody>
      </p:sp>
      <p:pic>
        <p:nvPicPr>
          <p:cNvPr id="5" name="Picture 2" descr="Patient Engagement Technology: Its Role In Healthcare | J2 Interactive">
            <a:extLst>
              <a:ext uri="{FF2B5EF4-FFF2-40B4-BE49-F238E27FC236}">
                <a16:creationId xmlns:a16="http://schemas.microsoft.com/office/drawing/2014/main" id="{A1B2FA9C-D18F-3908-D6F2-19219F93443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31" t="9091" r="17361"/>
          <a:stretch/>
        </p:blipFill>
        <p:spPr bwMode="auto">
          <a:xfrm>
            <a:off x="8187091" y="2484428"/>
            <a:ext cx="3358478" cy="1889144"/>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F9E2F025-AD09-D16D-0A62-5F9FD035A322}"/>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bg1"/>
                </a:solidFill>
                <a:highlight>
                  <a:srgbClr val="FFFF00"/>
                </a:highlight>
              </a:rPr>
              <a:t>Shelby</a:t>
            </a:r>
            <a:r>
              <a:rPr lang="en-GB" dirty="0">
                <a:solidFill>
                  <a:schemeClr val="tx1"/>
                </a:solidFill>
                <a:highlight>
                  <a:srgbClr val="FFFF00"/>
                </a:highlight>
              </a:rPr>
              <a:t> </a:t>
            </a:r>
            <a:r>
              <a:rPr lang="en-GB" dirty="0">
                <a:solidFill>
                  <a:schemeClr val="bg1"/>
                </a:solidFill>
                <a:highlight>
                  <a:srgbClr val="FFFF00"/>
                </a:highlight>
              </a:rPr>
              <a:t>Yeboah</a:t>
            </a:r>
          </a:p>
        </p:txBody>
      </p:sp>
      <p:sp>
        <p:nvSpPr>
          <p:cNvPr id="3" name="Slide Number Placeholder 2">
            <a:extLst>
              <a:ext uri="{FF2B5EF4-FFF2-40B4-BE49-F238E27FC236}">
                <a16:creationId xmlns:a16="http://schemas.microsoft.com/office/drawing/2014/main" id="{C0230BD0-5237-748B-7D24-9D45B9D223BB}"/>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7</a:t>
            </a:fld>
            <a:endParaRPr lang="en-GB" sz="1050">
              <a:solidFill>
                <a:prstClr val="white">
                  <a:tint val="75000"/>
                </a:prstClr>
              </a:solidFill>
            </a:endParaRPr>
          </a:p>
        </p:txBody>
      </p:sp>
    </p:spTree>
    <p:extLst>
      <p:ext uri="{BB962C8B-B14F-4D97-AF65-F5344CB8AC3E}">
        <p14:creationId xmlns:p14="http://schemas.microsoft.com/office/powerpoint/2010/main" val="113482463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8C3F18-2A17-4372-BAE1-DB295E2ACB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3" name="Picture 12">
            <a:extLst>
              <a:ext uri="{FF2B5EF4-FFF2-40B4-BE49-F238E27FC236}">
                <a16:creationId xmlns:a16="http://schemas.microsoft.com/office/drawing/2014/main" id="{DCBB5819-B198-483A-901B-E94678953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FC0814F6-DCDA-4612-801B-FEB1C2B81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94CF788-1E16-4F1F-AAF8-5644BBA94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22A06D0A-8DC5-5620-32B7-A4C922987A06}"/>
              </a:ext>
            </a:extLst>
          </p:cNvPr>
          <p:cNvSpPr>
            <a:spLocks noGrp="1"/>
          </p:cNvSpPr>
          <p:nvPr>
            <p:ph type="title"/>
          </p:nvPr>
        </p:nvSpPr>
        <p:spPr>
          <a:xfrm>
            <a:off x="680321" y="753228"/>
            <a:ext cx="7087552" cy="1080938"/>
          </a:xfrm>
        </p:spPr>
        <p:txBody>
          <a:bodyPr>
            <a:normAutofit/>
          </a:bodyPr>
          <a:lstStyle/>
          <a:p>
            <a:r>
              <a:rPr lang="en-US">
                <a:solidFill>
                  <a:srgbClr val="FFFFFF"/>
                </a:solidFill>
              </a:rPr>
              <a:t>Areas For Greater Patients Engagement</a:t>
            </a:r>
          </a:p>
        </p:txBody>
      </p:sp>
      <p:pic>
        <p:nvPicPr>
          <p:cNvPr id="19" name="Picture 18">
            <a:extLst>
              <a:ext uri="{FF2B5EF4-FFF2-40B4-BE49-F238E27FC236}">
                <a16:creationId xmlns:a16="http://schemas.microsoft.com/office/drawing/2014/main" id="{484AEBEF-EF01-44A6-A9AC-E21D52665E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4" name="Content Placeholder 2">
            <a:extLst>
              <a:ext uri="{FF2B5EF4-FFF2-40B4-BE49-F238E27FC236}">
                <a16:creationId xmlns:a16="http://schemas.microsoft.com/office/drawing/2014/main" id="{EE81B184-C72B-AFCD-384E-2C37EC847EF5}"/>
              </a:ext>
            </a:extLst>
          </p:cNvPr>
          <p:cNvSpPr>
            <a:spLocks noGrp="1"/>
          </p:cNvSpPr>
          <p:nvPr>
            <p:ph idx="1"/>
          </p:nvPr>
        </p:nvSpPr>
        <p:spPr>
          <a:xfrm>
            <a:off x="680321" y="2336872"/>
            <a:ext cx="6540776" cy="4129915"/>
          </a:xfrm>
        </p:spPr>
        <p:txBody>
          <a:bodyPr>
            <a:normAutofit/>
          </a:bodyPr>
          <a:lstStyle/>
          <a:p>
            <a:pPr marL="0" indent="0">
              <a:buNone/>
            </a:pPr>
            <a:r>
              <a:rPr lang="en-GB" sz="1800" dirty="0">
                <a:solidFill>
                  <a:srgbClr val="FFFFFF"/>
                </a:solidFill>
                <a:effectLst/>
                <a:latin typeface="Times New Roman" panose="02020603050405020304" pitchFamily="18" charset="0"/>
                <a:cs typeface="Times New Roman" panose="02020603050405020304" pitchFamily="18" charset="0"/>
              </a:rPr>
              <a:t>Collecting information about the patient experience and outcomes of care</a:t>
            </a:r>
          </a:p>
          <a:p>
            <a:pPr marL="0" indent="0">
              <a:buNone/>
            </a:pPr>
            <a:r>
              <a:rPr lang="en-GB" sz="1800" dirty="0">
                <a:solidFill>
                  <a:srgbClr val="FFFFFF"/>
                </a:solidFill>
                <a:effectLst/>
                <a:latin typeface="Times New Roman" panose="02020603050405020304" pitchFamily="18" charset="0"/>
                <a:cs typeface="Times New Roman" panose="02020603050405020304" pitchFamily="18" charset="0"/>
              </a:rPr>
              <a:t>Information can be collected through surve</a:t>
            </a:r>
            <a:r>
              <a:rPr lang="en-GB" sz="1800" dirty="0">
                <a:solidFill>
                  <a:srgbClr val="FFFFFF"/>
                </a:solidFill>
                <a:latin typeface="Times New Roman" panose="02020603050405020304" pitchFamily="18" charset="0"/>
                <a:cs typeface="Times New Roman" panose="02020603050405020304" pitchFamily="18" charset="0"/>
              </a:rPr>
              <a:t>ys, patient feedback and focus groups.</a:t>
            </a:r>
          </a:p>
          <a:p>
            <a:pPr marL="0" indent="0">
              <a:buNone/>
            </a:pPr>
            <a:r>
              <a:rPr lang="en-GB" sz="1800" dirty="0">
                <a:solidFill>
                  <a:srgbClr val="FFFFFF"/>
                </a:solidFill>
                <a:latin typeface="Times New Roman" panose="02020603050405020304" pitchFamily="18" charset="0"/>
                <a:cs typeface="Times New Roman" panose="02020603050405020304" pitchFamily="18" charset="0"/>
              </a:rPr>
              <a:t>It is important to receive patient feedback as it helps improves the quality of care and </a:t>
            </a:r>
            <a:r>
              <a:rPr lang="en-GB" sz="1800" dirty="0">
                <a:solidFill>
                  <a:srgbClr val="FFFFFF"/>
                </a:solidFill>
                <a:effectLst/>
                <a:latin typeface="Times New Roman" panose="02020603050405020304" pitchFamily="18" charset="0"/>
                <a:cs typeface="Times New Roman" panose="02020603050405020304" pitchFamily="18" charset="0"/>
              </a:rPr>
              <a:t>provides insight into patient needs, preferences and values.(Judith Bell 2018)</a:t>
            </a:r>
            <a:endParaRPr lang="en-US" sz="1800" dirty="0">
              <a:solidFill>
                <a:srgbClr val="FFFFFF"/>
              </a:solidFill>
              <a:latin typeface="Times New Roman" panose="02020603050405020304" pitchFamily="18" charset="0"/>
              <a:cs typeface="Times New Roman" panose="02020603050405020304" pitchFamily="18" charset="0"/>
            </a:endParaRPr>
          </a:p>
        </p:txBody>
      </p:sp>
      <p:sp useBgFill="1">
        <p:nvSpPr>
          <p:cNvPr id="21" name="Rectangle 20">
            <a:extLst>
              <a:ext uri="{FF2B5EF4-FFF2-40B4-BE49-F238E27FC236}">
                <a16:creationId xmlns:a16="http://schemas.microsoft.com/office/drawing/2014/main" id="{11D6DEA9-466D-4CF0-B302-39178915E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The case for Patient Engagement | Voxco">
            <a:extLst>
              <a:ext uri="{FF2B5EF4-FFF2-40B4-BE49-F238E27FC236}">
                <a16:creationId xmlns:a16="http://schemas.microsoft.com/office/drawing/2014/main" id="{62476377-A24B-531B-CAA1-797993CB4F1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407" r="10720"/>
          <a:stretch/>
        </p:blipFill>
        <p:spPr bwMode="auto">
          <a:xfrm>
            <a:off x="8563287" y="2264690"/>
            <a:ext cx="2731172" cy="2321825"/>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8B35CC98-D2A2-BB67-224D-7472A9C53D31}"/>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tx1"/>
                </a:solidFill>
                <a:highlight>
                  <a:srgbClr val="FFFF00"/>
                </a:highlight>
              </a:rPr>
              <a:t>Shelby Yeboah</a:t>
            </a:r>
          </a:p>
        </p:txBody>
      </p:sp>
      <p:sp>
        <p:nvSpPr>
          <p:cNvPr id="3" name="Slide Number Placeholder 2">
            <a:extLst>
              <a:ext uri="{FF2B5EF4-FFF2-40B4-BE49-F238E27FC236}">
                <a16:creationId xmlns:a16="http://schemas.microsoft.com/office/drawing/2014/main" id="{A914F42D-4889-E0EE-B6FF-C33E7A613B16}"/>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8</a:t>
            </a:fld>
            <a:endParaRPr lang="en-GB" sz="1050">
              <a:solidFill>
                <a:prstClr val="white">
                  <a:tint val="75000"/>
                </a:prstClr>
              </a:solidFill>
            </a:endParaRPr>
          </a:p>
        </p:txBody>
      </p:sp>
    </p:spTree>
    <p:extLst>
      <p:ext uri="{BB962C8B-B14F-4D97-AF65-F5344CB8AC3E}">
        <p14:creationId xmlns:p14="http://schemas.microsoft.com/office/powerpoint/2010/main" val="2705178100"/>
      </p:ext>
    </p:extLst>
  </p:cSld>
  <p:clrMapOvr>
    <a:overrideClrMapping bg1="lt1" tx1="dk1" bg2="lt2" tx2="dk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 name="Rectangle 17">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C52637-DA0F-29BE-5CF7-64998B7E1D2A}"/>
              </a:ext>
            </a:extLst>
          </p:cNvPr>
          <p:cNvSpPr>
            <a:spLocks noGrp="1"/>
          </p:cNvSpPr>
          <p:nvPr>
            <p:ph type="title"/>
          </p:nvPr>
        </p:nvSpPr>
        <p:spPr>
          <a:xfrm>
            <a:off x="680321" y="2063262"/>
            <a:ext cx="3739279" cy="2661052"/>
          </a:xfrm>
        </p:spPr>
        <p:txBody>
          <a:bodyPr>
            <a:normAutofit/>
          </a:bodyPr>
          <a:lstStyle/>
          <a:p>
            <a:pPr algn="r"/>
            <a:r>
              <a:rPr lang="en-GB" sz="4400" dirty="0"/>
              <a:t>Examples of technologies used in healthcare</a:t>
            </a:r>
          </a:p>
        </p:txBody>
      </p:sp>
      <p:sp>
        <p:nvSpPr>
          <p:cNvPr id="3" name="Slide Number Placeholder 2">
            <a:extLst>
              <a:ext uri="{FF2B5EF4-FFF2-40B4-BE49-F238E27FC236}">
                <a16:creationId xmlns:a16="http://schemas.microsoft.com/office/drawing/2014/main" id="{CA2B7CD5-0038-400E-9C92-69BC08C5B4EC}"/>
              </a:ext>
            </a:extLst>
          </p:cNvPr>
          <p:cNvSpPr>
            <a:spLocks noGrp="1"/>
          </p:cNvSpPr>
          <p:nvPr>
            <p:ph type="sldNum" sz="quarter" idx="12"/>
          </p:nvPr>
        </p:nvSpPr>
        <p:spPr>
          <a:xfrm>
            <a:off x="11281776" y="6336872"/>
            <a:ext cx="722655" cy="365760"/>
          </a:xfrm>
        </p:spPr>
        <p:txBody>
          <a:bodyPr>
            <a:normAutofit/>
          </a:bodyPr>
          <a:lstStyle/>
          <a:p>
            <a:pPr>
              <a:spcAft>
                <a:spcPts val="600"/>
              </a:spcAft>
            </a:pPr>
            <a:fld id="{0EE2CE81-2B05-4B2A-BD44-5985C0C6C258}" type="slidenum">
              <a:rPr lang="en-GB" sz="1400">
                <a:solidFill>
                  <a:srgbClr val="FFFFFF"/>
                </a:solidFill>
              </a:rPr>
              <a:pPr>
                <a:spcAft>
                  <a:spcPts val="600"/>
                </a:spcAft>
              </a:pPr>
              <a:t>9</a:t>
            </a:fld>
            <a:endParaRPr lang="en-GB" sz="1400">
              <a:solidFill>
                <a:srgbClr val="FFFFFF"/>
              </a:solidFill>
            </a:endParaRPr>
          </a:p>
        </p:txBody>
      </p:sp>
      <p:graphicFrame>
        <p:nvGraphicFramePr>
          <p:cNvPr id="5" name="Content Placeholder 2">
            <a:extLst>
              <a:ext uri="{FF2B5EF4-FFF2-40B4-BE49-F238E27FC236}">
                <a16:creationId xmlns:a16="http://schemas.microsoft.com/office/drawing/2014/main" id="{75C89233-6A98-F36F-3890-E93F3D95FF9F}"/>
              </a:ext>
            </a:extLst>
          </p:cNvPr>
          <p:cNvGraphicFramePr>
            <a:graphicFrameLocks noGrp="1"/>
          </p:cNvGraphicFramePr>
          <p:nvPr>
            <p:ph idx="1"/>
            <p:extLst>
              <p:ext uri="{D42A27DB-BD31-4B8C-83A1-F6EECF244321}">
                <p14:modId xmlns:p14="http://schemas.microsoft.com/office/powerpoint/2010/main" val="130657890"/>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4934694"/>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7765757F-11B2-4B46-A7DB-35AE5DE836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4" name="Rectangle 13">
              <a:extLst>
                <a:ext uri="{FF2B5EF4-FFF2-40B4-BE49-F238E27FC236}">
                  <a16:creationId xmlns:a16="http://schemas.microsoft.com/office/drawing/2014/main" id="{1461D6A8-8DB5-4F2B-BB76-482DE74ED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453312A-CCFE-4882-B1B8-36D80B69CB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17" name="Rectangle 16">
            <a:extLst>
              <a:ext uri="{FF2B5EF4-FFF2-40B4-BE49-F238E27FC236}">
                <a16:creationId xmlns:a16="http://schemas.microsoft.com/office/drawing/2014/main" id="{42F4BC0E-FC44-4F8D-A286-772EC2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002377"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39C6FF9-9A11-3D30-D354-F3E2E73617B3}"/>
              </a:ext>
            </a:extLst>
          </p:cNvPr>
          <p:cNvSpPr>
            <a:spLocks noGrp="1"/>
          </p:cNvSpPr>
          <p:nvPr>
            <p:ph type="title"/>
          </p:nvPr>
        </p:nvSpPr>
        <p:spPr>
          <a:xfrm>
            <a:off x="680322" y="753228"/>
            <a:ext cx="6106978" cy="1080938"/>
          </a:xfrm>
        </p:spPr>
        <p:txBody>
          <a:bodyPr>
            <a:normAutofit/>
          </a:bodyPr>
          <a:lstStyle/>
          <a:p>
            <a:r>
              <a:rPr lang="en-GB" dirty="0"/>
              <a:t>Memory aids </a:t>
            </a:r>
          </a:p>
        </p:txBody>
      </p:sp>
      <p:pic>
        <p:nvPicPr>
          <p:cNvPr id="19" name="Picture 18">
            <a:extLst>
              <a:ext uri="{FF2B5EF4-FFF2-40B4-BE49-F238E27FC236}">
                <a16:creationId xmlns:a16="http://schemas.microsoft.com/office/drawing/2014/main" id="{17BC5674-71CE-4D27-A8CE-35F18664DC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040880" cy="202738"/>
          </a:xfrm>
          <a:prstGeom prst="rect">
            <a:avLst/>
          </a:prstGeom>
        </p:spPr>
      </p:pic>
      <p:sp>
        <p:nvSpPr>
          <p:cNvPr id="4" name="Title 1">
            <a:extLst>
              <a:ext uri="{FF2B5EF4-FFF2-40B4-BE49-F238E27FC236}">
                <a16:creationId xmlns:a16="http://schemas.microsoft.com/office/drawing/2014/main" id="{719D1B4F-F495-D8FF-4A41-D3B6F2A162B6}"/>
              </a:ext>
            </a:extLst>
          </p:cNvPr>
          <p:cNvSpPr>
            <a:spLocks noGrp="1"/>
          </p:cNvSpPr>
          <p:nvPr>
            <p:ph idx="1"/>
          </p:nvPr>
        </p:nvSpPr>
        <p:spPr>
          <a:xfrm>
            <a:off x="680321" y="2336873"/>
            <a:ext cx="6106979" cy="3599316"/>
          </a:xfrm>
        </p:spPr>
        <p:txBody>
          <a:bodyPr>
            <a:normAutofit lnSpcReduction="10000"/>
          </a:bodyPr>
          <a:lstStyle/>
          <a:p>
            <a:pPr marL="0" indent="0">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More than 850,000 people in UK suffer from dementia</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1 in 14 people over 65 have dementia </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Memory aids help improve people’s memory and are important mainly to people with dementia</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They help by engaging a person’s long term memory </a:t>
            </a:r>
            <a:r>
              <a:rPr lang="en-GB" sz="2000" dirty="0">
                <a:hlinkClick r:id="rId4"/>
              </a:rPr>
              <a:t>http://www.nhs.uk/conditions/dementia/about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endParaRPr lang="en-US" sz="2000" dirty="0"/>
          </a:p>
        </p:txBody>
      </p:sp>
      <p:pic>
        <p:nvPicPr>
          <p:cNvPr id="6" name="Picture 5" descr="Timeline&#10;&#10;Description automatically generated">
            <a:extLst>
              <a:ext uri="{FF2B5EF4-FFF2-40B4-BE49-F238E27FC236}">
                <a16:creationId xmlns:a16="http://schemas.microsoft.com/office/drawing/2014/main" id="{5B4D89FF-E73E-5B50-0E1D-02E0B732A8D3}"/>
              </a:ext>
            </a:extLst>
          </p:cNvPr>
          <p:cNvPicPr>
            <a:picLocks noChangeAspect="1"/>
          </p:cNvPicPr>
          <p:nvPr/>
        </p:nvPicPr>
        <p:blipFill rotWithShape="1">
          <a:blip r:embed="rId5">
            <a:extLst>
              <a:ext uri="{28A0092B-C50C-407E-A947-70E740481C1C}">
                <a14:useLocalDpi xmlns:a14="http://schemas.microsoft.com/office/drawing/2010/main" val="0"/>
              </a:ext>
            </a:extLst>
          </a:blip>
          <a:srcRect l="6860" r="6093" b="3"/>
          <a:stretch/>
        </p:blipFill>
        <p:spPr>
          <a:xfrm>
            <a:off x="7318966" y="484632"/>
            <a:ext cx="4495806" cy="3511948"/>
          </a:xfrm>
          <a:prstGeom prst="rect">
            <a:avLst/>
          </a:prstGeom>
        </p:spPr>
      </p:pic>
      <p:sp>
        <p:nvSpPr>
          <p:cNvPr id="21" name="Rectangle 20">
            <a:extLst>
              <a:ext uri="{FF2B5EF4-FFF2-40B4-BE49-F238E27FC236}">
                <a16:creationId xmlns:a16="http://schemas.microsoft.com/office/drawing/2014/main" id="{48FD054B-BEE8-4416-8DD7-DB8E6AF1B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0109" y="4150596"/>
            <a:ext cx="1038557" cy="2231807"/>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Graphical user interface&#10;&#10;Description automatically generated">
            <a:extLst>
              <a:ext uri="{FF2B5EF4-FFF2-40B4-BE49-F238E27FC236}">
                <a16:creationId xmlns:a16="http://schemas.microsoft.com/office/drawing/2014/main" id="{54F0BA42-209E-F851-C998-90A21DB3C148}"/>
              </a:ext>
            </a:extLst>
          </p:cNvPr>
          <p:cNvPicPr>
            <a:picLocks noChangeAspect="1"/>
          </p:cNvPicPr>
          <p:nvPr/>
        </p:nvPicPr>
        <p:blipFill rotWithShape="1">
          <a:blip r:embed="rId6">
            <a:extLst>
              <a:ext uri="{28A0092B-C50C-407E-A947-70E740481C1C}">
                <a14:useLocalDpi xmlns:a14="http://schemas.microsoft.com/office/drawing/2010/main" val="0"/>
              </a:ext>
            </a:extLst>
          </a:blip>
          <a:srcRect r="9295" b="-4"/>
          <a:stretch/>
        </p:blipFill>
        <p:spPr>
          <a:xfrm>
            <a:off x="8523258" y="4150596"/>
            <a:ext cx="3291514" cy="2231808"/>
          </a:xfrm>
          <a:prstGeom prst="rect">
            <a:avLst/>
          </a:prstGeom>
        </p:spPr>
      </p:pic>
      <p:sp>
        <p:nvSpPr>
          <p:cNvPr id="3" name="Footer Placeholder 2">
            <a:extLst>
              <a:ext uri="{FF2B5EF4-FFF2-40B4-BE49-F238E27FC236}">
                <a16:creationId xmlns:a16="http://schemas.microsoft.com/office/drawing/2014/main" id="{BF05A111-444A-F013-328C-18FAECE49F2C}"/>
              </a:ext>
            </a:extLst>
          </p:cNvPr>
          <p:cNvSpPr>
            <a:spLocks noGrp="1"/>
          </p:cNvSpPr>
          <p:nvPr>
            <p:ph type="ftr" sz="quarter" idx="11"/>
          </p:nvPr>
        </p:nvSpPr>
        <p:spPr>
          <a:xfrm>
            <a:off x="680321" y="6433485"/>
            <a:ext cx="6870660" cy="365125"/>
          </a:xfrm>
        </p:spPr>
        <p:txBody>
          <a:bodyPr>
            <a:normAutofit/>
          </a:bodyPr>
          <a:lstStyle/>
          <a:p>
            <a:pPr>
              <a:spcAft>
                <a:spcPts val="600"/>
              </a:spcAft>
            </a:pPr>
            <a:r>
              <a:rPr lang="en-GB" dirty="0">
                <a:highlight>
                  <a:srgbClr val="000080"/>
                </a:highlight>
              </a:rPr>
              <a:t>Cadi Salla</a:t>
            </a:r>
          </a:p>
        </p:txBody>
      </p:sp>
      <p:sp>
        <p:nvSpPr>
          <p:cNvPr id="5" name="Slide Number Placeholder 4">
            <a:extLst>
              <a:ext uri="{FF2B5EF4-FFF2-40B4-BE49-F238E27FC236}">
                <a16:creationId xmlns:a16="http://schemas.microsoft.com/office/drawing/2014/main" id="{269D69D1-FA70-7989-FA75-11599B0F068E}"/>
              </a:ext>
            </a:extLst>
          </p:cNvPr>
          <p:cNvSpPr>
            <a:spLocks noGrp="1"/>
          </p:cNvSpPr>
          <p:nvPr>
            <p:ph type="sldNum" sz="quarter" idx="12"/>
          </p:nvPr>
        </p:nvSpPr>
        <p:spPr>
          <a:xfrm>
            <a:off x="10729455" y="6433484"/>
            <a:ext cx="1154151" cy="365126"/>
          </a:xfrm>
        </p:spPr>
        <p:txBody>
          <a:bodyPr>
            <a:normAutofit/>
          </a:bodyPr>
          <a:lstStyle/>
          <a:p>
            <a:pPr>
              <a:spcAft>
                <a:spcPts val="600"/>
              </a:spcAft>
            </a:pPr>
            <a:fld id="{0EE2CE81-2B05-4B2A-BD44-5985C0C6C258}" type="slidenum">
              <a:rPr lang="en-GB" sz="1050"/>
              <a:pPr>
                <a:spcAft>
                  <a:spcPts val="600"/>
                </a:spcAft>
              </a:pPr>
              <a:t>10</a:t>
            </a:fld>
            <a:endParaRPr lang="en-GB" sz="1050"/>
          </a:p>
        </p:txBody>
      </p:sp>
    </p:spTree>
    <p:extLst>
      <p:ext uri="{BB962C8B-B14F-4D97-AF65-F5344CB8AC3E}">
        <p14:creationId xmlns:p14="http://schemas.microsoft.com/office/powerpoint/2010/main" val="378314990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DB53884-7D49-4D06-ADC1-1F12BE4DC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3182E5E9-DE42-4120-922C-1321AC9A5C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2" name="Rectangle 21">
            <a:extLst>
              <a:ext uri="{FF2B5EF4-FFF2-40B4-BE49-F238E27FC236}">
                <a16:creationId xmlns:a16="http://schemas.microsoft.com/office/drawing/2014/main" id="{329BD449-87FC-473A-A2A2-BEE0C9A35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1FFDFE1-ACF2-4AFB-AB5B-547DC1994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F37B676-58EA-4BB8-C4DD-FF2680874A57}"/>
              </a:ext>
            </a:extLst>
          </p:cNvPr>
          <p:cNvSpPr>
            <a:spLocks noGrp="1"/>
          </p:cNvSpPr>
          <p:nvPr>
            <p:ph type="title"/>
          </p:nvPr>
        </p:nvSpPr>
        <p:spPr>
          <a:xfrm>
            <a:off x="680321" y="753228"/>
            <a:ext cx="7087552" cy="1080938"/>
          </a:xfrm>
        </p:spPr>
        <p:txBody>
          <a:bodyPr>
            <a:normAutofit/>
          </a:bodyPr>
          <a:lstStyle/>
          <a:p>
            <a:pPr>
              <a:spcAft>
                <a:spcPts val="800"/>
              </a:spcAft>
            </a:pPr>
            <a:r>
              <a:rPr lang="en-GB">
                <a:effectLst/>
                <a:latin typeface="Calibri" panose="020F0502020204030204" pitchFamily="34" charset="0"/>
                <a:ea typeface="Calibri" panose="020F0502020204030204" pitchFamily="34" charset="0"/>
                <a:cs typeface="Times New Roman" panose="02020603050405020304" pitchFamily="18" charset="0"/>
              </a:rPr>
              <a:t>Examples of memory aids:</a:t>
            </a:r>
            <a:br>
              <a:rPr lang="en-GB">
                <a:effectLst/>
                <a:latin typeface="Calibri" panose="020F0502020204030204" pitchFamily="34" charset="0"/>
                <a:ea typeface="Calibri" panose="020F0502020204030204" pitchFamily="34" charset="0"/>
                <a:cs typeface="Times New Roman" panose="02020603050405020304" pitchFamily="18" charset="0"/>
              </a:rPr>
            </a:br>
            <a:r>
              <a:rPr lang="en-GB">
                <a:effectLst/>
                <a:latin typeface="Calibri" panose="020F0502020204030204" pitchFamily="34" charset="0"/>
                <a:ea typeface="Calibri" panose="020F0502020204030204" pitchFamily="34" charset="0"/>
                <a:cs typeface="Times New Roman" panose="02020603050405020304" pitchFamily="18" charset="0"/>
              </a:rPr>
              <a:t>            </a:t>
            </a:r>
            <a:endParaRPr lang="en-GB"/>
          </a:p>
        </p:txBody>
      </p:sp>
      <p:pic>
        <p:nvPicPr>
          <p:cNvPr id="26" name="Picture 25">
            <a:extLst>
              <a:ext uri="{FF2B5EF4-FFF2-40B4-BE49-F238E27FC236}">
                <a16:creationId xmlns:a16="http://schemas.microsoft.com/office/drawing/2014/main" id="{8B2AD4DD-502F-4AF2-AFAF-580E7CC4BD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9420EDCE-AEF7-1EA4-428A-0C86F2F34883}"/>
              </a:ext>
            </a:extLst>
          </p:cNvPr>
          <p:cNvSpPr>
            <a:spLocks noGrp="1"/>
          </p:cNvSpPr>
          <p:nvPr>
            <p:ph idx="1"/>
          </p:nvPr>
        </p:nvSpPr>
        <p:spPr>
          <a:xfrm>
            <a:off x="680321" y="2336873"/>
            <a:ext cx="6423211" cy="3599316"/>
          </a:xfrm>
        </p:spPr>
        <p:txBody>
          <a:bodyPr>
            <a:normAutofit fontScale="92500"/>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 journals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calendar clock</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shopping list permanent reminders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medication reminder box</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colour codes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smart devices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mobile phones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electronic devices and apps </a:t>
            </a:r>
            <a:r>
              <a:rPr lang="en-GB" sz="2000" dirty="0">
                <a:hlinkClick r:id="rId4"/>
              </a:rPr>
              <a:t>https://www.alzheimers.org.uk/get-support/staying-independent/memory-aids-and-tools</a:t>
            </a:r>
            <a:r>
              <a:rPr lang="en-GB" sz="2000" dirty="0"/>
              <a:t> </a:t>
            </a:r>
          </a:p>
        </p:txBody>
      </p:sp>
      <p:sp>
        <p:nvSpPr>
          <p:cNvPr id="28" name="Rectangle 27">
            <a:extLst>
              <a:ext uri="{FF2B5EF4-FFF2-40B4-BE49-F238E27FC236}">
                <a16:creationId xmlns:a16="http://schemas.microsoft.com/office/drawing/2014/main" id="{79BB2C37-0554-4926-9BC6-636E0CA1A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diagram&#10;&#10;Description automatically generated">
            <a:extLst>
              <a:ext uri="{FF2B5EF4-FFF2-40B4-BE49-F238E27FC236}">
                <a16:creationId xmlns:a16="http://schemas.microsoft.com/office/drawing/2014/main" id="{53AE50B2-48FE-57CC-D49C-A4A6158CF1BB}"/>
              </a:ext>
            </a:extLst>
          </p:cNvPr>
          <p:cNvPicPr>
            <a:picLocks noChangeAspect="1"/>
          </p:cNvPicPr>
          <p:nvPr/>
        </p:nvPicPr>
        <p:blipFill rotWithShape="1">
          <a:blip r:embed="rId5">
            <a:extLst>
              <a:ext uri="{28A0092B-C50C-407E-A947-70E740481C1C}">
                <a14:useLocalDpi xmlns:a14="http://schemas.microsoft.com/office/drawing/2010/main" val="0"/>
              </a:ext>
            </a:extLst>
          </a:blip>
          <a:srcRect l="4762" r="1" b="1"/>
          <a:stretch/>
        </p:blipFill>
        <p:spPr>
          <a:xfrm>
            <a:off x="8568156" y="1372707"/>
            <a:ext cx="2706302" cy="1896782"/>
          </a:xfrm>
          <a:prstGeom prst="rect">
            <a:avLst/>
          </a:prstGeom>
          <a:ln>
            <a:noFill/>
          </a:ln>
          <a:effectLst/>
        </p:spPr>
      </p:pic>
      <p:pic>
        <p:nvPicPr>
          <p:cNvPr id="13" name="Picture 12" descr="A picture containing text, electronics&#10;&#10;Description automatically generated">
            <a:extLst>
              <a:ext uri="{FF2B5EF4-FFF2-40B4-BE49-F238E27FC236}">
                <a16:creationId xmlns:a16="http://schemas.microsoft.com/office/drawing/2014/main" id="{A83199DB-24A3-A2FF-B89D-7FE92897DC2A}"/>
              </a:ext>
            </a:extLst>
          </p:cNvPr>
          <p:cNvPicPr>
            <a:picLocks noChangeAspect="1"/>
          </p:cNvPicPr>
          <p:nvPr/>
        </p:nvPicPr>
        <p:blipFill rotWithShape="1">
          <a:blip r:embed="rId6">
            <a:extLst>
              <a:ext uri="{28A0092B-C50C-407E-A947-70E740481C1C}">
                <a14:useLocalDpi xmlns:a14="http://schemas.microsoft.com/office/drawing/2010/main" val="0"/>
              </a:ext>
            </a:extLst>
          </a:blip>
          <a:srcRect l="14719" r="10943"/>
          <a:stretch/>
        </p:blipFill>
        <p:spPr>
          <a:xfrm>
            <a:off x="8619447" y="3591224"/>
            <a:ext cx="2601780" cy="2309956"/>
          </a:xfrm>
          <a:prstGeom prst="rect">
            <a:avLst/>
          </a:prstGeom>
        </p:spPr>
      </p:pic>
      <p:sp>
        <p:nvSpPr>
          <p:cNvPr id="4" name="Footer Placeholder 3">
            <a:extLst>
              <a:ext uri="{FF2B5EF4-FFF2-40B4-BE49-F238E27FC236}">
                <a16:creationId xmlns:a16="http://schemas.microsoft.com/office/drawing/2014/main" id="{6413A094-4BD8-74D2-B280-B4B8BB277742}"/>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prstClr val="white">
                    <a:tint val="75000"/>
                  </a:prstClr>
                </a:solidFill>
                <a:highlight>
                  <a:srgbClr val="000080"/>
                </a:highlight>
              </a:rPr>
              <a:t>Cadi Salla</a:t>
            </a:r>
          </a:p>
        </p:txBody>
      </p:sp>
      <p:sp>
        <p:nvSpPr>
          <p:cNvPr id="5" name="Slide Number Placeholder 4">
            <a:extLst>
              <a:ext uri="{FF2B5EF4-FFF2-40B4-BE49-F238E27FC236}">
                <a16:creationId xmlns:a16="http://schemas.microsoft.com/office/drawing/2014/main" id="{43177178-9FA8-D5F9-AD25-8B97500C46B1}"/>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11</a:t>
            </a:fld>
            <a:endParaRPr lang="en-GB" sz="1050">
              <a:solidFill>
                <a:prstClr val="white">
                  <a:tint val="75000"/>
                </a:prstClr>
              </a:solidFill>
            </a:endParaRPr>
          </a:p>
        </p:txBody>
      </p:sp>
    </p:spTree>
    <p:extLst>
      <p:ext uri="{BB962C8B-B14F-4D97-AF65-F5344CB8AC3E}">
        <p14:creationId xmlns:p14="http://schemas.microsoft.com/office/powerpoint/2010/main" val="13509230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5" name="Rectangle 14">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8B0F64-9CE5-9EBA-CEAF-854EAC284590}"/>
              </a:ext>
            </a:extLst>
          </p:cNvPr>
          <p:cNvSpPr>
            <a:spLocks noGrp="1"/>
          </p:cNvSpPr>
          <p:nvPr>
            <p:ph type="title"/>
          </p:nvPr>
        </p:nvSpPr>
        <p:spPr>
          <a:xfrm>
            <a:off x="680321" y="753228"/>
            <a:ext cx="4136123" cy="1080938"/>
          </a:xfrm>
        </p:spPr>
        <p:txBody>
          <a:bodyPr>
            <a:normAutofit/>
          </a:bodyPr>
          <a:lstStyle/>
          <a:p>
            <a:r>
              <a:rPr lang="en-GB" sz="2400">
                <a:latin typeface="Calibri" panose="020F0502020204030204" pitchFamily="34" charset="0"/>
                <a:ea typeface="Calibri" panose="020F0502020204030204" pitchFamily="34" charset="0"/>
                <a:cs typeface="Times New Roman" panose="02020603050405020304" pitchFamily="18" charset="0"/>
              </a:rPr>
              <a:t>           L</a:t>
            </a:r>
            <a:r>
              <a:rPr lang="en-GB" sz="2400">
                <a:effectLst/>
                <a:latin typeface="Calibri" panose="020F0502020204030204" pitchFamily="34" charset="0"/>
                <a:ea typeface="Calibri" panose="020F0502020204030204" pitchFamily="34" charset="0"/>
                <a:cs typeface="Times New Roman" panose="02020603050405020304" pitchFamily="18" charset="0"/>
              </a:rPr>
              <a:t>ifeline personal service</a:t>
            </a:r>
            <a:endParaRPr lang="en-GB" sz="2400"/>
          </a:p>
        </p:txBody>
      </p:sp>
      <p:pic>
        <p:nvPicPr>
          <p:cNvPr id="19" name="Picture 18">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9D18CFEB-5650-4AE3-CF94-D646A1FAB8DF}"/>
              </a:ext>
            </a:extLst>
          </p:cNvPr>
          <p:cNvSpPr>
            <a:spLocks noGrp="1"/>
          </p:cNvSpPr>
          <p:nvPr>
            <p:ph idx="1"/>
          </p:nvPr>
        </p:nvSpPr>
        <p:spPr>
          <a:xfrm>
            <a:off x="680321" y="2336873"/>
            <a:ext cx="3656289" cy="3599316"/>
          </a:xfrm>
        </p:spPr>
        <p:txBody>
          <a:bodyPr>
            <a:normAutofit/>
          </a:bodyPr>
          <a:lstStyle/>
          <a:p>
            <a:pPr marL="0" indent="0">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latin typeface="Calibri" panose="020F0502020204030204" pitchFamily="34" charset="0"/>
                <a:ea typeface="Calibri" panose="020F0502020204030204" pitchFamily="34" charset="0"/>
                <a:cs typeface="Times New Roman" panose="02020603050405020304" pitchFamily="18" charset="0"/>
              </a:rPr>
              <a:t>Lifeline is an alarm system which offers support to people leaving alone and in care </a:t>
            </a:r>
            <a:r>
              <a:rPr lang="en-GB" sz="1400" dirty="0" err="1">
                <a:latin typeface="Calibri" panose="020F0502020204030204" pitchFamily="34" charset="0"/>
                <a:ea typeface="Calibri" panose="020F0502020204030204" pitchFamily="34" charset="0"/>
                <a:cs typeface="Times New Roman" panose="02020603050405020304" pitchFamily="18" charset="0"/>
              </a:rPr>
              <a:t>settings.The</a:t>
            </a:r>
            <a:r>
              <a:rPr lang="en-GB" sz="1400" dirty="0">
                <a:latin typeface="Calibri" panose="020F0502020204030204" pitchFamily="34" charset="0"/>
                <a:ea typeface="Calibri" panose="020F0502020204030204" pitchFamily="34" charset="0"/>
                <a:cs typeface="Times New Roman" panose="02020603050405020304" pitchFamily="18" charset="0"/>
              </a:rPr>
              <a:t> system is designed to help people when ill or in danger.</a:t>
            </a:r>
          </a:p>
          <a:p>
            <a:pPr marL="0" indent="0">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Personal alarms such as sensor door alarms are used mostly by elderly people which like to feel safe in their own house</a:t>
            </a:r>
            <a:r>
              <a:rPr lang="en-GB" sz="1400" dirty="0"/>
              <a:t> </a:t>
            </a:r>
            <a:r>
              <a:rPr lang="en-GB" sz="1400" dirty="0">
                <a:hlinkClick r:id="rId4"/>
              </a:rPr>
              <a:t>https://www.telecarechoice.co.uk</a:t>
            </a:r>
            <a:r>
              <a:rPr lang="en-GB" sz="1400" dirty="0"/>
              <a:t> </a:t>
            </a:r>
            <a:endParaRPr lang="en-GB" sz="1400" b="1" dirty="0"/>
          </a:p>
        </p:txBody>
      </p:sp>
      <p:pic>
        <p:nvPicPr>
          <p:cNvPr id="5" name="Picture 4" descr="A picture containing sky&#10;&#10;Description automatically generated">
            <a:extLst>
              <a:ext uri="{FF2B5EF4-FFF2-40B4-BE49-F238E27FC236}">
                <a16:creationId xmlns:a16="http://schemas.microsoft.com/office/drawing/2014/main" id="{D64CF6A9-0516-B566-C1B6-E4A8DA2C42BA}"/>
              </a:ext>
            </a:extLst>
          </p:cNvPr>
          <p:cNvPicPr>
            <a:picLocks noChangeAspect="1"/>
          </p:cNvPicPr>
          <p:nvPr/>
        </p:nvPicPr>
        <p:blipFill rotWithShape="1">
          <a:blip r:embed="rId5">
            <a:extLst>
              <a:ext uri="{28A0092B-C50C-407E-A947-70E740481C1C}">
                <a14:useLocalDpi xmlns:a14="http://schemas.microsoft.com/office/drawing/2010/main" val="0"/>
              </a:ext>
            </a:extLst>
          </a:blip>
          <a:srcRect r="4576" b="-2"/>
          <a:stretch/>
        </p:blipFill>
        <p:spPr>
          <a:xfrm>
            <a:off x="5533807" y="640080"/>
            <a:ext cx="5754045" cy="5577840"/>
          </a:xfrm>
          <a:prstGeom prst="rect">
            <a:avLst/>
          </a:prstGeom>
          <a:ln>
            <a:noFill/>
          </a:ln>
          <a:effectLst>
            <a:outerShdw blurRad="76200" dist="63500" dir="5040000" algn="tl" rotWithShape="0">
              <a:srgbClr val="000000">
                <a:alpha val="41000"/>
              </a:srgbClr>
            </a:outerShdw>
          </a:effectLst>
        </p:spPr>
      </p:pic>
      <p:sp>
        <p:nvSpPr>
          <p:cNvPr id="4" name="Footer Placeholder 3">
            <a:extLst>
              <a:ext uri="{FF2B5EF4-FFF2-40B4-BE49-F238E27FC236}">
                <a16:creationId xmlns:a16="http://schemas.microsoft.com/office/drawing/2014/main" id="{4DA306F9-D9F4-B569-523D-425177EB56CE}"/>
              </a:ext>
            </a:extLst>
          </p:cNvPr>
          <p:cNvSpPr>
            <a:spLocks noGrp="1"/>
          </p:cNvSpPr>
          <p:nvPr>
            <p:ph type="ftr" sz="quarter" idx="11"/>
          </p:nvPr>
        </p:nvSpPr>
        <p:spPr>
          <a:xfrm>
            <a:off x="680322" y="6310313"/>
            <a:ext cx="3810198" cy="365125"/>
          </a:xfrm>
        </p:spPr>
        <p:txBody>
          <a:bodyPr>
            <a:normAutofit/>
          </a:bodyPr>
          <a:lstStyle/>
          <a:p>
            <a:pPr>
              <a:spcAft>
                <a:spcPts val="600"/>
              </a:spcAft>
            </a:pPr>
            <a:r>
              <a:rPr lang="en-GB" dirty="0">
                <a:solidFill>
                  <a:schemeClr val="tx1"/>
                </a:solidFill>
                <a:highlight>
                  <a:srgbClr val="FF00FF"/>
                </a:highlight>
              </a:rPr>
              <a:t>Georgiana Rosu</a:t>
            </a:r>
          </a:p>
        </p:txBody>
      </p:sp>
      <p:sp>
        <p:nvSpPr>
          <p:cNvPr id="6" name="Slide Number Placeholder 5">
            <a:extLst>
              <a:ext uri="{FF2B5EF4-FFF2-40B4-BE49-F238E27FC236}">
                <a16:creationId xmlns:a16="http://schemas.microsoft.com/office/drawing/2014/main" id="{3E3D776B-5AE1-59A7-BEDC-DC63658ACA23}"/>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12</a:t>
            </a:fld>
            <a:endParaRPr lang="en-GB" sz="1050">
              <a:solidFill>
                <a:prstClr val="white">
                  <a:tint val="75000"/>
                </a:prstClr>
              </a:solidFill>
            </a:endParaRPr>
          </a:p>
        </p:txBody>
      </p:sp>
    </p:spTree>
    <p:extLst>
      <p:ext uri="{BB962C8B-B14F-4D97-AF65-F5344CB8AC3E}">
        <p14:creationId xmlns:p14="http://schemas.microsoft.com/office/powerpoint/2010/main" val="280064408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37" name="Group 26">
            <a:extLst>
              <a:ext uri="{FF2B5EF4-FFF2-40B4-BE49-F238E27FC236}">
                <a16:creationId xmlns:a16="http://schemas.microsoft.com/office/drawing/2014/main" id="{05803953-FA56-4D50-9797-369C78DB19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38" name="Rectangle 27">
              <a:extLst>
                <a:ext uri="{FF2B5EF4-FFF2-40B4-BE49-F238E27FC236}">
                  <a16:creationId xmlns:a16="http://schemas.microsoft.com/office/drawing/2014/main" id="{000F59ED-7F58-4692-8AC8-8B9D62E33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F5CF557-F8E8-420A-999B-A57716134C7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9" name="Rectangle 30">
            <a:extLst>
              <a:ext uri="{FF2B5EF4-FFF2-40B4-BE49-F238E27FC236}">
                <a16:creationId xmlns:a16="http://schemas.microsoft.com/office/drawing/2014/main" id="{3C892852-85F1-4CA7-B6B5-CAD963880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099B1C-03BA-DC7E-5BD7-7CDB0A6E5927}"/>
              </a:ext>
            </a:extLst>
          </p:cNvPr>
          <p:cNvSpPr>
            <a:spLocks noGrp="1"/>
          </p:cNvSpPr>
          <p:nvPr>
            <p:ph type="title"/>
          </p:nvPr>
        </p:nvSpPr>
        <p:spPr>
          <a:xfrm>
            <a:off x="680321" y="753228"/>
            <a:ext cx="5632247" cy="1080938"/>
          </a:xfrm>
        </p:spPr>
        <p:txBody>
          <a:bodyPr>
            <a:normAutofit/>
          </a:bodyPr>
          <a:lstStyle/>
          <a:p>
            <a:endParaRPr lang="en-GB"/>
          </a:p>
        </p:txBody>
      </p:sp>
      <p:pic>
        <p:nvPicPr>
          <p:cNvPr id="40" name="Picture 32">
            <a:extLst>
              <a:ext uri="{FF2B5EF4-FFF2-40B4-BE49-F238E27FC236}">
                <a16:creationId xmlns:a16="http://schemas.microsoft.com/office/drawing/2014/main" id="{1B0C7A06-A6D0-415A-B95C-79441CF052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3" name="Content Placeholder 2">
            <a:extLst>
              <a:ext uri="{FF2B5EF4-FFF2-40B4-BE49-F238E27FC236}">
                <a16:creationId xmlns:a16="http://schemas.microsoft.com/office/drawing/2014/main" id="{4F0C6048-9AC9-A38A-76DF-BB64FBAE5720}"/>
              </a:ext>
            </a:extLst>
          </p:cNvPr>
          <p:cNvSpPr>
            <a:spLocks noGrp="1"/>
          </p:cNvSpPr>
          <p:nvPr>
            <p:ph idx="1"/>
          </p:nvPr>
        </p:nvSpPr>
        <p:spPr>
          <a:xfrm>
            <a:off x="680322" y="2336873"/>
            <a:ext cx="5632246" cy="3599316"/>
          </a:xfrm>
        </p:spPr>
        <p:txBody>
          <a:bodyPr>
            <a:normAutofit/>
          </a:bodyPr>
          <a:lstStyle/>
          <a:p>
            <a:pPr marL="0" indent="0">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latin typeface="Calibri" panose="020F0502020204030204" pitchFamily="34" charset="0"/>
                <a:ea typeface="Calibri" panose="020F0502020204030204" pitchFamily="34" charset="0"/>
                <a:cs typeface="Times New Roman" panose="02020603050405020304" pitchFamily="18" charset="0"/>
              </a:rPr>
              <a:t>Al</a:t>
            </a:r>
            <a:r>
              <a:rPr lang="en-GB" sz="1800" dirty="0">
                <a:effectLst/>
                <a:latin typeface="Calibri" panose="020F0502020204030204" pitchFamily="34" charset="0"/>
                <a:ea typeface="Calibri" panose="020F0502020204030204" pitchFamily="34" charset="0"/>
                <a:cs typeface="Times New Roman" panose="02020603050405020304" pitchFamily="18" charset="0"/>
              </a:rPr>
              <a:t>so they use different devices </a:t>
            </a:r>
            <a:r>
              <a:rPr lang="en-GB" sz="1800" dirty="0">
                <a:latin typeface="Calibri" panose="020F050202020403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Examples:</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Pendant alarm </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Sensor mats </a:t>
            </a:r>
          </a:p>
          <a:p>
            <a:pPr marL="0" indent="0">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sz="1800" dirty="0"/>
          </a:p>
        </p:txBody>
      </p:sp>
      <p:pic>
        <p:nvPicPr>
          <p:cNvPr id="11" name="Picture 10" descr="A person's wrist with a red and white ball on it&#10;&#10;Description automatically generated with low confidence">
            <a:extLst>
              <a:ext uri="{FF2B5EF4-FFF2-40B4-BE49-F238E27FC236}">
                <a16:creationId xmlns:a16="http://schemas.microsoft.com/office/drawing/2014/main" id="{D325043E-9E39-4483-CC04-529777B24C89}"/>
              </a:ext>
            </a:extLst>
          </p:cNvPr>
          <p:cNvPicPr>
            <a:picLocks noChangeAspect="1"/>
          </p:cNvPicPr>
          <p:nvPr/>
        </p:nvPicPr>
        <p:blipFill rotWithShape="1">
          <a:blip r:embed="rId4">
            <a:extLst>
              <a:ext uri="{28A0092B-C50C-407E-A947-70E740481C1C}">
                <a14:useLocalDpi xmlns:a14="http://schemas.microsoft.com/office/drawing/2010/main" val="0"/>
              </a:ext>
            </a:extLst>
          </a:blip>
          <a:srcRect l="21994" r="14118" b="-4"/>
          <a:stretch/>
        </p:blipFill>
        <p:spPr>
          <a:xfrm>
            <a:off x="7135498" y="585216"/>
            <a:ext cx="2556022" cy="3380806"/>
          </a:xfrm>
          <a:prstGeom prst="rect">
            <a:avLst/>
          </a:prstGeom>
          <a:ln>
            <a:noFill/>
          </a:ln>
          <a:effectLst>
            <a:outerShdw blurRad="76200" dist="63500" dir="5040000" algn="tl" rotWithShape="0">
              <a:srgbClr val="000000">
                <a:alpha val="41000"/>
              </a:srgbClr>
            </a:outerShdw>
          </a:effectLst>
        </p:spPr>
      </p:pic>
      <p:pic>
        <p:nvPicPr>
          <p:cNvPr id="5" name="Picture 4">
            <a:extLst>
              <a:ext uri="{FF2B5EF4-FFF2-40B4-BE49-F238E27FC236}">
                <a16:creationId xmlns:a16="http://schemas.microsoft.com/office/drawing/2014/main" id="{435A92FB-05E5-DB72-639F-116E667A23C5}"/>
              </a:ext>
            </a:extLst>
          </p:cNvPr>
          <p:cNvPicPr>
            <a:picLocks noChangeAspect="1"/>
          </p:cNvPicPr>
          <p:nvPr/>
        </p:nvPicPr>
        <p:blipFill rotWithShape="1">
          <a:blip r:embed="rId5">
            <a:extLst>
              <a:ext uri="{28A0092B-C50C-407E-A947-70E740481C1C}">
                <a14:useLocalDpi xmlns:a14="http://schemas.microsoft.com/office/drawing/2010/main" val="0"/>
              </a:ext>
            </a:extLst>
          </a:blip>
          <a:srcRect l="22862" r="16862" b="1"/>
          <a:stretch/>
        </p:blipFill>
        <p:spPr>
          <a:xfrm>
            <a:off x="9868255" y="585216"/>
            <a:ext cx="1713033" cy="2053317"/>
          </a:xfrm>
          <a:prstGeom prst="rect">
            <a:avLst/>
          </a:prstGeom>
          <a:ln>
            <a:noFill/>
          </a:ln>
          <a:effectLst>
            <a:outerShdw blurRad="76200" dist="63500" dir="5040000" algn="tl" rotWithShape="0">
              <a:srgbClr val="000000">
                <a:alpha val="41000"/>
              </a:srgbClr>
            </a:outerShdw>
          </a:effectLst>
        </p:spPr>
      </p:pic>
      <p:pic>
        <p:nvPicPr>
          <p:cNvPr id="9" name="Picture 8">
            <a:extLst>
              <a:ext uri="{FF2B5EF4-FFF2-40B4-BE49-F238E27FC236}">
                <a16:creationId xmlns:a16="http://schemas.microsoft.com/office/drawing/2014/main" id="{69C1C4B3-9661-1477-95D7-067CC0EAF9F5}"/>
              </a:ext>
            </a:extLst>
          </p:cNvPr>
          <p:cNvPicPr>
            <a:picLocks noChangeAspect="1"/>
          </p:cNvPicPr>
          <p:nvPr/>
        </p:nvPicPr>
        <p:blipFill rotWithShape="1">
          <a:blip r:embed="rId6">
            <a:extLst>
              <a:ext uri="{28A0092B-C50C-407E-A947-70E740481C1C}">
                <a14:useLocalDpi xmlns:a14="http://schemas.microsoft.com/office/drawing/2010/main" val="0"/>
              </a:ext>
            </a:extLst>
          </a:blip>
          <a:srcRect l="16806" r="25924" b="-5"/>
          <a:stretch/>
        </p:blipFill>
        <p:spPr>
          <a:xfrm>
            <a:off x="9868255" y="2799400"/>
            <a:ext cx="1713033" cy="1166622"/>
          </a:xfrm>
          <a:prstGeom prst="rect">
            <a:avLst/>
          </a:prstGeom>
          <a:ln>
            <a:noFill/>
          </a:ln>
          <a:effectLst>
            <a:outerShdw blurRad="76200" dist="63500" dir="5040000" algn="tl" rotWithShape="0">
              <a:srgbClr val="000000">
                <a:alpha val="41000"/>
              </a:srgbClr>
            </a:outerShdw>
          </a:effectLst>
        </p:spPr>
      </p:pic>
      <p:pic>
        <p:nvPicPr>
          <p:cNvPr id="7" name="Picture 6" descr="A picture containing indoor, floor, bed, furniture&#10;&#10;Description automatically generated">
            <a:extLst>
              <a:ext uri="{FF2B5EF4-FFF2-40B4-BE49-F238E27FC236}">
                <a16:creationId xmlns:a16="http://schemas.microsoft.com/office/drawing/2014/main" id="{735BE3D3-9319-A340-8386-918699F9593E}"/>
              </a:ext>
            </a:extLst>
          </p:cNvPr>
          <p:cNvPicPr>
            <a:picLocks noChangeAspect="1"/>
          </p:cNvPicPr>
          <p:nvPr/>
        </p:nvPicPr>
        <p:blipFill rotWithShape="1">
          <a:blip r:embed="rId7">
            <a:extLst>
              <a:ext uri="{28A0092B-C50C-407E-A947-70E740481C1C}">
                <a14:useLocalDpi xmlns:a14="http://schemas.microsoft.com/office/drawing/2010/main" val="0"/>
              </a:ext>
            </a:extLst>
          </a:blip>
          <a:srcRect t="3707" r="-4" b="6625"/>
          <a:stretch/>
        </p:blipFill>
        <p:spPr>
          <a:xfrm>
            <a:off x="7135497" y="4126888"/>
            <a:ext cx="4445791" cy="2182473"/>
          </a:xfrm>
          <a:prstGeom prst="rect">
            <a:avLst/>
          </a:prstGeom>
          <a:ln>
            <a:noFill/>
          </a:ln>
          <a:effectLst>
            <a:outerShdw blurRad="76200" dist="63500" dir="5040000" algn="tl" rotWithShape="0">
              <a:srgbClr val="000000">
                <a:alpha val="41000"/>
              </a:srgbClr>
            </a:outerShdw>
          </a:effectLst>
        </p:spPr>
      </p:pic>
      <p:sp>
        <p:nvSpPr>
          <p:cNvPr id="4" name="Footer Placeholder 3">
            <a:extLst>
              <a:ext uri="{FF2B5EF4-FFF2-40B4-BE49-F238E27FC236}">
                <a16:creationId xmlns:a16="http://schemas.microsoft.com/office/drawing/2014/main" id="{121B088A-3C8B-AFFC-E496-447C9F34A1EC}"/>
              </a:ext>
            </a:extLst>
          </p:cNvPr>
          <p:cNvSpPr>
            <a:spLocks noGrp="1"/>
          </p:cNvSpPr>
          <p:nvPr>
            <p:ph type="ftr" sz="quarter" idx="11"/>
          </p:nvPr>
        </p:nvSpPr>
        <p:spPr>
          <a:xfrm>
            <a:off x="680321" y="6377438"/>
            <a:ext cx="6423211" cy="365125"/>
          </a:xfrm>
        </p:spPr>
        <p:txBody>
          <a:bodyPr>
            <a:normAutofit/>
          </a:bodyPr>
          <a:lstStyle/>
          <a:p>
            <a:pPr>
              <a:spcAft>
                <a:spcPts val="600"/>
              </a:spcAft>
            </a:pPr>
            <a:r>
              <a:rPr lang="en-GB" dirty="0">
                <a:solidFill>
                  <a:prstClr val="white">
                    <a:tint val="75000"/>
                  </a:prstClr>
                </a:solidFill>
                <a:highlight>
                  <a:srgbClr val="FF00FF"/>
                </a:highlight>
              </a:rPr>
              <a:t>Georgiana Rosu</a:t>
            </a:r>
          </a:p>
        </p:txBody>
      </p:sp>
      <p:sp>
        <p:nvSpPr>
          <p:cNvPr id="6" name="Slide Number Placeholder 5">
            <a:extLst>
              <a:ext uri="{FF2B5EF4-FFF2-40B4-BE49-F238E27FC236}">
                <a16:creationId xmlns:a16="http://schemas.microsoft.com/office/drawing/2014/main" id="{739E0638-D805-0F91-EBE6-A0B38B4A7650}"/>
              </a:ext>
            </a:extLst>
          </p:cNvPr>
          <p:cNvSpPr>
            <a:spLocks noGrp="1"/>
          </p:cNvSpPr>
          <p:nvPr>
            <p:ph type="sldNum" sz="quarter" idx="12"/>
          </p:nvPr>
        </p:nvSpPr>
        <p:spPr>
          <a:xfrm>
            <a:off x="11281776" y="6377120"/>
            <a:ext cx="722655" cy="365760"/>
          </a:xfrm>
        </p:spPr>
        <p:txBody>
          <a:bodyPr>
            <a:normAutofit/>
          </a:bodyPr>
          <a:lstStyle/>
          <a:p>
            <a:pPr>
              <a:spcAft>
                <a:spcPts val="600"/>
              </a:spcAft>
            </a:pPr>
            <a:fld id="{0EE2CE81-2B05-4B2A-BD44-5985C0C6C258}" type="slidenum">
              <a:rPr lang="en-GB" sz="1400"/>
              <a:pPr>
                <a:spcAft>
                  <a:spcPts val="600"/>
                </a:spcAft>
              </a:pPr>
              <a:t>13</a:t>
            </a:fld>
            <a:endParaRPr lang="en-GB" sz="1400"/>
          </a:p>
        </p:txBody>
      </p:sp>
    </p:spTree>
    <p:extLst>
      <p:ext uri="{BB962C8B-B14F-4D97-AF65-F5344CB8AC3E}">
        <p14:creationId xmlns:p14="http://schemas.microsoft.com/office/powerpoint/2010/main" val="4243905020"/>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5FB1D-137A-CD96-AFC1-1803FD05A1EA}"/>
              </a:ext>
            </a:extLst>
          </p:cNvPr>
          <p:cNvSpPr>
            <a:spLocks noGrp="1"/>
          </p:cNvSpPr>
          <p:nvPr>
            <p:ph type="title"/>
          </p:nvPr>
        </p:nvSpPr>
        <p:spPr>
          <a:xfrm>
            <a:off x="-138619" y="-294894"/>
            <a:ext cx="4818888" cy="1481328"/>
          </a:xfrm>
        </p:spPr>
        <p:txBody>
          <a:bodyPr anchor="b">
            <a:normAutofit/>
          </a:bodyPr>
          <a:lstStyle/>
          <a:p>
            <a:pPr>
              <a:spcAft>
                <a:spcPts val="800"/>
              </a:spcAft>
            </a:pP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endParaRPr lang="en-GB" sz="1400" b="1" dirty="0"/>
          </a:p>
        </p:txBody>
      </p:sp>
      <p:graphicFrame>
        <p:nvGraphicFramePr>
          <p:cNvPr id="11" name="Content Placeholder 2">
            <a:extLst>
              <a:ext uri="{FF2B5EF4-FFF2-40B4-BE49-F238E27FC236}">
                <a16:creationId xmlns:a16="http://schemas.microsoft.com/office/drawing/2014/main" id="{26CC08DE-C411-9A44-CAF1-3783096C09B6}"/>
              </a:ext>
            </a:extLst>
          </p:cNvPr>
          <p:cNvGraphicFramePr>
            <a:graphicFrameLocks noGrp="1"/>
          </p:cNvGraphicFramePr>
          <p:nvPr>
            <p:ph idx="1"/>
            <p:extLst>
              <p:ext uri="{D42A27DB-BD31-4B8C-83A1-F6EECF244321}">
                <p14:modId xmlns:p14="http://schemas.microsoft.com/office/powerpoint/2010/main" val="2580725351"/>
              </p:ext>
            </p:extLst>
          </p:nvPr>
        </p:nvGraphicFramePr>
        <p:xfrm>
          <a:off x="108409" y="900261"/>
          <a:ext cx="5984544" cy="58964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Graphical user interface&#10;&#10;Description automatically generated with medium confidence">
            <a:extLst>
              <a:ext uri="{FF2B5EF4-FFF2-40B4-BE49-F238E27FC236}">
                <a16:creationId xmlns:a16="http://schemas.microsoft.com/office/drawing/2014/main" id="{B06ACD46-6525-AE2F-0D16-06043ED3A69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36930" y="1963400"/>
            <a:ext cx="5458968" cy="3643861"/>
          </a:xfrm>
          <a:prstGeom prst="rect">
            <a:avLst/>
          </a:prstGeom>
        </p:spPr>
      </p:pic>
      <p:sp>
        <p:nvSpPr>
          <p:cNvPr id="6" name="TextBox 5">
            <a:extLst>
              <a:ext uri="{FF2B5EF4-FFF2-40B4-BE49-F238E27FC236}">
                <a16:creationId xmlns:a16="http://schemas.microsoft.com/office/drawing/2014/main" id="{7788FE8B-FEA9-49DF-640D-7AFE732EE985}"/>
              </a:ext>
            </a:extLst>
          </p:cNvPr>
          <p:cNvSpPr txBox="1"/>
          <p:nvPr/>
        </p:nvSpPr>
        <p:spPr>
          <a:xfrm>
            <a:off x="-135568" y="61273"/>
            <a:ext cx="11243280" cy="1754326"/>
          </a:xfrm>
          <a:prstGeom prst="rect">
            <a:avLst/>
          </a:prstGeom>
          <a:noFill/>
        </p:spPr>
        <p:txBody>
          <a:bodyPr wrap="square">
            <a:spAutoFit/>
          </a:bodyPr>
          <a:lstStyle/>
          <a:p>
            <a:r>
              <a:rPr lang="en-GB" sz="3600" b="1" dirty="0">
                <a:effectLst/>
                <a:latin typeface="Calibri" panose="020F0502020204030204" pitchFamily="34" charset="0"/>
                <a:ea typeface="Calibri" panose="020F0502020204030204" pitchFamily="34" charset="0"/>
                <a:cs typeface="Times New Roman" panose="02020603050405020304" pitchFamily="18" charset="0"/>
              </a:rPr>
              <a:t>                  Communication  </a:t>
            </a:r>
            <a:r>
              <a:rPr lang="en-GB" sz="3600" b="1" dirty="0" err="1">
                <a:effectLst/>
                <a:latin typeface="Calibri" panose="020F0502020204030204" pitchFamily="34" charset="0"/>
                <a:ea typeface="Calibri" panose="020F0502020204030204" pitchFamily="34" charset="0"/>
                <a:cs typeface="Times New Roman" panose="02020603050405020304" pitchFamily="18" charset="0"/>
              </a:rPr>
              <a:t>aids:Hearing</a:t>
            </a:r>
            <a:r>
              <a:rPr lang="en-GB" sz="3600" b="1" dirty="0">
                <a:effectLst/>
                <a:latin typeface="Calibri" panose="020F0502020204030204" pitchFamily="34" charset="0"/>
                <a:ea typeface="Calibri" panose="020F0502020204030204" pitchFamily="34" charset="0"/>
                <a:cs typeface="Times New Roman" panose="02020603050405020304" pitchFamily="18" charset="0"/>
              </a:rPr>
              <a:t> and Speaking </a:t>
            </a:r>
            <a:br>
              <a:rPr lang="en-GB" sz="3600" b="1"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Times New Roman" panose="02020603050405020304" pitchFamily="18" charset="0"/>
              </a:rPr>
              <a:t> </a:t>
            </a:r>
            <a:br>
              <a:rPr lang="en-GB" sz="3600" b="1" dirty="0">
                <a:effectLst/>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4" name="Footer Placeholder 3">
            <a:extLst>
              <a:ext uri="{FF2B5EF4-FFF2-40B4-BE49-F238E27FC236}">
                <a16:creationId xmlns:a16="http://schemas.microsoft.com/office/drawing/2014/main" id="{ED807408-C26C-8D5E-7841-F642D61FA881}"/>
              </a:ext>
            </a:extLst>
          </p:cNvPr>
          <p:cNvSpPr>
            <a:spLocks noGrp="1"/>
          </p:cNvSpPr>
          <p:nvPr>
            <p:ph type="ftr" sz="quarter" idx="11"/>
          </p:nvPr>
        </p:nvSpPr>
        <p:spPr>
          <a:xfrm>
            <a:off x="322102" y="6263686"/>
            <a:ext cx="6870660" cy="365125"/>
          </a:xfrm>
        </p:spPr>
        <p:txBody>
          <a:bodyPr/>
          <a:lstStyle/>
          <a:p>
            <a:r>
              <a:rPr lang="en-GB" dirty="0">
                <a:highlight>
                  <a:srgbClr val="008000"/>
                </a:highlight>
              </a:rPr>
              <a:t>Alexandra </a:t>
            </a:r>
            <a:r>
              <a:rPr lang="en-GB" dirty="0" err="1">
                <a:highlight>
                  <a:srgbClr val="008000"/>
                </a:highlight>
              </a:rPr>
              <a:t>Ionita</a:t>
            </a:r>
            <a:endParaRPr lang="en-GB" dirty="0">
              <a:highlight>
                <a:srgbClr val="008000"/>
              </a:highlight>
            </a:endParaRPr>
          </a:p>
        </p:txBody>
      </p:sp>
      <p:sp>
        <p:nvSpPr>
          <p:cNvPr id="7" name="Slide Number Placeholder 6">
            <a:extLst>
              <a:ext uri="{FF2B5EF4-FFF2-40B4-BE49-F238E27FC236}">
                <a16:creationId xmlns:a16="http://schemas.microsoft.com/office/drawing/2014/main" id="{4CA42917-DF50-9681-1F36-ACF5B4C7D2E8}"/>
              </a:ext>
            </a:extLst>
          </p:cNvPr>
          <p:cNvSpPr>
            <a:spLocks noGrp="1"/>
          </p:cNvSpPr>
          <p:nvPr>
            <p:ph type="sldNum" sz="quarter" idx="12"/>
          </p:nvPr>
        </p:nvSpPr>
        <p:spPr/>
        <p:txBody>
          <a:bodyPr/>
          <a:lstStyle/>
          <a:p>
            <a:fld id="{0EE2CE81-2B05-4B2A-BD44-5985C0C6C258}" type="slidenum">
              <a:rPr lang="en-GB" smtClean="0"/>
              <a:t>14</a:t>
            </a:fld>
            <a:endParaRPr lang="en-GB"/>
          </a:p>
        </p:txBody>
      </p:sp>
    </p:spTree>
    <p:extLst>
      <p:ext uri="{BB962C8B-B14F-4D97-AF65-F5344CB8AC3E}">
        <p14:creationId xmlns:p14="http://schemas.microsoft.com/office/powerpoint/2010/main" val="3778687250"/>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7DE113-8A5E-EE39-70F0-1AA3742A599E}"/>
              </a:ext>
            </a:extLst>
          </p:cNvPr>
          <p:cNvSpPr>
            <a:spLocks noGrp="1"/>
          </p:cNvSpPr>
          <p:nvPr>
            <p:ph type="title"/>
          </p:nvPr>
        </p:nvSpPr>
        <p:spPr>
          <a:xfrm>
            <a:off x="680321" y="753228"/>
            <a:ext cx="7087552" cy="1080938"/>
          </a:xfrm>
        </p:spPr>
        <p:txBody>
          <a:bodyPr>
            <a:normAutofit/>
          </a:bodyPr>
          <a:lstStyle/>
          <a:p>
            <a:r>
              <a:rPr lang="en-GB"/>
              <a:t>                   Speaking</a:t>
            </a:r>
          </a:p>
        </p:txBody>
      </p:sp>
      <p:pic>
        <p:nvPicPr>
          <p:cNvPr id="31" name="Picture 30">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870E8159-59AC-D60A-305F-8F98AAF4C57E}"/>
              </a:ext>
            </a:extLst>
          </p:cNvPr>
          <p:cNvSpPr>
            <a:spLocks noGrp="1"/>
          </p:cNvSpPr>
          <p:nvPr>
            <p:ph idx="1"/>
          </p:nvPr>
        </p:nvSpPr>
        <p:spPr>
          <a:xfrm>
            <a:off x="96763" y="1970239"/>
            <a:ext cx="7006770" cy="3965950"/>
          </a:xfrm>
        </p:spPr>
        <p:txBody>
          <a:bodyPr>
            <a:normAutofit/>
          </a:bodyPr>
          <a:lstStyle/>
          <a:p>
            <a:pPr marL="0" indent="0">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the American Speech Language Hearing Association there are over 2 million people with speaking impairment which use different communication aids also known as AAC (augmentative and alternative communication) such as:</a:t>
            </a:r>
          </a:p>
          <a:p>
            <a:pPr>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Charts using symbols, pictures, letters and words</a:t>
            </a:r>
          </a:p>
          <a:p>
            <a:pPr>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Devices using message voices</a:t>
            </a:r>
          </a:p>
          <a:p>
            <a:pPr>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Apps that can be downloaded on phones or tablets </a:t>
            </a: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Also, they can use voice output communication aids (VOCA); the most popular ones being the devices using multiple message communication.(livingmadeeasy.org.uk 2022)</a:t>
            </a:r>
            <a:endParaRPr lang="en-GB" sz="1800" dirty="0">
              <a:latin typeface="Times New Roman" panose="02020603050405020304" pitchFamily="18" charset="0"/>
              <a:cs typeface="Times New Roman" panose="02020603050405020304" pitchFamily="18" charset="0"/>
            </a:endParaRPr>
          </a:p>
        </p:txBody>
      </p:sp>
      <p:pic>
        <p:nvPicPr>
          <p:cNvPr id="5" name="Picture 4" descr="Graphical user interface, application&#10;&#10;Description automatically generated">
            <a:extLst>
              <a:ext uri="{FF2B5EF4-FFF2-40B4-BE49-F238E27FC236}">
                <a16:creationId xmlns:a16="http://schemas.microsoft.com/office/drawing/2014/main" id="{DBAA7AF0-8036-4BE0-15B0-678A7094679A}"/>
              </a:ext>
            </a:extLst>
          </p:cNvPr>
          <p:cNvPicPr>
            <a:picLocks noChangeAspect="1"/>
          </p:cNvPicPr>
          <p:nvPr/>
        </p:nvPicPr>
        <p:blipFill rotWithShape="1">
          <a:blip r:embed="rId4">
            <a:extLst>
              <a:ext uri="{28A0092B-C50C-407E-A947-70E740481C1C}">
                <a14:useLocalDpi xmlns:a14="http://schemas.microsoft.com/office/drawing/2010/main" val="0"/>
              </a:ext>
            </a:extLst>
          </a:blip>
          <a:srcRect t="35625" r="1" b="17600"/>
          <a:stretch/>
        </p:blipFill>
        <p:spPr>
          <a:xfrm>
            <a:off x="8187091" y="1683506"/>
            <a:ext cx="3358478" cy="3490988"/>
          </a:xfrm>
          <a:prstGeom prst="rect">
            <a:avLst/>
          </a:prstGeom>
          <a:ln>
            <a:noFill/>
          </a:ln>
          <a:effectLst>
            <a:outerShdw blurRad="76200" dist="63500" dir="5040000" algn="tl" rotWithShape="0">
              <a:srgbClr val="000000">
                <a:alpha val="41000"/>
              </a:srgbClr>
            </a:outerShdw>
          </a:effectLst>
        </p:spPr>
      </p:pic>
      <p:sp>
        <p:nvSpPr>
          <p:cNvPr id="4" name="Footer Placeholder 3">
            <a:extLst>
              <a:ext uri="{FF2B5EF4-FFF2-40B4-BE49-F238E27FC236}">
                <a16:creationId xmlns:a16="http://schemas.microsoft.com/office/drawing/2014/main" id="{451F34D0-B944-D535-93D7-9544D7544D8F}"/>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tx1"/>
                </a:solidFill>
                <a:highlight>
                  <a:srgbClr val="008000"/>
                </a:highlight>
              </a:rPr>
              <a:t>Alexandra </a:t>
            </a:r>
            <a:r>
              <a:rPr lang="en-GB" dirty="0" err="1">
                <a:solidFill>
                  <a:schemeClr val="tx1"/>
                </a:solidFill>
                <a:highlight>
                  <a:srgbClr val="008000"/>
                </a:highlight>
              </a:rPr>
              <a:t>Ionita</a:t>
            </a:r>
            <a:endParaRPr lang="en-GB" dirty="0">
              <a:solidFill>
                <a:schemeClr val="tx1"/>
              </a:solidFill>
              <a:highlight>
                <a:srgbClr val="008000"/>
              </a:highlight>
            </a:endParaRPr>
          </a:p>
        </p:txBody>
      </p:sp>
      <p:sp>
        <p:nvSpPr>
          <p:cNvPr id="6" name="Slide Number Placeholder 5">
            <a:extLst>
              <a:ext uri="{FF2B5EF4-FFF2-40B4-BE49-F238E27FC236}">
                <a16:creationId xmlns:a16="http://schemas.microsoft.com/office/drawing/2014/main" id="{7AB8D227-C431-11BC-A2DF-695EC8151D48}"/>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15</a:t>
            </a:fld>
            <a:endParaRPr lang="en-GB" sz="1050">
              <a:solidFill>
                <a:prstClr val="white">
                  <a:tint val="75000"/>
                </a:prstClr>
              </a:solidFill>
            </a:endParaRPr>
          </a:p>
        </p:txBody>
      </p:sp>
    </p:spTree>
    <p:extLst>
      <p:ext uri="{BB962C8B-B14F-4D97-AF65-F5344CB8AC3E}">
        <p14:creationId xmlns:p14="http://schemas.microsoft.com/office/powerpoint/2010/main" val="3112173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568AF-3928-2A42-0172-32ABEA5F21E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72F3163-B121-9008-DE0A-DB6799EDD93C}"/>
              </a:ext>
            </a:extLst>
          </p:cNvPr>
          <p:cNvSpPr>
            <a:spLocks noGrp="1"/>
          </p:cNvSpPr>
          <p:nvPr>
            <p:ph idx="1"/>
          </p:nvPr>
        </p:nvSpPr>
        <p:spPr>
          <a:xfrm>
            <a:off x="292230" y="2135171"/>
            <a:ext cx="11604645" cy="4270467"/>
          </a:xfrm>
        </p:spPr>
        <p:txBody>
          <a:bodyPr>
            <a:normAutofit lnSpcReduction="10000"/>
          </a:bodyPr>
          <a:lstStyle/>
          <a:p>
            <a:r>
              <a:rPr lang="en-GB" sz="1800" dirty="0"/>
              <a:t>A lifeline Alarm from Telecare Choice </a:t>
            </a:r>
            <a:r>
              <a:rPr lang="en-GB" sz="1800" dirty="0">
                <a:hlinkClick r:id="rId2"/>
              </a:rPr>
              <a:t>https://www.telecarechoice.co.uk</a:t>
            </a:r>
            <a:r>
              <a:rPr lang="en-GB" sz="1800" dirty="0"/>
              <a:t>  2015-2022  </a:t>
            </a:r>
          </a:p>
          <a:p>
            <a:r>
              <a:rPr lang="en-GB" sz="1800" dirty="0"/>
              <a:t>Bell J.,7th edition 2018. Doing Your Research </a:t>
            </a:r>
            <a:r>
              <a:rPr lang="en-GB" sz="1800" dirty="0" err="1"/>
              <a:t>Project;A</a:t>
            </a:r>
            <a:r>
              <a:rPr lang="en-GB" sz="1800" dirty="0"/>
              <a:t> Guide for the first time researchers</a:t>
            </a:r>
          </a:p>
          <a:p>
            <a:r>
              <a:rPr lang="en-GB" sz="1800" dirty="0" err="1"/>
              <a:t>Chunara</a:t>
            </a:r>
            <a:r>
              <a:rPr lang="en-GB" sz="1800" dirty="0"/>
              <a:t>, R., Zhao, Y., Chen, J., Lawrence, K., Testa, P.A., Nov, O. and Mann, D.M., 2021. Telemedicine and healthcare disparities: a cohort study in a large healthcare system in New York City during COVID-19. Journal of the American Medical Informatics Association, 28(1), pp.33-41.</a:t>
            </a:r>
          </a:p>
          <a:p>
            <a:r>
              <a:rPr lang="en-GB" sz="1800" dirty="0"/>
              <a:t>Communication aids  </a:t>
            </a:r>
            <a:r>
              <a:rPr lang="en-GB" sz="1800" dirty="0">
                <a:hlinkClick r:id="rId3"/>
              </a:rPr>
              <a:t>https://www.indirect.gov.uk</a:t>
            </a:r>
            <a:r>
              <a:rPr lang="en-GB" sz="1800" dirty="0"/>
              <a:t> (accessed 30 </a:t>
            </a:r>
            <a:r>
              <a:rPr lang="en-GB" sz="1800" dirty="0" err="1"/>
              <a:t>nov</a:t>
            </a:r>
            <a:r>
              <a:rPr lang="en-GB" sz="1800" dirty="0"/>
              <a:t> 2022)</a:t>
            </a:r>
          </a:p>
          <a:p>
            <a:r>
              <a:rPr lang="en-GB" sz="1800" dirty="0" err="1"/>
              <a:t>Demiris</a:t>
            </a:r>
            <a:r>
              <a:rPr lang="en-GB" sz="1800" dirty="0"/>
              <a:t>, G., 2006. Examining health care providers’ participation in telemedicine system design and implementation. In AMIA Annual Symposium Proceedings (Vol. 2006, p. 906). American Medical Informatics Association.</a:t>
            </a:r>
          </a:p>
          <a:p>
            <a:r>
              <a:rPr lang="en-GB" sz="1800" dirty="0" err="1"/>
              <a:t>Kshetri</a:t>
            </a:r>
            <a:r>
              <a:rPr lang="en-GB" sz="1800" dirty="0"/>
              <a:t>, N., 2018. Blockchain and electronic healthcare records [</a:t>
            </a:r>
            <a:r>
              <a:rPr lang="en-GB" sz="1800" dirty="0" err="1"/>
              <a:t>cybertrust</a:t>
            </a:r>
            <a:r>
              <a:rPr lang="en-GB" sz="1800" dirty="0"/>
              <a:t>]. Computer, 51(12), pp.59-63.</a:t>
            </a:r>
          </a:p>
          <a:p>
            <a:r>
              <a:rPr lang="en-GB" sz="1800" dirty="0"/>
              <a:t>Majumdar, A.K., 2019. Potential applications for broadband global Internet connectivity. In Optical Wireless Communications for Broadband Global Internet Connectivity (pp. 259-268). Elsevier.</a:t>
            </a:r>
          </a:p>
          <a:p>
            <a:r>
              <a:rPr lang="en-GB" sz="1800" dirty="0"/>
              <a:t>Memory aids and tools </a:t>
            </a:r>
            <a:r>
              <a:rPr lang="en-GB" sz="1800" dirty="0">
                <a:hlinkClick r:id="rId4"/>
              </a:rPr>
              <a:t>https://www.alzheimers.org.uk/get-support/staying-independent/memory-aids-and-tools</a:t>
            </a:r>
            <a:r>
              <a:rPr lang="en-GB" sz="1800" dirty="0"/>
              <a:t> (11August 2021)</a:t>
            </a:r>
          </a:p>
          <a:p>
            <a:endParaRPr lang="en-GB" sz="1800" dirty="0"/>
          </a:p>
          <a:p>
            <a:endParaRPr lang="en-GB" dirty="0"/>
          </a:p>
          <a:p>
            <a:endParaRPr lang="en-GB" dirty="0"/>
          </a:p>
        </p:txBody>
      </p:sp>
    </p:spTree>
    <p:extLst>
      <p:ext uri="{BB962C8B-B14F-4D97-AF65-F5344CB8AC3E}">
        <p14:creationId xmlns:p14="http://schemas.microsoft.com/office/powerpoint/2010/main" val="2962530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FC3AA9-0C8E-0CA5-C777-FF0B956624D4}"/>
              </a:ext>
            </a:extLst>
          </p:cNvPr>
          <p:cNvSpPr>
            <a:spLocks noGrp="1"/>
          </p:cNvSpPr>
          <p:nvPr>
            <p:ph idx="1"/>
          </p:nvPr>
        </p:nvSpPr>
        <p:spPr>
          <a:xfrm>
            <a:off x="381787" y="2535810"/>
            <a:ext cx="11397006" cy="4166647"/>
          </a:xfrm>
        </p:spPr>
        <p:txBody>
          <a:bodyPr>
            <a:normAutofit lnSpcReduction="10000"/>
          </a:bodyPr>
          <a:lstStyle/>
          <a:p>
            <a:r>
              <a:rPr lang="en-GB" sz="2400" dirty="0"/>
              <a:t>NHS  </a:t>
            </a:r>
            <a:r>
              <a:rPr lang="en-GB" sz="2400" dirty="0">
                <a:hlinkClick r:id="rId2"/>
              </a:rPr>
              <a:t>http://www.nhs.uk/conditions/dementia/about/</a:t>
            </a:r>
            <a:r>
              <a:rPr lang="en-GB" sz="2400" dirty="0"/>
              <a:t> (25 June 2020)</a:t>
            </a:r>
          </a:p>
          <a:p>
            <a:r>
              <a:rPr lang="en-GB" sz="2400" dirty="0"/>
              <a:t>Patient </a:t>
            </a:r>
            <a:r>
              <a:rPr lang="en-GB" sz="2400" dirty="0" err="1"/>
              <a:t>Engagement:Technical</a:t>
            </a:r>
            <a:r>
              <a:rPr lang="en-GB" sz="2400" dirty="0"/>
              <a:t> series on safer Primary Care </a:t>
            </a:r>
            <a:r>
              <a:rPr lang="en-GB" sz="2400" dirty="0" err="1"/>
              <a:t>Geneva:World</a:t>
            </a:r>
            <a:r>
              <a:rPr lang="en-GB" sz="2400" dirty="0"/>
              <a:t> Health Organization; 2016 </a:t>
            </a:r>
            <a:r>
              <a:rPr lang="en-GB" sz="2400" dirty="0" err="1"/>
              <a:t>licence:CC</a:t>
            </a:r>
            <a:r>
              <a:rPr lang="en-GB" sz="2400" dirty="0"/>
              <a:t> BY-NC-SA 3.0 </a:t>
            </a:r>
            <a:r>
              <a:rPr lang="en-GB" sz="2400" dirty="0">
                <a:hlinkClick r:id="rId3"/>
              </a:rPr>
              <a:t>http://apps.who.int/iris/bitstream/handle/10665/252269/9789241511629-eng.pdf</a:t>
            </a:r>
            <a:endParaRPr lang="en-GB" sz="2400" dirty="0"/>
          </a:p>
          <a:p>
            <a:r>
              <a:rPr lang="en-GB" dirty="0" err="1"/>
              <a:t>Roter</a:t>
            </a:r>
            <a:r>
              <a:rPr lang="en-GB" dirty="0"/>
              <a:t>, D.L., Frankel, R.M. and Judith, A., 2006. Hall, and David </a:t>
            </a:r>
            <a:r>
              <a:rPr lang="en-GB" dirty="0" err="1"/>
              <a:t>Sluyter</a:t>
            </a:r>
            <a:r>
              <a:rPr lang="en-GB" dirty="0"/>
              <a:t>. 2006. The expression of emotion through nonverbal </a:t>
            </a:r>
            <a:r>
              <a:rPr lang="en-GB" dirty="0" err="1"/>
              <a:t>behavior</a:t>
            </a:r>
            <a:r>
              <a:rPr lang="en-GB" dirty="0"/>
              <a:t> in medical visits. </a:t>
            </a:r>
            <a:r>
              <a:rPr lang="en-GB"/>
              <a:t>Journal of general internal medicine, 21, p.S1.</a:t>
            </a:r>
            <a:endParaRPr lang="en-GB" sz="2400" dirty="0"/>
          </a:p>
          <a:p>
            <a:r>
              <a:rPr lang="en-GB" sz="2400" dirty="0"/>
              <a:t>Voice output communication aids </a:t>
            </a:r>
            <a:r>
              <a:rPr lang="en-GB" sz="2400" dirty="0">
                <a:hlinkClick r:id="rId4"/>
              </a:rPr>
              <a:t>https://www.livingmadeeasy.org.uk</a:t>
            </a:r>
            <a:r>
              <a:rPr lang="en-GB" sz="2400" dirty="0"/>
              <a:t>  2022</a:t>
            </a:r>
          </a:p>
          <a:p>
            <a:r>
              <a:rPr lang="en-GB" sz="2400" dirty="0"/>
              <a:t>World Health Organization (8 September 2020) </a:t>
            </a:r>
            <a:r>
              <a:rPr lang="en-GB" sz="2400" dirty="0">
                <a:hlinkClick r:id="rId5"/>
              </a:rPr>
              <a:t>https://www.who.int/health-topics/hearing-loss#tab=tab_1</a:t>
            </a:r>
            <a:r>
              <a:rPr lang="en-GB" sz="2400" dirty="0"/>
              <a:t> (accessed 1 Nov 2022)</a:t>
            </a:r>
          </a:p>
          <a:p>
            <a:endParaRPr lang="en-GB" dirty="0"/>
          </a:p>
        </p:txBody>
      </p:sp>
    </p:spTree>
    <p:extLst>
      <p:ext uri="{BB962C8B-B14F-4D97-AF65-F5344CB8AC3E}">
        <p14:creationId xmlns:p14="http://schemas.microsoft.com/office/powerpoint/2010/main" val="73256533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11955</TotalTime>
  <Words>1357</Words>
  <Application>Microsoft Office PowerPoint</Application>
  <PresentationFormat>Widescreen</PresentationFormat>
  <Paragraphs>140</Paragraphs>
  <Slides>17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Trebuchet MS</vt:lpstr>
      <vt:lpstr>Berlin</vt:lpstr>
      <vt:lpstr>Group LOL </vt:lpstr>
      <vt:lpstr>PowerPoint Presentation</vt:lpstr>
      <vt:lpstr>PowerPoint Presentation</vt:lpstr>
      <vt:lpstr>                          Telemedicine</vt:lpstr>
      <vt:lpstr>PowerPoint Presentation</vt:lpstr>
      <vt:lpstr>Greater Patient Engagement</vt:lpstr>
      <vt:lpstr>What are the benefits of  Greater Patient Engagement With The Help Of Technology?</vt:lpstr>
      <vt:lpstr>Areas For Greater Patients Engagement</vt:lpstr>
      <vt:lpstr>Examples of technologies used in healthcare</vt:lpstr>
      <vt:lpstr>Memory aids </vt:lpstr>
      <vt:lpstr>Examples of memory aids:             </vt:lpstr>
      <vt:lpstr>           Lifeline personal service</vt:lpstr>
      <vt:lpstr>PowerPoint Presentation</vt:lpstr>
      <vt:lpstr>              </vt:lpstr>
      <vt:lpstr>                   Speaking</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Seby Vasile</dc:creator>
  <cp:lastModifiedBy>Seby Vasile</cp:lastModifiedBy>
  <cp:revision>8</cp:revision>
  <dcterms:created xsi:type="dcterms:W3CDTF">2022-11-07T09:00:47Z</dcterms:created>
  <dcterms:modified xsi:type="dcterms:W3CDTF">2022-12-07T12:28:29Z</dcterms:modified>
</cp:coreProperties>
</file>