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8258" autoAdjust="0"/>
  </p:normalViewPr>
  <p:slideViewPr>
    <p:cSldViewPr snapToGrid="0">
      <p:cViewPr varScale="1">
        <p:scale>
          <a:sx n="74" d="100"/>
          <a:sy n="74" d="100"/>
        </p:scale>
        <p:origin x="104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FD785D-BCBC-4A12-A505-32DAA17115ED}"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EA820E-C6E1-461B-BB31-EFB4BDA8688E}" type="slidenum">
              <a:rPr lang="en-GB" smtClean="0"/>
              <a:t>‹#›</a:t>
            </a:fld>
            <a:endParaRPr lang="en-GB"/>
          </a:p>
        </p:txBody>
      </p:sp>
    </p:spTree>
    <p:extLst>
      <p:ext uri="{BB962C8B-B14F-4D97-AF65-F5344CB8AC3E}">
        <p14:creationId xmlns:p14="http://schemas.microsoft.com/office/powerpoint/2010/main" val="32875458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800"/>
              </a:spcBef>
            </a:pPr>
            <a:r>
              <a:rPr lang="en-GB" sz="1800" b="1" kern="0" dirty="0">
                <a:effectLst/>
                <a:latin typeface="Times New Roman" panose="02020603050405020304" pitchFamily="18" charset="0"/>
                <a:cs typeface="Arial" panose="020B0604020202020204" pitchFamily="34" charset="0"/>
              </a:rPr>
              <a:t>Introduction </a:t>
            </a: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Over-tourism is considered one of the severe issues faced by most tourism destinations as people more often travel in the present time (Ford and Sturman, 2019). This is encountered due to the rise of budget travel, the increasing presence of digital platforms, and mass tourism as these have made it easier for people to engage in such activities. Many of the renowned destinations face issues with managing large tourist inflows in time of operating sustainable practices. The presentation will analyse the impacts of over-tourism on the operations of hospitality firms. It will evaluate ways through which firms within the industry can minimise negative effects along with generating profit. This evaluation will inherently offer insights to balance growth with effective responsible tourism management.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EA820E-C6E1-461B-BB31-EFB4BDA8688E}" type="slidenum">
              <a:rPr lang="en-GB" smtClean="0"/>
              <a:t>3</a:t>
            </a:fld>
            <a:endParaRPr lang="en-GB"/>
          </a:p>
        </p:txBody>
      </p:sp>
    </p:spTree>
    <p:extLst>
      <p:ext uri="{BB962C8B-B14F-4D97-AF65-F5344CB8AC3E}">
        <p14:creationId xmlns:p14="http://schemas.microsoft.com/office/powerpoint/2010/main" val="483585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800"/>
              </a:spcBef>
            </a:pPr>
            <a:r>
              <a:rPr lang="en-GB" sz="1800" b="1" kern="0" dirty="0">
                <a:effectLst/>
                <a:latin typeface="Times New Roman" panose="02020603050405020304" pitchFamily="18" charset="0"/>
                <a:cs typeface="Arial" panose="020B0604020202020204" pitchFamily="34" charset="0"/>
              </a:rPr>
              <a:t>Literature Review </a:t>
            </a:r>
          </a:p>
          <a:p>
            <a:pPr algn="just">
              <a:lnSpc>
                <a:spcPct val="150000"/>
              </a:lnSpc>
              <a:spcBef>
                <a:spcPts val="600"/>
              </a:spcBef>
            </a:pPr>
            <a:r>
              <a:rPr lang="en-GB" sz="1800" b="1" dirty="0">
                <a:effectLst/>
                <a:latin typeface="Times New Roman" panose="02020603050405020304" pitchFamily="18" charset="0"/>
                <a:cs typeface="Arial" panose="020B0604020202020204" pitchFamily="34" charset="0"/>
              </a:rPr>
              <a:t>Effects of over-tourism on the hotel and hospitality industry</a:t>
            </a: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Tourism plays an effective role in the development of the hotel and hospitality industry through increasing tourism that boosts hotel occupancy rates along with acquiring higher profitability. Moreno-Gil and Coca-</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Stefaniak</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(2020), tourism results in job creation along with providing economic development through excessive tourism can also negatively strain resources. This inherently impacts the firm to generate profits as the quality of service declines. The presence of high tourist numbers resulted in overcrowding, minimising guest satisfaction and reduced sales. Opined by </a:t>
            </a: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Sgobbo</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(2021), the carrying capacity theory indicates how the overload of tourism impacts infrastructure as well as local communities. In times when demand exceeds the present availability of resources, hospitality firms struggle to maintain effective service. Thus, over-tourism also causes firms to face issues regarding conflicts among the tourists and local residents as over-tourism causes congestion of people.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EA820E-C6E1-461B-BB31-EFB4BDA8688E}" type="slidenum">
              <a:rPr lang="en-GB" smtClean="0"/>
              <a:t>4</a:t>
            </a:fld>
            <a:endParaRPr lang="en-GB"/>
          </a:p>
        </p:txBody>
      </p:sp>
    </p:spTree>
    <p:extLst>
      <p:ext uri="{BB962C8B-B14F-4D97-AF65-F5344CB8AC3E}">
        <p14:creationId xmlns:p14="http://schemas.microsoft.com/office/powerpoint/2010/main" val="2328990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GB" sz="1800" b="1" dirty="0">
                <a:effectLst/>
                <a:latin typeface="Times New Roman" panose="02020603050405020304" pitchFamily="18" charset="0"/>
                <a:cs typeface="Arial" panose="020B0604020202020204" pitchFamily="34" charset="0"/>
              </a:rPr>
              <a:t>Challenges faced by the hotel and hospitality sector due to over-tourism </a:t>
            </a:r>
          </a:p>
          <a:p>
            <a:r>
              <a:rPr lang="en-GB" sz="1800" dirty="0">
                <a:effectLst/>
                <a:latin typeface="Times New Roman" panose="02020603050405020304" pitchFamily="18" charset="0"/>
                <a:ea typeface="Times New Roman" panose="02020603050405020304" pitchFamily="18" charset="0"/>
              </a:rPr>
              <a:t>Over-tourism determines effective challenges for firms within the industry that result in various issues and negative aspects. One of such major challenges is infrastructure strain caused by excessive tourist numbers. Emphasised by </a:t>
            </a:r>
            <a:r>
              <a:rPr lang="en-GB" sz="1800" dirty="0" err="1">
                <a:effectLst/>
                <a:latin typeface="Times New Roman" panose="02020603050405020304" pitchFamily="18" charset="0"/>
                <a:ea typeface="Times New Roman" panose="02020603050405020304" pitchFamily="18" charset="0"/>
              </a:rPr>
              <a:t>Krajickova</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Hampl</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Lancosova</a:t>
            </a:r>
            <a:r>
              <a:rPr lang="en-GB" sz="1800" dirty="0">
                <a:effectLst/>
                <a:latin typeface="Times New Roman" panose="02020603050405020304" pitchFamily="18" charset="0"/>
                <a:ea typeface="Times New Roman" panose="02020603050405020304" pitchFamily="18" charset="0"/>
              </a:rPr>
              <a:t> (2022) presence of overcrowding in hotels also emphasises the challenge of effective resource management as well as waste disposal. All these inherently resulted in enhancing operational capital that can inherently discourage tourists from travelling and developing long-term sustainability in businesses. Hospitality companies in such destinations have encountered issues such as pollution, water shortage, energy inefficiency, deforestation and many more. Such availability of uncontrolled tourism development indirectly impacted cultural degradation, affecting valuable and traditional tourism experiences. According to </a:t>
            </a:r>
            <a:r>
              <a:rPr lang="en-GB" sz="1800" dirty="0" err="1">
                <a:effectLst/>
                <a:latin typeface="Times New Roman" panose="02020603050405020304" pitchFamily="18" charset="0"/>
                <a:ea typeface="Times New Roman" panose="02020603050405020304" pitchFamily="18" charset="0"/>
              </a:rPr>
              <a:t>Rusli</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(2024), social carrying capacity theory in this context evaluates that excessive tourism negatively challenges the local community as they encounter issues of overcrowding, rising living costs, and a minimised quality of life. </a:t>
            </a:r>
            <a:endParaRPr lang="en-GB" dirty="0"/>
          </a:p>
        </p:txBody>
      </p:sp>
      <p:sp>
        <p:nvSpPr>
          <p:cNvPr id="4" name="Slide Number Placeholder 3"/>
          <p:cNvSpPr>
            <a:spLocks noGrp="1"/>
          </p:cNvSpPr>
          <p:nvPr>
            <p:ph type="sldNum" sz="quarter" idx="5"/>
          </p:nvPr>
        </p:nvSpPr>
        <p:spPr/>
        <p:txBody>
          <a:bodyPr/>
          <a:lstStyle/>
          <a:p>
            <a:fld id="{B2EA820E-C6E1-461B-BB31-EFB4BDA8688E}" type="slidenum">
              <a:rPr lang="en-GB" smtClean="0"/>
              <a:t>5</a:t>
            </a:fld>
            <a:endParaRPr lang="en-GB"/>
          </a:p>
        </p:txBody>
      </p:sp>
    </p:spTree>
    <p:extLst>
      <p:ext uri="{BB962C8B-B14F-4D97-AF65-F5344CB8AC3E}">
        <p14:creationId xmlns:p14="http://schemas.microsoft.com/office/powerpoint/2010/main" val="2572567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GB" sz="1800" b="1" dirty="0">
                <a:effectLst/>
                <a:latin typeface="Times New Roman" panose="02020603050405020304" pitchFamily="18" charset="0"/>
                <a:cs typeface="Arial" panose="020B0604020202020204" pitchFamily="34" charset="0"/>
              </a:rPr>
              <a:t>Strategies that the hotel and hospitality industry can employ to mitigate the negative effect of over-tourism </a:t>
            </a: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Firms in the hospitality sector can acquire various strategies to effectively manage the aspect of over-tourism. Walmsley,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Koens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and Milano (2022), indicated that through implementing sustainable tourism practices, such first can develop eco-friendly policies which indirectly reduce environmental impact. Sustainable certification programs influence companies to minimise energy as well as water consumption. The destination lifecycle model in this aspect indicates that controlling the presence of tourists can support maintaining long-term tourism sustainability. Observed by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Mandić</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(2021), incorporating capacity control measures including limiting the availability of rooms in peak seasons can provide an opportunity to minimise over-tourism. In this context, the involvement of the community is also valuable for evaluating and addressing social issues. Hospitality firms can collaborate with various communities to develop effective and responsible tourism policies. Through incorporating these tactics, the sector can accomplish a strong balance between profitability level and sustainable tourism development.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EA820E-C6E1-461B-BB31-EFB4BDA8688E}" type="slidenum">
              <a:rPr lang="en-GB" smtClean="0"/>
              <a:t>6</a:t>
            </a:fld>
            <a:endParaRPr lang="en-GB"/>
          </a:p>
        </p:txBody>
      </p:sp>
    </p:spTree>
    <p:extLst>
      <p:ext uri="{BB962C8B-B14F-4D97-AF65-F5344CB8AC3E}">
        <p14:creationId xmlns:p14="http://schemas.microsoft.com/office/powerpoint/2010/main" val="1802746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800"/>
              </a:spcBef>
            </a:pPr>
            <a:r>
              <a:rPr lang="en-GB" sz="1800" b="1" kern="0" dirty="0">
                <a:effectLst/>
                <a:latin typeface="Times New Roman" panose="02020603050405020304" pitchFamily="18" charset="0"/>
                <a:cs typeface="Arial" panose="020B0604020202020204" pitchFamily="34" charset="0"/>
              </a:rPr>
              <a:t>Method and theme impact analysis </a:t>
            </a:r>
          </a:p>
          <a:p>
            <a:pPr algn="just">
              <a:lnSpc>
                <a:spcPct val="150000"/>
              </a:lnSpc>
              <a:spcBef>
                <a:spcPts val="600"/>
              </a:spcBef>
            </a:pPr>
            <a:r>
              <a:rPr lang="en-GB" sz="1800" b="1" dirty="0">
                <a:effectLst/>
                <a:latin typeface="Times New Roman" panose="02020603050405020304" pitchFamily="18" charset="0"/>
                <a:cs typeface="Arial" panose="020B0604020202020204" pitchFamily="34" charset="0"/>
              </a:rPr>
              <a:t>PESTEL Analysis </a:t>
            </a:r>
          </a:p>
          <a:p>
            <a:pPr algn="just">
              <a:lnSpc>
                <a:spcPct val="15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Political factors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political atmosphere significantly impacts the tourism industry, specifically hospitality firms as it provides policies and regulations for operating businesses. There is a strong regulatory framework present in the UK that supports managing tourism through over-tourism indicates challenges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(GOV.UK, 2024)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Political aspects for operating congestion in famous locations such as London, Edinburgh and other destinations are effective in maintaining the presence of visitor numbers which inherently impact positive tourism experiences. Several policies in this context are the Tourism Levy which is present in Scotland for the purpose of minimising the effect of over-tourism along with ensuring sustainable growth. Thus, tourism has contributed to the UK economy by generating </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around £106</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billion in 2019 annually which indicates additional pressure on the country to manage increased visitor numbers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(VisitBritain, 2024)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Economic factors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Tourism impacts effectively the growth of the UK's economy whereas over-tourism practices resulted in distortions of those benefits. It is analysed that the hospitality and hotel sector generally contributes around </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93 million to the country’s economy per year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UKHospitality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process of over-tourism can negatively impact this aspect as it minimises the quality of visitors and ineffective guest experience which inherently results in low revenue. Major cities such as London that primarily depend on tourism encounter around 19.1 million international visitors have faced the issue of over-tourism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(london.gov.uk, 2024)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Thus, spreading tourists around less-congested locations could drive financial development within the local economies that generally depend on tourism.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EA820E-C6E1-461B-BB31-EFB4BDA8688E}" type="slidenum">
              <a:rPr lang="en-GB" smtClean="0"/>
              <a:t>7</a:t>
            </a:fld>
            <a:endParaRPr lang="en-GB"/>
          </a:p>
        </p:txBody>
      </p:sp>
    </p:spTree>
    <p:extLst>
      <p:ext uri="{BB962C8B-B14F-4D97-AF65-F5344CB8AC3E}">
        <p14:creationId xmlns:p14="http://schemas.microsoft.com/office/powerpoint/2010/main" val="133285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Social factors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Over-tourism also has the impact of putting social pressure on highly populated destinations as it negatively results in the degradation of community lifestyle. It can severely impact the local communities as an excessive number of people can visit a place where limited accommodations are only available. This can strain housing, and public service approaches as well as degrading the infrastructure. Cities such as Bath and Oxford in the UK have faced challenges as residents complained about overcrowding and excessive noise caused by over-tourism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(Bruton, 2024)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Approximately 79% of the residents in such locations have reported that they felt negatively impacted due to the excessive presence of tourists in those destinations.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Technological factors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advancement of technology experienced in recent times has determined the growth of over-tourism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(Jiang,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availability of travel agencies, online platforms, and websites depicting reviews has made this more effective and easier for travellers to explore destinations more often. Thus, all these approaches impact the oversaturation in well-known destinations. The presence of social media sites impacted more precisely in encouraging places such as the Lake District in the UK to other people which leads to the influx of travellers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(Hahn, 2021)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Technological development supports streamlining visitor management it also exacerbates over-tourism aspects through encouraging more individuals to travel to specific destinations.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EA820E-C6E1-461B-BB31-EFB4BDA8688E}" type="slidenum">
              <a:rPr lang="en-GB" smtClean="0"/>
              <a:t>8</a:t>
            </a:fld>
            <a:endParaRPr lang="en-GB"/>
          </a:p>
        </p:txBody>
      </p:sp>
    </p:spTree>
    <p:extLst>
      <p:ext uri="{BB962C8B-B14F-4D97-AF65-F5344CB8AC3E}">
        <p14:creationId xmlns:p14="http://schemas.microsoft.com/office/powerpoint/2010/main" val="1300686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Environmental factors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Over-tourism has significant environmental effects in the UK comprising damage to natural sites, pollution, as well as depletion of resources present in specific destinations. Various well-known locations in the country such as the Lake District, Scottish Highland and many more have encountered issues in the management of waste as well as the destruction of the ecosystem. The presence of over 18.1 million visitors in the Lake District National Park has emphasised the impact of over-tourism on pollution as well as energy overuse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(Lake District National Park, 2024)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Overall, the environmental aspect is under threat due to unsustainable tourism practices that need to be mitigated for better development of the tourism sector through managing over-tourism.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Legal factors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government of the country has introduced various legal frameworks to measure over-tourism. The presence of those policies indicates the potential negative impacts of over-tourism that comprise rising demand for rental properties which resulted in the housing crisis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(Sandford, 2024)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operation of local taxes can have the opportunity to curb the development of over-tourism through offering a means of reinvesting in the improvement of valuable tourist destinations.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EA820E-C6E1-461B-BB31-EFB4BDA8688E}" type="slidenum">
              <a:rPr lang="en-GB" smtClean="0"/>
              <a:t>9</a:t>
            </a:fld>
            <a:endParaRPr lang="en-GB"/>
          </a:p>
        </p:txBody>
      </p:sp>
    </p:spTree>
    <p:extLst>
      <p:ext uri="{BB962C8B-B14F-4D97-AF65-F5344CB8AC3E}">
        <p14:creationId xmlns:p14="http://schemas.microsoft.com/office/powerpoint/2010/main" val="17096688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pPr>
            <a:r>
              <a:rPr lang="en-GB" sz="1800" b="1" dirty="0">
                <a:effectLst/>
                <a:latin typeface="Times New Roman" panose="02020603050405020304" pitchFamily="18" charset="0"/>
                <a:cs typeface="Arial" panose="020B0604020202020204" pitchFamily="34" charset="0"/>
              </a:rPr>
              <a:t>Industry responses to over-tourism issue </a:t>
            </a:r>
          </a:p>
          <a:p>
            <a:pPr algn="just">
              <a:lnSpc>
                <a:spcPct val="15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Strengths of industry responses to over-tourism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Several measures have been incorporated by the hospitality sector to address the issue of over-tourism. The development of the Tourism Levy in various cities such as Edinburgh has helped to manage the presence of visitors. Similarly, London has also acquired sustainable tourism practices including energy-efficient systems and obtaining local produce. Around 60% of hotels in the country have emphasised commitment to sustainability initiatives by 2021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(CBRE, 2024)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All these efforts have proved beneficial role to overcoming several strains on famous locations encouraging sustainable tourism along with supporting local economies.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Limitations of industry responses to over-tourism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Limitations are also present despite the availability of positive responses within the aspect of tackling the over-tourism aspect in the country. Many of the firms within the sector in the country still struggle to have the right amount of capacity during peak seasons, particularly in major cities. In 2020, Airbnb also listed in London where it surpassed around 50,000 exacerbating over-tourism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(Airbnb, 2024)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Thus, pricing tactics incorporated in several hotels to acquire tourists also impacted negatively to through unintentionally resulted in mass tourism.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EA820E-C6E1-461B-BB31-EFB4BDA8688E}" type="slidenum">
              <a:rPr lang="en-GB" smtClean="0"/>
              <a:t>10</a:t>
            </a:fld>
            <a:endParaRPr lang="en-GB"/>
          </a:p>
        </p:txBody>
      </p:sp>
    </p:spTree>
    <p:extLst>
      <p:ext uri="{BB962C8B-B14F-4D97-AF65-F5344CB8AC3E}">
        <p14:creationId xmlns:p14="http://schemas.microsoft.com/office/powerpoint/2010/main" val="342645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800"/>
              </a:spcBef>
            </a:pPr>
            <a:r>
              <a:rPr lang="en-GB" sz="1800" b="1" kern="0" dirty="0">
                <a:effectLst/>
                <a:latin typeface="Times New Roman" panose="02020603050405020304" pitchFamily="18" charset="0"/>
                <a:cs typeface="Arial" panose="020B0604020202020204" pitchFamily="34" charset="0"/>
              </a:rPr>
              <a:t>Conclusion </a:t>
            </a:r>
          </a:p>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The presentation has evaluated the profound effect of over-tourism on hospitality firms. A literature review has been performed through which perspectives of various other research papers have been included regarding the impacts, and challenges caused by over-</a:t>
            </a:r>
            <a:r>
              <a:rPr lang="en-GB" sz="1800" dirty="0" err="1">
                <a:effectLst/>
                <a:latin typeface="Times New Roman" panose="02020603050405020304" pitchFamily="18" charset="0"/>
                <a:ea typeface="Arial" panose="020B0604020202020204" pitchFamily="34" charset="0"/>
                <a:cs typeface="Arial" panose="020B0604020202020204" pitchFamily="34" charset="0"/>
              </a:rPr>
              <a:t>tourism.PESTEL</a:t>
            </a:r>
            <a:r>
              <a:rPr lang="en-GB" sz="1800" dirty="0">
                <a:effectLst/>
                <a:latin typeface="Times New Roman" panose="02020603050405020304" pitchFamily="18" charset="0"/>
                <a:ea typeface="Arial" panose="020B0604020202020204" pitchFamily="34" charset="0"/>
                <a:cs typeface="Arial" panose="020B0604020202020204" pitchFamily="34" charset="0"/>
              </a:rPr>
              <a:t> analysis has also been demonstrated here through which the impact of various external forces on the industry as well as over-tourism have been analysed. It has also emphasised the need for the sector to embrace innovation to create a balance between sustainability and economic viability. Thus, the overall presentation has offered the description of valuable transformations that are required to manage over-tourism through providing valuable insights for the future development of hospitality. </a:t>
            </a:r>
          </a:p>
          <a:p>
            <a:endParaRPr lang="en-GB" dirty="0"/>
          </a:p>
        </p:txBody>
      </p:sp>
      <p:sp>
        <p:nvSpPr>
          <p:cNvPr id="4" name="Slide Number Placeholder 3"/>
          <p:cNvSpPr>
            <a:spLocks noGrp="1"/>
          </p:cNvSpPr>
          <p:nvPr>
            <p:ph type="sldNum" sz="quarter" idx="5"/>
          </p:nvPr>
        </p:nvSpPr>
        <p:spPr/>
        <p:txBody>
          <a:bodyPr/>
          <a:lstStyle/>
          <a:p>
            <a:fld id="{B2EA820E-C6E1-461B-BB31-EFB4BDA8688E}" type="slidenum">
              <a:rPr lang="en-GB" smtClean="0"/>
              <a:t>11</a:t>
            </a:fld>
            <a:endParaRPr lang="en-GB"/>
          </a:p>
        </p:txBody>
      </p:sp>
    </p:spTree>
    <p:extLst>
      <p:ext uri="{BB962C8B-B14F-4D97-AF65-F5344CB8AC3E}">
        <p14:creationId xmlns:p14="http://schemas.microsoft.com/office/powerpoint/2010/main" val="1287108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800"/>
              </a:spcBef>
            </a:pPr>
            <a:r>
              <a:rPr lang="en-GB" sz="1800" b="1" kern="0" dirty="0">
                <a:effectLst/>
                <a:latin typeface="Times New Roman" panose="02020603050405020304" pitchFamily="18" charset="0"/>
                <a:cs typeface="Arial" panose="020B0604020202020204" pitchFamily="34" charset="0"/>
              </a:rPr>
              <a:t>Recommendations </a:t>
            </a:r>
          </a:p>
          <a:p>
            <a:pPr algn="just">
              <a:lnSpc>
                <a:spcPct val="15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Embrace technological advancements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Firms within the hotel and hospitality sector are suggested to invest in developing technologies including AI and IoT. Through investing in such factors firms can improve guest experiences as well as operational effectiveness. These technologies can also streamline customer service along with offering personalised recommendations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Toister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Thus, it can result in the enhancement of customer loyalty and inherently gaining a competitive edge through which firms can remain relevant in the business market.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Concentrate on sustainable practices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Following sustainable activities should be practised by the first within the sector to meet customer demand as well as minimise operational costs. Through the implementation of energy-efficiency solutions comprising water-saving features, others can support hotels to lower their environmental impacts. The firms can also provide green certifications and encourage sustainability within marketing practices to attract environmentally conscious travellers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sustainabletravel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This sector has the potential to construct a more responsible brand value through adopting such sustainable practices.</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EA820E-C6E1-461B-BB31-EFB4BDA8688E}" type="slidenum">
              <a:rPr lang="en-GB" smtClean="0"/>
              <a:t>12</a:t>
            </a:fld>
            <a:endParaRPr lang="en-GB"/>
          </a:p>
        </p:txBody>
      </p:sp>
    </p:spTree>
    <p:extLst>
      <p:ext uri="{BB962C8B-B14F-4D97-AF65-F5344CB8AC3E}">
        <p14:creationId xmlns:p14="http://schemas.microsoft.com/office/powerpoint/2010/main" val="11716524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800"/>
              </a:spcBef>
            </a:pPr>
            <a:r>
              <a:rPr lang="en-GB" sz="1800" b="1" kern="0" dirty="0">
                <a:effectLst/>
                <a:latin typeface="Times New Roman" panose="02020603050405020304" pitchFamily="18" charset="0"/>
                <a:cs typeface="Arial" panose="020B0604020202020204" pitchFamily="34" charset="0"/>
              </a:rPr>
              <a:t>References </a:t>
            </a:r>
          </a:p>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Airbnb.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Travel on Airbnb: housing and economic impact study.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https://news.airbnb.com/wp-content/uploads/sites/4/2024/09/EY_Airbnb_Housing-and-Economic-Impacts-in-the-UK.pdf</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07 February 2025).</a:t>
            </a:r>
          </a:p>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Bruton, A.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Is Bath becoming overcrowded, or are the numbers misleading?.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https://www.residebath.co.uk/20240806/is-bath-becoming-overcrowded-or-are-the-numbers-misleading/</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03 February 2025).</a:t>
            </a:r>
          </a:p>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CBRE.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Sustainability and ESG Adoption in the Hotel Industry: A Global Status Update.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https://www.cbre.com/insights/reports/sustainability-and-esg-adoption-in-the-hotel-industry#:~:text=An%20increase%20in%20the%20number,&amp;%20Lodging%20Association%20(AH&amp;LA).</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06 February 2025).</a:t>
            </a: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Ford, R.C. and Sturman, M.C. (2019)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Managing hospitality organizations: Achieving excellence in the guest experience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SAGE Publications. Available at:</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GOV.UK.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BETTER REGULATION FRAMEWORK.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https://assets.publishing.service.gov.uk/media/65420ee8d36c91000d935b58/Better_Regulation_Framework_guidance.pdf</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02 February 2025).</a:t>
            </a:r>
          </a:p>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Hahn, J. (2021) </a:t>
            </a:r>
            <a:r>
              <a:rPr lang="en-GB" sz="1800" i="1" dirty="0">
                <a:effectLst/>
                <a:latin typeface="Times New Roman" panose="02020603050405020304" pitchFamily="18" charset="0"/>
                <a:ea typeface="Arial" panose="020B0604020202020204" pitchFamily="34" charset="0"/>
                <a:cs typeface="Arial" panose="020B0604020202020204" pitchFamily="34" charset="0"/>
              </a:rPr>
              <a:t>How to use social media to boost bookings and influence </a:t>
            </a:r>
            <a:r>
              <a:rPr lang="en-GB" sz="1800" i="1" dirty="0" err="1">
                <a:effectLst/>
                <a:latin typeface="Times New Roman" panose="02020603050405020304" pitchFamily="18" charset="0"/>
                <a:ea typeface="Arial" panose="020B0604020202020204" pitchFamily="34" charset="0"/>
                <a:cs typeface="Arial" panose="020B0604020202020204" pitchFamily="34" charset="0"/>
              </a:rPr>
              <a:t>travelers</a:t>
            </a:r>
            <a:r>
              <a:rPr lang="en-GB" sz="1800" i="1" dirty="0">
                <a:effectLst/>
                <a:latin typeface="Times New Roman" panose="02020603050405020304" pitchFamily="18" charset="0"/>
                <a:ea typeface="Arial" panose="020B0604020202020204" pitchFamily="34" charset="0"/>
                <a:cs typeface="Arial" panose="020B0604020202020204" pitchFamily="34" charset="0"/>
              </a:rPr>
              <a:t>.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https://www.mews.com/en/blog/how-social-media-impacts-traveller-decisions-and-hotel-budgets</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03 February 2025).</a:t>
            </a:r>
          </a:p>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Jiang, C.,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A ten-year review analysis of the impact of digitization on tourism development (2012–2022).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https://www.nature.com/articles/s41599-023-02150-7</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03 February 2025).</a:t>
            </a:r>
          </a:p>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Lake District National Park.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Impacts of tourism.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https://www.lakedistrict.gov.uk/learning/factstourism/impactsoftourism</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06 February 2025).</a:t>
            </a:r>
          </a:p>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london.gov.uk.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Supporting London's visitor economy.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https://www.london.gov.uk/programmes-strategies/business-and-economy/mayors-priorities-londons-economy-and-business/supporting-londons-visitor-economy</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03 February 2025).</a:t>
            </a:r>
          </a:p>
          <a:p>
            <a:pPr algn="just">
              <a:lnSpc>
                <a:spcPct val="150000"/>
              </a:lnSpc>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Mandić</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 (2021) ‘Optimization of tourism development in destinations: an approach used to alleviate the impacts of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overtourism</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in the Mediterranean region.’ In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Handbook for sustainable tourism practitioners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(pp. 345-362). Edward Elgar Publishing. Available at: https://doi.org/10.4337/9781839100895.00028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Moreno-Gil, S. and Coca-</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Stefaniak</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J.A. (2020) ‘" Guest editorial":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Overtourism</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and the sharing economy–tourism cities at a crossroads.’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Tourism Cities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6</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(1), pp.1-7. Available at: </a:t>
            </a:r>
            <a:r>
              <a:rPr lang="en-GB" sz="1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https://doi.org/10.1108/IJTC-03-2020-174</a:t>
            </a:r>
            <a:r>
              <a:rPr lang="en-GB" sz="1800" dirty="0">
                <a:effectLst/>
                <a:latin typeface="Times New Roman" panose="02020603050405020304" pitchFamily="18" charset="0"/>
                <a:ea typeface="Arial" panose="020B0604020202020204" pitchFamily="34" charset="0"/>
                <a:cs typeface="Times New Roman" panose="02020603050405020304" pitchFamily="18" charset="0"/>
              </a:rPr>
              <a:t>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Rusli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Avenzora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R.,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Sunarminto</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Malihah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 (2024) ‘Measuring Tourism Social Carrying Capacity: An Exploratory Study of Social Dynamics in Ecotourism Development of Cirebon.’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Journal of Environmental Management and Tourism</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15</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(1), pp.209-225. Available at: https://doi.org/10.14505/jemt.v15.1(73).17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Sandford, M.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Tourist taxes: policy and debates.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https://commonslibrary.parliament.uk/research-briefings/cbp-10158/#:~:text=A%20'tourist%20tax'%20(or,on%20short%2Dterm%20accommodation%20providers.</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06 February 2025).</a:t>
            </a:r>
          </a:p>
          <a:p>
            <a:pPr algn="just">
              <a:lnSpc>
                <a:spcPct val="150000"/>
              </a:lnSpc>
            </a:pPr>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Sgobbo</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 (2021) ‘Sustainable Planning: The Carrying Capacity Approach.’ In </a:t>
            </a:r>
            <a:r>
              <a:rPr lang="en-GB" sz="18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New Metropolitan Perspectives: Knowledge Dynamics and Innovation-driven Policies Towards Urban and Regional Transition Volume 2</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(pp. 633-642). Springer International Publishing.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Available at: https://doi.org/10.1007/978-3-030-48279-4_59 </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GB" sz="1800" dirty="0" err="1">
                <a:effectLst/>
                <a:latin typeface="Times New Roman" panose="02020603050405020304" pitchFamily="18" charset="0"/>
                <a:ea typeface="Arial" panose="020B0604020202020204" pitchFamily="34" charset="0"/>
                <a:cs typeface="Arial" panose="020B0604020202020204" pitchFamily="34" charset="0"/>
              </a:rPr>
              <a:t>sustainabletravel</a:t>
            </a:r>
            <a:r>
              <a:rPr lang="en-GB" sz="1800" dirty="0">
                <a:effectLst/>
                <a:latin typeface="Times New Roman" panose="02020603050405020304" pitchFamily="18" charset="0"/>
                <a:ea typeface="Arial" panose="020B0604020202020204" pitchFamily="34" charset="0"/>
                <a:cs typeface="Arial" panose="020B0604020202020204" pitchFamily="34" charset="0"/>
              </a:rPr>
              <a:t>.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Striking a Balance: </a:t>
            </a:r>
            <a:r>
              <a:rPr lang="en-GB" sz="1800" i="1" dirty="0" err="1">
                <a:effectLst/>
                <a:latin typeface="Times New Roman" panose="02020603050405020304" pitchFamily="18" charset="0"/>
                <a:ea typeface="Arial" panose="020B0604020202020204" pitchFamily="34" charset="0"/>
                <a:cs typeface="Arial" panose="020B0604020202020204" pitchFamily="34" charset="0"/>
              </a:rPr>
              <a:t>Overtourism</a:t>
            </a:r>
            <a:r>
              <a:rPr lang="en-GB" sz="1800" i="1" dirty="0">
                <a:effectLst/>
                <a:latin typeface="Times New Roman" panose="02020603050405020304" pitchFamily="18" charset="0"/>
                <a:ea typeface="Arial" panose="020B0604020202020204" pitchFamily="34" charset="0"/>
                <a:cs typeface="Arial" panose="020B0604020202020204" pitchFamily="34" charset="0"/>
              </a:rPr>
              <a:t> Solutions that Embrace Regenerative Travel and Reduce Tourism’s Burden.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https://sustainabletravel.org/overtourism-solutions-reduce-burden-regenerative-travel/#:~:text=Minimize%20Tourism's%20Environmental%20Footprint&amp;text=This%20means%20adopting%20practices%20that,increase%20a%20destination's%20carrying%20capacity.</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07 February 2025).</a:t>
            </a:r>
          </a:p>
          <a:p>
            <a:pPr algn="just">
              <a:lnSpc>
                <a:spcPct val="150000"/>
              </a:lnSpc>
            </a:pPr>
            <a:r>
              <a:rPr lang="en-GB" sz="1800" dirty="0" err="1">
                <a:effectLst/>
                <a:latin typeface="Times New Roman" panose="02020603050405020304" pitchFamily="18" charset="0"/>
                <a:ea typeface="Arial" panose="020B0604020202020204" pitchFamily="34" charset="0"/>
                <a:cs typeface="Arial" panose="020B0604020202020204" pitchFamily="34" charset="0"/>
              </a:rPr>
              <a:t>Toister</a:t>
            </a:r>
            <a:r>
              <a:rPr lang="en-GB" sz="1800" dirty="0">
                <a:effectLst/>
                <a:latin typeface="Times New Roman" panose="02020603050405020304" pitchFamily="18" charset="0"/>
                <a:ea typeface="Arial" panose="020B0604020202020204" pitchFamily="34" charset="0"/>
                <a:cs typeface="Arial" panose="020B0604020202020204" pitchFamily="34" charset="0"/>
              </a:rPr>
              <a:t>, N.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Beyond The Common Border: How To Combat </a:t>
            </a:r>
            <a:r>
              <a:rPr lang="en-GB" sz="1800" i="1" dirty="0" err="1">
                <a:effectLst/>
                <a:latin typeface="Times New Roman" panose="02020603050405020304" pitchFamily="18" charset="0"/>
                <a:ea typeface="Arial" panose="020B0604020202020204" pitchFamily="34" charset="0"/>
                <a:cs typeface="Arial" panose="020B0604020202020204" pitchFamily="34" charset="0"/>
              </a:rPr>
              <a:t>Overtourism</a:t>
            </a:r>
            <a:r>
              <a:rPr lang="en-GB" sz="1800" i="1" dirty="0">
                <a:effectLst/>
                <a:latin typeface="Times New Roman" panose="02020603050405020304" pitchFamily="18" charset="0"/>
                <a:ea typeface="Arial" panose="020B0604020202020204" pitchFamily="34" charset="0"/>
                <a:cs typeface="Arial" panose="020B0604020202020204" pitchFamily="34" charset="0"/>
              </a:rPr>
              <a:t> With Technology.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https://www.forbes.com/councils/forbestechcouncil/2023/07/03/beyond-the-common-border-how-to-combat-overtourism-with-technology/</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07 February 2025).</a:t>
            </a:r>
          </a:p>
          <a:p>
            <a:pPr algn="just">
              <a:lnSpc>
                <a:spcPct val="150000"/>
              </a:lnSpc>
            </a:pPr>
            <a:r>
              <a:rPr lang="en-GB" sz="1800" dirty="0" err="1">
                <a:effectLst/>
                <a:latin typeface="Times New Roman" panose="02020603050405020304" pitchFamily="18" charset="0"/>
                <a:ea typeface="Arial" panose="020B0604020202020204" pitchFamily="34" charset="0"/>
                <a:cs typeface="Arial" panose="020B0604020202020204" pitchFamily="34" charset="0"/>
              </a:rPr>
              <a:t>UKHospitality</a:t>
            </a:r>
            <a:r>
              <a:rPr lang="en-GB" sz="1800" dirty="0">
                <a:effectLst/>
                <a:latin typeface="Times New Roman" panose="02020603050405020304" pitchFamily="18" charset="0"/>
                <a:ea typeface="Arial" panose="020B0604020202020204" pitchFamily="34" charset="0"/>
                <a:cs typeface="Arial" panose="020B0604020202020204" pitchFamily="34" charset="0"/>
              </a:rPr>
              <a:t>.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Economic contribution of hospitality.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https://www.ukhospitality.org.uk/insight/economic-contribution-of-hospitality/</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02 February 2025).</a:t>
            </a:r>
          </a:p>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VisitBritain.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The value of tourism in England.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https://www.visitbritain.org/research-insights/value-tourism-england</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02 February 2025).</a:t>
            </a:r>
          </a:p>
          <a:p>
            <a:endParaRPr lang="en-GB" dirty="0"/>
          </a:p>
        </p:txBody>
      </p:sp>
      <p:sp>
        <p:nvSpPr>
          <p:cNvPr id="4" name="Slide Number Placeholder 3"/>
          <p:cNvSpPr>
            <a:spLocks noGrp="1"/>
          </p:cNvSpPr>
          <p:nvPr>
            <p:ph type="sldNum" sz="quarter" idx="5"/>
          </p:nvPr>
        </p:nvSpPr>
        <p:spPr/>
        <p:txBody>
          <a:bodyPr/>
          <a:lstStyle/>
          <a:p>
            <a:fld id="{B2EA820E-C6E1-461B-BB31-EFB4BDA8688E}" type="slidenum">
              <a:rPr lang="en-GB" smtClean="0"/>
              <a:t>14</a:t>
            </a:fld>
            <a:endParaRPr lang="en-GB"/>
          </a:p>
        </p:txBody>
      </p:sp>
    </p:spTree>
    <p:extLst>
      <p:ext uri="{BB962C8B-B14F-4D97-AF65-F5344CB8AC3E}">
        <p14:creationId xmlns:p14="http://schemas.microsoft.com/office/powerpoint/2010/main" val="596343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FCAF-1668-47BE-967B-89238D4225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7EF90D-AC20-45D2-BF03-FD13AF1450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8F3C6B-5E82-4B19-BE46-B7F57EF6FB5B}"/>
              </a:ext>
            </a:extLst>
          </p:cNvPr>
          <p:cNvSpPr>
            <a:spLocks noGrp="1"/>
          </p:cNvSpPr>
          <p:nvPr>
            <p:ph type="dt" sz="half" idx="10"/>
          </p:nvPr>
        </p:nvSpPr>
        <p:spPr/>
        <p:txBody>
          <a:bodyPr/>
          <a:lstStyle/>
          <a:p>
            <a:fld id="{F6F05178-0FC5-454E-BFAD-8E9CF29AE6FE}" type="datetimeFigureOut">
              <a:rPr lang="en-GB" smtClean="0"/>
              <a:t>24/02/2025</a:t>
            </a:fld>
            <a:endParaRPr lang="en-GB"/>
          </a:p>
        </p:txBody>
      </p:sp>
      <p:sp>
        <p:nvSpPr>
          <p:cNvPr id="5" name="Footer Placeholder 4">
            <a:extLst>
              <a:ext uri="{FF2B5EF4-FFF2-40B4-BE49-F238E27FC236}">
                <a16:creationId xmlns:a16="http://schemas.microsoft.com/office/drawing/2014/main" id="{9A21F92E-B890-4DD4-A2C8-7C289B5E66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26FFD0-5852-406F-AC9E-12D7C8424D43}"/>
              </a:ext>
            </a:extLst>
          </p:cNvPr>
          <p:cNvSpPr>
            <a:spLocks noGrp="1"/>
          </p:cNvSpPr>
          <p:nvPr>
            <p:ph type="sldNum" sz="quarter" idx="12"/>
          </p:nvPr>
        </p:nvSpPr>
        <p:spPr/>
        <p:txBody>
          <a:bodyPr/>
          <a:lstStyle/>
          <a:p>
            <a:fld id="{14FF36DA-58FC-4356-B3FA-18A41A6C832A}" type="slidenum">
              <a:rPr lang="en-GB" smtClean="0"/>
              <a:t>‹#›</a:t>
            </a:fld>
            <a:endParaRPr lang="en-GB"/>
          </a:p>
        </p:txBody>
      </p:sp>
    </p:spTree>
    <p:extLst>
      <p:ext uri="{BB962C8B-B14F-4D97-AF65-F5344CB8AC3E}">
        <p14:creationId xmlns:p14="http://schemas.microsoft.com/office/powerpoint/2010/main" val="171947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47CD5-8B0F-49D9-8403-ABC6472A37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56D955-4640-4CEA-9A12-7DA566756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428DFA-221E-4BCE-A104-6730C9C75BE0}"/>
              </a:ext>
            </a:extLst>
          </p:cNvPr>
          <p:cNvSpPr>
            <a:spLocks noGrp="1"/>
          </p:cNvSpPr>
          <p:nvPr>
            <p:ph type="dt" sz="half" idx="10"/>
          </p:nvPr>
        </p:nvSpPr>
        <p:spPr/>
        <p:txBody>
          <a:bodyPr/>
          <a:lstStyle/>
          <a:p>
            <a:fld id="{F6F05178-0FC5-454E-BFAD-8E9CF29AE6FE}" type="datetimeFigureOut">
              <a:rPr lang="en-GB" smtClean="0"/>
              <a:t>24/02/2025</a:t>
            </a:fld>
            <a:endParaRPr lang="en-GB"/>
          </a:p>
        </p:txBody>
      </p:sp>
      <p:sp>
        <p:nvSpPr>
          <p:cNvPr id="5" name="Footer Placeholder 4">
            <a:extLst>
              <a:ext uri="{FF2B5EF4-FFF2-40B4-BE49-F238E27FC236}">
                <a16:creationId xmlns:a16="http://schemas.microsoft.com/office/drawing/2014/main" id="{5490DBA4-B233-47F6-A732-0A8A922225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A6C64E-6A67-4BAC-9416-581D5A64B43B}"/>
              </a:ext>
            </a:extLst>
          </p:cNvPr>
          <p:cNvSpPr>
            <a:spLocks noGrp="1"/>
          </p:cNvSpPr>
          <p:nvPr>
            <p:ph type="sldNum" sz="quarter" idx="12"/>
          </p:nvPr>
        </p:nvSpPr>
        <p:spPr/>
        <p:txBody>
          <a:bodyPr/>
          <a:lstStyle/>
          <a:p>
            <a:fld id="{14FF36DA-58FC-4356-B3FA-18A41A6C832A}" type="slidenum">
              <a:rPr lang="en-GB" smtClean="0"/>
              <a:t>‹#›</a:t>
            </a:fld>
            <a:endParaRPr lang="en-GB"/>
          </a:p>
        </p:txBody>
      </p:sp>
    </p:spTree>
    <p:extLst>
      <p:ext uri="{BB962C8B-B14F-4D97-AF65-F5344CB8AC3E}">
        <p14:creationId xmlns:p14="http://schemas.microsoft.com/office/powerpoint/2010/main" val="1457117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03354-5E4B-4DDC-B809-151AF659A7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4F9570-D355-4EF7-8013-3557DD6AFAB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F025CC-FD6A-440F-A062-E48EE435B3B3}"/>
              </a:ext>
            </a:extLst>
          </p:cNvPr>
          <p:cNvSpPr>
            <a:spLocks noGrp="1"/>
          </p:cNvSpPr>
          <p:nvPr>
            <p:ph type="dt" sz="half" idx="10"/>
          </p:nvPr>
        </p:nvSpPr>
        <p:spPr/>
        <p:txBody>
          <a:bodyPr/>
          <a:lstStyle/>
          <a:p>
            <a:fld id="{F6F05178-0FC5-454E-BFAD-8E9CF29AE6FE}" type="datetimeFigureOut">
              <a:rPr lang="en-GB" smtClean="0"/>
              <a:t>24/02/2025</a:t>
            </a:fld>
            <a:endParaRPr lang="en-GB"/>
          </a:p>
        </p:txBody>
      </p:sp>
      <p:sp>
        <p:nvSpPr>
          <p:cNvPr id="5" name="Footer Placeholder 4">
            <a:extLst>
              <a:ext uri="{FF2B5EF4-FFF2-40B4-BE49-F238E27FC236}">
                <a16:creationId xmlns:a16="http://schemas.microsoft.com/office/drawing/2014/main" id="{72B719AF-7454-495D-B9E6-E4BBC4A509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70A358-004D-478F-B969-9DCCABF27662}"/>
              </a:ext>
            </a:extLst>
          </p:cNvPr>
          <p:cNvSpPr>
            <a:spLocks noGrp="1"/>
          </p:cNvSpPr>
          <p:nvPr>
            <p:ph type="sldNum" sz="quarter" idx="12"/>
          </p:nvPr>
        </p:nvSpPr>
        <p:spPr/>
        <p:txBody>
          <a:bodyPr/>
          <a:lstStyle/>
          <a:p>
            <a:fld id="{14FF36DA-58FC-4356-B3FA-18A41A6C832A}" type="slidenum">
              <a:rPr lang="en-GB" smtClean="0"/>
              <a:t>‹#›</a:t>
            </a:fld>
            <a:endParaRPr lang="en-GB"/>
          </a:p>
        </p:txBody>
      </p:sp>
    </p:spTree>
    <p:extLst>
      <p:ext uri="{BB962C8B-B14F-4D97-AF65-F5344CB8AC3E}">
        <p14:creationId xmlns:p14="http://schemas.microsoft.com/office/powerpoint/2010/main" val="1971912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0703E-83F9-4D0B-9410-840D02BA4E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F7FB36-8410-4FB4-B750-A1D38DAD03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51C07DA-E263-41AD-8598-98D295D32DA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A244D3-50D4-426D-AE51-EEE749BB1482}"/>
              </a:ext>
            </a:extLst>
          </p:cNvPr>
          <p:cNvSpPr>
            <a:spLocks noGrp="1"/>
          </p:cNvSpPr>
          <p:nvPr>
            <p:ph type="dt" sz="half" idx="10"/>
          </p:nvPr>
        </p:nvSpPr>
        <p:spPr/>
        <p:txBody>
          <a:bodyPr/>
          <a:lstStyle/>
          <a:p>
            <a:fld id="{F6F05178-0FC5-454E-BFAD-8E9CF29AE6FE}" type="datetimeFigureOut">
              <a:rPr lang="en-GB" smtClean="0"/>
              <a:t>24/02/2025</a:t>
            </a:fld>
            <a:endParaRPr lang="en-GB"/>
          </a:p>
        </p:txBody>
      </p:sp>
      <p:sp>
        <p:nvSpPr>
          <p:cNvPr id="6" name="Footer Placeholder 5">
            <a:extLst>
              <a:ext uri="{FF2B5EF4-FFF2-40B4-BE49-F238E27FC236}">
                <a16:creationId xmlns:a16="http://schemas.microsoft.com/office/drawing/2014/main" id="{AE567A5A-DCFD-48CB-8C79-3748EEFEDC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8ED245-2A59-4BE2-8D7A-436747921CD3}"/>
              </a:ext>
            </a:extLst>
          </p:cNvPr>
          <p:cNvSpPr>
            <a:spLocks noGrp="1"/>
          </p:cNvSpPr>
          <p:nvPr>
            <p:ph type="sldNum" sz="quarter" idx="12"/>
          </p:nvPr>
        </p:nvSpPr>
        <p:spPr/>
        <p:txBody>
          <a:bodyPr/>
          <a:lstStyle/>
          <a:p>
            <a:fld id="{14FF36DA-58FC-4356-B3FA-18A41A6C832A}" type="slidenum">
              <a:rPr lang="en-GB" smtClean="0"/>
              <a:t>‹#›</a:t>
            </a:fld>
            <a:endParaRPr lang="en-GB"/>
          </a:p>
        </p:txBody>
      </p:sp>
    </p:spTree>
    <p:extLst>
      <p:ext uri="{BB962C8B-B14F-4D97-AF65-F5344CB8AC3E}">
        <p14:creationId xmlns:p14="http://schemas.microsoft.com/office/powerpoint/2010/main" val="2926148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4AE15-34E5-456D-81DD-66D0F60461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BEC014-B055-457D-BC00-C98A310E19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63ECA2-B3C3-4B11-B8FC-4618621EB5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A02014-32D4-4513-9EC7-957DD4C28B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F071E0A-4818-448F-B4C0-91AD607C81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EE1FB6-69B2-4723-BB4C-DA51413361A4}"/>
              </a:ext>
            </a:extLst>
          </p:cNvPr>
          <p:cNvSpPr>
            <a:spLocks noGrp="1"/>
          </p:cNvSpPr>
          <p:nvPr>
            <p:ph type="dt" sz="half" idx="10"/>
          </p:nvPr>
        </p:nvSpPr>
        <p:spPr/>
        <p:txBody>
          <a:bodyPr/>
          <a:lstStyle/>
          <a:p>
            <a:fld id="{F6F05178-0FC5-454E-BFAD-8E9CF29AE6FE}" type="datetimeFigureOut">
              <a:rPr lang="en-GB" smtClean="0"/>
              <a:t>24/02/2025</a:t>
            </a:fld>
            <a:endParaRPr lang="en-GB"/>
          </a:p>
        </p:txBody>
      </p:sp>
      <p:sp>
        <p:nvSpPr>
          <p:cNvPr id="8" name="Footer Placeholder 7">
            <a:extLst>
              <a:ext uri="{FF2B5EF4-FFF2-40B4-BE49-F238E27FC236}">
                <a16:creationId xmlns:a16="http://schemas.microsoft.com/office/drawing/2014/main" id="{9970EED2-0AE8-4F80-84C4-3333B91AA9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FFD301-3A11-4A3E-8775-3CFFE9690B5F}"/>
              </a:ext>
            </a:extLst>
          </p:cNvPr>
          <p:cNvSpPr>
            <a:spLocks noGrp="1"/>
          </p:cNvSpPr>
          <p:nvPr>
            <p:ph type="sldNum" sz="quarter" idx="12"/>
          </p:nvPr>
        </p:nvSpPr>
        <p:spPr/>
        <p:txBody>
          <a:bodyPr/>
          <a:lstStyle/>
          <a:p>
            <a:fld id="{14FF36DA-58FC-4356-B3FA-18A41A6C832A}" type="slidenum">
              <a:rPr lang="en-GB" smtClean="0"/>
              <a:t>‹#›</a:t>
            </a:fld>
            <a:endParaRPr lang="en-GB"/>
          </a:p>
        </p:txBody>
      </p:sp>
    </p:spTree>
    <p:extLst>
      <p:ext uri="{BB962C8B-B14F-4D97-AF65-F5344CB8AC3E}">
        <p14:creationId xmlns:p14="http://schemas.microsoft.com/office/powerpoint/2010/main" val="129084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20227-34FF-417B-8306-17070BFD36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E5A09CA-8A04-4707-BBAD-1D0F85060775}"/>
              </a:ext>
            </a:extLst>
          </p:cNvPr>
          <p:cNvSpPr>
            <a:spLocks noGrp="1"/>
          </p:cNvSpPr>
          <p:nvPr>
            <p:ph type="dt" sz="half" idx="10"/>
          </p:nvPr>
        </p:nvSpPr>
        <p:spPr/>
        <p:txBody>
          <a:bodyPr/>
          <a:lstStyle/>
          <a:p>
            <a:fld id="{F6F05178-0FC5-454E-BFAD-8E9CF29AE6FE}" type="datetimeFigureOut">
              <a:rPr lang="en-GB" smtClean="0"/>
              <a:t>24/02/2025</a:t>
            </a:fld>
            <a:endParaRPr lang="en-GB"/>
          </a:p>
        </p:txBody>
      </p:sp>
      <p:sp>
        <p:nvSpPr>
          <p:cNvPr id="4" name="Footer Placeholder 3">
            <a:extLst>
              <a:ext uri="{FF2B5EF4-FFF2-40B4-BE49-F238E27FC236}">
                <a16:creationId xmlns:a16="http://schemas.microsoft.com/office/drawing/2014/main" id="{13CA373D-4874-4163-89B4-48789225C26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4C5006-3710-45BC-85F7-A3E251B9221C}"/>
              </a:ext>
            </a:extLst>
          </p:cNvPr>
          <p:cNvSpPr>
            <a:spLocks noGrp="1"/>
          </p:cNvSpPr>
          <p:nvPr>
            <p:ph type="sldNum" sz="quarter" idx="12"/>
          </p:nvPr>
        </p:nvSpPr>
        <p:spPr/>
        <p:txBody>
          <a:bodyPr/>
          <a:lstStyle/>
          <a:p>
            <a:fld id="{14FF36DA-58FC-4356-B3FA-18A41A6C832A}" type="slidenum">
              <a:rPr lang="en-GB" smtClean="0"/>
              <a:t>‹#›</a:t>
            </a:fld>
            <a:endParaRPr lang="en-GB"/>
          </a:p>
        </p:txBody>
      </p:sp>
    </p:spTree>
    <p:extLst>
      <p:ext uri="{BB962C8B-B14F-4D97-AF65-F5344CB8AC3E}">
        <p14:creationId xmlns:p14="http://schemas.microsoft.com/office/powerpoint/2010/main" val="2249018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5B8C66-E1F7-45F6-965F-5F29E770C66A}"/>
              </a:ext>
            </a:extLst>
          </p:cNvPr>
          <p:cNvSpPr>
            <a:spLocks noGrp="1"/>
          </p:cNvSpPr>
          <p:nvPr>
            <p:ph type="dt" sz="half" idx="10"/>
          </p:nvPr>
        </p:nvSpPr>
        <p:spPr/>
        <p:txBody>
          <a:bodyPr/>
          <a:lstStyle/>
          <a:p>
            <a:fld id="{F6F05178-0FC5-454E-BFAD-8E9CF29AE6FE}" type="datetimeFigureOut">
              <a:rPr lang="en-GB" smtClean="0"/>
              <a:t>24/02/2025</a:t>
            </a:fld>
            <a:endParaRPr lang="en-GB"/>
          </a:p>
        </p:txBody>
      </p:sp>
      <p:sp>
        <p:nvSpPr>
          <p:cNvPr id="3" name="Footer Placeholder 2">
            <a:extLst>
              <a:ext uri="{FF2B5EF4-FFF2-40B4-BE49-F238E27FC236}">
                <a16:creationId xmlns:a16="http://schemas.microsoft.com/office/drawing/2014/main" id="{EF6BCA8A-21E4-41C2-A723-C081E07857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9996F2-0531-4CDA-885C-1F376DC86A93}"/>
              </a:ext>
            </a:extLst>
          </p:cNvPr>
          <p:cNvSpPr>
            <a:spLocks noGrp="1"/>
          </p:cNvSpPr>
          <p:nvPr>
            <p:ph type="sldNum" sz="quarter" idx="12"/>
          </p:nvPr>
        </p:nvSpPr>
        <p:spPr/>
        <p:txBody>
          <a:bodyPr/>
          <a:lstStyle/>
          <a:p>
            <a:fld id="{14FF36DA-58FC-4356-B3FA-18A41A6C832A}" type="slidenum">
              <a:rPr lang="en-GB" smtClean="0"/>
              <a:t>‹#›</a:t>
            </a:fld>
            <a:endParaRPr lang="en-GB"/>
          </a:p>
        </p:txBody>
      </p:sp>
    </p:spTree>
    <p:extLst>
      <p:ext uri="{BB962C8B-B14F-4D97-AF65-F5344CB8AC3E}">
        <p14:creationId xmlns:p14="http://schemas.microsoft.com/office/powerpoint/2010/main" val="2485173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798FF-E272-49BA-A39F-6CA23F5346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1EBD28-076D-428F-A281-7A0B706C46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E4BF7C-213F-4A55-8541-5B1DF7C870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E441E9-49AA-44C5-9402-215AA332EEC4}"/>
              </a:ext>
            </a:extLst>
          </p:cNvPr>
          <p:cNvSpPr>
            <a:spLocks noGrp="1"/>
          </p:cNvSpPr>
          <p:nvPr>
            <p:ph type="dt" sz="half" idx="10"/>
          </p:nvPr>
        </p:nvSpPr>
        <p:spPr/>
        <p:txBody>
          <a:bodyPr/>
          <a:lstStyle/>
          <a:p>
            <a:fld id="{F6F05178-0FC5-454E-BFAD-8E9CF29AE6FE}" type="datetimeFigureOut">
              <a:rPr lang="en-GB" smtClean="0"/>
              <a:t>24/02/2025</a:t>
            </a:fld>
            <a:endParaRPr lang="en-GB"/>
          </a:p>
        </p:txBody>
      </p:sp>
      <p:sp>
        <p:nvSpPr>
          <p:cNvPr id="6" name="Footer Placeholder 5">
            <a:extLst>
              <a:ext uri="{FF2B5EF4-FFF2-40B4-BE49-F238E27FC236}">
                <a16:creationId xmlns:a16="http://schemas.microsoft.com/office/drawing/2014/main" id="{86533259-44BB-413A-A77D-C8320C22F9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F2485D-DB46-4F15-A755-BCBCF64E1BC6}"/>
              </a:ext>
            </a:extLst>
          </p:cNvPr>
          <p:cNvSpPr>
            <a:spLocks noGrp="1"/>
          </p:cNvSpPr>
          <p:nvPr>
            <p:ph type="sldNum" sz="quarter" idx="12"/>
          </p:nvPr>
        </p:nvSpPr>
        <p:spPr/>
        <p:txBody>
          <a:bodyPr/>
          <a:lstStyle/>
          <a:p>
            <a:fld id="{14FF36DA-58FC-4356-B3FA-18A41A6C832A}" type="slidenum">
              <a:rPr lang="en-GB" smtClean="0"/>
              <a:t>‹#›</a:t>
            </a:fld>
            <a:endParaRPr lang="en-GB"/>
          </a:p>
        </p:txBody>
      </p:sp>
    </p:spTree>
    <p:extLst>
      <p:ext uri="{BB962C8B-B14F-4D97-AF65-F5344CB8AC3E}">
        <p14:creationId xmlns:p14="http://schemas.microsoft.com/office/powerpoint/2010/main" val="2988566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24732-4523-40A2-B7B6-D332807B14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77AC931-82A2-4F0B-B54F-A7AB49EEFD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871678B-81D8-46BA-94BB-4C92439789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406E56-1013-4BA0-A525-A9A661D71F9B}"/>
              </a:ext>
            </a:extLst>
          </p:cNvPr>
          <p:cNvSpPr>
            <a:spLocks noGrp="1"/>
          </p:cNvSpPr>
          <p:nvPr>
            <p:ph type="dt" sz="half" idx="10"/>
          </p:nvPr>
        </p:nvSpPr>
        <p:spPr/>
        <p:txBody>
          <a:bodyPr/>
          <a:lstStyle/>
          <a:p>
            <a:fld id="{F6F05178-0FC5-454E-BFAD-8E9CF29AE6FE}" type="datetimeFigureOut">
              <a:rPr lang="en-GB" smtClean="0"/>
              <a:t>24/02/2025</a:t>
            </a:fld>
            <a:endParaRPr lang="en-GB"/>
          </a:p>
        </p:txBody>
      </p:sp>
      <p:sp>
        <p:nvSpPr>
          <p:cNvPr id="6" name="Footer Placeholder 5">
            <a:extLst>
              <a:ext uri="{FF2B5EF4-FFF2-40B4-BE49-F238E27FC236}">
                <a16:creationId xmlns:a16="http://schemas.microsoft.com/office/drawing/2014/main" id="{F426CE30-8CA3-467E-825E-3A382D3D0F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2BF8E6-9837-4CF8-A587-FD52A90C3904}"/>
              </a:ext>
            </a:extLst>
          </p:cNvPr>
          <p:cNvSpPr>
            <a:spLocks noGrp="1"/>
          </p:cNvSpPr>
          <p:nvPr>
            <p:ph type="sldNum" sz="quarter" idx="12"/>
          </p:nvPr>
        </p:nvSpPr>
        <p:spPr/>
        <p:txBody>
          <a:bodyPr/>
          <a:lstStyle/>
          <a:p>
            <a:fld id="{14FF36DA-58FC-4356-B3FA-18A41A6C832A}" type="slidenum">
              <a:rPr lang="en-GB" smtClean="0"/>
              <a:t>‹#›</a:t>
            </a:fld>
            <a:endParaRPr lang="en-GB"/>
          </a:p>
        </p:txBody>
      </p:sp>
    </p:spTree>
    <p:extLst>
      <p:ext uri="{BB962C8B-B14F-4D97-AF65-F5344CB8AC3E}">
        <p14:creationId xmlns:p14="http://schemas.microsoft.com/office/powerpoint/2010/main" val="1591302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64B1D-AE01-47BD-8F1E-057FB1EBFD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CC8F8-A061-4D46-9AA0-757961A97E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B23CB-DCA4-4C29-88B1-19D04058C08D}"/>
              </a:ext>
            </a:extLst>
          </p:cNvPr>
          <p:cNvSpPr>
            <a:spLocks noGrp="1"/>
          </p:cNvSpPr>
          <p:nvPr>
            <p:ph type="dt" sz="half" idx="10"/>
          </p:nvPr>
        </p:nvSpPr>
        <p:spPr/>
        <p:txBody>
          <a:bodyPr/>
          <a:lstStyle/>
          <a:p>
            <a:fld id="{F6F05178-0FC5-454E-BFAD-8E9CF29AE6FE}" type="datetimeFigureOut">
              <a:rPr lang="en-GB" smtClean="0"/>
              <a:t>24/02/2025</a:t>
            </a:fld>
            <a:endParaRPr lang="en-GB"/>
          </a:p>
        </p:txBody>
      </p:sp>
      <p:sp>
        <p:nvSpPr>
          <p:cNvPr id="5" name="Footer Placeholder 4">
            <a:extLst>
              <a:ext uri="{FF2B5EF4-FFF2-40B4-BE49-F238E27FC236}">
                <a16:creationId xmlns:a16="http://schemas.microsoft.com/office/drawing/2014/main" id="{FC50DFD2-2021-4F79-BE76-65225FBC24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25F714-B179-4DCE-9B05-A4B304DF4024}"/>
              </a:ext>
            </a:extLst>
          </p:cNvPr>
          <p:cNvSpPr>
            <a:spLocks noGrp="1"/>
          </p:cNvSpPr>
          <p:nvPr>
            <p:ph type="sldNum" sz="quarter" idx="12"/>
          </p:nvPr>
        </p:nvSpPr>
        <p:spPr/>
        <p:txBody>
          <a:bodyPr/>
          <a:lstStyle/>
          <a:p>
            <a:fld id="{14FF36DA-58FC-4356-B3FA-18A41A6C832A}" type="slidenum">
              <a:rPr lang="en-GB" smtClean="0"/>
              <a:t>‹#›</a:t>
            </a:fld>
            <a:endParaRPr lang="en-GB"/>
          </a:p>
        </p:txBody>
      </p:sp>
    </p:spTree>
    <p:extLst>
      <p:ext uri="{BB962C8B-B14F-4D97-AF65-F5344CB8AC3E}">
        <p14:creationId xmlns:p14="http://schemas.microsoft.com/office/powerpoint/2010/main" val="1659329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E54931-E1D8-4595-95CF-A44DE33E1A2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3E0445-DC01-4F3C-8AD8-841A58147A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F16256-32F2-45FD-BE5E-49B5DD56BCE5}"/>
              </a:ext>
            </a:extLst>
          </p:cNvPr>
          <p:cNvSpPr>
            <a:spLocks noGrp="1"/>
          </p:cNvSpPr>
          <p:nvPr>
            <p:ph type="dt" sz="half" idx="10"/>
          </p:nvPr>
        </p:nvSpPr>
        <p:spPr/>
        <p:txBody>
          <a:bodyPr/>
          <a:lstStyle/>
          <a:p>
            <a:fld id="{F6F05178-0FC5-454E-BFAD-8E9CF29AE6FE}" type="datetimeFigureOut">
              <a:rPr lang="en-GB" smtClean="0"/>
              <a:t>24/02/2025</a:t>
            </a:fld>
            <a:endParaRPr lang="en-GB"/>
          </a:p>
        </p:txBody>
      </p:sp>
      <p:sp>
        <p:nvSpPr>
          <p:cNvPr id="5" name="Footer Placeholder 4">
            <a:extLst>
              <a:ext uri="{FF2B5EF4-FFF2-40B4-BE49-F238E27FC236}">
                <a16:creationId xmlns:a16="http://schemas.microsoft.com/office/drawing/2014/main" id="{B294FFBD-4419-442E-A097-131E285B21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09E275-AA54-47F8-ADCF-B2E445C0CD1D}"/>
              </a:ext>
            </a:extLst>
          </p:cNvPr>
          <p:cNvSpPr>
            <a:spLocks noGrp="1"/>
          </p:cNvSpPr>
          <p:nvPr>
            <p:ph type="sldNum" sz="quarter" idx="12"/>
          </p:nvPr>
        </p:nvSpPr>
        <p:spPr/>
        <p:txBody>
          <a:bodyPr/>
          <a:lstStyle/>
          <a:p>
            <a:fld id="{14FF36DA-58FC-4356-B3FA-18A41A6C832A}" type="slidenum">
              <a:rPr lang="en-GB" smtClean="0"/>
              <a:t>‹#›</a:t>
            </a:fld>
            <a:endParaRPr lang="en-GB"/>
          </a:p>
        </p:txBody>
      </p:sp>
    </p:spTree>
    <p:extLst>
      <p:ext uri="{BB962C8B-B14F-4D97-AF65-F5344CB8AC3E}">
        <p14:creationId xmlns:p14="http://schemas.microsoft.com/office/powerpoint/2010/main" val="3838954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4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EBF2E6-6939-4770-9764-B039B3E494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9FFA64-0F6E-40C8-B5CE-B9D35132FF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F5A90-1C73-4D9A-98A5-1087DFEAC0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05178-0FC5-454E-BFAD-8E9CF29AE6FE}" type="datetimeFigureOut">
              <a:rPr lang="en-GB" smtClean="0"/>
              <a:t>24/02/2025</a:t>
            </a:fld>
            <a:endParaRPr lang="en-GB"/>
          </a:p>
        </p:txBody>
      </p:sp>
      <p:sp>
        <p:nvSpPr>
          <p:cNvPr id="5" name="Footer Placeholder 4">
            <a:extLst>
              <a:ext uri="{FF2B5EF4-FFF2-40B4-BE49-F238E27FC236}">
                <a16:creationId xmlns:a16="http://schemas.microsoft.com/office/drawing/2014/main" id="{2319A3A4-FC70-4365-A670-6E6FEFB5C8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AA0B4D8-034C-4F14-8B63-8ABAD0DCDF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FF36DA-58FC-4356-B3FA-18A41A6C832A}" type="slidenum">
              <a:rPr lang="en-GB" smtClean="0"/>
              <a:t>‹#›</a:t>
            </a:fld>
            <a:endParaRPr lang="en-GB"/>
          </a:p>
        </p:txBody>
      </p:sp>
    </p:spTree>
    <p:extLst>
      <p:ext uri="{BB962C8B-B14F-4D97-AF65-F5344CB8AC3E}">
        <p14:creationId xmlns:p14="http://schemas.microsoft.com/office/powerpoint/2010/main" val="1094636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77F3D47-CC78-432C-BAE8-16B7DB1FF076}"/>
              </a:ext>
            </a:extLst>
          </p:cNvPr>
          <p:cNvSpPr>
            <a:spLocks noGrp="1"/>
          </p:cNvSpPr>
          <p:nvPr>
            <p:ph type="subTitle" idx="1"/>
          </p:nvPr>
        </p:nvSpPr>
        <p:spPr>
          <a:xfrm>
            <a:off x="1086678" y="2173357"/>
            <a:ext cx="10018643" cy="4104861"/>
          </a:xfrm>
        </p:spPr>
        <p:txBody>
          <a:bodyPr/>
          <a:lstStyle/>
          <a:p>
            <a:pPr algn="ctr">
              <a:lnSpc>
                <a:spcPct val="150000"/>
              </a:lnSpc>
            </a:pPr>
            <a:r>
              <a:rPr lang="en-GB" sz="2600" b="1" dirty="0">
                <a:effectLst/>
                <a:latin typeface="Times New Roman" panose="02020603050405020304" pitchFamily="18" charset="0"/>
                <a:ea typeface="Times New Roman" panose="02020603050405020304" pitchFamily="18" charset="0"/>
                <a:cs typeface="Times New Roman" panose="02020603050405020304" pitchFamily="18" charset="0"/>
              </a:rPr>
              <a:t>Module: Contemporary Themes In the Hotel and Hospitality Sector</a:t>
            </a:r>
            <a:endParaRPr lang="en-GB" sz="26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pP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Module code: BMIH6001</a:t>
            </a:r>
            <a:endParaRPr lang="en-GB"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pPr>
            <a:r>
              <a:rPr lang="en-GB" sz="2200" b="1" dirty="0">
                <a:effectLst/>
                <a:latin typeface="Times New Roman" panose="02020603050405020304" pitchFamily="18" charset="0"/>
                <a:ea typeface="Times New Roman" panose="02020603050405020304" pitchFamily="18" charset="0"/>
                <a:cs typeface="Times New Roman" panose="02020603050405020304" pitchFamily="18" charset="0"/>
              </a:rPr>
              <a:t>Assignment Number: Assignment 2</a:t>
            </a:r>
            <a:endParaRPr lang="en-GB" sz="2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pPr>
            <a:r>
              <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rPr>
              <a:t>Assignment Title: Conference Presentation</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Student Name: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Ionut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Kostyal</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Student ID: 2125398</a:t>
            </a:r>
            <a:endParaRPr lang="en-GB" dirty="0"/>
          </a:p>
        </p:txBody>
      </p:sp>
      <p:pic>
        <p:nvPicPr>
          <p:cNvPr id="4" name="Picture 3">
            <a:extLst>
              <a:ext uri="{FF2B5EF4-FFF2-40B4-BE49-F238E27FC236}">
                <a16:creationId xmlns:a16="http://schemas.microsoft.com/office/drawing/2014/main" id="{0B301A79-F0F2-4E7D-A74B-83D50C736D0A}"/>
              </a:ext>
            </a:extLst>
          </p:cNvPr>
          <p:cNvPicPr/>
          <p:nvPr/>
        </p:nvPicPr>
        <p:blipFill>
          <a:blip r:embed="rId2"/>
          <a:stretch>
            <a:fillRect/>
          </a:stretch>
        </p:blipFill>
        <p:spPr>
          <a:xfrm>
            <a:off x="538576" y="450366"/>
            <a:ext cx="2447925" cy="1133475"/>
          </a:xfrm>
          <a:prstGeom prst="rect">
            <a:avLst/>
          </a:prstGeom>
        </p:spPr>
      </p:pic>
    </p:spTree>
    <p:extLst>
      <p:ext uri="{BB962C8B-B14F-4D97-AF65-F5344CB8AC3E}">
        <p14:creationId xmlns:p14="http://schemas.microsoft.com/office/powerpoint/2010/main" val="42894675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60401-7092-4B47-AA7A-9EF05B2874B1}"/>
              </a:ext>
            </a:extLst>
          </p:cNvPr>
          <p:cNvSpPr>
            <a:spLocks noGrp="1"/>
          </p:cNvSpPr>
          <p:nvPr>
            <p:ph type="title"/>
          </p:nvPr>
        </p:nvSpPr>
        <p:spPr>
          <a:xfrm>
            <a:off x="838200" y="365126"/>
            <a:ext cx="10515600" cy="774562"/>
          </a:xfrm>
        </p:spPr>
        <p:txBody>
          <a:bodyPr>
            <a:normAutofit/>
          </a:bodyPr>
          <a:lstStyle/>
          <a:p>
            <a:r>
              <a:rPr lang="en-US" sz="4000" b="1" dirty="0">
                <a:latin typeface="Times New Roman" panose="02020603050405020304" pitchFamily="18" charset="0"/>
                <a:cs typeface="Times New Roman" panose="02020603050405020304" pitchFamily="18" charset="0"/>
              </a:rPr>
              <a:t>Table of Content</a:t>
            </a:r>
            <a:endParaRPr lang="en-GB" sz="40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E4464571-8F05-4978-BE0C-DA209F54913C}"/>
              </a:ext>
            </a:extLst>
          </p:cNvPr>
          <p:cNvSpPr txBox="1"/>
          <p:nvPr/>
        </p:nvSpPr>
        <p:spPr>
          <a:xfrm>
            <a:off x="2716695" y="2054951"/>
            <a:ext cx="6758609" cy="3697807"/>
          </a:xfrm>
          <a:prstGeom prst="rect">
            <a:avLst/>
          </a:prstGeom>
          <a:noFill/>
        </p:spPr>
        <p:txBody>
          <a:bodyPr wrap="square">
            <a:spAutoFit/>
          </a:bodyPr>
          <a:lstStyle/>
          <a:p>
            <a:pPr>
              <a:lnSpc>
                <a:spcPct val="200000"/>
              </a:lnSpc>
            </a:pPr>
            <a:r>
              <a:rPr lang="en-US" sz="2000" b="1" dirty="0">
                <a:latin typeface="Times New Roman" panose="02020603050405020304" pitchFamily="18" charset="0"/>
                <a:cs typeface="Times New Roman" panose="02020603050405020304" pitchFamily="18" charset="0"/>
              </a:rPr>
              <a:t>Introduction………………………………………………….03</a:t>
            </a:r>
          </a:p>
          <a:p>
            <a:pPr>
              <a:lnSpc>
                <a:spcPct val="200000"/>
              </a:lnSpc>
            </a:pPr>
            <a:r>
              <a:rPr lang="en-GB" sz="2000" b="1" kern="0" dirty="0">
                <a:effectLst/>
                <a:latin typeface="Times New Roman" panose="02020603050405020304" pitchFamily="18" charset="0"/>
                <a:cs typeface="Arial" panose="020B0604020202020204" pitchFamily="34" charset="0"/>
              </a:rPr>
              <a:t>Literature Review</a:t>
            </a:r>
            <a:r>
              <a:rPr lang="en-US" sz="2000" b="1" dirty="0">
                <a:latin typeface="Times New Roman" panose="02020603050405020304" pitchFamily="18" charset="0"/>
                <a:cs typeface="Times New Roman" panose="02020603050405020304" pitchFamily="18" charset="0"/>
              </a:rPr>
              <a:t>………………………………………..04-06</a:t>
            </a:r>
          </a:p>
          <a:p>
            <a:pPr>
              <a:lnSpc>
                <a:spcPct val="200000"/>
              </a:lnSpc>
            </a:pPr>
            <a:r>
              <a:rPr lang="en-GB" sz="2000" b="1" kern="0" dirty="0">
                <a:effectLst/>
                <a:latin typeface="Times New Roman" panose="02020603050405020304" pitchFamily="18" charset="0"/>
                <a:cs typeface="Arial" panose="020B0604020202020204" pitchFamily="34" charset="0"/>
              </a:rPr>
              <a:t>Method and theme impact analysis</a:t>
            </a:r>
            <a:r>
              <a:rPr lang="en-US" sz="2000" b="1" dirty="0">
                <a:latin typeface="Times New Roman" panose="02020603050405020304" pitchFamily="18" charset="0"/>
                <a:cs typeface="Times New Roman" panose="02020603050405020304" pitchFamily="18" charset="0"/>
              </a:rPr>
              <a:t>…………………….07- 10</a:t>
            </a:r>
          </a:p>
          <a:p>
            <a:pPr>
              <a:lnSpc>
                <a:spcPct val="200000"/>
              </a:lnSpc>
            </a:pPr>
            <a:r>
              <a:rPr lang="en-US" sz="2000" b="1" dirty="0">
                <a:latin typeface="Times New Roman" panose="02020603050405020304" pitchFamily="18" charset="0"/>
                <a:cs typeface="Times New Roman" panose="02020603050405020304" pitchFamily="18" charset="0"/>
              </a:rPr>
              <a:t>Conclusion…………………………………………………....11</a:t>
            </a:r>
          </a:p>
          <a:p>
            <a:pPr>
              <a:lnSpc>
                <a:spcPct val="200000"/>
              </a:lnSpc>
            </a:pPr>
            <a:r>
              <a:rPr lang="en-US" sz="2000" b="1" dirty="0">
                <a:latin typeface="Times New Roman" panose="02020603050405020304" pitchFamily="18" charset="0"/>
                <a:cs typeface="Times New Roman" panose="02020603050405020304" pitchFamily="18" charset="0"/>
              </a:rPr>
              <a:t>Recommendations……………………………………………12</a:t>
            </a:r>
          </a:p>
          <a:p>
            <a:pPr>
              <a:lnSpc>
                <a:spcPct val="200000"/>
              </a:lnSpc>
            </a:pPr>
            <a:r>
              <a:rPr lang="en-US" sz="2000" b="1" dirty="0">
                <a:latin typeface="Times New Roman" panose="02020603050405020304" pitchFamily="18" charset="0"/>
                <a:cs typeface="Times New Roman" panose="02020603050405020304" pitchFamily="18" charset="0"/>
              </a:rPr>
              <a:t>References……………………………………………………13</a:t>
            </a:r>
            <a:endParaRPr lang="en-GB" sz="2000" b="1" dirty="0"/>
          </a:p>
        </p:txBody>
      </p:sp>
    </p:spTree>
    <p:extLst>
      <p:ext uri="{BB962C8B-B14F-4D97-AF65-F5344CB8AC3E}">
        <p14:creationId xmlns:p14="http://schemas.microsoft.com/office/powerpoint/2010/main" val="4238638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60401-7092-4B47-AA7A-9EF05B2874B1}"/>
              </a:ext>
            </a:extLst>
          </p:cNvPr>
          <p:cNvSpPr>
            <a:spLocks noGrp="1"/>
          </p:cNvSpPr>
          <p:nvPr>
            <p:ph type="title"/>
          </p:nvPr>
        </p:nvSpPr>
        <p:spPr>
          <a:xfrm>
            <a:off x="838200" y="326730"/>
            <a:ext cx="10515600" cy="774562"/>
          </a:xfrm>
        </p:spPr>
        <p:txBody>
          <a:bodyPr>
            <a:normAutofit/>
          </a:bodyPr>
          <a:lstStyle/>
          <a:p>
            <a:r>
              <a:rPr lang="en-US" sz="4000" b="1" dirty="0">
                <a:latin typeface="Times New Roman" panose="02020603050405020304" pitchFamily="18" charset="0"/>
                <a:cs typeface="Times New Roman" panose="02020603050405020304" pitchFamily="18" charset="0"/>
              </a:rPr>
              <a:t>Introduction </a:t>
            </a:r>
            <a:endParaRPr lang="en-GB" sz="40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629086B-1C2B-4BEB-A71E-B876821198EC}"/>
              </a:ext>
            </a:extLst>
          </p:cNvPr>
          <p:cNvSpPr txBox="1"/>
          <p:nvPr/>
        </p:nvSpPr>
        <p:spPr>
          <a:xfrm>
            <a:off x="5897216" y="5555691"/>
            <a:ext cx="6096000"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The presentation will analyse the impacts of over-tourism on the operations of hospitality firms.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6D89FDB-2C06-41F9-AA61-29FE9EE05E3F}"/>
              </a:ext>
            </a:extLst>
          </p:cNvPr>
          <p:cNvSpPr txBox="1"/>
          <p:nvPr/>
        </p:nvSpPr>
        <p:spPr>
          <a:xfrm>
            <a:off x="238538" y="1101292"/>
            <a:ext cx="8468139"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Over-tourism is considered one of the severe issues faced by most tourism destinations as people more often travel in the present time.</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83EC0DE-C316-44EF-996C-91EE5180DA57}"/>
              </a:ext>
            </a:extLst>
          </p:cNvPr>
          <p:cNvSpPr txBox="1"/>
          <p:nvPr/>
        </p:nvSpPr>
        <p:spPr>
          <a:xfrm>
            <a:off x="1842051" y="3328491"/>
            <a:ext cx="7593497"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Many of the renowned destinations face issues with managing large tourist inflows in time of operating sustainable practices.</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215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60401-7092-4B47-AA7A-9EF05B2874B1}"/>
              </a:ext>
            </a:extLst>
          </p:cNvPr>
          <p:cNvSpPr>
            <a:spLocks noGrp="1"/>
          </p:cNvSpPr>
          <p:nvPr>
            <p:ph type="title"/>
          </p:nvPr>
        </p:nvSpPr>
        <p:spPr>
          <a:xfrm>
            <a:off x="838200" y="39600"/>
            <a:ext cx="10515600" cy="774562"/>
          </a:xfrm>
        </p:spPr>
        <p:txBody>
          <a:bodyPr>
            <a:normAutofit/>
          </a:bodyPr>
          <a:lstStyle/>
          <a:p>
            <a:r>
              <a:rPr lang="en-GB" sz="4000" b="1" kern="0" dirty="0">
                <a:effectLst/>
                <a:latin typeface="Times New Roman" panose="02020603050405020304" pitchFamily="18" charset="0"/>
                <a:cs typeface="Arial" panose="020B0604020202020204" pitchFamily="34" charset="0"/>
              </a:rPr>
              <a:t>Literature Review </a:t>
            </a:r>
            <a:endParaRPr lang="en-GB" sz="40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295815-4D25-439D-9624-B3DA53ED1786}"/>
              </a:ext>
            </a:extLst>
          </p:cNvPr>
          <p:cNvSpPr txBox="1"/>
          <p:nvPr/>
        </p:nvSpPr>
        <p:spPr>
          <a:xfrm>
            <a:off x="268355" y="937125"/>
            <a:ext cx="7053470" cy="498663"/>
          </a:xfrm>
          <a:prstGeom prst="rect">
            <a:avLst/>
          </a:prstGeom>
          <a:noFill/>
        </p:spPr>
        <p:txBody>
          <a:bodyPr wrap="square">
            <a:spAutoFit/>
          </a:bodyPr>
          <a:lstStyle/>
          <a:p>
            <a:pPr algn="just">
              <a:lnSpc>
                <a:spcPct val="150000"/>
              </a:lnSpc>
              <a:spcBef>
                <a:spcPts val="600"/>
              </a:spcBef>
            </a:pPr>
            <a:r>
              <a:rPr lang="en-GB" sz="2000" b="1" dirty="0">
                <a:effectLst/>
                <a:latin typeface="Times New Roman" panose="02020603050405020304" pitchFamily="18" charset="0"/>
                <a:cs typeface="Arial" panose="020B0604020202020204" pitchFamily="34" charset="0"/>
              </a:rPr>
              <a:t>Effects of over-tourism on the hotel and hospitality industry</a:t>
            </a:r>
          </a:p>
        </p:txBody>
      </p:sp>
      <p:sp>
        <p:nvSpPr>
          <p:cNvPr id="6" name="TextBox 5">
            <a:extLst>
              <a:ext uri="{FF2B5EF4-FFF2-40B4-BE49-F238E27FC236}">
                <a16:creationId xmlns:a16="http://schemas.microsoft.com/office/drawing/2014/main" id="{F9064A9A-95EC-48A7-8D61-249B0EDA059E}"/>
              </a:ext>
            </a:extLst>
          </p:cNvPr>
          <p:cNvSpPr txBox="1"/>
          <p:nvPr/>
        </p:nvSpPr>
        <p:spPr>
          <a:xfrm>
            <a:off x="238538" y="5761157"/>
            <a:ext cx="10005392"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Thus, over-tourism also causes firms to face issues regarding conflicts among the tourists and local residents as over-tourism causes congestion of people.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B802D69-A171-443A-9673-96AF5FFE6A80}"/>
              </a:ext>
            </a:extLst>
          </p:cNvPr>
          <p:cNvSpPr txBox="1"/>
          <p:nvPr/>
        </p:nvSpPr>
        <p:spPr>
          <a:xfrm>
            <a:off x="1040295" y="1435788"/>
            <a:ext cx="11005931"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Tourism plays an effective role in the development of the hotel and hospitality industry through increasing tourism that boosts hotel occupancy rates along with acquiring higher profitability.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26AAE50-D7D5-41FE-8DCC-8A977398E190}"/>
              </a:ext>
            </a:extLst>
          </p:cNvPr>
          <p:cNvSpPr txBox="1"/>
          <p:nvPr/>
        </p:nvSpPr>
        <p:spPr>
          <a:xfrm>
            <a:off x="238538" y="3231260"/>
            <a:ext cx="7053470" cy="1421992"/>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Opined by </a:t>
            </a:r>
            <a:r>
              <a:rPr lang="en-GB" sz="20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Sgobbo</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(2021), the carrying capacity theory indicates how the overload of tourism impacts infrastructure as well as local communities.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6146" name="Picture 2" descr="Carrying Capacity: Theory and Research Methods | SpringerLink">
            <a:extLst>
              <a:ext uri="{FF2B5EF4-FFF2-40B4-BE49-F238E27FC236}">
                <a16:creationId xmlns:a16="http://schemas.microsoft.com/office/drawing/2014/main" id="{36A1F5AC-37E4-48F0-9F66-08149BE4D7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2783" y="2462754"/>
            <a:ext cx="4205391" cy="29594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D8913F3E-7FC1-4FAE-AB18-C755D9864DF5}"/>
              </a:ext>
            </a:extLst>
          </p:cNvPr>
          <p:cNvSpPr txBox="1"/>
          <p:nvPr/>
        </p:nvSpPr>
        <p:spPr>
          <a:xfrm>
            <a:off x="9055634" y="5496142"/>
            <a:ext cx="1139687" cy="274729"/>
          </a:xfrm>
          <a:prstGeom prst="rect">
            <a:avLst/>
          </a:prstGeom>
          <a:noFill/>
        </p:spPr>
        <p:txBody>
          <a:bodyPr wrap="square">
            <a:spAutoFit/>
          </a:bodyPr>
          <a:lstStyle/>
          <a:p>
            <a:r>
              <a:rPr lang="en-GB" sz="1200" dirty="0">
                <a:solidFill>
                  <a:srgbClr val="222222"/>
                </a:solidFill>
                <a:effectLst/>
                <a:latin typeface="Times New Roman" panose="02020603050405020304" pitchFamily="18" charset="0"/>
                <a:ea typeface="Arial" panose="020B0604020202020204" pitchFamily="34" charset="0"/>
              </a:rPr>
              <a:t>(</a:t>
            </a:r>
            <a:r>
              <a:rPr lang="en-GB" sz="1200" dirty="0" err="1">
                <a:solidFill>
                  <a:srgbClr val="222222"/>
                </a:solidFill>
                <a:effectLst/>
                <a:latin typeface="Times New Roman" panose="02020603050405020304" pitchFamily="18" charset="0"/>
                <a:ea typeface="Arial" panose="020B0604020202020204" pitchFamily="34" charset="0"/>
              </a:rPr>
              <a:t>Sgobbo</a:t>
            </a:r>
            <a:r>
              <a:rPr lang="en-GB" sz="1200" dirty="0">
                <a:solidFill>
                  <a:srgbClr val="222222"/>
                </a:solidFill>
                <a:latin typeface="Times New Roman" panose="02020603050405020304" pitchFamily="18" charset="0"/>
                <a:ea typeface="Arial" panose="020B0604020202020204" pitchFamily="34" charset="0"/>
              </a:rPr>
              <a:t>, </a:t>
            </a:r>
            <a:r>
              <a:rPr lang="en-GB" sz="1200" dirty="0">
                <a:effectLst/>
                <a:latin typeface="Times New Roman" panose="02020603050405020304" pitchFamily="18" charset="0"/>
                <a:ea typeface="Times New Roman" panose="02020603050405020304" pitchFamily="18" charset="0"/>
              </a:rPr>
              <a:t>2021)</a:t>
            </a:r>
            <a:endParaRPr lang="en-GB" sz="1200" dirty="0"/>
          </a:p>
        </p:txBody>
      </p:sp>
    </p:spTree>
    <p:extLst>
      <p:ext uri="{BB962C8B-B14F-4D97-AF65-F5344CB8AC3E}">
        <p14:creationId xmlns:p14="http://schemas.microsoft.com/office/powerpoint/2010/main" val="1758314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60401-7092-4B47-AA7A-9EF05B2874B1}"/>
              </a:ext>
            </a:extLst>
          </p:cNvPr>
          <p:cNvSpPr>
            <a:spLocks noGrp="1"/>
          </p:cNvSpPr>
          <p:nvPr>
            <p:ph type="title"/>
          </p:nvPr>
        </p:nvSpPr>
        <p:spPr>
          <a:xfrm>
            <a:off x="838200" y="33960"/>
            <a:ext cx="10515600" cy="774562"/>
          </a:xfrm>
        </p:spPr>
        <p:txBody>
          <a:bodyPr>
            <a:normAutofit/>
          </a:bodyPr>
          <a:lstStyle/>
          <a:p>
            <a:r>
              <a:rPr lang="en-US" sz="4000" b="1" dirty="0" err="1">
                <a:latin typeface="Times New Roman" panose="02020603050405020304" pitchFamily="18" charset="0"/>
                <a:cs typeface="Times New Roman" panose="02020603050405020304" pitchFamily="18" charset="0"/>
              </a:rPr>
              <a:t>Contd</a:t>
            </a:r>
            <a:r>
              <a:rPr lang="en-US" sz="4000" b="1" dirty="0">
                <a:latin typeface="Times New Roman" panose="02020603050405020304" pitchFamily="18" charset="0"/>
                <a:cs typeface="Times New Roman" panose="02020603050405020304" pitchFamily="18" charset="0"/>
              </a:rPr>
              <a:t>….</a:t>
            </a:r>
            <a:endParaRPr lang="en-GB" sz="40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4644C8FE-A834-4F0B-BD4F-E7F03EE27A67}"/>
              </a:ext>
            </a:extLst>
          </p:cNvPr>
          <p:cNvSpPr txBox="1"/>
          <p:nvPr/>
        </p:nvSpPr>
        <p:spPr>
          <a:xfrm>
            <a:off x="3676153" y="801896"/>
            <a:ext cx="8046720" cy="498663"/>
          </a:xfrm>
          <a:prstGeom prst="rect">
            <a:avLst/>
          </a:prstGeom>
          <a:noFill/>
        </p:spPr>
        <p:txBody>
          <a:bodyPr wrap="square">
            <a:spAutoFit/>
          </a:bodyPr>
          <a:lstStyle/>
          <a:p>
            <a:pPr algn="just">
              <a:lnSpc>
                <a:spcPct val="150000"/>
              </a:lnSpc>
              <a:spcBef>
                <a:spcPts val="600"/>
              </a:spcBef>
            </a:pPr>
            <a:r>
              <a:rPr lang="en-GB" sz="2000" b="1" dirty="0">
                <a:effectLst/>
                <a:latin typeface="Times New Roman" panose="02020603050405020304" pitchFamily="18" charset="0"/>
                <a:cs typeface="Arial" panose="020B0604020202020204" pitchFamily="34" charset="0"/>
              </a:rPr>
              <a:t>Challenges faced by the hotel and hospitality sector due to over-tourism </a:t>
            </a:r>
          </a:p>
        </p:txBody>
      </p:sp>
      <p:sp>
        <p:nvSpPr>
          <p:cNvPr id="6" name="TextBox 5">
            <a:extLst>
              <a:ext uri="{FF2B5EF4-FFF2-40B4-BE49-F238E27FC236}">
                <a16:creationId xmlns:a16="http://schemas.microsoft.com/office/drawing/2014/main" id="{58B1033E-12AF-4C6B-B539-A9E3B2F1C279}"/>
              </a:ext>
            </a:extLst>
          </p:cNvPr>
          <p:cNvSpPr txBox="1"/>
          <p:nvPr/>
        </p:nvSpPr>
        <p:spPr>
          <a:xfrm>
            <a:off x="291548" y="5756125"/>
            <a:ext cx="11608904"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According to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Rusli</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(2024), social carrying capacity theory in this context evaluates that excessive tourism negatively challenges the local community.</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291C014-25A7-4461-A248-4F52B8AF69E5}"/>
              </a:ext>
            </a:extLst>
          </p:cNvPr>
          <p:cNvSpPr txBox="1"/>
          <p:nvPr/>
        </p:nvSpPr>
        <p:spPr>
          <a:xfrm>
            <a:off x="3949148" y="1422593"/>
            <a:ext cx="7500730"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Over-tourism determines effective challenges for firms within the industry that result in various issues and negative aspects.</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8F77CA14-048B-4309-B7D2-75BB41BAAF3D}"/>
              </a:ext>
            </a:extLst>
          </p:cNvPr>
          <p:cNvSpPr txBox="1"/>
          <p:nvPr/>
        </p:nvSpPr>
        <p:spPr>
          <a:xfrm>
            <a:off x="5115338" y="3673622"/>
            <a:ext cx="6785114"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One of such major challenges is infrastructure strain caused by excessive tourist numbers.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7170" name="Picture 2" descr="What is Overtourism? Statistics &amp; News 2024">
            <a:extLst>
              <a:ext uri="{FF2B5EF4-FFF2-40B4-BE49-F238E27FC236}">
                <a16:creationId xmlns:a16="http://schemas.microsoft.com/office/drawing/2014/main" id="{9BFBF8AB-7DDB-4AF2-8A6B-D9844CF95D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71" t="4251" r="18696"/>
          <a:stretch/>
        </p:blipFill>
        <p:spPr bwMode="auto">
          <a:xfrm>
            <a:off x="304284" y="2487090"/>
            <a:ext cx="4082186" cy="284414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C9D79038-DE5F-4C6F-8F51-61D8C5846CC6}"/>
              </a:ext>
            </a:extLst>
          </p:cNvPr>
          <p:cNvSpPr txBox="1"/>
          <p:nvPr/>
        </p:nvSpPr>
        <p:spPr>
          <a:xfrm>
            <a:off x="927394" y="5479126"/>
            <a:ext cx="2835965"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a:t>
            </a:r>
            <a:r>
              <a:rPr lang="en-GB" sz="1200" dirty="0" err="1">
                <a:effectLst/>
                <a:latin typeface="Times New Roman" panose="02020603050405020304" pitchFamily="18" charset="0"/>
                <a:ea typeface="Times New Roman" panose="02020603050405020304" pitchFamily="18" charset="0"/>
              </a:rPr>
              <a:t>Krajickova</a:t>
            </a:r>
            <a:r>
              <a:rPr lang="en-GB" sz="1200" dirty="0">
                <a:effectLst/>
                <a:latin typeface="Times New Roman" panose="02020603050405020304" pitchFamily="18" charset="0"/>
                <a:ea typeface="Times New Roman" panose="02020603050405020304" pitchFamily="18" charset="0"/>
              </a:rPr>
              <a:t>, </a:t>
            </a:r>
            <a:r>
              <a:rPr lang="en-GB" sz="1200" dirty="0" err="1">
                <a:effectLst/>
                <a:latin typeface="Times New Roman" panose="02020603050405020304" pitchFamily="18" charset="0"/>
                <a:ea typeface="Times New Roman" panose="02020603050405020304" pitchFamily="18" charset="0"/>
              </a:rPr>
              <a:t>Hampl</a:t>
            </a:r>
            <a:r>
              <a:rPr lang="en-GB" sz="1200" dirty="0">
                <a:effectLst/>
                <a:latin typeface="Times New Roman" panose="02020603050405020304" pitchFamily="18" charset="0"/>
                <a:ea typeface="Times New Roman" panose="02020603050405020304" pitchFamily="18" charset="0"/>
              </a:rPr>
              <a:t> and </a:t>
            </a:r>
            <a:r>
              <a:rPr lang="en-GB" sz="1200" dirty="0" err="1">
                <a:effectLst/>
                <a:latin typeface="Times New Roman" panose="02020603050405020304" pitchFamily="18" charset="0"/>
                <a:ea typeface="Times New Roman" panose="02020603050405020304" pitchFamily="18" charset="0"/>
              </a:rPr>
              <a:t>Lancosova</a:t>
            </a:r>
            <a:r>
              <a:rPr lang="en-GB" sz="1200" dirty="0">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2022)</a:t>
            </a:r>
            <a:endParaRPr lang="en-GB" sz="1200" dirty="0"/>
          </a:p>
        </p:txBody>
      </p:sp>
    </p:spTree>
    <p:extLst>
      <p:ext uri="{BB962C8B-B14F-4D97-AF65-F5344CB8AC3E}">
        <p14:creationId xmlns:p14="http://schemas.microsoft.com/office/powerpoint/2010/main" val="1313133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60401-7092-4B47-AA7A-9EF05B2874B1}"/>
              </a:ext>
            </a:extLst>
          </p:cNvPr>
          <p:cNvSpPr>
            <a:spLocks noGrp="1"/>
          </p:cNvSpPr>
          <p:nvPr>
            <p:ph type="title"/>
          </p:nvPr>
        </p:nvSpPr>
        <p:spPr>
          <a:xfrm>
            <a:off x="838200" y="1105"/>
            <a:ext cx="10515600" cy="774562"/>
          </a:xfrm>
        </p:spPr>
        <p:txBody>
          <a:bodyPr>
            <a:normAutofit/>
          </a:bodyPr>
          <a:lstStyle/>
          <a:p>
            <a:r>
              <a:rPr lang="en-US" sz="4000" b="1" dirty="0" err="1">
                <a:latin typeface="Times New Roman" panose="02020603050405020304" pitchFamily="18" charset="0"/>
                <a:cs typeface="Times New Roman" panose="02020603050405020304" pitchFamily="18" charset="0"/>
              </a:rPr>
              <a:t>Contd</a:t>
            </a:r>
            <a:r>
              <a:rPr lang="en-US" sz="4000" b="1" dirty="0">
                <a:latin typeface="Times New Roman" panose="02020603050405020304" pitchFamily="18" charset="0"/>
                <a:cs typeface="Times New Roman" panose="02020603050405020304" pitchFamily="18" charset="0"/>
              </a:rPr>
              <a:t>….</a:t>
            </a:r>
            <a:endParaRPr lang="en-GB" sz="40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41FFC3ED-00D1-4BF9-AEB9-F4E31835DDA5}"/>
              </a:ext>
            </a:extLst>
          </p:cNvPr>
          <p:cNvSpPr txBox="1"/>
          <p:nvPr/>
        </p:nvSpPr>
        <p:spPr>
          <a:xfrm>
            <a:off x="283897" y="751244"/>
            <a:ext cx="11908103" cy="498663"/>
          </a:xfrm>
          <a:prstGeom prst="rect">
            <a:avLst/>
          </a:prstGeom>
          <a:noFill/>
        </p:spPr>
        <p:txBody>
          <a:bodyPr wrap="square">
            <a:spAutoFit/>
          </a:bodyPr>
          <a:lstStyle/>
          <a:p>
            <a:pPr algn="just">
              <a:lnSpc>
                <a:spcPct val="150000"/>
              </a:lnSpc>
              <a:spcBef>
                <a:spcPts val="600"/>
              </a:spcBef>
            </a:pPr>
            <a:r>
              <a:rPr lang="en-GB" sz="2000" b="1" dirty="0">
                <a:effectLst/>
                <a:latin typeface="Times New Roman" panose="02020603050405020304" pitchFamily="18" charset="0"/>
                <a:cs typeface="Arial" panose="020B0604020202020204" pitchFamily="34" charset="0"/>
              </a:rPr>
              <a:t>Strategies that the hotel and hospitality industry can employ to mitigate the negative effect of over-tourism </a:t>
            </a:r>
          </a:p>
        </p:txBody>
      </p:sp>
      <p:sp>
        <p:nvSpPr>
          <p:cNvPr id="6" name="TextBox 5">
            <a:extLst>
              <a:ext uri="{FF2B5EF4-FFF2-40B4-BE49-F238E27FC236}">
                <a16:creationId xmlns:a16="http://schemas.microsoft.com/office/drawing/2014/main" id="{D9CD5208-EDC1-4405-BFB0-B14E17130C0F}"/>
              </a:ext>
            </a:extLst>
          </p:cNvPr>
          <p:cNvSpPr txBox="1"/>
          <p:nvPr/>
        </p:nvSpPr>
        <p:spPr>
          <a:xfrm>
            <a:off x="1143000" y="5830082"/>
            <a:ext cx="10571922"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Observed by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Mandić</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(2021), incorporating capacity control measures including limiting the availability of rooms in peak seasons can provide an opportunity to minimise over-tourism.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3FC7D122-F9A7-41BC-9E87-55B51539AB52}"/>
              </a:ext>
            </a:extLst>
          </p:cNvPr>
          <p:cNvSpPr txBox="1"/>
          <p:nvPr/>
        </p:nvSpPr>
        <p:spPr>
          <a:xfrm>
            <a:off x="99391" y="1391867"/>
            <a:ext cx="7759147"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Firms in the hospitality sector can acquire various strategies to effectively manage the aspect of over-tourism.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7AAD9C38-CEFA-49AD-B01C-8CB00FDCA201}"/>
              </a:ext>
            </a:extLst>
          </p:cNvPr>
          <p:cNvSpPr txBox="1"/>
          <p:nvPr/>
        </p:nvSpPr>
        <p:spPr>
          <a:xfrm>
            <a:off x="283897" y="3610974"/>
            <a:ext cx="6162260"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Sustainable certification programs influence companies to minimise energy as well as water consumption.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8194" name="Picture 2" descr="Different aspects of overtourism | Download Scientific Diagram">
            <a:extLst>
              <a:ext uri="{FF2B5EF4-FFF2-40B4-BE49-F238E27FC236}">
                <a16:creationId xmlns:a16="http://schemas.microsoft.com/office/drawing/2014/main" id="{9181AD35-4B91-43AB-86F6-373C1BD5E0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7853" y="2008383"/>
            <a:ext cx="5400250" cy="345774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F5B650C3-5814-4D79-9364-DE5D87427B98}"/>
              </a:ext>
            </a:extLst>
          </p:cNvPr>
          <p:cNvSpPr txBox="1"/>
          <p:nvPr/>
        </p:nvSpPr>
        <p:spPr>
          <a:xfrm>
            <a:off x="8631508" y="5453285"/>
            <a:ext cx="1152939"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a:t>
            </a:r>
            <a:r>
              <a:rPr lang="en-GB" sz="1200" dirty="0" err="1">
                <a:effectLst/>
                <a:latin typeface="Times New Roman" panose="02020603050405020304" pitchFamily="18" charset="0"/>
                <a:ea typeface="Times New Roman" panose="02020603050405020304" pitchFamily="18" charset="0"/>
              </a:rPr>
              <a:t>Mandić</a:t>
            </a:r>
            <a:r>
              <a:rPr lang="en-GB" sz="1200" dirty="0">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2021)</a:t>
            </a:r>
            <a:endParaRPr lang="en-GB" sz="1200" dirty="0"/>
          </a:p>
        </p:txBody>
      </p:sp>
    </p:spTree>
    <p:extLst>
      <p:ext uri="{BB962C8B-B14F-4D97-AF65-F5344CB8AC3E}">
        <p14:creationId xmlns:p14="http://schemas.microsoft.com/office/powerpoint/2010/main" val="47901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60401-7092-4B47-AA7A-9EF05B2874B1}"/>
              </a:ext>
            </a:extLst>
          </p:cNvPr>
          <p:cNvSpPr>
            <a:spLocks noGrp="1"/>
          </p:cNvSpPr>
          <p:nvPr>
            <p:ph type="title"/>
          </p:nvPr>
        </p:nvSpPr>
        <p:spPr>
          <a:xfrm>
            <a:off x="286186" y="14681"/>
            <a:ext cx="10515600" cy="774562"/>
          </a:xfrm>
        </p:spPr>
        <p:txBody>
          <a:bodyPr>
            <a:normAutofit/>
          </a:bodyPr>
          <a:lstStyle/>
          <a:p>
            <a:r>
              <a:rPr lang="en-GB" sz="4000" b="1" kern="0" dirty="0">
                <a:effectLst/>
                <a:latin typeface="Times New Roman" panose="02020603050405020304" pitchFamily="18" charset="0"/>
                <a:cs typeface="Arial" panose="020B0604020202020204" pitchFamily="34" charset="0"/>
              </a:rPr>
              <a:t>Method and theme impact analysis </a:t>
            </a:r>
            <a:endParaRPr lang="en-GB" sz="40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070CFAA2-335D-4AB0-9313-A36473A4E147}"/>
              </a:ext>
            </a:extLst>
          </p:cNvPr>
          <p:cNvSpPr txBox="1"/>
          <p:nvPr/>
        </p:nvSpPr>
        <p:spPr>
          <a:xfrm>
            <a:off x="4046881" y="824830"/>
            <a:ext cx="2511286" cy="498663"/>
          </a:xfrm>
          <a:prstGeom prst="rect">
            <a:avLst/>
          </a:prstGeom>
          <a:noFill/>
        </p:spPr>
        <p:txBody>
          <a:bodyPr wrap="square">
            <a:spAutoFit/>
          </a:bodyPr>
          <a:lstStyle/>
          <a:p>
            <a:pPr algn="just">
              <a:lnSpc>
                <a:spcPct val="150000"/>
              </a:lnSpc>
              <a:spcBef>
                <a:spcPts val="600"/>
              </a:spcBef>
            </a:pPr>
            <a:r>
              <a:rPr lang="en-GB" sz="2000" b="1" dirty="0">
                <a:effectLst/>
                <a:latin typeface="Times New Roman" panose="02020603050405020304" pitchFamily="18" charset="0"/>
                <a:cs typeface="Arial" panose="020B0604020202020204" pitchFamily="34" charset="0"/>
              </a:rPr>
              <a:t>PESTEL Analysis </a:t>
            </a:r>
          </a:p>
        </p:txBody>
      </p:sp>
      <p:sp>
        <p:nvSpPr>
          <p:cNvPr id="6" name="TextBox 5">
            <a:extLst>
              <a:ext uri="{FF2B5EF4-FFF2-40B4-BE49-F238E27FC236}">
                <a16:creationId xmlns:a16="http://schemas.microsoft.com/office/drawing/2014/main" id="{DF060FDC-42BF-4510-82E4-F07C21A6A59A}"/>
              </a:ext>
            </a:extLst>
          </p:cNvPr>
          <p:cNvSpPr txBox="1"/>
          <p:nvPr/>
        </p:nvSpPr>
        <p:spPr>
          <a:xfrm>
            <a:off x="96076" y="5733521"/>
            <a:ext cx="10412897"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It is analysed that the hospitality and hotel sector generally contributes around </a:t>
            </a:r>
            <a:r>
              <a:rPr lang="en-GB"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93 million to the country’s economy per year.</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3817CEB-2BE6-4F02-84D5-004C001B9AC4}"/>
              </a:ext>
            </a:extLst>
          </p:cNvPr>
          <p:cNvSpPr txBox="1"/>
          <p:nvPr/>
        </p:nvSpPr>
        <p:spPr>
          <a:xfrm>
            <a:off x="5890592" y="1323493"/>
            <a:ext cx="2511286" cy="498663"/>
          </a:xfrm>
          <a:prstGeom prst="rect">
            <a:avLst/>
          </a:prstGeom>
          <a:noFill/>
        </p:spPr>
        <p:txBody>
          <a:bodyPr wrap="square">
            <a:spAutoFit/>
          </a:bodyPr>
          <a:lstStyle/>
          <a:p>
            <a:pPr algn="just">
              <a:lnSpc>
                <a:spcPct val="150000"/>
              </a:lnSpc>
            </a:pPr>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Political factors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15C2DFA-E3D5-4608-AA09-39DE6EAA7AA3}"/>
              </a:ext>
            </a:extLst>
          </p:cNvPr>
          <p:cNvSpPr txBox="1"/>
          <p:nvPr/>
        </p:nvSpPr>
        <p:spPr>
          <a:xfrm>
            <a:off x="4479235" y="2020481"/>
            <a:ext cx="7379411" cy="1421992"/>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The political atmosphere significantly impacts the tourism industry, specifically hospitality firms as it provides policies and regulations for operating businesses.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7942DCB8-8C45-41DC-9622-DBF3114DE5AD}"/>
              </a:ext>
            </a:extLst>
          </p:cNvPr>
          <p:cNvSpPr txBox="1"/>
          <p:nvPr/>
        </p:nvSpPr>
        <p:spPr>
          <a:xfrm>
            <a:off x="4147930" y="3665734"/>
            <a:ext cx="7710716" cy="1421992"/>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Several policies in this context are the Tourism Levy which is present in Scotland for the purpose of minimising the effect of over-tourism along with ensuring sustainable growth.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34BE74C3-A526-4A96-9C91-2ED553B7D60F}"/>
              </a:ext>
            </a:extLst>
          </p:cNvPr>
          <p:cNvSpPr txBox="1"/>
          <p:nvPr/>
        </p:nvSpPr>
        <p:spPr>
          <a:xfrm>
            <a:off x="2254524" y="5031026"/>
            <a:ext cx="2768050" cy="498663"/>
          </a:xfrm>
          <a:prstGeom prst="rect">
            <a:avLst/>
          </a:prstGeom>
          <a:noFill/>
        </p:spPr>
        <p:txBody>
          <a:bodyPr wrap="square">
            <a:spAutoFit/>
          </a:bodyPr>
          <a:lstStyle/>
          <a:p>
            <a:pPr algn="just">
              <a:lnSpc>
                <a:spcPct val="150000"/>
              </a:lnSpc>
            </a:pPr>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Economic factors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C9C5CEDD-6443-4B88-B674-EB338C6EBC04}"/>
              </a:ext>
            </a:extLst>
          </p:cNvPr>
          <p:cNvPicPr>
            <a:picLocks noChangeAspect="1"/>
          </p:cNvPicPr>
          <p:nvPr/>
        </p:nvPicPr>
        <p:blipFill rotWithShape="1">
          <a:blip r:embed="rId3"/>
          <a:srcRect b="7246"/>
          <a:stretch/>
        </p:blipFill>
        <p:spPr>
          <a:xfrm>
            <a:off x="333354" y="1074161"/>
            <a:ext cx="3456768" cy="3551582"/>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8" name="TextBox 17">
            <a:extLst>
              <a:ext uri="{FF2B5EF4-FFF2-40B4-BE49-F238E27FC236}">
                <a16:creationId xmlns:a16="http://schemas.microsoft.com/office/drawing/2014/main" id="{0106C47C-BFFD-4E99-B9CD-9E8677EABD99}"/>
              </a:ext>
            </a:extLst>
          </p:cNvPr>
          <p:cNvSpPr txBox="1"/>
          <p:nvPr/>
        </p:nvSpPr>
        <p:spPr>
          <a:xfrm>
            <a:off x="1246729" y="4764133"/>
            <a:ext cx="1630017"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 </a:t>
            </a:r>
            <a:r>
              <a:rPr lang="en-US" sz="1200" dirty="0">
                <a:effectLst/>
                <a:latin typeface="Times New Roman" panose="02020603050405020304" pitchFamily="18" charset="0"/>
                <a:ea typeface="Times New Roman" panose="02020603050405020304" pitchFamily="18" charset="0"/>
              </a:rPr>
              <a:t>(</a:t>
            </a:r>
            <a:r>
              <a:rPr lang="en-US" sz="1200" dirty="0" err="1">
                <a:effectLst/>
                <a:latin typeface="Times New Roman" panose="02020603050405020304" pitchFamily="18" charset="0"/>
                <a:ea typeface="Times New Roman" panose="02020603050405020304" pitchFamily="18" charset="0"/>
              </a:rPr>
              <a:t>UKHospitality</a:t>
            </a:r>
            <a:r>
              <a:rPr lang="en-US" sz="1200" dirty="0">
                <a:effectLst/>
                <a:latin typeface="Times New Roman" panose="02020603050405020304" pitchFamily="18" charset="0"/>
                <a:ea typeface="Times New Roman" panose="02020603050405020304" pitchFamily="18" charset="0"/>
              </a:rPr>
              <a:t>, 2024)</a:t>
            </a:r>
            <a:endParaRPr lang="en-GB" sz="1200" dirty="0"/>
          </a:p>
        </p:txBody>
      </p:sp>
    </p:spTree>
    <p:extLst>
      <p:ext uri="{BB962C8B-B14F-4D97-AF65-F5344CB8AC3E}">
        <p14:creationId xmlns:p14="http://schemas.microsoft.com/office/powerpoint/2010/main" val="1445988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60401-7092-4B47-AA7A-9EF05B2874B1}"/>
              </a:ext>
            </a:extLst>
          </p:cNvPr>
          <p:cNvSpPr>
            <a:spLocks noGrp="1"/>
          </p:cNvSpPr>
          <p:nvPr>
            <p:ph type="title"/>
          </p:nvPr>
        </p:nvSpPr>
        <p:spPr>
          <a:xfrm>
            <a:off x="838200" y="57038"/>
            <a:ext cx="10515600" cy="774562"/>
          </a:xfrm>
        </p:spPr>
        <p:txBody>
          <a:bodyPr>
            <a:normAutofit/>
          </a:bodyPr>
          <a:lstStyle/>
          <a:p>
            <a:r>
              <a:rPr lang="en-US" sz="4000" b="1" dirty="0" err="1">
                <a:latin typeface="Times New Roman" panose="02020603050405020304" pitchFamily="18" charset="0"/>
                <a:cs typeface="Times New Roman" panose="02020603050405020304" pitchFamily="18" charset="0"/>
              </a:rPr>
              <a:t>Contd</a:t>
            </a:r>
            <a:r>
              <a:rPr lang="en-US" sz="4000" b="1" dirty="0">
                <a:latin typeface="Times New Roman" panose="02020603050405020304" pitchFamily="18" charset="0"/>
                <a:cs typeface="Times New Roman" panose="02020603050405020304" pitchFamily="18" charset="0"/>
              </a:rPr>
              <a:t>….</a:t>
            </a:r>
            <a:endParaRPr lang="en-GB" sz="40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480F1E77-5ACB-4202-AF3B-DF9146BAC971}"/>
              </a:ext>
            </a:extLst>
          </p:cNvPr>
          <p:cNvSpPr txBox="1"/>
          <p:nvPr/>
        </p:nvSpPr>
        <p:spPr>
          <a:xfrm>
            <a:off x="384313" y="5723388"/>
            <a:ext cx="10296939"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The availability of travel agencies, online platforms, and websites depicting reviews has made this more effective and easier for travellers to explore destinations more often.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1F850D0-ACBB-4D59-808E-615B84794FAF}"/>
              </a:ext>
            </a:extLst>
          </p:cNvPr>
          <p:cNvSpPr txBox="1"/>
          <p:nvPr/>
        </p:nvSpPr>
        <p:spPr>
          <a:xfrm>
            <a:off x="6255026" y="818921"/>
            <a:ext cx="2025605" cy="498663"/>
          </a:xfrm>
          <a:prstGeom prst="rect">
            <a:avLst/>
          </a:prstGeom>
          <a:noFill/>
        </p:spPr>
        <p:txBody>
          <a:bodyPr wrap="square">
            <a:spAutoFit/>
          </a:bodyPr>
          <a:lstStyle/>
          <a:p>
            <a:pPr algn="just">
              <a:lnSpc>
                <a:spcPct val="150000"/>
              </a:lnSpc>
            </a:pPr>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Social factors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80102A6-5737-4815-98BA-A6DF6FF7BD4B}"/>
              </a:ext>
            </a:extLst>
          </p:cNvPr>
          <p:cNvSpPr txBox="1"/>
          <p:nvPr/>
        </p:nvSpPr>
        <p:spPr>
          <a:xfrm>
            <a:off x="2862470" y="1457484"/>
            <a:ext cx="8613913"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Over-tourism also has the impact of putting social pressure on highly populated destinations as it negatively results in the degradation of community lifestyle.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72DAAD83-C587-44D1-9139-B70A4F041265}"/>
              </a:ext>
            </a:extLst>
          </p:cNvPr>
          <p:cNvSpPr txBox="1"/>
          <p:nvPr/>
        </p:nvSpPr>
        <p:spPr>
          <a:xfrm>
            <a:off x="145774" y="3172090"/>
            <a:ext cx="6785114" cy="1421992"/>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Cities such as Bath and Oxford in the UK have faced challenges as residents complained about overcrowding and excessive noise caused by over-tourism.</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254A865D-4029-4D49-9113-4256FD44B216}"/>
              </a:ext>
            </a:extLst>
          </p:cNvPr>
          <p:cNvSpPr txBox="1"/>
          <p:nvPr/>
        </p:nvSpPr>
        <p:spPr>
          <a:xfrm>
            <a:off x="1298713" y="4873881"/>
            <a:ext cx="3392557" cy="498663"/>
          </a:xfrm>
          <a:prstGeom prst="rect">
            <a:avLst/>
          </a:prstGeom>
          <a:noFill/>
        </p:spPr>
        <p:txBody>
          <a:bodyPr wrap="square">
            <a:spAutoFit/>
          </a:bodyPr>
          <a:lstStyle/>
          <a:p>
            <a:pPr algn="just">
              <a:lnSpc>
                <a:spcPct val="150000"/>
              </a:lnSpc>
            </a:pPr>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Technological factors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4098" name="Picture 2" descr="Overtourism-Technology Synergy | Download Scientific Diagram">
            <a:extLst>
              <a:ext uri="{FF2B5EF4-FFF2-40B4-BE49-F238E27FC236}">
                <a16:creationId xmlns:a16="http://schemas.microsoft.com/office/drawing/2014/main" id="{DCA1819E-46CE-439C-B969-4A2F1D2CCF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7828" y="2522381"/>
            <a:ext cx="4300511" cy="27214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C1B37810-578A-4080-89D0-02599A6F7623}"/>
              </a:ext>
            </a:extLst>
          </p:cNvPr>
          <p:cNvSpPr txBox="1"/>
          <p:nvPr/>
        </p:nvSpPr>
        <p:spPr>
          <a:xfrm>
            <a:off x="8896402" y="5372272"/>
            <a:ext cx="1043361"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 </a:t>
            </a:r>
            <a:r>
              <a:rPr lang="en-US" sz="1200" dirty="0">
                <a:effectLst/>
                <a:latin typeface="Times New Roman" panose="02020603050405020304" pitchFamily="18" charset="0"/>
                <a:ea typeface="Times New Roman" panose="02020603050405020304" pitchFamily="18" charset="0"/>
              </a:rPr>
              <a:t>(Jiang, 2023)</a:t>
            </a:r>
            <a:endParaRPr lang="en-GB" sz="1200" dirty="0"/>
          </a:p>
        </p:txBody>
      </p:sp>
    </p:spTree>
    <p:extLst>
      <p:ext uri="{BB962C8B-B14F-4D97-AF65-F5344CB8AC3E}">
        <p14:creationId xmlns:p14="http://schemas.microsoft.com/office/powerpoint/2010/main" val="2457946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60401-7092-4B47-AA7A-9EF05B2874B1}"/>
              </a:ext>
            </a:extLst>
          </p:cNvPr>
          <p:cNvSpPr>
            <a:spLocks noGrp="1"/>
          </p:cNvSpPr>
          <p:nvPr>
            <p:ph type="title"/>
          </p:nvPr>
        </p:nvSpPr>
        <p:spPr>
          <a:xfrm>
            <a:off x="838200" y="90230"/>
            <a:ext cx="10515600" cy="774562"/>
          </a:xfrm>
        </p:spPr>
        <p:txBody>
          <a:bodyPr>
            <a:normAutofit/>
          </a:bodyPr>
          <a:lstStyle/>
          <a:p>
            <a:r>
              <a:rPr lang="en-US" sz="4000" b="1" dirty="0" err="1">
                <a:latin typeface="Times New Roman" panose="02020603050405020304" pitchFamily="18" charset="0"/>
                <a:cs typeface="Times New Roman" panose="02020603050405020304" pitchFamily="18" charset="0"/>
              </a:rPr>
              <a:t>Contd</a:t>
            </a:r>
            <a:r>
              <a:rPr lang="en-US" sz="4000" b="1" dirty="0">
                <a:latin typeface="Times New Roman" panose="02020603050405020304" pitchFamily="18" charset="0"/>
                <a:cs typeface="Times New Roman" panose="02020603050405020304" pitchFamily="18" charset="0"/>
              </a:rPr>
              <a:t>….</a:t>
            </a:r>
            <a:endParaRPr lang="en-GB" sz="40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6DB76FAF-EB53-4670-90DA-634CC72075C7}"/>
              </a:ext>
            </a:extLst>
          </p:cNvPr>
          <p:cNvSpPr txBox="1"/>
          <p:nvPr/>
        </p:nvSpPr>
        <p:spPr>
          <a:xfrm>
            <a:off x="6096000" y="5952670"/>
            <a:ext cx="6096000" cy="707886"/>
          </a:xfrm>
          <a:prstGeom prst="rect">
            <a:avLst/>
          </a:prstGeom>
          <a:noFill/>
        </p:spPr>
        <p:txBody>
          <a:bodyPr wrap="square">
            <a:spAutoFit/>
          </a:bodyPr>
          <a:lstStyle/>
          <a:p>
            <a:r>
              <a:rPr lang="en-GB" sz="2000" dirty="0">
                <a:effectLst/>
                <a:latin typeface="Times New Roman" panose="02020603050405020304" pitchFamily="18" charset="0"/>
                <a:ea typeface="Times New Roman" panose="02020603050405020304" pitchFamily="18" charset="0"/>
              </a:rPr>
              <a:t>The government of the country has introduced various legal frameworks to measure over-tourism. </a:t>
            </a:r>
            <a:endParaRPr lang="en-GB" sz="2000" dirty="0"/>
          </a:p>
        </p:txBody>
      </p:sp>
      <p:sp>
        <p:nvSpPr>
          <p:cNvPr id="6" name="TextBox 5">
            <a:extLst>
              <a:ext uri="{FF2B5EF4-FFF2-40B4-BE49-F238E27FC236}">
                <a16:creationId xmlns:a16="http://schemas.microsoft.com/office/drawing/2014/main" id="{135519F1-3A9A-4B16-B9EC-3EF91D8ABD2D}"/>
              </a:ext>
            </a:extLst>
          </p:cNvPr>
          <p:cNvSpPr txBox="1"/>
          <p:nvPr/>
        </p:nvSpPr>
        <p:spPr>
          <a:xfrm>
            <a:off x="7543799" y="4867144"/>
            <a:ext cx="1812236" cy="498663"/>
          </a:xfrm>
          <a:prstGeom prst="rect">
            <a:avLst/>
          </a:prstGeom>
          <a:noFill/>
        </p:spPr>
        <p:txBody>
          <a:bodyPr wrap="square">
            <a:spAutoFit/>
          </a:bodyPr>
          <a:lstStyle/>
          <a:p>
            <a:pPr algn="just">
              <a:lnSpc>
                <a:spcPct val="150000"/>
              </a:lnSpc>
            </a:pPr>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Legal factors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E40109C-04B3-48A0-9611-639058CB4C3C}"/>
              </a:ext>
            </a:extLst>
          </p:cNvPr>
          <p:cNvSpPr txBox="1"/>
          <p:nvPr/>
        </p:nvSpPr>
        <p:spPr>
          <a:xfrm>
            <a:off x="1637264" y="1660172"/>
            <a:ext cx="9766852"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Over-tourism has significant environmental effects in the UK comprising damage to natural sites, pollution, as well as depletion of resources present in specific destinations.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B24D27E-2162-4112-9FBD-D4CD35F0B75B}"/>
              </a:ext>
            </a:extLst>
          </p:cNvPr>
          <p:cNvSpPr txBox="1"/>
          <p:nvPr/>
        </p:nvSpPr>
        <p:spPr>
          <a:xfrm>
            <a:off x="4330148" y="3318803"/>
            <a:ext cx="7464286"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Scottish Highland and many more have encountered issues in the management of waste as well as the destruction of the ecosystem.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C90B0558-D5DA-4687-9072-9492A85BC386}"/>
              </a:ext>
            </a:extLst>
          </p:cNvPr>
          <p:cNvSpPr txBox="1"/>
          <p:nvPr/>
        </p:nvSpPr>
        <p:spPr>
          <a:xfrm>
            <a:off x="1281112" y="908892"/>
            <a:ext cx="6433930" cy="498663"/>
          </a:xfrm>
          <a:prstGeom prst="rect">
            <a:avLst/>
          </a:prstGeom>
          <a:noFill/>
        </p:spPr>
        <p:txBody>
          <a:bodyPr wrap="square">
            <a:spAutoFit/>
          </a:bodyPr>
          <a:lstStyle/>
          <a:p>
            <a:pPr algn="just">
              <a:lnSpc>
                <a:spcPct val="150000"/>
              </a:lnSpc>
            </a:pPr>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Environmental factors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3074" name="Picture 2" descr="Articles Junction: Impact of Tourism on Environment">
            <a:extLst>
              <a:ext uri="{FF2B5EF4-FFF2-40B4-BE49-F238E27FC236}">
                <a16:creationId xmlns:a16="http://schemas.microsoft.com/office/drawing/2014/main" id="{FE9163DC-E90D-4F2E-87C1-C963B59DE8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521" y="2873118"/>
            <a:ext cx="3549512" cy="340271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8D8AA86E-1E07-4F41-B077-099424063902}"/>
              </a:ext>
            </a:extLst>
          </p:cNvPr>
          <p:cNvSpPr txBox="1"/>
          <p:nvPr/>
        </p:nvSpPr>
        <p:spPr>
          <a:xfrm>
            <a:off x="1637264" y="6322002"/>
            <a:ext cx="1302026"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 </a:t>
            </a:r>
            <a:r>
              <a:rPr lang="en-US" sz="1200" dirty="0">
                <a:effectLst/>
                <a:latin typeface="Times New Roman" panose="02020603050405020304" pitchFamily="18" charset="0"/>
                <a:ea typeface="Times New Roman" panose="02020603050405020304" pitchFamily="18" charset="0"/>
              </a:rPr>
              <a:t>(Sandford, 2024)</a:t>
            </a:r>
            <a:endParaRPr lang="en-GB" sz="1200" dirty="0"/>
          </a:p>
        </p:txBody>
      </p:sp>
    </p:spTree>
    <p:extLst>
      <p:ext uri="{BB962C8B-B14F-4D97-AF65-F5344CB8AC3E}">
        <p14:creationId xmlns:p14="http://schemas.microsoft.com/office/powerpoint/2010/main" val="3473216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60401-7092-4B47-AA7A-9EF05B2874B1}"/>
              </a:ext>
            </a:extLst>
          </p:cNvPr>
          <p:cNvSpPr>
            <a:spLocks noGrp="1"/>
          </p:cNvSpPr>
          <p:nvPr>
            <p:ph type="title"/>
          </p:nvPr>
        </p:nvSpPr>
        <p:spPr>
          <a:xfrm>
            <a:off x="679173" y="-25623"/>
            <a:ext cx="10515600" cy="774562"/>
          </a:xfrm>
        </p:spPr>
        <p:txBody>
          <a:bodyPr>
            <a:normAutofit/>
          </a:bodyPr>
          <a:lstStyle/>
          <a:p>
            <a:r>
              <a:rPr lang="en-US" sz="4000" b="1" dirty="0" err="1">
                <a:latin typeface="Times New Roman" panose="02020603050405020304" pitchFamily="18" charset="0"/>
                <a:cs typeface="Times New Roman" panose="02020603050405020304" pitchFamily="18" charset="0"/>
              </a:rPr>
              <a:t>Contd</a:t>
            </a:r>
            <a:r>
              <a:rPr lang="en-US" sz="4000" b="1" dirty="0">
                <a:latin typeface="Times New Roman" panose="02020603050405020304" pitchFamily="18" charset="0"/>
                <a:cs typeface="Times New Roman" panose="02020603050405020304" pitchFamily="18" charset="0"/>
              </a:rPr>
              <a:t>….</a:t>
            </a:r>
            <a:endParaRPr lang="en-GB" sz="40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DFE084AF-476E-4537-A3FA-9EDFB44A553E}"/>
              </a:ext>
            </a:extLst>
          </p:cNvPr>
          <p:cNvSpPr txBox="1"/>
          <p:nvPr/>
        </p:nvSpPr>
        <p:spPr>
          <a:xfrm>
            <a:off x="307572" y="690117"/>
            <a:ext cx="6093228" cy="498663"/>
          </a:xfrm>
          <a:prstGeom prst="rect">
            <a:avLst/>
          </a:prstGeom>
          <a:noFill/>
        </p:spPr>
        <p:txBody>
          <a:bodyPr wrap="square">
            <a:spAutoFit/>
          </a:bodyPr>
          <a:lstStyle/>
          <a:p>
            <a:pPr algn="just">
              <a:lnSpc>
                <a:spcPct val="150000"/>
              </a:lnSpc>
              <a:spcBef>
                <a:spcPts val="600"/>
              </a:spcBef>
            </a:pPr>
            <a:r>
              <a:rPr lang="en-GB" sz="2000" b="1" dirty="0">
                <a:effectLst/>
                <a:latin typeface="Times New Roman" panose="02020603050405020304" pitchFamily="18" charset="0"/>
                <a:cs typeface="Arial" panose="020B0604020202020204" pitchFamily="34" charset="0"/>
              </a:rPr>
              <a:t>Industry responses to over-tourism issue </a:t>
            </a:r>
          </a:p>
        </p:txBody>
      </p:sp>
      <p:sp>
        <p:nvSpPr>
          <p:cNvPr id="6" name="TextBox 5">
            <a:extLst>
              <a:ext uri="{FF2B5EF4-FFF2-40B4-BE49-F238E27FC236}">
                <a16:creationId xmlns:a16="http://schemas.microsoft.com/office/drawing/2014/main" id="{FD2729F3-024C-49DE-B5B3-4343F35DAA3E}"/>
              </a:ext>
            </a:extLst>
          </p:cNvPr>
          <p:cNvSpPr txBox="1"/>
          <p:nvPr/>
        </p:nvSpPr>
        <p:spPr>
          <a:xfrm>
            <a:off x="2996104" y="1231234"/>
            <a:ext cx="6096000" cy="498663"/>
          </a:xfrm>
          <a:prstGeom prst="rect">
            <a:avLst/>
          </a:prstGeom>
          <a:noFill/>
        </p:spPr>
        <p:txBody>
          <a:bodyPr wrap="square">
            <a:spAutoFit/>
          </a:bodyPr>
          <a:lstStyle/>
          <a:p>
            <a:pPr algn="just">
              <a:lnSpc>
                <a:spcPct val="150000"/>
              </a:lnSpc>
            </a:pPr>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Strengths of industry responses to over-tourism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C18F627-FD71-4906-8BC2-DAA90AF5E7A3}"/>
              </a:ext>
            </a:extLst>
          </p:cNvPr>
          <p:cNvSpPr txBox="1"/>
          <p:nvPr/>
        </p:nvSpPr>
        <p:spPr>
          <a:xfrm>
            <a:off x="605746" y="4583131"/>
            <a:ext cx="6096000" cy="498663"/>
          </a:xfrm>
          <a:prstGeom prst="rect">
            <a:avLst/>
          </a:prstGeom>
          <a:noFill/>
        </p:spPr>
        <p:txBody>
          <a:bodyPr wrap="square">
            <a:spAutoFit/>
          </a:bodyPr>
          <a:lstStyle/>
          <a:p>
            <a:pPr algn="just">
              <a:lnSpc>
                <a:spcPct val="150000"/>
              </a:lnSpc>
            </a:pPr>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Limitations of industry responses to over-tourism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F36698B-0138-4813-A0C3-7FFA7E430282}"/>
              </a:ext>
            </a:extLst>
          </p:cNvPr>
          <p:cNvSpPr txBox="1"/>
          <p:nvPr/>
        </p:nvSpPr>
        <p:spPr>
          <a:xfrm>
            <a:off x="407143" y="2345042"/>
            <a:ext cx="7809205" cy="707886"/>
          </a:xfrm>
          <a:prstGeom prst="rect">
            <a:avLst/>
          </a:prstGeom>
          <a:noFill/>
        </p:spPr>
        <p:txBody>
          <a:bodyPr wrap="square">
            <a:spAutoFit/>
          </a:bodyPr>
          <a:lstStyle/>
          <a:p>
            <a:r>
              <a:rPr lang="en-GB" sz="2000" dirty="0">
                <a:effectLst/>
                <a:latin typeface="Times New Roman" panose="02020603050405020304" pitchFamily="18" charset="0"/>
                <a:ea typeface="Times New Roman" panose="02020603050405020304" pitchFamily="18" charset="0"/>
              </a:rPr>
              <a:t>The development of the Tourism Levy in various cities such as Edinburgh has helped to manage the presence of visitors. </a:t>
            </a:r>
            <a:endParaRPr lang="en-GB" sz="2000" dirty="0"/>
          </a:p>
        </p:txBody>
      </p:sp>
      <p:sp>
        <p:nvSpPr>
          <p:cNvPr id="12" name="TextBox 11">
            <a:extLst>
              <a:ext uri="{FF2B5EF4-FFF2-40B4-BE49-F238E27FC236}">
                <a16:creationId xmlns:a16="http://schemas.microsoft.com/office/drawing/2014/main" id="{32C3D46B-00EB-4328-B947-EBDE404F6382}"/>
              </a:ext>
            </a:extLst>
          </p:cNvPr>
          <p:cNvSpPr txBox="1"/>
          <p:nvPr/>
        </p:nvSpPr>
        <p:spPr>
          <a:xfrm>
            <a:off x="106016" y="5459997"/>
            <a:ext cx="8888534" cy="707886"/>
          </a:xfrm>
          <a:prstGeom prst="rect">
            <a:avLst/>
          </a:prstGeom>
          <a:noFill/>
        </p:spPr>
        <p:txBody>
          <a:bodyPr wrap="square">
            <a:spAutoFit/>
          </a:bodyPr>
          <a:lstStyle/>
          <a:p>
            <a:r>
              <a:rPr lang="en-GB" sz="2000" dirty="0">
                <a:effectLst/>
                <a:latin typeface="Times New Roman" panose="02020603050405020304" pitchFamily="18" charset="0"/>
                <a:ea typeface="Times New Roman" panose="02020603050405020304" pitchFamily="18" charset="0"/>
              </a:rPr>
              <a:t>Many of the firms within the sector in the country still struggle to have the right amount of capacity during peak seasons, particularly in major cities. </a:t>
            </a:r>
            <a:endParaRPr lang="en-GB" sz="2000" dirty="0"/>
          </a:p>
        </p:txBody>
      </p:sp>
      <p:sp>
        <p:nvSpPr>
          <p:cNvPr id="14" name="TextBox 13">
            <a:extLst>
              <a:ext uri="{FF2B5EF4-FFF2-40B4-BE49-F238E27FC236}">
                <a16:creationId xmlns:a16="http://schemas.microsoft.com/office/drawing/2014/main" id="{8C89CFE9-9EE0-4B97-B256-FF014F1EBED7}"/>
              </a:ext>
            </a:extLst>
          </p:cNvPr>
          <p:cNvSpPr txBox="1"/>
          <p:nvPr/>
        </p:nvSpPr>
        <p:spPr>
          <a:xfrm>
            <a:off x="307572" y="3509432"/>
            <a:ext cx="7179906" cy="707886"/>
          </a:xfrm>
          <a:prstGeom prst="rect">
            <a:avLst/>
          </a:prstGeom>
          <a:noFill/>
        </p:spPr>
        <p:txBody>
          <a:bodyPr wrap="square">
            <a:spAutoFit/>
          </a:bodyPr>
          <a:lstStyle/>
          <a:p>
            <a:r>
              <a:rPr lang="en-GB" sz="2000" dirty="0">
                <a:effectLst/>
                <a:latin typeface="Times New Roman" panose="02020603050405020304" pitchFamily="18" charset="0"/>
                <a:ea typeface="Times New Roman" panose="02020603050405020304" pitchFamily="18" charset="0"/>
              </a:rPr>
              <a:t>Around 60% of hotels in the country have emphasised commitment to sustainability initiatives by 2021.</a:t>
            </a:r>
            <a:endParaRPr lang="en-GB" sz="2000" dirty="0"/>
          </a:p>
        </p:txBody>
      </p:sp>
      <p:pic>
        <p:nvPicPr>
          <p:cNvPr id="2050" name="Picture 2" descr="The Role of Performance and Environmental Sustainability Indicators in Hotel  Competitiveness">
            <a:extLst>
              <a:ext uri="{FF2B5EF4-FFF2-40B4-BE49-F238E27FC236}">
                <a16:creationId xmlns:a16="http://schemas.microsoft.com/office/drawing/2014/main" id="{BC1C531B-CA61-4BD8-9BC3-0D6CD3B3D0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16348" y="1729897"/>
            <a:ext cx="3668080" cy="3131568"/>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C0FC8D5E-17FD-48F1-A23A-7791205D64E1}"/>
              </a:ext>
            </a:extLst>
          </p:cNvPr>
          <p:cNvSpPr txBox="1"/>
          <p:nvPr/>
        </p:nvSpPr>
        <p:spPr>
          <a:xfrm>
            <a:off x="9480544" y="5081794"/>
            <a:ext cx="1139687"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 </a:t>
            </a:r>
            <a:r>
              <a:rPr lang="en-US" sz="1200" dirty="0">
                <a:effectLst/>
                <a:latin typeface="Times New Roman" panose="02020603050405020304" pitchFamily="18" charset="0"/>
                <a:ea typeface="Times New Roman" panose="02020603050405020304" pitchFamily="18" charset="0"/>
              </a:rPr>
              <a:t>(CBRE, 2024)</a:t>
            </a:r>
            <a:endParaRPr lang="en-GB" sz="1200" dirty="0"/>
          </a:p>
        </p:txBody>
      </p:sp>
    </p:spTree>
    <p:extLst>
      <p:ext uri="{BB962C8B-B14F-4D97-AF65-F5344CB8AC3E}">
        <p14:creationId xmlns:p14="http://schemas.microsoft.com/office/powerpoint/2010/main" val="4145036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60401-7092-4B47-AA7A-9EF05B2874B1}"/>
              </a:ext>
            </a:extLst>
          </p:cNvPr>
          <p:cNvSpPr>
            <a:spLocks noGrp="1"/>
          </p:cNvSpPr>
          <p:nvPr>
            <p:ph type="title"/>
          </p:nvPr>
        </p:nvSpPr>
        <p:spPr>
          <a:xfrm>
            <a:off x="838200" y="312016"/>
            <a:ext cx="10515600" cy="774562"/>
          </a:xfrm>
        </p:spPr>
        <p:txBody>
          <a:bodyPr>
            <a:normAutofit/>
          </a:bodyPr>
          <a:lstStyle/>
          <a:p>
            <a:r>
              <a:rPr lang="en-GB" sz="4000" b="1" kern="0" dirty="0">
                <a:effectLst/>
                <a:latin typeface="Times New Roman" panose="02020603050405020304" pitchFamily="18" charset="0"/>
                <a:cs typeface="Arial" panose="020B0604020202020204" pitchFamily="34" charset="0"/>
              </a:rPr>
              <a:t>Conclusion </a:t>
            </a:r>
            <a:endParaRPr lang="en-GB" sz="40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02D54CA6-86C0-4C9D-8EBC-0DF8A1DC175D}"/>
              </a:ext>
            </a:extLst>
          </p:cNvPr>
          <p:cNvSpPr txBox="1"/>
          <p:nvPr/>
        </p:nvSpPr>
        <p:spPr>
          <a:xfrm>
            <a:off x="212034" y="5672084"/>
            <a:ext cx="9223513"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Arial" panose="020B0604020202020204" pitchFamily="34" charset="0"/>
                <a:cs typeface="Arial" panose="020B0604020202020204" pitchFamily="34" charset="0"/>
              </a:rPr>
              <a:t>It has also emphasised the need for the sector to embrace innovation to create a balance between sustainability and economic viability. </a:t>
            </a:r>
          </a:p>
        </p:txBody>
      </p:sp>
      <p:sp>
        <p:nvSpPr>
          <p:cNvPr id="6" name="TextBox 5">
            <a:extLst>
              <a:ext uri="{FF2B5EF4-FFF2-40B4-BE49-F238E27FC236}">
                <a16:creationId xmlns:a16="http://schemas.microsoft.com/office/drawing/2014/main" id="{0A327653-911B-459B-A269-EBA78D09970D}"/>
              </a:ext>
            </a:extLst>
          </p:cNvPr>
          <p:cNvSpPr txBox="1"/>
          <p:nvPr/>
        </p:nvSpPr>
        <p:spPr>
          <a:xfrm>
            <a:off x="480391" y="1318007"/>
            <a:ext cx="6715540" cy="873572"/>
          </a:xfrm>
          <a:prstGeom prst="rect">
            <a:avLst/>
          </a:prstGeom>
          <a:noFill/>
        </p:spPr>
        <p:txBody>
          <a:bodyPr wrap="square">
            <a:spAutoFit/>
          </a:bodyPr>
          <a:lstStyle/>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The presentation has evaluated the profound effect of over-tourism on hospitality firms.</a:t>
            </a:r>
          </a:p>
        </p:txBody>
      </p:sp>
      <p:sp>
        <p:nvSpPr>
          <p:cNvPr id="8" name="TextBox 7">
            <a:extLst>
              <a:ext uri="{FF2B5EF4-FFF2-40B4-BE49-F238E27FC236}">
                <a16:creationId xmlns:a16="http://schemas.microsoft.com/office/drawing/2014/main" id="{DFFFFF07-32AC-4E0D-9C73-73D3CB08E423}"/>
              </a:ext>
            </a:extLst>
          </p:cNvPr>
          <p:cNvSpPr txBox="1"/>
          <p:nvPr/>
        </p:nvSpPr>
        <p:spPr>
          <a:xfrm>
            <a:off x="2925417" y="3429000"/>
            <a:ext cx="9144000" cy="873572"/>
          </a:xfrm>
          <a:prstGeom prst="rect">
            <a:avLst/>
          </a:prstGeom>
          <a:noFill/>
        </p:spPr>
        <p:txBody>
          <a:bodyPr wrap="square">
            <a:spAutoFit/>
          </a:bodyPr>
          <a:lstStyle/>
          <a:p>
            <a:pPr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PESTEL analysis has also been demonstrated here through which the impact of various external forces on the industry as well as over-tourism have been analysed.</a:t>
            </a:r>
          </a:p>
        </p:txBody>
      </p:sp>
    </p:spTree>
    <p:extLst>
      <p:ext uri="{BB962C8B-B14F-4D97-AF65-F5344CB8AC3E}">
        <p14:creationId xmlns:p14="http://schemas.microsoft.com/office/powerpoint/2010/main" val="4144621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60401-7092-4B47-AA7A-9EF05B2874B1}"/>
              </a:ext>
            </a:extLst>
          </p:cNvPr>
          <p:cNvSpPr>
            <a:spLocks noGrp="1"/>
          </p:cNvSpPr>
          <p:nvPr>
            <p:ph type="title"/>
          </p:nvPr>
        </p:nvSpPr>
        <p:spPr>
          <a:xfrm>
            <a:off x="838200" y="153091"/>
            <a:ext cx="10515600" cy="774562"/>
          </a:xfrm>
        </p:spPr>
        <p:txBody>
          <a:bodyPr>
            <a:normAutofit/>
          </a:bodyPr>
          <a:lstStyle/>
          <a:p>
            <a:r>
              <a:rPr lang="en-GB" sz="4000" b="1" kern="0" dirty="0">
                <a:effectLst/>
                <a:latin typeface="Times New Roman" panose="02020603050405020304" pitchFamily="18" charset="0"/>
                <a:cs typeface="Arial" panose="020B0604020202020204" pitchFamily="34" charset="0"/>
              </a:rPr>
              <a:t>Recommendations </a:t>
            </a:r>
            <a:endParaRPr lang="en-GB" sz="40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CF4ED0E-750E-42BD-AA06-FB80B45B7851}"/>
              </a:ext>
            </a:extLst>
          </p:cNvPr>
          <p:cNvSpPr txBox="1"/>
          <p:nvPr/>
        </p:nvSpPr>
        <p:spPr>
          <a:xfrm>
            <a:off x="145773" y="927653"/>
            <a:ext cx="6096000" cy="498663"/>
          </a:xfrm>
          <a:prstGeom prst="rect">
            <a:avLst/>
          </a:prstGeom>
          <a:noFill/>
        </p:spPr>
        <p:txBody>
          <a:bodyPr wrap="square">
            <a:spAutoFit/>
          </a:bodyPr>
          <a:lstStyle/>
          <a:p>
            <a:pPr algn="just">
              <a:lnSpc>
                <a:spcPct val="150000"/>
              </a:lnSpc>
            </a:pPr>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Embrace technological advancements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9759FB7-D54B-4352-8B98-56DC7B44DE53}"/>
              </a:ext>
            </a:extLst>
          </p:cNvPr>
          <p:cNvSpPr txBox="1"/>
          <p:nvPr/>
        </p:nvSpPr>
        <p:spPr>
          <a:xfrm>
            <a:off x="3389243" y="5905096"/>
            <a:ext cx="8335617"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Following sustainable activities should be practised by the first within the sector to meet customer demand as well as minimise operational costs.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3561489-C633-4ED1-9DFB-FDA248B2AB67}"/>
              </a:ext>
            </a:extLst>
          </p:cNvPr>
          <p:cNvSpPr txBox="1"/>
          <p:nvPr/>
        </p:nvSpPr>
        <p:spPr>
          <a:xfrm>
            <a:off x="437322" y="1380007"/>
            <a:ext cx="7262191"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Firms within the hotel and hospitality sector are suggested to invest in developing technologies including AI and IoT.</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515D219-03A6-4F4B-92B1-1064C9F4AFEC}"/>
              </a:ext>
            </a:extLst>
          </p:cNvPr>
          <p:cNvSpPr txBox="1"/>
          <p:nvPr/>
        </p:nvSpPr>
        <p:spPr>
          <a:xfrm>
            <a:off x="5115340" y="3179537"/>
            <a:ext cx="6851374" cy="960328"/>
          </a:xfrm>
          <a:prstGeom prst="rect">
            <a:avLst/>
          </a:prstGeom>
          <a:noFill/>
        </p:spPr>
        <p:txBody>
          <a:bodyPr wrap="square">
            <a:spAutoFit/>
          </a:bodyPr>
          <a:lstStyle/>
          <a:p>
            <a:pPr algn="just">
              <a:lnSpc>
                <a:spcPct val="150000"/>
              </a:lnSpc>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Through investing in such factors firms can improve guest experiences as well as operational effectiveness.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D2F1EA6F-328D-4946-8389-D052354B0787}"/>
              </a:ext>
            </a:extLst>
          </p:cNvPr>
          <p:cNvSpPr txBox="1"/>
          <p:nvPr/>
        </p:nvSpPr>
        <p:spPr>
          <a:xfrm>
            <a:off x="7818783" y="5406433"/>
            <a:ext cx="4572000" cy="498663"/>
          </a:xfrm>
          <a:prstGeom prst="rect">
            <a:avLst/>
          </a:prstGeom>
          <a:noFill/>
        </p:spPr>
        <p:txBody>
          <a:bodyPr wrap="square">
            <a:spAutoFit/>
          </a:bodyPr>
          <a:lstStyle/>
          <a:p>
            <a:pPr algn="just">
              <a:lnSpc>
                <a:spcPct val="150000"/>
              </a:lnSpc>
            </a:pPr>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Concentrate on sustainable practices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026" name="Picture 2" descr="Sustainable Tourism">
            <a:extLst>
              <a:ext uri="{FF2B5EF4-FFF2-40B4-BE49-F238E27FC236}">
                <a16:creationId xmlns:a16="http://schemas.microsoft.com/office/drawing/2014/main" id="{6C432985-D601-447D-9D0B-D200C2276E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322" y="2591505"/>
            <a:ext cx="4399721" cy="3028122"/>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693F7C05-AB95-4701-9251-BD62483F5CF5}"/>
              </a:ext>
            </a:extLst>
          </p:cNvPr>
          <p:cNvSpPr txBox="1"/>
          <p:nvPr/>
        </p:nvSpPr>
        <p:spPr>
          <a:xfrm>
            <a:off x="1853646" y="5732297"/>
            <a:ext cx="1739347"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 </a:t>
            </a:r>
            <a:r>
              <a:rPr lang="en-US" sz="1200" dirty="0">
                <a:effectLst/>
                <a:latin typeface="Times New Roman" panose="02020603050405020304" pitchFamily="18" charset="0"/>
                <a:ea typeface="Times New Roman" panose="02020603050405020304" pitchFamily="18" charset="0"/>
              </a:rPr>
              <a:t>(</a:t>
            </a:r>
            <a:r>
              <a:rPr lang="en-US" sz="1200" dirty="0" err="1">
                <a:effectLst/>
                <a:latin typeface="Times New Roman" panose="02020603050405020304" pitchFamily="18" charset="0"/>
                <a:ea typeface="Times New Roman" panose="02020603050405020304" pitchFamily="18" charset="0"/>
              </a:rPr>
              <a:t>sustainabletravel</a:t>
            </a:r>
            <a:r>
              <a:rPr lang="en-US" sz="1200" dirty="0">
                <a:effectLst/>
                <a:latin typeface="Times New Roman" panose="02020603050405020304" pitchFamily="18" charset="0"/>
                <a:ea typeface="Times New Roman" panose="02020603050405020304" pitchFamily="18" charset="0"/>
              </a:rPr>
              <a:t>, 2024)</a:t>
            </a:r>
            <a:endParaRPr lang="en-GB" sz="1200" dirty="0"/>
          </a:p>
        </p:txBody>
      </p:sp>
    </p:spTree>
    <p:extLst>
      <p:ext uri="{BB962C8B-B14F-4D97-AF65-F5344CB8AC3E}">
        <p14:creationId xmlns:p14="http://schemas.microsoft.com/office/powerpoint/2010/main" val="2580088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458016-BE20-96E0-1B95-583CF3731502}"/>
              </a:ext>
            </a:extLst>
          </p:cNvPr>
          <p:cNvSpPr>
            <a:spLocks noGrp="1"/>
          </p:cNvSpPr>
          <p:nvPr>
            <p:ph idx="1"/>
          </p:nvPr>
        </p:nvSpPr>
        <p:spPr>
          <a:xfrm>
            <a:off x="1007918" y="987425"/>
            <a:ext cx="10347470" cy="4873625"/>
          </a:xfrm>
        </p:spPr>
        <p:txBody>
          <a:bodyPr/>
          <a:lstStyle/>
          <a:p>
            <a:pPr marL="0" indent="0">
              <a:buNone/>
            </a:pPr>
            <a:r>
              <a:rPr lang="en-GB" sz="1800" dirty="0">
                <a:solidFill>
                  <a:srgbClr val="000000"/>
                </a:solidFill>
                <a:effectLst/>
                <a:latin typeface="Times New Roman" panose="02020603050405020304" pitchFamily="18" charset="0"/>
                <a:ea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dirty="0"/>
          </a:p>
        </p:txBody>
      </p:sp>
    </p:spTree>
    <p:extLst>
      <p:ext uri="{BB962C8B-B14F-4D97-AF65-F5344CB8AC3E}">
        <p14:creationId xmlns:p14="http://schemas.microsoft.com/office/powerpoint/2010/main" val="3537550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60401-7092-4B47-AA7A-9EF05B2874B1}"/>
              </a:ext>
            </a:extLst>
          </p:cNvPr>
          <p:cNvSpPr>
            <a:spLocks noGrp="1"/>
          </p:cNvSpPr>
          <p:nvPr>
            <p:ph type="title"/>
          </p:nvPr>
        </p:nvSpPr>
        <p:spPr>
          <a:xfrm>
            <a:off x="838200" y="365126"/>
            <a:ext cx="10515600" cy="774562"/>
          </a:xfrm>
        </p:spPr>
        <p:txBody>
          <a:bodyPr>
            <a:normAutofit/>
          </a:bodyPr>
          <a:lstStyle/>
          <a:p>
            <a:r>
              <a:rPr lang="en-GB" sz="4000" b="1" kern="0" dirty="0">
                <a:effectLst/>
                <a:latin typeface="Times New Roman" panose="02020603050405020304" pitchFamily="18" charset="0"/>
                <a:cs typeface="Arial" panose="020B0604020202020204" pitchFamily="34" charset="0"/>
              </a:rPr>
              <a:t>References </a:t>
            </a:r>
            <a:endParaRPr lang="en-GB" sz="40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66E10F3-76F2-41AF-9E4E-32E520D5867E}"/>
              </a:ext>
            </a:extLst>
          </p:cNvPr>
          <p:cNvSpPr txBox="1"/>
          <p:nvPr/>
        </p:nvSpPr>
        <p:spPr>
          <a:xfrm>
            <a:off x="463296" y="1231422"/>
            <a:ext cx="11265408" cy="5170646"/>
          </a:xfrm>
          <a:prstGeom prst="rect">
            <a:avLst/>
          </a:prstGeom>
          <a:noFill/>
        </p:spPr>
        <p:txBody>
          <a:bodyPr wrap="square">
            <a:spAutoFit/>
          </a:bodyPr>
          <a:lstStyle/>
          <a:p>
            <a:pPr algn="just"/>
            <a:r>
              <a:rPr lang="en-GB" sz="1000" dirty="0">
                <a:effectLst/>
                <a:latin typeface="Times New Roman" panose="02020603050405020304" pitchFamily="18" charset="0"/>
                <a:ea typeface="Arial" panose="020B0604020202020204" pitchFamily="34" charset="0"/>
                <a:cs typeface="Arial" panose="020B0604020202020204" pitchFamily="34" charset="0"/>
              </a:rPr>
              <a:t>Airbnb. (2024) </a:t>
            </a:r>
            <a:r>
              <a:rPr lang="en-GB" sz="1000" i="1" dirty="0">
                <a:effectLst/>
                <a:latin typeface="Times New Roman" panose="02020603050405020304" pitchFamily="18" charset="0"/>
                <a:ea typeface="Arial" panose="020B0604020202020204" pitchFamily="34" charset="0"/>
                <a:cs typeface="Arial" panose="020B0604020202020204" pitchFamily="34" charset="0"/>
              </a:rPr>
              <a:t>Travel on Airbnb: housing and economic impact study. </a:t>
            </a:r>
            <a:r>
              <a:rPr lang="en-GB" sz="10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000" u="sng" dirty="0">
                <a:effectLst/>
                <a:latin typeface="Times New Roman" panose="02020603050405020304" pitchFamily="18" charset="0"/>
                <a:ea typeface="Arial" panose="020B0604020202020204" pitchFamily="34" charset="0"/>
                <a:cs typeface="Arial" panose="020B0604020202020204" pitchFamily="34" charset="0"/>
              </a:rPr>
              <a:t>https://news.airbnb.com/wp-content/uploads/sites/4/2024/09/EY_Airbnb_Housing-and-Economic-Impacts-in-the-UK.pdf</a:t>
            </a:r>
            <a:r>
              <a:rPr lang="en-GB" sz="1000" dirty="0">
                <a:effectLst/>
                <a:latin typeface="Times New Roman" panose="02020603050405020304" pitchFamily="18" charset="0"/>
                <a:ea typeface="Arial" panose="020B0604020202020204" pitchFamily="34" charset="0"/>
                <a:cs typeface="Arial" panose="020B0604020202020204" pitchFamily="34" charset="0"/>
              </a:rPr>
              <a:t> (Accessed: 07 February 2025).</a:t>
            </a:r>
          </a:p>
          <a:p>
            <a:pPr algn="just"/>
            <a:r>
              <a:rPr lang="en-GB" sz="1000" dirty="0">
                <a:effectLst/>
                <a:latin typeface="Times New Roman" panose="02020603050405020304" pitchFamily="18" charset="0"/>
                <a:ea typeface="Arial" panose="020B0604020202020204" pitchFamily="34" charset="0"/>
                <a:cs typeface="Arial" panose="020B0604020202020204" pitchFamily="34" charset="0"/>
              </a:rPr>
              <a:t>Bruton, A. (2024) </a:t>
            </a:r>
            <a:r>
              <a:rPr lang="en-GB" sz="1000" i="1" dirty="0">
                <a:effectLst/>
                <a:latin typeface="Times New Roman" panose="02020603050405020304" pitchFamily="18" charset="0"/>
                <a:ea typeface="Arial" panose="020B0604020202020204" pitchFamily="34" charset="0"/>
                <a:cs typeface="Arial" panose="020B0604020202020204" pitchFamily="34" charset="0"/>
              </a:rPr>
              <a:t>Is Bath becoming overcrowded, or are the numbers misleading?. </a:t>
            </a:r>
            <a:r>
              <a:rPr lang="en-GB" sz="10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000" u="sng" dirty="0">
                <a:effectLst/>
                <a:latin typeface="Times New Roman" panose="02020603050405020304" pitchFamily="18" charset="0"/>
                <a:ea typeface="Arial" panose="020B0604020202020204" pitchFamily="34" charset="0"/>
                <a:cs typeface="Arial" panose="020B0604020202020204" pitchFamily="34" charset="0"/>
              </a:rPr>
              <a:t>https://www.residebath.co.uk/20240806/is-bath-becoming-overcrowded-or-are-the-numbers-misleading/</a:t>
            </a:r>
            <a:r>
              <a:rPr lang="en-GB" sz="1000" dirty="0">
                <a:effectLst/>
                <a:latin typeface="Times New Roman" panose="02020603050405020304" pitchFamily="18" charset="0"/>
                <a:ea typeface="Arial" panose="020B0604020202020204" pitchFamily="34" charset="0"/>
                <a:cs typeface="Arial" panose="020B0604020202020204" pitchFamily="34" charset="0"/>
              </a:rPr>
              <a:t> (Accessed: 03 February 2025).</a:t>
            </a:r>
          </a:p>
          <a:p>
            <a:pPr algn="just"/>
            <a:r>
              <a:rPr lang="en-GB" sz="1000" dirty="0">
                <a:effectLst/>
                <a:latin typeface="Times New Roman" panose="02020603050405020304" pitchFamily="18" charset="0"/>
                <a:ea typeface="Arial" panose="020B0604020202020204" pitchFamily="34" charset="0"/>
                <a:cs typeface="Arial" panose="020B0604020202020204" pitchFamily="34" charset="0"/>
              </a:rPr>
              <a:t>CBRE. (2024) </a:t>
            </a:r>
            <a:r>
              <a:rPr lang="en-GB" sz="1000" i="1" dirty="0">
                <a:effectLst/>
                <a:latin typeface="Times New Roman" panose="02020603050405020304" pitchFamily="18" charset="0"/>
                <a:ea typeface="Arial" panose="020B0604020202020204" pitchFamily="34" charset="0"/>
                <a:cs typeface="Arial" panose="020B0604020202020204" pitchFamily="34" charset="0"/>
              </a:rPr>
              <a:t>Sustainability and ESG Adoption in the Hotel Industry: A Global Status Update. </a:t>
            </a:r>
            <a:r>
              <a:rPr lang="en-GB" sz="10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000" u="sng" dirty="0">
                <a:effectLst/>
                <a:latin typeface="Times New Roman" panose="02020603050405020304" pitchFamily="18" charset="0"/>
                <a:ea typeface="Arial" panose="020B0604020202020204" pitchFamily="34" charset="0"/>
                <a:cs typeface="Arial" panose="020B0604020202020204" pitchFamily="34" charset="0"/>
              </a:rPr>
              <a:t>https://www.cbre.com/insights/reports/sustainability-and-esg-adoption-in-the-hotel-industry#:~:text=An%20increase%20in%20the%20number,&amp;%20Lodging%20Association%20(AH&amp;LA).</a:t>
            </a:r>
            <a:r>
              <a:rPr lang="en-GB" sz="1000" dirty="0">
                <a:effectLst/>
                <a:latin typeface="Times New Roman" panose="02020603050405020304" pitchFamily="18" charset="0"/>
                <a:ea typeface="Arial" panose="020B0604020202020204" pitchFamily="34" charset="0"/>
                <a:cs typeface="Arial" panose="020B0604020202020204" pitchFamily="34" charset="0"/>
              </a:rPr>
              <a:t> (Accessed: 06 February 2025).</a:t>
            </a:r>
          </a:p>
          <a:p>
            <a:pPr algn="just"/>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Ford, R.C. and Sturman, M.C. (2019) </a:t>
            </a:r>
            <a:r>
              <a:rPr lang="en-GB" sz="1000" i="1" dirty="0">
                <a:effectLst/>
                <a:latin typeface="Times New Roman" panose="02020603050405020304" pitchFamily="18" charset="0"/>
                <a:ea typeface="Times New Roman" panose="02020603050405020304" pitchFamily="18" charset="0"/>
                <a:cs typeface="Times New Roman" panose="02020603050405020304" pitchFamily="18" charset="0"/>
              </a:rPr>
              <a:t>Managing hospitality organizations: Achieving excellence in the guest experience</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 SAGE Publications. Available at:</a:t>
            </a:r>
            <a:endParaRPr lang="en-GB" sz="10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000" dirty="0">
                <a:effectLst/>
                <a:latin typeface="Times New Roman" panose="02020603050405020304" pitchFamily="18" charset="0"/>
                <a:ea typeface="Arial" panose="020B0604020202020204" pitchFamily="34" charset="0"/>
                <a:cs typeface="Arial" panose="020B0604020202020204" pitchFamily="34" charset="0"/>
              </a:rPr>
              <a:t>GOV.UK. (2024) </a:t>
            </a:r>
            <a:r>
              <a:rPr lang="en-GB" sz="1000" i="1" dirty="0">
                <a:effectLst/>
                <a:latin typeface="Times New Roman" panose="02020603050405020304" pitchFamily="18" charset="0"/>
                <a:ea typeface="Arial" panose="020B0604020202020204" pitchFamily="34" charset="0"/>
                <a:cs typeface="Arial" panose="020B0604020202020204" pitchFamily="34" charset="0"/>
              </a:rPr>
              <a:t>BETTER REGULATION FRAMEWORK. </a:t>
            </a:r>
            <a:r>
              <a:rPr lang="en-GB" sz="10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000" u="sng" dirty="0">
                <a:effectLst/>
                <a:latin typeface="Times New Roman" panose="02020603050405020304" pitchFamily="18" charset="0"/>
                <a:ea typeface="Arial" panose="020B0604020202020204" pitchFamily="34" charset="0"/>
                <a:cs typeface="Arial" panose="020B0604020202020204" pitchFamily="34" charset="0"/>
              </a:rPr>
              <a:t>https://assets.publishing.service.gov.uk/media/65420ee8d36c91000d935b58/Better_Regulation_Framework_guidance.pdf</a:t>
            </a:r>
            <a:r>
              <a:rPr lang="en-GB" sz="1000" dirty="0">
                <a:effectLst/>
                <a:latin typeface="Times New Roman" panose="02020603050405020304" pitchFamily="18" charset="0"/>
                <a:ea typeface="Arial" panose="020B0604020202020204" pitchFamily="34" charset="0"/>
                <a:cs typeface="Arial" panose="020B0604020202020204" pitchFamily="34" charset="0"/>
              </a:rPr>
              <a:t> (Accessed: 02 February 2025).</a:t>
            </a:r>
          </a:p>
          <a:p>
            <a:pPr algn="just"/>
            <a:r>
              <a:rPr lang="en-GB" sz="1000" dirty="0">
                <a:effectLst/>
                <a:latin typeface="Times New Roman" panose="02020603050405020304" pitchFamily="18" charset="0"/>
                <a:ea typeface="Arial" panose="020B0604020202020204" pitchFamily="34" charset="0"/>
                <a:cs typeface="Arial" panose="020B0604020202020204" pitchFamily="34" charset="0"/>
              </a:rPr>
              <a:t>Hahn, J. (2021) </a:t>
            </a:r>
            <a:r>
              <a:rPr lang="en-GB" sz="1000" i="1" dirty="0">
                <a:effectLst/>
                <a:latin typeface="Times New Roman" panose="02020603050405020304" pitchFamily="18" charset="0"/>
                <a:ea typeface="Arial" panose="020B0604020202020204" pitchFamily="34" charset="0"/>
                <a:cs typeface="Arial" panose="020B0604020202020204" pitchFamily="34" charset="0"/>
              </a:rPr>
              <a:t>How to use social media to boost bookings and influence </a:t>
            </a:r>
            <a:r>
              <a:rPr lang="en-GB" sz="1000" i="1" dirty="0" err="1">
                <a:effectLst/>
                <a:latin typeface="Times New Roman" panose="02020603050405020304" pitchFamily="18" charset="0"/>
                <a:ea typeface="Arial" panose="020B0604020202020204" pitchFamily="34" charset="0"/>
                <a:cs typeface="Arial" panose="020B0604020202020204" pitchFamily="34" charset="0"/>
              </a:rPr>
              <a:t>travelers</a:t>
            </a:r>
            <a:r>
              <a:rPr lang="en-GB" sz="1000" i="1" dirty="0">
                <a:effectLst/>
                <a:latin typeface="Times New Roman" panose="02020603050405020304" pitchFamily="18" charset="0"/>
                <a:ea typeface="Arial" panose="020B0604020202020204" pitchFamily="34" charset="0"/>
                <a:cs typeface="Arial" panose="020B0604020202020204" pitchFamily="34" charset="0"/>
              </a:rPr>
              <a:t>. </a:t>
            </a:r>
            <a:r>
              <a:rPr lang="en-GB" sz="10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000" u="sng" dirty="0">
                <a:effectLst/>
                <a:latin typeface="Times New Roman" panose="02020603050405020304" pitchFamily="18" charset="0"/>
                <a:ea typeface="Arial" panose="020B0604020202020204" pitchFamily="34" charset="0"/>
                <a:cs typeface="Arial" panose="020B0604020202020204" pitchFamily="34" charset="0"/>
              </a:rPr>
              <a:t>https://www.mews.com/en/blog/how-social-media-impacts-traveller-decisions-and-hotel-budgets</a:t>
            </a:r>
            <a:r>
              <a:rPr lang="en-GB" sz="1000" dirty="0">
                <a:effectLst/>
                <a:latin typeface="Times New Roman" panose="02020603050405020304" pitchFamily="18" charset="0"/>
                <a:ea typeface="Arial" panose="020B0604020202020204" pitchFamily="34" charset="0"/>
                <a:cs typeface="Arial" panose="020B0604020202020204" pitchFamily="34" charset="0"/>
              </a:rPr>
              <a:t> (Accessed: 03 February 2025).</a:t>
            </a:r>
          </a:p>
          <a:p>
            <a:pPr algn="just"/>
            <a:r>
              <a:rPr lang="en-GB" sz="1000" dirty="0">
                <a:effectLst/>
                <a:latin typeface="Times New Roman" panose="02020603050405020304" pitchFamily="18" charset="0"/>
                <a:ea typeface="Arial" panose="020B0604020202020204" pitchFamily="34" charset="0"/>
                <a:cs typeface="Arial" panose="020B0604020202020204" pitchFamily="34" charset="0"/>
              </a:rPr>
              <a:t>Jiang, C., (2023) </a:t>
            </a:r>
            <a:r>
              <a:rPr lang="en-GB" sz="1000" i="1" dirty="0">
                <a:effectLst/>
                <a:latin typeface="Times New Roman" panose="02020603050405020304" pitchFamily="18" charset="0"/>
                <a:ea typeface="Arial" panose="020B0604020202020204" pitchFamily="34" charset="0"/>
                <a:cs typeface="Arial" panose="020B0604020202020204" pitchFamily="34" charset="0"/>
              </a:rPr>
              <a:t>A ten-year review analysis of the impact of digitization on tourism development (2012–2022). </a:t>
            </a:r>
            <a:r>
              <a:rPr lang="en-GB" sz="10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000" u="sng" dirty="0">
                <a:effectLst/>
                <a:latin typeface="Times New Roman" panose="02020603050405020304" pitchFamily="18" charset="0"/>
                <a:ea typeface="Arial" panose="020B0604020202020204" pitchFamily="34" charset="0"/>
                <a:cs typeface="Arial" panose="020B0604020202020204" pitchFamily="34" charset="0"/>
              </a:rPr>
              <a:t>https://www.nature.com/articles/s41599-023-02150-7</a:t>
            </a:r>
            <a:r>
              <a:rPr lang="en-GB" sz="1000" dirty="0">
                <a:effectLst/>
                <a:latin typeface="Times New Roman" panose="02020603050405020304" pitchFamily="18" charset="0"/>
                <a:ea typeface="Arial" panose="020B0604020202020204" pitchFamily="34" charset="0"/>
                <a:cs typeface="Arial" panose="020B0604020202020204" pitchFamily="34" charset="0"/>
              </a:rPr>
              <a:t> (Accessed: 03 February 2025).</a:t>
            </a:r>
          </a:p>
          <a:p>
            <a:pPr algn="just"/>
            <a:r>
              <a:rPr lang="en-GB" sz="1000" dirty="0">
                <a:effectLst/>
                <a:latin typeface="Times New Roman" panose="02020603050405020304" pitchFamily="18" charset="0"/>
                <a:ea typeface="Arial" panose="020B0604020202020204" pitchFamily="34" charset="0"/>
                <a:cs typeface="Arial" panose="020B0604020202020204" pitchFamily="34" charset="0"/>
              </a:rPr>
              <a:t>Lake District National Park. (2024) </a:t>
            </a:r>
            <a:r>
              <a:rPr lang="en-GB" sz="1000" i="1" dirty="0">
                <a:effectLst/>
                <a:latin typeface="Times New Roman" panose="02020603050405020304" pitchFamily="18" charset="0"/>
                <a:ea typeface="Arial" panose="020B0604020202020204" pitchFamily="34" charset="0"/>
                <a:cs typeface="Arial" panose="020B0604020202020204" pitchFamily="34" charset="0"/>
              </a:rPr>
              <a:t>Impacts of tourism. </a:t>
            </a:r>
            <a:r>
              <a:rPr lang="en-GB" sz="10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000" u="sng" dirty="0">
                <a:effectLst/>
                <a:latin typeface="Times New Roman" panose="02020603050405020304" pitchFamily="18" charset="0"/>
                <a:ea typeface="Arial" panose="020B0604020202020204" pitchFamily="34" charset="0"/>
                <a:cs typeface="Arial" panose="020B0604020202020204" pitchFamily="34" charset="0"/>
              </a:rPr>
              <a:t>https://www.lakedistrict.gov.uk/learning/factstourism/impactsoftourism</a:t>
            </a:r>
            <a:r>
              <a:rPr lang="en-GB" sz="1000" dirty="0">
                <a:effectLst/>
                <a:latin typeface="Times New Roman" panose="02020603050405020304" pitchFamily="18" charset="0"/>
                <a:ea typeface="Arial" panose="020B0604020202020204" pitchFamily="34" charset="0"/>
                <a:cs typeface="Arial" panose="020B0604020202020204" pitchFamily="34" charset="0"/>
              </a:rPr>
              <a:t> (Accessed: 06 February 2025).</a:t>
            </a:r>
          </a:p>
          <a:p>
            <a:pPr algn="just"/>
            <a:r>
              <a:rPr lang="en-GB" sz="1000" dirty="0">
                <a:effectLst/>
                <a:latin typeface="Times New Roman" panose="02020603050405020304" pitchFamily="18" charset="0"/>
                <a:ea typeface="Arial" panose="020B0604020202020204" pitchFamily="34" charset="0"/>
                <a:cs typeface="Arial" panose="020B0604020202020204" pitchFamily="34" charset="0"/>
              </a:rPr>
              <a:t>london.gov.uk. (2024) </a:t>
            </a:r>
            <a:r>
              <a:rPr lang="en-GB" sz="1000" i="1" dirty="0">
                <a:effectLst/>
                <a:latin typeface="Times New Roman" panose="02020603050405020304" pitchFamily="18" charset="0"/>
                <a:ea typeface="Arial" panose="020B0604020202020204" pitchFamily="34" charset="0"/>
                <a:cs typeface="Arial" panose="020B0604020202020204" pitchFamily="34" charset="0"/>
              </a:rPr>
              <a:t>Supporting London's visitor economy. </a:t>
            </a:r>
            <a:r>
              <a:rPr lang="en-GB" sz="10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000" u="sng" dirty="0">
                <a:effectLst/>
                <a:latin typeface="Times New Roman" panose="02020603050405020304" pitchFamily="18" charset="0"/>
                <a:ea typeface="Arial" panose="020B0604020202020204" pitchFamily="34" charset="0"/>
                <a:cs typeface="Arial" panose="020B0604020202020204" pitchFamily="34" charset="0"/>
              </a:rPr>
              <a:t>https://www.london.gov.uk/programmes-strategies/business-and-economy/mayors-priorities-londons-economy-and-business/supporting-londons-visitor-economy</a:t>
            </a:r>
            <a:r>
              <a:rPr lang="en-GB" sz="1000" dirty="0">
                <a:effectLst/>
                <a:latin typeface="Times New Roman" panose="02020603050405020304" pitchFamily="18" charset="0"/>
                <a:ea typeface="Arial" panose="020B0604020202020204" pitchFamily="34" charset="0"/>
                <a:cs typeface="Arial" panose="020B0604020202020204" pitchFamily="34" charset="0"/>
              </a:rPr>
              <a:t> (Accessed: 03 February 2025).</a:t>
            </a:r>
          </a:p>
          <a:p>
            <a:pPr algn="just"/>
            <a:r>
              <a:rPr lang="en-GB" sz="1000" dirty="0" err="1">
                <a:effectLst/>
                <a:latin typeface="Times New Roman" panose="02020603050405020304" pitchFamily="18" charset="0"/>
                <a:ea typeface="Times New Roman" panose="02020603050405020304" pitchFamily="18" charset="0"/>
                <a:cs typeface="Times New Roman" panose="02020603050405020304" pitchFamily="18" charset="0"/>
              </a:rPr>
              <a:t>Mandić</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 A. (2021) ‘Optimization of tourism development in destinations: an approach used to alleviate the impacts of </a:t>
            </a:r>
            <a:r>
              <a:rPr lang="en-GB" sz="1000" dirty="0" err="1">
                <a:effectLst/>
                <a:latin typeface="Times New Roman" panose="02020603050405020304" pitchFamily="18" charset="0"/>
                <a:ea typeface="Times New Roman" panose="02020603050405020304" pitchFamily="18" charset="0"/>
                <a:cs typeface="Times New Roman" panose="02020603050405020304" pitchFamily="18" charset="0"/>
              </a:rPr>
              <a:t>overtourism</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 in the Mediterranean region.’ In </a:t>
            </a:r>
            <a:r>
              <a:rPr lang="en-GB" sz="1000" i="1" dirty="0">
                <a:effectLst/>
                <a:latin typeface="Times New Roman" panose="02020603050405020304" pitchFamily="18" charset="0"/>
                <a:ea typeface="Times New Roman" panose="02020603050405020304" pitchFamily="18" charset="0"/>
                <a:cs typeface="Times New Roman" panose="02020603050405020304" pitchFamily="18" charset="0"/>
              </a:rPr>
              <a:t>Handbook for sustainable tourism practitioners</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 (pp. 345-362). Edward Elgar Publishing. Available at: https://doi.org/10.4337/9781839100895.00028 </a:t>
            </a:r>
            <a:endParaRPr lang="en-GB" sz="10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Moreno-Gil, S. and Coca-</a:t>
            </a:r>
            <a:r>
              <a:rPr lang="en-GB" sz="1000" dirty="0" err="1">
                <a:effectLst/>
                <a:latin typeface="Times New Roman" panose="02020603050405020304" pitchFamily="18" charset="0"/>
                <a:ea typeface="Times New Roman" panose="02020603050405020304" pitchFamily="18" charset="0"/>
                <a:cs typeface="Times New Roman" panose="02020603050405020304" pitchFamily="18" charset="0"/>
              </a:rPr>
              <a:t>Stefaniak</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 J.A. (2020) ‘" Guest editorial": </a:t>
            </a:r>
            <a:r>
              <a:rPr lang="en-GB" sz="1000" dirty="0" err="1">
                <a:effectLst/>
                <a:latin typeface="Times New Roman" panose="02020603050405020304" pitchFamily="18" charset="0"/>
                <a:ea typeface="Times New Roman" panose="02020603050405020304" pitchFamily="18" charset="0"/>
                <a:cs typeface="Times New Roman" panose="02020603050405020304" pitchFamily="18" charset="0"/>
              </a:rPr>
              <a:t>Overtourism</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 and the sharing economy–tourism cities at a crossroads.’ </a:t>
            </a:r>
            <a:r>
              <a:rPr lang="en-GB" sz="10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Tourism Cities</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00" i="1" dirty="0">
                <a:effectLst/>
                <a:latin typeface="Times New Roman" panose="02020603050405020304" pitchFamily="18" charset="0"/>
                <a:ea typeface="Times New Roman" panose="02020603050405020304" pitchFamily="18" charset="0"/>
                <a:cs typeface="Times New Roman" panose="02020603050405020304" pitchFamily="18" charset="0"/>
              </a:rPr>
              <a:t>6</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(1), pp.1-7. Available at: </a:t>
            </a:r>
            <a:r>
              <a:rPr lang="en-GB" sz="10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https://doi.org/10.1108/IJTC-03-2020-174</a:t>
            </a:r>
            <a:r>
              <a:rPr lang="en-GB" sz="1000" dirty="0">
                <a:effectLst/>
                <a:latin typeface="Times New Roman" panose="02020603050405020304" pitchFamily="18" charset="0"/>
                <a:ea typeface="Arial" panose="020B0604020202020204" pitchFamily="34" charset="0"/>
                <a:cs typeface="Times New Roman" panose="02020603050405020304" pitchFamily="18" charset="0"/>
              </a:rPr>
              <a:t> </a:t>
            </a:r>
            <a:endParaRPr lang="en-GB" sz="10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000" dirty="0" err="1">
                <a:effectLst/>
                <a:latin typeface="Times New Roman" panose="02020603050405020304" pitchFamily="18" charset="0"/>
                <a:ea typeface="Times New Roman" panose="02020603050405020304" pitchFamily="18" charset="0"/>
                <a:cs typeface="Times New Roman" panose="02020603050405020304" pitchFamily="18" charset="0"/>
              </a:rPr>
              <a:t>Rusli</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 M., </a:t>
            </a:r>
            <a:r>
              <a:rPr lang="en-GB" sz="1000" dirty="0" err="1">
                <a:effectLst/>
                <a:latin typeface="Times New Roman" panose="02020603050405020304" pitchFamily="18" charset="0"/>
                <a:ea typeface="Times New Roman" panose="02020603050405020304" pitchFamily="18" charset="0"/>
                <a:cs typeface="Times New Roman" panose="02020603050405020304" pitchFamily="18" charset="0"/>
              </a:rPr>
              <a:t>Avenzora</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 R., </a:t>
            </a:r>
            <a:r>
              <a:rPr lang="en-GB" sz="1000" dirty="0" err="1">
                <a:effectLst/>
                <a:latin typeface="Times New Roman" panose="02020603050405020304" pitchFamily="18" charset="0"/>
                <a:ea typeface="Times New Roman" panose="02020603050405020304" pitchFamily="18" charset="0"/>
                <a:cs typeface="Times New Roman" panose="02020603050405020304" pitchFamily="18" charset="0"/>
              </a:rPr>
              <a:t>Sunarminto</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 T. And </a:t>
            </a:r>
            <a:r>
              <a:rPr lang="en-GB" sz="1000" dirty="0" err="1">
                <a:effectLst/>
                <a:latin typeface="Times New Roman" panose="02020603050405020304" pitchFamily="18" charset="0"/>
                <a:ea typeface="Times New Roman" panose="02020603050405020304" pitchFamily="18" charset="0"/>
                <a:cs typeface="Times New Roman" panose="02020603050405020304" pitchFamily="18" charset="0"/>
              </a:rPr>
              <a:t>Malihah</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 E. (2024) ‘Measuring Tourism Social Carrying Capacity: An Exploratory Study of Social Dynamics in Ecotourism Development of Cirebon.’ </a:t>
            </a:r>
            <a:r>
              <a:rPr lang="en-GB" sz="1000" i="1" dirty="0">
                <a:effectLst/>
                <a:latin typeface="Times New Roman" panose="02020603050405020304" pitchFamily="18" charset="0"/>
                <a:ea typeface="Times New Roman" panose="02020603050405020304" pitchFamily="18" charset="0"/>
                <a:cs typeface="Times New Roman" panose="02020603050405020304" pitchFamily="18" charset="0"/>
              </a:rPr>
              <a:t>Journal of Environmental Management and Tourism</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00" i="1" dirty="0">
                <a:effectLst/>
                <a:latin typeface="Times New Roman" panose="02020603050405020304" pitchFamily="18" charset="0"/>
                <a:ea typeface="Times New Roman" panose="02020603050405020304" pitchFamily="18" charset="0"/>
                <a:cs typeface="Times New Roman" panose="02020603050405020304" pitchFamily="18" charset="0"/>
              </a:rPr>
              <a:t>15</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(1), pp.209-225. Available at: https://doi.org/10.14505/jemt.v15.1(73).17 </a:t>
            </a:r>
            <a:endParaRPr lang="en-GB" sz="10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000" dirty="0">
                <a:effectLst/>
                <a:latin typeface="Times New Roman" panose="02020603050405020304" pitchFamily="18" charset="0"/>
                <a:ea typeface="Arial" panose="020B0604020202020204" pitchFamily="34" charset="0"/>
                <a:cs typeface="Arial" panose="020B0604020202020204" pitchFamily="34" charset="0"/>
              </a:rPr>
              <a:t>Sandford, M. (2024) </a:t>
            </a:r>
            <a:r>
              <a:rPr lang="en-GB" sz="1000" i="1" dirty="0">
                <a:effectLst/>
                <a:latin typeface="Times New Roman" panose="02020603050405020304" pitchFamily="18" charset="0"/>
                <a:ea typeface="Arial" panose="020B0604020202020204" pitchFamily="34" charset="0"/>
                <a:cs typeface="Arial" panose="020B0604020202020204" pitchFamily="34" charset="0"/>
              </a:rPr>
              <a:t>Tourist taxes: policy and debates. </a:t>
            </a:r>
            <a:r>
              <a:rPr lang="en-GB" sz="10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000" u="sng" dirty="0">
                <a:effectLst/>
                <a:latin typeface="Times New Roman" panose="02020603050405020304" pitchFamily="18" charset="0"/>
                <a:ea typeface="Arial" panose="020B0604020202020204" pitchFamily="34" charset="0"/>
                <a:cs typeface="Arial" panose="020B0604020202020204" pitchFamily="34" charset="0"/>
              </a:rPr>
              <a:t>https://commonslibrary.parliament.uk/research-briefings/cbp-10158/#:~:text=A%20'tourist%20tax'%20(or,on%20short%2Dterm%20accommodation%20providers.</a:t>
            </a:r>
            <a:r>
              <a:rPr lang="en-GB" sz="1000" dirty="0">
                <a:effectLst/>
                <a:latin typeface="Times New Roman" panose="02020603050405020304" pitchFamily="18" charset="0"/>
                <a:ea typeface="Arial" panose="020B0604020202020204" pitchFamily="34" charset="0"/>
                <a:cs typeface="Arial" panose="020B0604020202020204" pitchFamily="34" charset="0"/>
              </a:rPr>
              <a:t> (Accessed: 06 February 2025).</a:t>
            </a:r>
          </a:p>
          <a:p>
            <a:pPr algn="just"/>
            <a:r>
              <a:rPr lang="en-GB" sz="10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Sgobbo</a:t>
            </a:r>
            <a:r>
              <a:rPr lang="en-GB" sz="10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 (2021) ‘Sustainable Planning: The Carrying Capacity Approach.’ In </a:t>
            </a:r>
            <a:r>
              <a:rPr lang="en-GB" sz="10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New Metropolitan Perspectives: Knowledge Dynamics and Innovation-driven Policies Towards Urban and Regional Transition Volume 2</a:t>
            </a:r>
            <a:r>
              <a:rPr lang="en-GB" sz="10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(pp. 633-642). Springer International Publishing. </a:t>
            </a: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Available at: https://doi.org/10.1007/978-3-030-48279-4_59 </a:t>
            </a:r>
            <a:endParaRPr lang="en-GB" sz="10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000" dirty="0" err="1">
                <a:effectLst/>
                <a:latin typeface="Times New Roman" panose="02020603050405020304" pitchFamily="18" charset="0"/>
                <a:ea typeface="Arial" panose="020B0604020202020204" pitchFamily="34" charset="0"/>
                <a:cs typeface="Arial" panose="020B0604020202020204" pitchFamily="34" charset="0"/>
              </a:rPr>
              <a:t>sustainabletravel</a:t>
            </a:r>
            <a:r>
              <a:rPr lang="en-GB" sz="1000" dirty="0">
                <a:effectLst/>
                <a:latin typeface="Times New Roman" panose="02020603050405020304" pitchFamily="18" charset="0"/>
                <a:ea typeface="Arial" panose="020B0604020202020204" pitchFamily="34" charset="0"/>
                <a:cs typeface="Arial" panose="020B0604020202020204" pitchFamily="34" charset="0"/>
              </a:rPr>
              <a:t>. (2024) </a:t>
            </a:r>
            <a:r>
              <a:rPr lang="en-GB" sz="1000" i="1" dirty="0">
                <a:effectLst/>
                <a:latin typeface="Times New Roman" panose="02020603050405020304" pitchFamily="18" charset="0"/>
                <a:ea typeface="Arial" panose="020B0604020202020204" pitchFamily="34" charset="0"/>
                <a:cs typeface="Arial" panose="020B0604020202020204" pitchFamily="34" charset="0"/>
              </a:rPr>
              <a:t>Striking a Balance: </a:t>
            </a:r>
            <a:r>
              <a:rPr lang="en-GB" sz="1000" i="1" dirty="0" err="1">
                <a:effectLst/>
                <a:latin typeface="Times New Roman" panose="02020603050405020304" pitchFamily="18" charset="0"/>
                <a:ea typeface="Arial" panose="020B0604020202020204" pitchFamily="34" charset="0"/>
                <a:cs typeface="Arial" panose="020B0604020202020204" pitchFamily="34" charset="0"/>
              </a:rPr>
              <a:t>Overtourism</a:t>
            </a:r>
            <a:r>
              <a:rPr lang="en-GB" sz="1000" i="1" dirty="0">
                <a:effectLst/>
                <a:latin typeface="Times New Roman" panose="02020603050405020304" pitchFamily="18" charset="0"/>
                <a:ea typeface="Arial" panose="020B0604020202020204" pitchFamily="34" charset="0"/>
                <a:cs typeface="Arial" panose="020B0604020202020204" pitchFamily="34" charset="0"/>
              </a:rPr>
              <a:t> Solutions that Embrace Regenerative Travel and Reduce Tourism’s Burden. </a:t>
            </a:r>
            <a:r>
              <a:rPr lang="en-GB" sz="10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000" u="sng" dirty="0">
                <a:effectLst/>
                <a:latin typeface="Times New Roman" panose="02020603050405020304" pitchFamily="18" charset="0"/>
                <a:ea typeface="Arial" panose="020B0604020202020204" pitchFamily="34" charset="0"/>
                <a:cs typeface="Arial" panose="020B0604020202020204" pitchFamily="34" charset="0"/>
              </a:rPr>
              <a:t>https://sustainabletravel.org/overtourism-solutions-reduce-burden-regenerative-travel/#:~:text=Minimize%20Tourism's%20Environmental%20Footprint&amp;text=This%20means%20adopting%20practices%20that,increase%20a%20destination's%20carrying%20capacity.</a:t>
            </a:r>
            <a:r>
              <a:rPr lang="en-GB" sz="1000" dirty="0">
                <a:effectLst/>
                <a:latin typeface="Times New Roman" panose="02020603050405020304" pitchFamily="18" charset="0"/>
                <a:ea typeface="Arial" panose="020B0604020202020204" pitchFamily="34" charset="0"/>
                <a:cs typeface="Arial" panose="020B0604020202020204" pitchFamily="34" charset="0"/>
              </a:rPr>
              <a:t> (Accessed: 07 February 2025).</a:t>
            </a:r>
          </a:p>
          <a:p>
            <a:pPr algn="just"/>
            <a:r>
              <a:rPr lang="en-GB" sz="1000" dirty="0" err="1">
                <a:effectLst/>
                <a:latin typeface="Times New Roman" panose="02020603050405020304" pitchFamily="18" charset="0"/>
                <a:ea typeface="Arial" panose="020B0604020202020204" pitchFamily="34" charset="0"/>
                <a:cs typeface="Arial" panose="020B0604020202020204" pitchFamily="34" charset="0"/>
              </a:rPr>
              <a:t>Toister</a:t>
            </a:r>
            <a:r>
              <a:rPr lang="en-GB" sz="1000" dirty="0">
                <a:effectLst/>
                <a:latin typeface="Times New Roman" panose="02020603050405020304" pitchFamily="18" charset="0"/>
                <a:ea typeface="Arial" panose="020B0604020202020204" pitchFamily="34" charset="0"/>
                <a:cs typeface="Arial" panose="020B0604020202020204" pitchFamily="34" charset="0"/>
              </a:rPr>
              <a:t>, N. (2023) </a:t>
            </a:r>
            <a:r>
              <a:rPr lang="en-GB" sz="1000" i="1" dirty="0">
                <a:effectLst/>
                <a:latin typeface="Times New Roman" panose="02020603050405020304" pitchFamily="18" charset="0"/>
                <a:ea typeface="Arial" panose="020B0604020202020204" pitchFamily="34" charset="0"/>
                <a:cs typeface="Arial" panose="020B0604020202020204" pitchFamily="34" charset="0"/>
              </a:rPr>
              <a:t>Beyond The Common Border: How To Combat </a:t>
            </a:r>
            <a:r>
              <a:rPr lang="en-GB" sz="1000" i="1" dirty="0" err="1">
                <a:effectLst/>
                <a:latin typeface="Times New Roman" panose="02020603050405020304" pitchFamily="18" charset="0"/>
                <a:ea typeface="Arial" panose="020B0604020202020204" pitchFamily="34" charset="0"/>
                <a:cs typeface="Arial" panose="020B0604020202020204" pitchFamily="34" charset="0"/>
              </a:rPr>
              <a:t>Overtourism</a:t>
            </a:r>
            <a:r>
              <a:rPr lang="en-GB" sz="1000" i="1" dirty="0">
                <a:effectLst/>
                <a:latin typeface="Times New Roman" panose="02020603050405020304" pitchFamily="18" charset="0"/>
                <a:ea typeface="Arial" panose="020B0604020202020204" pitchFamily="34" charset="0"/>
                <a:cs typeface="Arial" panose="020B0604020202020204" pitchFamily="34" charset="0"/>
              </a:rPr>
              <a:t> With Technology. </a:t>
            </a:r>
            <a:r>
              <a:rPr lang="en-GB" sz="10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000" u="sng" dirty="0">
                <a:effectLst/>
                <a:latin typeface="Times New Roman" panose="02020603050405020304" pitchFamily="18" charset="0"/>
                <a:ea typeface="Arial" panose="020B0604020202020204" pitchFamily="34" charset="0"/>
                <a:cs typeface="Arial" panose="020B0604020202020204" pitchFamily="34" charset="0"/>
              </a:rPr>
              <a:t>https://www.forbes.com/councils/forbestechcouncil/2023/07/03/beyond-the-common-border-how-to-combat-overtourism-with-technology/</a:t>
            </a:r>
            <a:r>
              <a:rPr lang="en-GB" sz="1000" dirty="0">
                <a:effectLst/>
                <a:latin typeface="Times New Roman" panose="02020603050405020304" pitchFamily="18" charset="0"/>
                <a:ea typeface="Arial" panose="020B0604020202020204" pitchFamily="34" charset="0"/>
                <a:cs typeface="Arial" panose="020B0604020202020204" pitchFamily="34" charset="0"/>
              </a:rPr>
              <a:t> (Accessed: 07 February 2025).</a:t>
            </a:r>
          </a:p>
          <a:p>
            <a:pPr algn="just"/>
            <a:r>
              <a:rPr lang="en-GB" sz="1000" dirty="0" err="1">
                <a:effectLst/>
                <a:latin typeface="Times New Roman" panose="02020603050405020304" pitchFamily="18" charset="0"/>
                <a:ea typeface="Arial" panose="020B0604020202020204" pitchFamily="34" charset="0"/>
                <a:cs typeface="Arial" panose="020B0604020202020204" pitchFamily="34" charset="0"/>
              </a:rPr>
              <a:t>UKHospitality</a:t>
            </a:r>
            <a:r>
              <a:rPr lang="en-GB" sz="1000" dirty="0">
                <a:effectLst/>
                <a:latin typeface="Times New Roman" panose="02020603050405020304" pitchFamily="18" charset="0"/>
                <a:ea typeface="Arial" panose="020B0604020202020204" pitchFamily="34" charset="0"/>
                <a:cs typeface="Arial" panose="020B0604020202020204" pitchFamily="34" charset="0"/>
              </a:rPr>
              <a:t>. (2024) </a:t>
            </a:r>
            <a:r>
              <a:rPr lang="en-GB" sz="1000" i="1" dirty="0">
                <a:effectLst/>
                <a:latin typeface="Times New Roman" panose="02020603050405020304" pitchFamily="18" charset="0"/>
                <a:ea typeface="Arial" panose="020B0604020202020204" pitchFamily="34" charset="0"/>
                <a:cs typeface="Arial" panose="020B0604020202020204" pitchFamily="34" charset="0"/>
              </a:rPr>
              <a:t>Economic contribution of hospitality. </a:t>
            </a:r>
            <a:r>
              <a:rPr lang="en-GB" sz="10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000" u="sng" dirty="0">
                <a:effectLst/>
                <a:latin typeface="Times New Roman" panose="02020603050405020304" pitchFamily="18" charset="0"/>
                <a:ea typeface="Arial" panose="020B0604020202020204" pitchFamily="34" charset="0"/>
                <a:cs typeface="Arial" panose="020B0604020202020204" pitchFamily="34" charset="0"/>
              </a:rPr>
              <a:t>https://www.ukhospitality.org.uk/insight/economic-contribution-of-hospitality/</a:t>
            </a:r>
            <a:r>
              <a:rPr lang="en-GB" sz="1000" dirty="0">
                <a:effectLst/>
                <a:latin typeface="Times New Roman" panose="02020603050405020304" pitchFamily="18" charset="0"/>
                <a:ea typeface="Arial" panose="020B0604020202020204" pitchFamily="34" charset="0"/>
                <a:cs typeface="Arial" panose="020B0604020202020204" pitchFamily="34" charset="0"/>
              </a:rPr>
              <a:t> (Accessed: 02 February 2025).</a:t>
            </a:r>
          </a:p>
          <a:p>
            <a:pPr algn="just"/>
            <a:r>
              <a:rPr lang="en-GB" sz="1000" dirty="0">
                <a:effectLst/>
                <a:latin typeface="Times New Roman" panose="02020603050405020304" pitchFamily="18" charset="0"/>
                <a:ea typeface="Arial" panose="020B0604020202020204" pitchFamily="34" charset="0"/>
                <a:cs typeface="Arial" panose="020B0604020202020204" pitchFamily="34" charset="0"/>
              </a:rPr>
              <a:t>VisitBritain. (2024) </a:t>
            </a:r>
            <a:r>
              <a:rPr lang="en-GB" sz="1000" i="1" dirty="0">
                <a:effectLst/>
                <a:latin typeface="Times New Roman" panose="02020603050405020304" pitchFamily="18" charset="0"/>
                <a:ea typeface="Arial" panose="020B0604020202020204" pitchFamily="34" charset="0"/>
                <a:cs typeface="Arial" panose="020B0604020202020204" pitchFamily="34" charset="0"/>
              </a:rPr>
              <a:t>The value of tourism in England. </a:t>
            </a:r>
            <a:r>
              <a:rPr lang="en-GB" sz="10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000" u="sng" dirty="0">
                <a:effectLst/>
                <a:latin typeface="Times New Roman" panose="02020603050405020304" pitchFamily="18" charset="0"/>
                <a:ea typeface="Arial" panose="020B0604020202020204" pitchFamily="34" charset="0"/>
                <a:cs typeface="Arial" panose="020B0604020202020204" pitchFamily="34" charset="0"/>
              </a:rPr>
              <a:t>https://www.visitbritain.org/research-insights/value-tourism-england</a:t>
            </a:r>
            <a:r>
              <a:rPr lang="en-GB" sz="1000" dirty="0">
                <a:effectLst/>
                <a:latin typeface="Times New Roman" panose="02020603050405020304" pitchFamily="18" charset="0"/>
                <a:ea typeface="Arial" panose="020B0604020202020204" pitchFamily="34" charset="0"/>
                <a:cs typeface="Arial" panose="020B0604020202020204" pitchFamily="34" charset="0"/>
              </a:rPr>
              <a:t> (Accessed: 02 February 2025).</a:t>
            </a:r>
          </a:p>
        </p:txBody>
      </p:sp>
    </p:spTree>
    <p:extLst>
      <p:ext uri="{BB962C8B-B14F-4D97-AF65-F5344CB8AC3E}">
        <p14:creationId xmlns:p14="http://schemas.microsoft.com/office/powerpoint/2010/main" val="16688049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4611</Words>
  <Application>Microsoft Office PowerPoint</Application>
  <PresentationFormat>Widescreen</PresentationFormat>
  <Paragraphs>161</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PowerPoint Presentation</vt:lpstr>
      <vt:lpstr>Table of Content</vt:lpstr>
      <vt:lpstr>Introduction </vt:lpstr>
      <vt:lpstr>Literature Review </vt:lpstr>
      <vt:lpstr>Contd….</vt:lpstr>
      <vt:lpstr>Contd….</vt:lpstr>
      <vt:lpstr>Method and theme impact analysis </vt:lpstr>
      <vt:lpstr>Contd….</vt:lpstr>
      <vt:lpstr>Contd….</vt:lpstr>
      <vt:lpstr>Contd….</vt:lpstr>
      <vt:lpstr>Conclusion </vt:lpstr>
      <vt:lpstr>Recommendations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Ionut Kostyal (2125398)</dc:creator>
  <cp:lastModifiedBy/>
  <cp:revision>1</cp:revision>
  <dcterms:created xsi:type="dcterms:W3CDTF">2025-02-10T11:24:33Z</dcterms:created>
  <dcterms:modified xsi:type="dcterms:W3CDTF">2025-02-24T12:25:53Z</dcterms:modified>
</cp:coreProperties>
</file>