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57" r:id="rId3"/>
    <p:sldId id="273" r:id="rId4"/>
    <p:sldId id="258" r:id="rId5"/>
    <p:sldId id="274" r:id="rId6"/>
    <p:sldId id="275" r:id="rId7"/>
    <p:sldId id="259" r:id="rId8"/>
    <p:sldId id="260" r:id="rId9"/>
    <p:sldId id="261" r:id="rId10"/>
    <p:sldId id="262" r:id="rId11"/>
    <p:sldId id="276" r:id="rId12"/>
    <p:sldId id="271" r:id="rId13"/>
    <p:sldId id="272" r:id="rId14"/>
    <p:sldId id="277" r:id="rId15"/>
    <p:sldId id="278" r:id="rId16"/>
    <p:sldId id="281" r:id="rId17"/>
    <p:sldId id="270" r:id="rId18"/>
    <p:sldId id="282" r:id="rId19"/>
    <p:sldId id="279" r:id="rId20"/>
    <p:sldId id="28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489" autoAdjust="0"/>
  </p:normalViewPr>
  <p:slideViewPr>
    <p:cSldViewPr snapToGrid="0">
      <p:cViewPr varScale="1">
        <p:scale>
          <a:sx n="85" d="100"/>
          <a:sy n="85" d="100"/>
        </p:scale>
        <p:origin x="59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0F24AD-1AD3-4E4A-B659-031520BBB93B}" type="datetimeFigureOut">
              <a:rPr lang="en-IN" smtClean="0"/>
              <a:t>31-10-2025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3172CC-1103-4E10-9A28-FA6E22FA4188}" type="slidenum">
              <a:rPr lang="en-IN" smtClean="0"/>
              <a:t>‹#›</a:t>
            </a:fld>
            <a:endParaRPr lang="en-IN"/>
          </a:p>
        </p:txBody>
      </p:sp>
    </p:spTree>
    <p:extLst>
      <p:ext uri="{BB962C8B-B14F-4D97-AF65-F5344CB8AC3E}">
        <p14:creationId xmlns:p14="http://schemas.microsoft.com/office/powerpoint/2010/main" val="3531274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Arial" panose="020B0604020202020204" pitchFamily="34" charset="0"/>
                <a:cs typeface="Arial" panose="020B0604020202020204" pitchFamily="34" charset="0"/>
              </a:rPr>
              <a:t>Introducing food waste management through various sustainable initiatives by hotel and hospitality industry can lead to socio-ecological protection and competitive edge (Costa and Costa 2022)</a:t>
            </a:r>
            <a:r>
              <a:rPr lang="en-IN" sz="1200" dirty="0">
                <a:solidFill>
                  <a:schemeClr val="bg1"/>
                </a:solidFill>
                <a:latin typeface="Arial" panose="020B0604020202020204" pitchFamily="34" charset="0"/>
                <a:cs typeface="Arial" panose="020B0604020202020204" pitchFamily="34" charset="0"/>
              </a:rPr>
              <a:t>.</a:t>
            </a:r>
            <a:r>
              <a:rPr lang="en-GB" sz="1200" kern="1200" dirty="0">
                <a:solidFill>
                  <a:schemeClr val="tx1"/>
                </a:solidFill>
                <a:effectLst/>
                <a:latin typeface="+mn-lt"/>
                <a:ea typeface="+mn-ea"/>
                <a:cs typeface="+mn-cs"/>
              </a:rPr>
              <a:t>Globally, one-third of the food and beverage produced by hotels and the hospitality sector is lost or wasted annually (</a:t>
            </a:r>
            <a:r>
              <a:rPr lang="en-GB" sz="1200" kern="1200" dirty="0" err="1">
                <a:solidFill>
                  <a:schemeClr val="tx1"/>
                </a:solidFill>
                <a:effectLst/>
                <a:latin typeface="+mn-lt"/>
                <a:ea typeface="+mn-ea"/>
                <a:cs typeface="+mn-cs"/>
              </a:rPr>
              <a:t>Unep</a:t>
            </a:r>
            <a:r>
              <a:rPr lang="en-GB" sz="1200" kern="1200" dirty="0">
                <a:solidFill>
                  <a:schemeClr val="tx1"/>
                </a:solidFill>
                <a:effectLst/>
                <a:latin typeface="+mn-lt"/>
                <a:ea typeface="+mn-ea"/>
                <a:cs typeface="+mn-cs"/>
              </a:rPr>
              <a:t>, 2025). From my perspective, this level of food waste causes greenhouse gas emissions, poor people are left hungry and resource depletion. This has led to the emergence of a sustainable business model addressing food waste management, implementing emerging technologies for tracking and redistribution of foods reducing food waste.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2</a:t>
            </a:fld>
            <a:endParaRPr lang="en-IN"/>
          </a:p>
        </p:txBody>
      </p:sp>
    </p:spTree>
    <p:extLst>
      <p:ext uri="{BB962C8B-B14F-4D97-AF65-F5344CB8AC3E}">
        <p14:creationId xmlns:p14="http://schemas.microsoft.com/office/powerpoint/2010/main" val="1641672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b="1" dirty="0">
                <a:solidFill>
                  <a:schemeClr val="bg1"/>
                </a:solidFill>
                <a:latin typeface="Arial" panose="020B0604020202020204" pitchFamily="34" charset="0"/>
                <a:cs typeface="Arial" panose="020B0604020202020204" pitchFamily="34" charset="0"/>
              </a:rPr>
              <a:t>Background detail of the Sector </a:t>
            </a:r>
            <a:endParaRPr lang="en-IN" sz="1200" dirty="0">
              <a:solidFill>
                <a:schemeClr val="bg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The global hotels and hospitality sector are facing the challenges of food waste management, generating a food waste cost of £3.2 billion every year (Wrap, 2024). </a:t>
            </a:r>
            <a:endParaRPr lang="en-IN" sz="1200" dirty="0">
              <a:solidFill>
                <a:schemeClr val="bg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In the UK, food waste has been a major problem and UK hotels are implementing sustainable food waste measures such as food waste audits, staff training, and portion control (</a:t>
            </a:r>
            <a:r>
              <a:rPr lang="en-GB" sz="1200" dirty="0" err="1">
                <a:solidFill>
                  <a:schemeClr val="bg1"/>
                </a:solidFill>
                <a:latin typeface="Arial" panose="020B0604020202020204" pitchFamily="34" charset="0"/>
                <a:cs typeface="Arial" panose="020B0604020202020204" pitchFamily="34" charset="0"/>
              </a:rPr>
              <a:t>Capcon</a:t>
            </a:r>
            <a:r>
              <a:rPr lang="en-GB" sz="1200" dirty="0">
                <a:solidFill>
                  <a:schemeClr val="bg1"/>
                </a:solidFill>
                <a:latin typeface="Arial" panose="020B0604020202020204" pitchFamily="34" charset="0"/>
                <a:cs typeface="Arial" panose="020B0604020202020204" pitchFamily="34" charset="0"/>
              </a:rPr>
              <a:t>, 2024).   </a:t>
            </a:r>
            <a:endParaRPr lang="en-IN" sz="1200" dirty="0">
              <a:solidFill>
                <a:schemeClr val="bg1"/>
              </a:solidFill>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viewpoint, the hotel and hospitality sector constantly investing in various food disposal means can lower its profit margin and embrace robust food waste management. This sustainable initiative by implementing innovative food waste management technology and Regenerative Trends can lower its operating cost (</a:t>
            </a:r>
            <a:r>
              <a:rPr lang="en-GB" sz="1200" kern="1200" dirty="0" err="1">
                <a:solidFill>
                  <a:schemeClr val="tx1"/>
                </a:solidFill>
                <a:effectLst/>
                <a:latin typeface="+mn-lt"/>
                <a:ea typeface="+mn-ea"/>
                <a:cs typeface="+mn-cs"/>
              </a:rPr>
              <a:t>Sharma,Sing</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Tyagi</a:t>
            </a:r>
            <a:r>
              <a:rPr lang="en-GB" sz="1200" kern="1200" dirty="0">
                <a:solidFill>
                  <a:schemeClr val="tx1"/>
                </a:solidFill>
                <a:effectLst/>
                <a:latin typeface="+mn-lt"/>
                <a:ea typeface="+mn-ea"/>
                <a:cs typeface="+mn-cs"/>
              </a:rPr>
              <a:t>, 2024). Such sustainable initiatives help in developing the hospitality brand eco-friendly brand in the long run, negotiating competition. I believe that food waste measures like food waste audits, staff training, and portion control can add sustainable values and resource efficiency.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3</a:t>
            </a:fld>
            <a:endParaRPr lang="en-IN"/>
          </a:p>
        </p:txBody>
      </p:sp>
    </p:spTree>
    <p:extLst>
      <p:ext uri="{BB962C8B-B14F-4D97-AF65-F5344CB8AC3E}">
        <p14:creationId xmlns:p14="http://schemas.microsoft.com/office/powerpoint/2010/main" val="1683747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Triple Bottom line theory is a sustainability framework covering social and environmental dimensions under three pillars of ‘P”, ‘Profit’, ‘People’ and ‘</a:t>
            </a:r>
            <a:r>
              <a:rPr lang="en-GB" sz="1200" kern="1200" dirty="0" err="1">
                <a:solidFill>
                  <a:schemeClr val="tx1"/>
                </a:solidFill>
                <a:effectLst/>
                <a:latin typeface="+mn-lt"/>
                <a:ea typeface="+mn-ea"/>
                <a:cs typeface="+mn-cs"/>
              </a:rPr>
              <a:t>Planet’.In</a:t>
            </a:r>
            <a:r>
              <a:rPr lang="en-GB" sz="1200" kern="1200" dirty="0">
                <a:solidFill>
                  <a:schemeClr val="tx1"/>
                </a:solidFill>
                <a:effectLst/>
                <a:latin typeface="+mn-lt"/>
                <a:ea typeface="+mn-ea"/>
                <a:cs typeface="+mn-cs"/>
              </a:rPr>
              <a:t> my opinion, the framework of TBL helps to assess relatable concepts about the impact and efficacy of sustainable food waste management affecting hotels and the hospitality sector. This includes lowering environmental footprints, improving operational efficiency at all hospitality service levels, developing as a socially responsible firm, and ultimately building a circular economy. </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4</a:t>
            </a:fld>
            <a:endParaRPr lang="en-IN"/>
          </a:p>
        </p:txBody>
      </p:sp>
    </p:spTree>
    <p:extLst>
      <p:ext uri="{BB962C8B-B14F-4D97-AF65-F5344CB8AC3E}">
        <p14:creationId xmlns:p14="http://schemas.microsoft.com/office/powerpoint/2010/main" val="1889700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Profits:</a:t>
            </a:r>
            <a:r>
              <a:rPr lang="en-GB" sz="1200" kern="1200" dirty="0">
                <a:solidFill>
                  <a:schemeClr val="tx1"/>
                </a:solidFill>
                <a:effectLst/>
                <a:latin typeface="+mn-lt"/>
                <a:ea typeface="+mn-ea"/>
                <a:cs typeface="+mn-cs"/>
              </a:rPr>
              <a:t> As far as the TBL principles, the hospitality sector cannot compromise on its profit earning volumes for long as the hotel and hospitality sector is a highly competitive business market. I believe synchronising healthy profit margin and dealing with issues of food waste, the hotel and hospitality sector under the influence of higher profit making approaches hires skilled employees. This leads to local and regional economic benefits by job creation and contributes to healthy profit making roles aligned with sustainable food waste management. Sustainability in terms of food waste is one of the changing hotel and tourism business trends, helping firms to balance profits and adapt within sustainable tourism business trends (Dawson, </a:t>
            </a:r>
            <a:r>
              <a:rPr lang="en-GB" sz="1200" kern="1200" dirty="0" err="1">
                <a:solidFill>
                  <a:schemeClr val="tx1"/>
                </a:solidFill>
                <a:effectLst/>
                <a:latin typeface="+mn-lt"/>
                <a:ea typeface="+mn-ea"/>
                <a:cs typeface="+mn-cs"/>
              </a:rPr>
              <a:t>Lemelin</a:t>
            </a:r>
            <a:r>
              <a:rPr lang="en-GB" sz="1200" kern="1200" dirty="0">
                <a:solidFill>
                  <a:schemeClr val="tx1"/>
                </a:solidFill>
                <a:effectLst/>
                <a:latin typeface="+mn-lt"/>
                <a:ea typeface="+mn-ea"/>
                <a:cs typeface="+mn-cs"/>
              </a:rPr>
              <a:t>, and Stewart, 2012). This is the way that the TBL principles can affect hotels and hospitality sectors embracing sustainability in food waste management.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5</a:t>
            </a:fld>
            <a:endParaRPr lang="en-IN"/>
          </a:p>
        </p:txBody>
      </p:sp>
    </p:spTree>
    <p:extLst>
      <p:ext uri="{BB962C8B-B14F-4D97-AF65-F5344CB8AC3E}">
        <p14:creationId xmlns:p14="http://schemas.microsoft.com/office/powerpoint/2010/main" val="203050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People:</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principle of the TBL framework in line with ‘People’ can create a major social impact on the hotels and hospitality sectors embracing sustainable food trends management. In my opinion, it can affect all the active stakeholders of the hotel and hospitality sectors such as the staff, customers, investors, suppliers and the surrounding local community people. </a:t>
            </a:r>
            <a:r>
              <a:rPr lang="en-GB" sz="1200" dirty="0">
                <a:solidFill>
                  <a:schemeClr val="bg1"/>
                </a:solidFill>
                <a:latin typeface="Arial" panose="020B0604020202020204" pitchFamily="34" charset="0"/>
                <a:cs typeface="Arial" panose="020B0604020202020204" pitchFamily="34" charset="0"/>
              </a:rPr>
              <a:t>In the context of the sustainable framework of TBL, hotel and hospitality sector can have a global environmental impact which can be beneficial for the plant by creating awareness about controlling food waste</a:t>
            </a:r>
            <a:endParaRPr lang="en-IN" sz="1200" dirty="0">
              <a:solidFill>
                <a:schemeClr val="bg1"/>
              </a:solidFill>
              <a:latin typeface="Arial" panose="020B0604020202020204" pitchFamily="34" charset="0"/>
              <a:cs typeface="Arial" panose="020B0604020202020204" pitchFamily="34" charset="0"/>
            </a:endParaRPr>
          </a:p>
          <a:p>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Planet: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global hotel and hospitality industry is facing the major challenges of increased food waste. This leads to high landfill waste producing methane, economic issues for hotels due to increased food waste volumes and surplus food waste leading to food insecurity for the society. I believe that under the ‘Planet’ pillar of the TBL framework, hotels and hospitality sectors is embracing sustainability in terms of food waste and establishing its efficacy among the entire business networks to achieve the goal of lowering ecological footprints. This can develop the hotel and hospitality brand as eco-friendly enterprise and being recognised as value creation brand towards, people, overcoming contemporary issues in tourism business (Cooper and Hall,2019) Under the sustainable principle of the TBL ‘planet’ bottom-line, hotel and hospitality sectors manage climatic changes and preserve natural resources ensuring economic stability and socio-ecological balance. This leads to reduced greenhouse gas emissions from food waste and can preserve valuable soil resources, keeping ecological balance and improving soil health lowering contamination.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6</a:t>
            </a:fld>
            <a:endParaRPr lang="en-IN"/>
          </a:p>
        </p:txBody>
      </p:sp>
    </p:spTree>
    <p:extLst>
      <p:ext uri="{BB962C8B-B14F-4D97-AF65-F5344CB8AC3E}">
        <p14:creationId xmlns:p14="http://schemas.microsoft.com/office/powerpoint/2010/main" val="3306388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GB" sz="1200" dirty="0">
                <a:solidFill>
                  <a:schemeClr val="bg1"/>
                </a:solidFill>
                <a:latin typeface="Arial" panose="020B0604020202020204" pitchFamily="34" charset="0"/>
                <a:cs typeface="Arial" panose="020B0604020202020204" pitchFamily="34" charset="0"/>
              </a:rPr>
              <a:t>In contrast, as suggested by </a:t>
            </a:r>
            <a:r>
              <a:rPr lang="en-GB" sz="1200" dirty="0" err="1">
                <a:solidFill>
                  <a:schemeClr val="bg1"/>
                </a:solidFill>
                <a:latin typeface="Arial" panose="020B0604020202020204" pitchFamily="34" charset="0"/>
                <a:cs typeface="Arial" panose="020B0604020202020204" pitchFamily="34" charset="0"/>
              </a:rPr>
              <a:t>Amicarelli</a:t>
            </a:r>
            <a:r>
              <a:rPr lang="en-GB" sz="1200" dirty="0">
                <a:solidFill>
                  <a:schemeClr val="bg1"/>
                </a:solidFill>
                <a:latin typeface="Arial" panose="020B0604020202020204" pitchFamily="34" charset="0"/>
                <a:cs typeface="Arial" panose="020B0604020202020204" pitchFamily="34" charset="0"/>
              </a:rPr>
              <a:t> and </a:t>
            </a:r>
            <a:r>
              <a:rPr lang="en-GB" sz="1200" dirty="0" err="1">
                <a:solidFill>
                  <a:schemeClr val="bg1"/>
                </a:solidFill>
                <a:latin typeface="Arial" panose="020B0604020202020204" pitchFamily="34" charset="0"/>
                <a:cs typeface="Arial" panose="020B0604020202020204" pitchFamily="34" charset="0"/>
              </a:rPr>
              <a:t>Bux</a:t>
            </a:r>
            <a:r>
              <a:rPr lang="en-GB" sz="1200" dirty="0">
                <a:solidFill>
                  <a:schemeClr val="bg1"/>
                </a:solidFill>
                <a:latin typeface="Arial" panose="020B0604020202020204" pitchFamily="34" charset="0"/>
                <a:cs typeface="Arial" panose="020B0604020202020204" pitchFamily="34" charset="0"/>
              </a:rPr>
              <a:t> (2021, p. 2910), there has been overproduction due to low supply chain operation across hotel and hospitality food services According to Tiwari</a:t>
            </a:r>
            <a:r>
              <a:rPr lang="en-GB" sz="1200" i="1" dirty="0">
                <a:solidFill>
                  <a:schemeClr val="bg1"/>
                </a:solidFill>
                <a:latin typeface="Arial" panose="020B0604020202020204" pitchFamily="34" charset="0"/>
                <a:cs typeface="Arial" panose="020B0604020202020204" pitchFamily="34" charset="0"/>
              </a:rPr>
              <a:t> et al.</a:t>
            </a:r>
            <a:r>
              <a:rPr lang="en-GB" sz="1200" dirty="0">
                <a:solidFill>
                  <a:schemeClr val="bg1"/>
                </a:solidFill>
                <a:latin typeface="Arial" panose="020B0604020202020204" pitchFamily="34" charset="0"/>
                <a:cs typeface="Arial" panose="020B0604020202020204" pitchFamily="34" charset="0"/>
              </a:rPr>
              <a:t> (2024, p. 166), the hotel and hospitality industry has started to invest in smart inventory process implementing AI</a:t>
            </a:r>
            <a:r>
              <a:rPr lang="en-IN" sz="1200" dirty="0">
                <a:solidFill>
                  <a:schemeClr val="bg1"/>
                </a:solidFill>
                <a:latin typeface="Arial" panose="020B0604020202020204" pitchFamily="34" charset="0"/>
                <a:cs typeface="Arial" panose="020B0604020202020204" pitchFamily="34" charset="0"/>
              </a:rPr>
              <a:t>.</a:t>
            </a:r>
            <a:r>
              <a:rPr lang="en-IN" sz="1200" baseline="0" dirty="0">
                <a:solidFill>
                  <a:schemeClr val="bg1"/>
                </a:solidFill>
                <a:latin typeface="Arial" panose="020B0604020202020204" pitchFamily="34" charset="0"/>
                <a:cs typeface="Arial" panose="020B0604020202020204" pitchFamily="34" charset="0"/>
              </a:rPr>
              <a:t> </a:t>
            </a:r>
            <a:r>
              <a:rPr lang="en-GB" sz="1200" kern="1200" dirty="0">
                <a:solidFill>
                  <a:schemeClr val="tx1"/>
                </a:solidFill>
                <a:effectLst/>
                <a:latin typeface="+mn-lt"/>
                <a:ea typeface="+mn-ea"/>
                <a:cs typeface="+mn-cs"/>
              </a:rPr>
              <a:t>From my perspective based on the findings, acquired from the journal, it is clear that there has been heavy practice of unsystematic food production not at all aligned with changing food consumption trends of the modern customers. This has led to heavy accumulation of food waste raising socio-ecological concerns such as soil and water contamination. On the contrary, I believe to negotiate the food waste issues, the hotel and hospitality sector is forced to invest in various smart inventory measures implementing AI, which has increased operating cost and lowered profit margins facing financial shortage. </a:t>
            </a:r>
            <a:endParaRPr lang="en-IN" sz="1200" kern="1200" dirty="0">
              <a:solidFill>
                <a:schemeClr val="tx1"/>
              </a:solidFill>
              <a:effectLst/>
              <a:latin typeface="+mn-lt"/>
              <a:ea typeface="+mn-ea"/>
              <a:cs typeface="+mn-cs"/>
            </a:endParaRPr>
          </a:p>
          <a:p>
            <a:pPr marL="0" indent="0">
              <a:buFont typeface="Arial" panose="020B0604020202020204" pitchFamily="34" charset="0"/>
              <a:buNone/>
            </a:pPr>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7</a:t>
            </a:fld>
            <a:endParaRPr lang="en-IN"/>
          </a:p>
        </p:txBody>
      </p:sp>
    </p:spTree>
    <p:extLst>
      <p:ext uri="{BB962C8B-B14F-4D97-AF65-F5344CB8AC3E}">
        <p14:creationId xmlns:p14="http://schemas.microsoft.com/office/powerpoint/2010/main" val="2456487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Political: </a:t>
            </a:r>
            <a:r>
              <a:rPr lang="en-GB" sz="1200" dirty="0">
                <a:effectLst/>
                <a:latin typeface="Arial" panose="020B0604020202020204" pitchFamily="34" charset="0"/>
                <a:ea typeface="Arial" panose="020B0604020202020204" pitchFamily="34" charset="0"/>
              </a:rPr>
              <a:t>This has created a negative impact on the UK hospitality industry facing heavy legal costs to comply with such sustainable food waste regulations aligned with the ‘UK Food Waste Reduction Roadmap’ (</a:t>
            </a:r>
            <a:r>
              <a:rPr lang="en-GB" sz="1200" dirty="0" err="1">
                <a:effectLst/>
                <a:latin typeface="Arial" panose="020B0604020202020204" pitchFamily="34" charset="0"/>
                <a:ea typeface="Arial" panose="020B0604020202020204" pitchFamily="34" charset="0"/>
              </a:rPr>
              <a:t>Hummedia</a:t>
            </a:r>
            <a:r>
              <a:rPr lang="en-GB" sz="1200" dirty="0">
                <a:effectLst/>
                <a:latin typeface="Arial" panose="020B0604020202020204" pitchFamily="34" charset="0"/>
                <a:ea typeface="Arial" panose="020B0604020202020204" pitchFamily="34" charset="0"/>
              </a:rPr>
              <a:t>, 2024).</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mn-cs"/>
              </a:rPr>
              <a:t>Economical: </a:t>
            </a:r>
            <a:r>
              <a:rPr lang="en-GB" sz="1200" dirty="0">
                <a:effectLst/>
                <a:latin typeface="Arial" panose="020B0604020202020204" pitchFamily="34" charset="0"/>
                <a:ea typeface="Arial" panose="020B0604020202020204" pitchFamily="34" charset="0"/>
              </a:rPr>
              <a:t>Job creation opportunities has enhanced within UK hospitality sector to handle the various technology-enabled food waste management system, improving local and regional economy</a:t>
            </a:r>
            <a:r>
              <a:rPr lang="en-GB" sz="1200" b="1"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a:t>
            </a:r>
            <a:r>
              <a:rPr lang="en-GB" sz="1200" dirty="0">
                <a:effectLst/>
                <a:latin typeface="Arial" panose="020B0604020202020204" pitchFamily="34" charset="0"/>
                <a:ea typeface="Arial" panose="020B0604020202020204" pitchFamily="34" charset="0"/>
              </a:rPr>
              <a:t>This has created major positive impact by lowering operational cost and developing as socially responsible hotel and hospitality brand</a:t>
            </a:r>
            <a:endParaRPr lang="en-IN" sz="1100" dirty="0">
              <a:effectLst/>
              <a:latin typeface="Arial" panose="020B0604020202020204" pitchFamily="34" charset="0"/>
              <a:ea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per my view, all the three factors have a mixed impact on the UK hotel and hospitality industry addressing sustainable food waste management and building a strong brand awareness with its communities. However, some legal charges need to be paid, rather it has contributed to effective government collaboration being eligible for sustainable incentives or grants.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8</a:t>
            </a:fld>
            <a:endParaRPr lang="en-IN"/>
          </a:p>
        </p:txBody>
      </p:sp>
    </p:spTree>
    <p:extLst>
      <p:ext uri="{BB962C8B-B14F-4D97-AF65-F5344CB8AC3E}">
        <p14:creationId xmlns:p14="http://schemas.microsoft.com/office/powerpoint/2010/main" val="3680813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Technological: </a:t>
            </a:r>
            <a:r>
              <a:rPr lang="en-GB" sz="1200" dirty="0">
                <a:effectLst/>
                <a:latin typeface="Arial" panose="020B0604020202020204" pitchFamily="34" charset="0"/>
                <a:ea typeface="Arial" panose="020B0604020202020204" pitchFamily="34" charset="0"/>
              </a:rPr>
              <a:t>This has helped the UK hospitality sector to improve sustainable operation lowering food waste and better access to changing customer food preferences </a:t>
            </a:r>
            <a:endParaRPr lang="en-IN" sz="1100" dirty="0">
              <a:effectLst/>
              <a:latin typeface="Arial" panose="020B0604020202020204" pitchFamily="34" charset="0"/>
              <a:ea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above discussed factors, UK hospitality sectors ultimately experienced low financial gains and increased operational cost based on technology, legal and environmental protection regulatory terms.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Legal:</a:t>
            </a:r>
            <a:r>
              <a:rPr lang="en-GB" sz="1200" kern="1200" baseline="0" dirty="0">
                <a:solidFill>
                  <a:schemeClr val="tx1"/>
                </a:solidFill>
                <a:effectLst/>
                <a:latin typeface="+mn-lt"/>
                <a:ea typeface="+mn-ea"/>
                <a:cs typeface="+mn-cs"/>
              </a:rPr>
              <a:t> </a:t>
            </a:r>
            <a:r>
              <a:rPr lang="en-GB" sz="1200" dirty="0">
                <a:effectLst/>
                <a:latin typeface="Arial" panose="020B0604020202020204" pitchFamily="34" charset="0"/>
                <a:ea typeface="Arial" panose="020B0604020202020204" pitchFamily="34" charset="0"/>
              </a:rPr>
              <a:t>This has created legal complication for UK hospitality firms directly eligible for heavy penalties failing to address proper food waste separation</a:t>
            </a:r>
            <a:r>
              <a:rPr lang="en-GB" sz="1200" b="1" dirty="0">
                <a:effectLst/>
                <a:latin typeface="Arial" panose="020B0604020202020204" pitchFamily="34" charset="0"/>
                <a:ea typeface="Arial" panose="020B0604020202020204" pitchFamily="34" charset="0"/>
              </a:rPr>
              <a:t> </a:t>
            </a:r>
            <a:endParaRPr lang="en-IN" sz="1100" dirty="0">
              <a:effectLst/>
              <a:latin typeface="Arial" panose="020B0604020202020204" pitchFamily="34" charset="0"/>
              <a:ea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Environmental:</a:t>
            </a:r>
            <a:r>
              <a:rPr lang="en-US" sz="1200" kern="1200" baseline="0" dirty="0">
                <a:solidFill>
                  <a:schemeClr val="tx1"/>
                </a:solidFill>
                <a:effectLst/>
                <a:latin typeface="+mn-lt"/>
                <a:ea typeface="+mn-ea"/>
                <a:cs typeface="+mn-cs"/>
              </a:rPr>
              <a:t> </a:t>
            </a:r>
            <a:r>
              <a:rPr lang="en-GB" sz="1200" dirty="0">
                <a:effectLst/>
                <a:latin typeface="Arial" panose="020B0604020202020204" pitchFamily="34" charset="0"/>
                <a:ea typeface="Arial" panose="020B0604020202020204" pitchFamily="34" charset="0"/>
              </a:rPr>
              <a:t>This has increased overall food waste compliance cost appointing food waste audit experts and staff training lowering profits</a:t>
            </a:r>
            <a:endParaRPr lang="en-IN" sz="1100" dirty="0">
              <a:effectLst/>
              <a:latin typeface="Arial" panose="020B0604020202020204" pitchFamily="34" charset="0"/>
              <a:ea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9</a:t>
            </a:fld>
            <a:endParaRPr lang="en-IN"/>
          </a:p>
        </p:txBody>
      </p:sp>
    </p:spTree>
    <p:extLst>
      <p:ext uri="{BB962C8B-B14F-4D97-AF65-F5344CB8AC3E}">
        <p14:creationId xmlns:p14="http://schemas.microsoft.com/office/powerpoint/2010/main" val="41120321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perspective, Winnow Vision has helped Accor hotels to predict and measure the volume of food waste from each customer meal based on orders. This helps in menu planning based on excess customer order and undergo portion control lowering food waste. I think, ‘Green Key certification’ has helped Marriott hotel brand to gain international recognition for fair use of food surplus waste. </a:t>
            </a:r>
            <a:r>
              <a:rPr lang="en-GB" sz="1200" dirty="0">
                <a:solidFill>
                  <a:schemeClr val="bg1"/>
                </a:solidFill>
                <a:latin typeface="Arial" panose="020B0604020202020204" pitchFamily="34" charset="0"/>
                <a:cs typeface="Arial" panose="020B0604020202020204" pitchFamily="34" charset="0"/>
              </a:rPr>
              <a:t>For  Marriott Hotel UK, they have acquired ‘‘Green Key certification’ to engage sustainable food waste management efforts (Marriott, 2024)</a:t>
            </a:r>
            <a:endParaRPr lang="en-IN" sz="1200" dirty="0">
              <a:solidFill>
                <a:schemeClr val="bg1"/>
              </a:solidFill>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10</a:t>
            </a:fld>
            <a:endParaRPr lang="en-IN"/>
          </a:p>
        </p:txBody>
      </p:sp>
    </p:spTree>
    <p:extLst>
      <p:ext uri="{BB962C8B-B14F-4D97-AF65-F5344CB8AC3E}">
        <p14:creationId xmlns:p14="http://schemas.microsoft.com/office/powerpoint/2010/main" val="278451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gn="just">
              <a:lnSpc>
                <a:spcPct val="150000"/>
              </a:lnSpc>
              <a:buFont typeface="Arial" panose="020B0604020202020204" pitchFamily="34" charset="0"/>
              <a:buChar char="•"/>
            </a:pPr>
            <a:r>
              <a:rPr lang="en-GB" sz="1200" kern="1200" dirty="0">
                <a:solidFill>
                  <a:schemeClr val="tx1"/>
                </a:solidFill>
                <a:effectLst/>
                <a:latin typeface="+mn-lt"/>
                <a:ea typeface="+mn-ea"/>
                <a:cs typeface="+mn-cs"/>
              </a:rPr>
              <a:t>As per my opinion, ‘AI-Winnow’ has worked in favour of both Accor hotels as well as its customers to save money related to over ordering and over-food production in the kitchen. I believe that this kind of food waste sustainable certification forces the premium hotels to compromise on profits. I think AI-Winnow </a:t>
            </a:r>
            <a:r>
              <a:rPr lang="en-GB" sz="1200" dirty="0">
                <a:solidFill>
                  <a:schemeClr val="bg1"/>
                </a:solidFill>
                <a:latin typeface="Arial" panose="020B0604020202020204" pitchFamily="34" charset="0"/>
                <a:cs typeface="Arial" panose="020B0604020202020204" pitchFamily="34" charset="0"/>
              </a:rPr>
              <a:t>has able to guide customers engaged in excess orders as well as streamline cooking volumes,</a:t>
            </a:r>
            <a:r>
              <a:rPr lang="en-GB" sz="1200" baseline="0" dirty="0">
                <a:solidFill>
                  <a:schemeClr val="bg1"/>
                </a:solidFill>
                <a:latin typeface="Arial" panose="020B0604020202020204" pitchFamily="34" charset="0"/>
                <a:cs typeface="Arial" panose="020B0604020202020204" pitchFamily="34" charset="0"/>
              </a:rPr>
              <a:t> m</a:t>
            </a:r>
            <a:r>
              <a:rPr lang="en-GB" sz="1200" dirty="0">
                <a:solidFill>
                  <a:schemeClr val="bg1"/>
                </a:solidFill>
                <a:latin typeface="Arial" panose="020B0604020202020204" pitchFamily="34" charset="0"/>
                <a:cs typeface="Arial" panose="020B0604020202020204" pitchFamily="34" charset="0"/>
              </a:rPr>
              <a:t>aintaining the validity and the standard of ‘green key certification’ for Marriott international managing food waste is a tough ask due its regulatory cost </a:t>
            </a:r>
            <a:endParaRPr lang="en-IN" sz="1200" dirty="0">
              <a:solidFill>
                <a:schemeClr val="bg1"/>
              </a:solidFill>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11</a:t>
            </a:fld>
            <a:endParaRPr lang="en-IN"/>
          </a:p>
        </p:txBody>
      </p:sp>
    </p:spTree>
    <p:extLst>
      <p:ext uri="{BB962C8B-B14F-4D97-AF65-F5344CB8AC3E}">
        <p14:creationId xmlns:p14="http://schemas.microsoft.com/office/powerpoint/2010/main" val="2550723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 final thought, ‘Lets take the initiative to transform food waste from a cost and burden into a resource, nourishing our bottom line, community and our planet’. Green Technology supports </a:t>
            </a:r>
            <a:r>
              <a:rPr lang="en-GB" sz="1200" dirty="0">
                <a:solidFill>
                  <a:schemeClr val="bg1"/>
                </a:solidFill>
                <a:latin typeface="Arial" panose="020B0604020202020204" pitchFamily="34" charset="0"/>
                <a:cs typeface="Arial" panose="020B0604020202020204" pitchFamily="34" charset="0"/>
              </a:rPr>
              <a:t>recruiting green staffs, up skilling the existing ones and practising surplus food donation</a:t>
            </a:r>
            <a:endParaRPr lang="en-IN" sz="1200" dirty="0">
              <a:solidFill>
                <a:schemeClr val="bg1"/>
              </a:solidFill>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12</a:t>
            </a:fld>
            <a:endParaRPr lang="en-IN"/>
          </a:p>
        </p:txBody>
      </p:sp>
    </p:spTree>
    <p:extLst>
      <p:ext uri="{BB962C8B-B14F-4D97-AF65-F5344CB8AC3E}">
        <p14:creationId xmlns:p14="http://schemas.microsoft.com/office/powerpoint/2010/main" val="3201687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 think such collaboration and partnership can share updates about the current food consumption trends and identify potential sources for supplying surplus food to needy people.</a:t>
            </a:r>
            <a:endParaRPr lang="en-IN" dirty="0"/>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13</a:t>
            </a:fld>
            <a:endParaRPr lang="en-IN"/>
          </a:p>
        </p:txBody>
      </p:sp>
    </p:spTree>
    <p:extLst>
      <p:ext uri="{BB962C8B-B14F-4D97-AF65-F5344CB8AC3E}">
        <p14:creationId xmlns:p14="http://schemas.microsoft.com/office/powerpoint/2010/main" val="2078530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Investing in Smart Technology can help to engage dehydrators to reduce the volume of food waste.</a:t>
            </a:r>
            <a:endParaRPr lang="en-IN" dirty="0"/>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14</a:t>
            </a:fld>
            <a:endParaRPr lang="en-IN"/>
          </a:p>
        </p:txBody>
      </p:sp>
    </p:spTree>
    <p:extLst>
      <p:ext uri="{BB962C8B-B14F-4D97-AF65-F5344CB8AC3E}">
        <p14:creationId xmlns:p14="http://schemas.microsoft.com/office/powerpoint/2010/main" val="210456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 believe partnering with emerging food suppliers can help the hotel and hospitality sector to open new avenues to have better consumption scope of over produced foods and engage in charitable food supply processes. </a:t>
            </a:r>
            <a:endParaRPr lang="en-IN" dirty="0"/>
          </a:p>
          <a:p>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15</a:t>
            </a:fld>
            <a:endParaRPr lang="en-IN"/>
          </a:p>
        </p:txBody>
      </p:sp>
    </p:spTree>
    <p:extLst>
      <p:ext uri="{BB962C8B-B14F-4D97-AF65-F5344CB8AC3E}">
        <p14:creationId xmlns:p14="http://schemas.microsoft.com/office/powerpoint/2010/main" val="2587118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While presenting the summary, I have felt that multiple factors such rising sustainable government regulations, climatic changes, water and air pollution that enables Modern UK hotels and hospitality industry to be particular about implementing various sustainable initiatives. Understanding the various sustainable initiatives related to food management system, the study has shared the aligned principles of Tipple bottom line theory balancing profits with socio-ecological benefits. This makes hotel and hospitality sector beyond thinking of profit making scope and more agile to develop as a socially responsible brand. The TBL principles has shown a new strategic pathway to evolved as a more sustainable and ethical brand lowering food waste and investing in various smart food waste technology, creating strong awareness about managing food waste.</a:t>
            </a:r>
            <a:endParaRPr lang="en-IN" dirty="0"/>
          </a:p>
        </p:txBody>
      </p:sp>
      <p:sp>
        <p:nvSpPr>
          <p:cNvPr id="4" name="Slide Number Placeholder 3"/>
          <p:cNvSpPr>
            <a:spLocks noGrp="1"/>
          </p:cNvSpPr>
          <p:nvPr>
            <p:ph type="sldNum" sz="quarter" idx="10"/>
          </p:nvPr>
        </p:nvSpPr>
        <p:spPr/>
        <p:txBody>
          <a:bodyPr/>
          <a:lstStyle/>
          <a:p>
            <a:fld id="{4D3172CC-1103-4E10-9A28-FA6E22FA4188}" type="slidenum">
              <a:rPr lang="en-IN" smtClean="0"/>
              <a:t>16</a:t>
            </a:fld>
            <a:endParaRPr lang="en-IN"/>
          </a:p>
        </p:txBody>
      </p:sp>
    </p:spTree>
    <p:extLst>
      <p:ext uri="{BB962C8B-B14F-4D97-AF65-F5344CB8AC3E}">
        <p14:creationId xmlns:p14="http://schemas.microsoft.com/office/powerpoint/2010/main" val="1257714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10/31/2025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
              <a:schemeClr val="accent1">
                <a:lumMod val="25000"/>
                <a:lumOff val="75000"/>
              </a:schemeClr>
            </a:gs>
            <a:gs pos="100000">
              <a:schemeClr val="bg2">
                <a:shade val="96000"/>
                <a:satMod val="120000"/>
                <a:lumMod val="90000"/>
              </a:schemeClr>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10/31/2025</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63881" y="1293468"/>
            <a:ext cx="11628119" cy="4616648"/>
          </a:xfrm>
          <a:prstGeom prst="rect">
            <a:avLst/>
          </a:prstGeom>
          <a:noFill/>
        </p:spPr>
        <p:txBody>
          <a:bodyPr wrap="square" rtlCol="0">
            <a:spAutoFit/>
          </a:bodyPr>
          <a:lstStyle/>
          <a:p>
            <a:pPr algn="ctr">
              <a:lnSpc>
                <a:spcPct val="150000"/>
              </a:lnSpc>
            </a:pPr>
            <a:r>
              <a:rPr lang="en-US" sz="2400" b="1" dirty="0">
                <a:solidFill>
                  <a:schemeClr val="bg1"/>
                </a:solidFill>
                <a:latin typeface="Arial" panose="020B0604020202020204" pitchFamily="34" charset="0"/>
                <a:cs typeface="Arial" panose="020B0604020202020204" pitchFamily="34" charset="0"/>
              </a:rPr>
              <a:t>BMIH6001</a:t>
            </a:r>
          </a:p>
          <a:p>
            <a:pPr algn="ctr">
              <a:lnSpc>
                <a:spcPct val="150000"/>
              </a:lnSpc>
            </a:pPr>
            <a:r>
              <a:rPr lang="en-US" sz="2400" b="1" dirty="0">
                <a:solidFill>
                  <a:schemeClr val="bg1"/>
                </a:solidFill>
                <a:latin typeface="Arial" panose="020B0604020202020204" pitchFamily="34" charset="0"/>
                <a:cs typeface="Arial" panose="020B0604020202020204" pitchFamily="34" charset="0"/>
              </a:rPr>
              <a:t>Assignment 2: Conference Presentation</a:t>
            </a:r>
          </a:p>
          <a:p>
            <a:pPr algn="ctr">
              <a:lnSpc>
                <a:spcPct val="150000"/>
              </a:lnSpc>
            </a:pPr>
            <a:r>
              <a:rPr lang="en-US" sz="2400" b="1" dirty="0">
                <a:solidFill>
                  <a:schemeClr val="bg1"/>
                </a:solidFill>
                <a:latin typeface="Arial" panose="020B0604020202020204" pitchFamily="34" charset="0"/>
                <a:cs typeface="Arial" panose="020B0604020202020204" pitchFamily="34" charset="0"/>
              </a:rPr>
              <a:t>Contemporary Themes In the Hotel and Hospitality Sector</a:t>
            </a:r>
          </a:p>
          <a:p>
            <a:pPr algn="ctr">
              <a:lnSpc>
                <a:spcPct val="150000"/>
              </a:lnSpc>
            </a:pPr>
            <a:r>
              <a:rPr lang="en-US" sz="2400" b="1" dirty="0">
                <a:solidFill>
                  <a:schemeClr val="bg1"/>
                </a:solidFill>
                <a:latin typeface="Arial" panose="020B0604020202020204" pitchFamily="34" charset="0"/>
                <a:cs typeface="Arial" panose="020B0604020202020204" pitchFamily="34" charset="0"/>
              </a:rPr>
              <a:t>Chosen Theme (Option 2): ‘Sustainability in terms of Food Waste and its Efficacy’</a:t>
            </a:r>
          </a:p>
          <a:p>
            <a:pPr algn="ctr">
              <a:lnSpc>
                <a:spcPct val="150000"/>
              </a:lnSpc>
            </a:pPr>
            <a:endParaRPr lang="en-US" sz="2400" b="1" dirty="0">
              <a:solidFill>
                <a:schemeClr val="bg1"/>
              </a:solidFill>
              <a:latin typeface="Arial" panose="020B0604020202020204" pitchFamily="34" charset="0"/>
              <a:cs typeface="Arial" panose="020B0604020202020204" pitchFamily="34" charset="0"/>
            </a:endParaRPr>
          </a:p>
          <a:p>
            <a:pPr algn="ctr">
              <a:lnSpc>
                <a:spcPct val="150000"/>
              </a:lnSpc>
            </a:pPr>
            <a:r>
              <a:rPr lang="en-US" sz="2000" b="1" i="1" dirty="0">
                <a:solidFill>
                  <a:schemeClr val="bg1"/>
                </a:solidFill>
                <a:latin typeface="Arial" panose="020B0604020202020204" pitchFamily="34" charset="0"/>
                <a:cs typeface="Arial" panose="020B0604020202020204" pitchFamily="34" charset="0"/>
              </a:rPr>
              <a:t>Student </a:t>
            </a:r>
            <a:r>
              <a:rPr lang="en-US" sz="2000" b="1" i="1" dirty="0" err="1">
                <a:solidFill>
                  <a:schemeClr val="bg1"/>
                </a:solidFill>
                <a:latin typeface="Arial" panose="020B0604020202020204" pitchFamily="34" charset="0"/>
                <a:cs typeface="Arial" panose="020B0604020202020204" pitchFamily="34" charset="0"/>
              </a:rPr>
              <a:t>Name:Mihaela</a:t>
            </a:r>
            <a:r>
              <a:rPr lang="en-US" sz="2000" b="1" i="1" dirty="0">
                <a:solidFill>
                  <a:schemeClr val="bg1"/>
                </a:solidFill>
                <a:latin typeface="Arial" panose="020B0604020202020204" pitchFamily="34" charset="0"/>
                <a:cs typeface="Arial" panose="020B0604020202020204" pitchFamily="34" charset="0"/>
              </a:rPr>
              <a:t> Caradan</a:t>
            </a:r>
          </a:p>
          <a:p>
            <a:pPr algn="ctr">
              <a:lnSpc>
                <a:spcPct val="150000"/>
              </a:lnSpc>
            </a:pPr>
            <a:r>
              <a:rPr lang="en-US" sz="2000" b="1" i="1" dirty="0">
                <a:solidFill>
                  <a:schemeClr val="bg1"/>
                </a:solidFill>
                <a:latin typeface="Arial" panose="020B0604020202020204" pitchFamily="34" charset="0"/>
                <a:cs typeface="Arial" panose="020B0604020202020204" pitchFamily="34" charset="0"/>
              </a:rPr>
              <a:t>Student Id:2248469</a:t>
            </a:r>
          </a:p>
          <a:p>
            <a:pPr algn="ct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8414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0986" y="344077"/>
            <a:ext cx="11638463"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Introduction</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60986" y="1743270"/>
            <a:ext cx="6910374" cy="2708434"/>
          </a:xfrm>
          <a:prstGeom prst="rect">
            <a:avLst/>
          </a:prstGeom>
          <a:noFill/>
        </p:spPr>
        <p:txBody>
          <a:bodyPr wrap="square" rtlCol="0">
            <a:spAutoFit/>
          </a:bodyPr>
          <a:lstStyle/>
          <a:p>
            <a:pPr algn="just">
              <a:lnSpc>
                <a:spcPct val="150000"/>
              </a:lnSpc>
            </a:pPr>
            <a:r>
              <a:rPr lang="en-GB" sz="2000" b="1" dirty="0">
                <a:solidFill>
                  <a:schemeClr val="bg1"/>
                </a:solidFill>
                <a:latin typeface="Arial" panose="020B0604020202020204" pitchFamily="34" charset="0"/>
                <a:cs typeface="Arial" panose="020B0604020202020204" pitchFamily="34" charset="0"/>
              </a:rPr>
              <a:t>Highlight the selected Contemporary Theme explored as part of assignment 1</a:t>
            </a:r>
            <a:endParaRPr lang="en-IN" sz="2000" dirty="0">
              <a:solidFill>
                <a:schemeClr val="bg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In assessment one, relevance of sustainable business model within hotel and hospitality sector is prioritised through Sustainable food waste management </a:t>
            </a:r>
            <a:endParaRPr lang="en-IN" sz="2000" dirty="0">
              <a:solidFill>
                <a:schemeClr val="bg1"/>
              </a:solidFill>
              <a:latin typeface="Arial" panose="020B0604020202020204" pitchFamily="34" charset="0"/>
              <a:cs typeface="Arial" panose="020B0604020202020204" pitchFamily="34" charset="0"/>
            </a:endParaRPr>
          </a:p>
          <a:p>
            <a:endParaRPr lang="en-IN" sz="2000" dirty="0"/>
          </a:p>
        </p:txBody>
      </p:sp>
      <p:pic>
        <p:nvPicPr>
          <p:cNvPr id="6" name="Picture 5"/>
          <p:cNvPicPr>
            <a:picLocks noChangeAspect="1"/>
          </p:cNvPicPr>
          <p:nvPr/>
        </p:nvPicPr>
        <p:blipFill>
          <a:blip r:embed="rId3"/>
          <a:stretch>
            <a:fillRect/>
          </a:stretch>
        </p:blipFill>
        <p:spPr>
          <a:xfrm>
            <a:off x="7268052" y="1915922"/>
            <a:ext cx="4531397" cy="2535782"/>
          </a:xfrm>
          <a:prstGeom prst="rect">
            <a:avLst/>
          </a:prstGeom>
        </p:spPr>
      </p:pic>
      <p:sp>
        <p:nvSpPr>
          <p:cNvPr id="7" name="TextBox 6"/>
          <p:cNvSpPr txBox="1"/>
          <p:nvPr/>
        </p:nvSpPr>
        <p:spPr>
          <a:xfrm>
            <a:off x="8374651" y="4524807"/>
            <a:ext cx="2318197" cy="338554"/>
          </a:xfrm>
          <a:prstGeom prst="rect">
            <a:avLst/>
          </a:prstGeom>
          <a:noFill/>
        </p:spPr>
        <p:txBody>
          <a:bodyPr wrap="square" rtlCol="0">
            <a:spAutoFit/>
          </a:bodyPr>
          <a:lstStyle/>
          <a:p>
            <a:pPr algn="just"/>
            <a:r>
              <a:rPr lang="en-US" sz="1600" dirty="0">
                <a:solidFill>
                  <a:schemeClr val="bg1"/>
                </a:solidFill>
                <a:latin typeface="Arial" panose="020B0604020202020204" pitchFamily="34" charset="0"/>
                <a:cs typeface="Arial" panose="020B0604020202020204" pitchFamily="34" charset="0"/>
              </a:rPr>
              <a:t>(Source: </a:t>
            </a:r>
            <a:r>
              <a:rPr lang="en-US" sz="1600" dirty="0" err="1">
                <a:solidFill>
                  <a:schemeClr val="bg1"/>
                </a:solidFill>
                <a:latin typeface="Arial" panose="020B0604020202020204" pitchFamily="34" charset="0"/>
                <a:cs typeface="Arial" panose="020B0604020202020204" pitchFamily="34" charset="0"/>
              </a:rPr>
              <a:t>Unep</a:t>
            </a:r>
            <a:r>
              <a:rPr lang="en-US" sz="1600" dirty="0">
                <a:solidFill>
                  <a:schemeClr val="bg1"/>
                </a:solidFill>
                <a:latin typeface="Arial" panose="020B0604020202020204" pitchFamily="34" charset="0"/>
                <a:cs typeface="Arial" panose="020B0604020202020204" pitchFamily="34" charset="0"/>
              </a:rPr>
              <a:t>, 2025)</a:t>
            </a:r>
            <a:endParaRPr lang="en-IN"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8888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8451" y="317464"/>
            <a:ext cx="11854543"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Introduction</a:t>
            </a:r>
            <a:endParaRPr lang="en-IN" sz="4000" b="1" dirty="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310941" y="1927622"/>
            <a:ext cx="11881059" cy="1477328"/>
          </a:xfrm>
          <a:prstGeom prst="rect">
            <a:avLst/>
          </a:prstGeom>
          <a:noFill/>
        </p:spPr>
        <p:txBody>
          <a:bodyPr wrap="square" rtlCol="0">
            <a:spAutoFit/>
          </a:bodyPr>
          <a:lstStyle/>
          <a:p>
            <a:pPr algn="just">
              <a:lnSpc>
                <a:spcPct val="150000"/>
              </a:lnSpc>
            </a:pPr>
            <a:r>
              <a:rPr lang="en-US" sz="2000" b="1" dirty="0">
                <a:solidFill>
                  <a:schemeClr val="bg1"/>
                </a:solidFill>
                <a:latin typeface="Arial" panose="020B0604020202020204" pitchFamily="34" charset="0"/>
                <a:cs typeface="Arial" panose="020B0604020202020204" pitchFamily="34" charset="0"/>
              </a:rPr>
              <a:t>Reason for its importance and its relevance in hotel and hospitality sector</a:t>
            </a:r>
          </a:p>
          <a:p>
            <a:pPr algn="just">
              <a:lnSpc>
                <a:spcPct val="150000"/>
              </a:lnSpc>
            </a:pPr>
            <a:r>
              <a:rPr lang="en-US" sz="2000" dirty="0">
                <a:solidFill>
                  <a:schemeClr val="bg1"/>
                </a:solidFill>
                <a:latin typeface="Arial" panose="020B0604020202020204" pitchFamily="34" charset="0"/>
                <a:cs typeface="Arial" panose="020B0604020202020204" pitchFamily="34" charset="0"/>
              </a:rPr>
              <a:t>●	An effective food waste management through sustainability ensures excess financial earnings and suppresses environmental pollution.</a:t>
            </a:r>
          </a:p>
        </p:txBody>
      </p:sp>
    </p:spTree>
    <p:extLst>
      <p:ext uri="{BB962C8B-B14F-4D97-AF65-F5344CB8AC3E}">
        <p14:creationId xmlns:p14="http://schemas.microsoft.com/office/powerpoint/2010/main" val="1939128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1258" y="286603"/>
            <a:ext cx="11440846"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Literature Review</a:t>
            </a:r>
            <a:endParaRPr lang="en-IN" sz="4000" b="1" dirty="0">
              <a:solidFill>
                <a:schemeClr val="bg1"/>
              </a:solidFill>
              <a:latin typeface="Arial" panose="020B0604020202020204" pitchFamily="34" charset="0"/>
              <a:cs typeface="Arial" panose="020B0604020202020204" pitchFamily="34" charset="0"/>
            </a:endParaRPr>
          </a:p>
        </p:txBody>
      </p:sp>
      <p:sp>
        <p:nvSpPr>
          <p:cNvPr id="6" name="TextBox 5"/>
          <p:cNvSpPr txBox="1"/>
          <p:nvPr/>
        </p:nvSpPr>
        <p:spPr>
          <a:xfrm>
            <a:off x="261258" y="1187355"/>
            <a:ext cx="11686901" cy="1477328"/>
          </a:xfrm>
          <a:prstGeom prst="rect">
            <a:avLst/>
          </a:prstGeom>
          <a:noFill/>
        </p:spPr>
        <p:txBody>
          <a:bodyPr wrap="square" rtlCol="0">
            <a:spAutoFit/>
          </a:bodyPr>
          <a:lstStyle/>
          <a:p>
            <a:pPr algn="just">
              <a:lnSpc>
                <a:spcPct val="150000"/>
              </a:lnSpc>
            </a:pPr>
            <a:r>
              <a:rPr lang="en-GB" sz="2000" b="1" dirty="0">
                <a:solidFill>
                  <a:schemeClr val="bg1"/>
                </a:solidFill>
                <a:latin typeface="Arial" panose="020B0604020202020204" pitchFamily="34" charset="0"/>
                <a:cs typeface="Arial" panose="020B0604020202020204" pitchFamily="34" charset="0"/>
              </a:rPr>
              <a:t>Theoretical concepts</a:t>
            </a:r>
            <a:endParaRPr lang="en-IN" sz="2000" b="1" dirty="0">
              <a:solidFill>
                <a:schemeClr val="bg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Understanding the impact sustainability initiatives and its efficacy addressing food waste for the hotel and hospitality sector can be analysed by the three pillars of Triple Bottom line theory</a:t>
            </a:r>
            <a:r>
              <a:rPr lang="en-IN" dirty="0"/>
              <a:t>.</a:t>
            </a:r>
            <a:endParaRPr lang="en-IN" sz="2000" dirty="0">
              <a:solidFill>
                <a:schemeClr val="bg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3105131" y="4503294"/>
            <a:ext cx="5753100" cy="1276350"/>
          </a:xfrm>
          <a:prstGeom prst="rect">
            <a:avLst/>
          </a:prstGeom>
        </p:spPr>
      </p:pic>
    </p:spTree>
    <p:extLst>
      <p:ext uri="{BB962C8B-B14F-4D97-AF65-F5344CB8AC3E}">
        <p14:creationId xmlns:p14="http://schemas.microsoft.com/office/powerpoint/2010/main" val="588750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5057" y="286603"/>
            <a:ext cx="11865429"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Literature Review</a:t>
            </a:r>
            <a:endParaRPr lang="en-IN" sz="4000" b="1" dirty="0">
              <a:solidFill>
                <a:schemeClr val="bg1"/>
              </a:solidFill>
              <a:latin typeface="Arial" panose="020B0604020202020204" pitchFamily="34" charset="0"/>
              <a:cs typeface="Arial" panose="020B0604020202020204" pitchFamily="34" charset="0"/>
            </a:endParaRPr>
          </a:p>
        </p:txBody>
      </p:sp>
      <p:sp>
        <p:nvSpPr>
          <p:cNvPr id="6" name="TextBox 5"/>
          <p:cNvSpPr txBox="1"/>
          <p:nvPr/>
        </p:nvSpPr>
        <p:spPr>
          <a:xfrm>
            <a:off x="185057" y="5195475"/>
            <a:ext cx="11854542" cy="101566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In the context of TBL principles, the sustainable pillar, ‘Profits’ can influence hotels and hospitality firms to create new job options to support sustainable food management practices.</a:t>
            </a:r>
            <a:endParaRPr lang="en-IN" sz="2000" dirty="0">
              <a:solidFill>
                <a:schemeClr val="bg1"/>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2702378" y="1232845"/>
            <a:ext cx="6228262" cy="3401188"/>
          </a:xfrm>
          <a:prstGeom prst="rect">
            <a:avLst/>
          </a:prstGeom>
        </p:spPr>
      </p:pic>
      <p:sp>
        <p:nvSpPr>
          <p:cNvPr id="3" name="Rectangle 2"/>
          <p:cNvSpPr/>
          <p:nvPr/>
        </p:nvSpPr>
        <p:spPr>
          <a:xfrm>
            <a:off x="9829800" y="2082076"/>
            <a:ext cx="6096000" cy="369332"/>
          </a:xfrm>
          <a:prstGeom prst="rect">
            <a:avLst/>
          </a:prstGeom>
        </p:spPr>
        <p:txBody>
          <a:bodyPr>
            <a:spAutoFit/>
          </a:bodyPr>
          <a:lstStyle/>
          <a:p>
            <a:r>
              <a:rPr lang="en-US" dirty="0"/>
              <a:t>(</a:t>
            </a:r>
            <a:endParaRPr lang="en-US" dirty="0">
              <a:effectLst/>
            </a:endParaRPr>
          </a:p>
        </p:txBody>
      </p:sp>
      <p:sp>
        <p:nvSpPr>
          <p:cNvPr id="5" name="Rectangle 4"/>
          <p:cNvSpPr/>
          <p:nvPr/>
        </p:nvSpPr>
        <p:spPr>
          <a:xfrm>
            <a:off x="4796838" y="4826143"/>
            <a:ext cx="2606804" cy="369332"/>
          </a:xfrm>
          <a:prstGeom prst="rect">
            <a:avLst/>
          </a:prstGeom>
        </p:spPr>
        <p:txBody>
          <a:bodyPr wrap="none">
            <a:spAutoFit/>
          </a:bodyPr>
          <a:lstStyle/>
          <a:p>
            <a:r>
              <a:rPr lang="en-IN" dirty="0">
                <a:solidFill>
                  <a:schemeClr val="bg1"/>
                </a:solidFill>
              </a:rPr>
              <a:t>(</a:t>
            </a:r>
            <a:r>
              <a:rPr lang="en-IN" sz="1600" dirty="0">
                <a:solidFill>
                  <a:schemeClr val="bg1"/>
                </a:solidFill>
                <a:latin typeface="Arial" panose="020B0604020202020204" pitchFamily="34" charset="0"/>
                <a:cs typeface="Arial" panose="020B0604020202020204" pitchFamily="34" charset="0"/>
              </a:rPr>
              <a:t>Source: online.hbs, 2025)</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068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 y="286603"/>
            <a:ext cx="11212286"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Literature Review</a:t>
            </a:r>
            <a:endParaRPr lang="en-IN" sz="4000" b="1" dirty="0">
              <a:solidFill>
                <a:schemeClr val="bg1"/>
              </a:solidFill>
              <a:latin typeface="Arial" panose="020B0604020202020204" pitchFamily="34" charset="0"/>
              <a:cs typeface="Arial" panose="020B0604020202020204" pitchFamily="34" charset="0"/>
            </a:endParaRPr>
          </a:p>
        </p:txBody>
      </p:sp>
      <p:sp>
        <p:nvSpPr>
          <p:cNvPr id="6" name="TextBox 5"/>
          <p:cNvSpPr txBox="1"/>
          <p:nvPr/>
        </p:nvSpPr>
        <p:spPr>
          <a:xfrm>
            <a:off x="396240" y="2071866"/>
            <a:ext cx="11628120" cy="1420325"/>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Under the sustainable pillar, ‘People’, under the Triple Bottom line theory, the sustainable food management initiatives can affect the all the external and internal stakeholders adapting to new sustainable businesses model</a:t>
            </a:r>
            <a:endParaRPr lang="en-IN"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8375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 y="218364"/>
            <a:ext cx="11743509"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Literature Review</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304801" y="1751008"/>
            <a:ext cx="11636828" cy="1938992"/>
          </a:xfrm>
          <a:prstGeom prst="rect">
            <a:avLst/>
          </a:prstGeom>
          <a:noFill/>
        </p:spPr>
        <p:txBody>
          <a:bodyPr wrap="square" rtlCol="0">
            <a:spAutoFit/>
          </a:bodyPr>
          <a:lstStyle/>
          <a:p>
            <a:pPr algn="just">
              <a:lnSpc>
                <a:spcPct val="150000"/>
              </a:lnSpc>
            </a:pPr>
            <a:r>
              <a:rPr lang="en-GB" sz="2000" b="1" dirty="0">
                <a:solidFill>
                  <a:schemeClr val="bg1"/>
                </a:solidFill>
                <a:latin typeface="Arial" panose="020B0604020202020204" pitchFamily="34" charset="0"/>
                <a:cs typeface="Arial" panose="020B0604020202020204" pitchFamily="34" charset="0"/>
              </a:rPr>
              <a:t>Latest Journals analysing the theme </a:t>
            </a:r>
            <a:endParaRPr lang="en-IN" sz="2000" dirty="0">
              <a:solidFill>
                <a:schemeClr val="bg1"/>
              </a:solidFill>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As far stated by </a:t>
            </a:r>
            <a:r>
              <a:rPr lang="en-GB" sz="2000" dirty="0" err="1">
                <a:solidFill>
                  <a:schemeClr val="bg1"/>
                </a:solidFill>
                <a:latin typeface="Arial" panose="020B0604020202020204" pitchFamily="34" charset="0"/>
                <a:cs typeface="Arial" panose="020B0604020202020204" pitchFamily="34" charset="0"/>
              </a:rPr>
              <a:t>Biggi</a:t>
            </a:r>
            <a:r>
              <a:rPr lang="en-GB" sz="2000" i="1" dirty="0">
                <a:solidFill>
                  <a:schemeClr val="bg1"/>
                </a:solidFill>
                <a:latin typeface="Arial" panose="020B0604020202020204" pitchFamily="34" charset="0"/>
                <a:cs typeface="Arial" panose="020B0604020202020204" pitchFamily="34" charset="0"/>
              </a:rPr>
              <a:t> et al.</a:t>
            </a:r>
            <a:r>
              <a:rPr lang="en-GB" sz="2000" dirty="0">
                <a:solidFill>
                  <a:schemeClr val="bg1"/>
                </a:solidFill>
                <a:latin typeface="Arial" panose="020B0604020202020204" pitchFamily="34" charset="0"/>
                <a:cs typeface="Arial" panose="020B0604020202020204" pitchFamily="34" charset="0"/>
              </a:rPr>
              <a:t> (2024, p. 478), it is found that poor customer behaviour prediction has been one of the prime cause for such huge amounts of food waste generation from hotels and hospitality sectors</a:t>
            </a:r>
            <a:endParaRPr lang="en-IN"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0748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61810" y="265449"/>
            <a:ext cx="11507824" cy="1323439"/>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Methods</a:t>
            </a:r>
          </a:p>
          <a:p>
            <a:pPr algn="ctr"/>
            <a:r>
              <a:rPr lang="en-US" sz="4000" b="1" dirty="0">
                <a:solidFill>
                  <a:schemeClr val="bg1"/>
                </a:solidFill>
                <a:latin typeface="Arial" panose="020B0604020202020204" pitchFamily="34" charset="0"/>
                <a:cs typeface="Arial" panose="020B0604020202020204" pitchFamily="34" charset="0"/>
              </a:rPr>
              <a:t>Key points from PESTEL Analysis </a:t>
            </a:r>
            <a:endParaRPr lang="en-IN" sz="4000" b="1" dirty="0">
              <a:solidFill>
                <a:schemeClr val="bg1"/>
              </a:solidFill>
              <a:latin typeface="Arial" panose="020B0604020202020204" pitchFamily="34" charset="0"/>
              <a:cs typeface="Arial" panose="020B0604020202020204"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709274698"/>
              </p:ext>
            </p:extLst>
          </p:nvPr>
        </p:nvGraphicFramePr>
        <p:xfrm>
          <a:off x="259080" y="1867670"/>
          <a:ext cx="11617233" cy="3393505"/>
        </p:xfrm>
        <a:graphic>
          <a:graphicData uri="http://schemas.openxmlformats.org/drawingml/2006/table">
            <a:tbl>
              <a:tblPr firstRow="1" bandRow="1">
                <a:tableStyleId>{5C22544A-7EE6-4342-B048-85BDC9FD1C3A}</a:tableStyleId>
              </a:tblPr>
              <a:tblGrid>
                <a:gridCol w="3872411">
                  <a:extLst>
                    <a:ext uri="{9D8B030D-6E8A-4147-A177-3AD203B41FA5}">
                      <a16:colId xmlns:a16="http://schemas.microsoft.com/office/drawing/2014/main" val="20000"/>
                    </a:ext>
                  </a:extLst>
                </a:gridCol>
                <a:gridCol w="3872411">
                  <a:extLst>
                    <a:ext uri="{9D8B030D-6E8A-4147-A177-3AD203B41FA5}">
                      <a16:colId xmlns:a16="http://schemas.microsoft.com/office/drawing/2014/main" val="20001"/>
                    </a:ext>
                  </a:extLst>
                </a:gridCol>
                <a:gridCol w="3872411">
                  <a:extLst>
                    <a:ext uri="{9D8B030D-6E8A-4147-A177-3AD203B41FA5}">
                      <a16:colId xmlns:a16="http://schemas.microsoft.com/office/drawing/2014/main" val="20002"/>
                    </a:ext>
                  </a:extLst>
                </a:gridCol>
              </a:tblGrid>
              <a:tr h="370840">
                <a:tc>
                  <a:txBody>
                    <a:bodyPr/>
                    <a:lstStyle/>
                    <a:p>
                      <a:pPr marL="0" marR="0">
                        <a:lnSpc>
                          <a:spcPct val="115000"/>
                        </a:lnSpc>
                        <a:spcBef>
                          <a:spcPts val="0"/>
                        </a:spcBef>
                        <a:spcAft>
                          <a:spcPts val="0"/>
                        </a:spcAft>
                      </a:pPr>
                      <a:r>
                        <a:rPr lang="en-GB" sz="1200" b="1" dirty="0">
                          <a:effectLst/>
                          <a:latin typeface="Arial" panose="020B0604020202020204" pitchFamily="34" charset="0"/>
                          <a:ea typeface="Arial" panose="020B0604020202020204" pitchFamily="34" charset="0"/>
                        </a:rPr>
                        <a:t>Factors</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Analysis</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Positive of Negative Impact</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370840">
                <a:tc>
                  <a:txBody>
                    <a:bodyPr/>
                    <a:lstStyle/>
                    <a:p>
                      <a:pPr marL="0" marR="0" algn="just">
                        <a:lnSpc>
                          <a:spcPct val="150000"/>
                        </a:lnSpc>
                        <a:spcBef>
                          <a:spcPts val="0"/>
                        </a:spcBef>
                        <a:spcAft>
                          <a:spcPts val="0"/>
                        </a:spcAft>
                      </a:pPr>
                      <a:r>
                        <a:rPr lang="en-GB" sz="1200" b="1" dirty="0">
                          <a:effectLst/>
                          <a:latin typeface="Arial" panose="020B0604020202020204" pitchFamily="34" charset="0"/>
                          <a:ea typeface="Arial" panose="020B0604020202020204" pitchFamily="34" charset="0"/>
                        </a:rPr>
                        <a:t>Political </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There has been growing practices with UK hotels and hospitality sector driving into “eco-friendly regulatory compliances”</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Negative Impact </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370840">
                <a:tc>
                  <a:txBody>
                    <a:bodyPr/>
                    <a:lstStyle/>
                    <a:p>
                      <a:pPr marL="0" marR="0" algn="just">
                        <a:lnSpc>
                          <a:spcPct val="150000"/>
                        </a:lnSpc>
                        <a:spcBef>
                          <a:spcPts val="0"/>
                        </a:spcBef>
                        <a:spcAft>
                          <a:spcPts val="0"/>
                        </a:spcAft>
                      </a:pPr>
                      <a:r>
                        <a:rPr lang="en-GB" sz="1200" b="1" dirty="0">
                          <a:effectLst/>
                          <a:latin typeface="Arial" panose="020B0604020202020204" pitchFamily="34" charset="0"/>
                          <a:ea typeface="Arial" panose="020B0604020202020204" pitchFamily="34" charset="0"/>
                        </a:rPr>
                        <a:t>Economical </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Under the influence of embracing sustainable food waste management system, major “employment opportunities” created with UK hospitality sector </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US" sz="1100" dirty="0">
                          <a:effectLst/>
                          <a:latin typeface="Arial" panose="020B0604020202020204" pitchFamily="34" charset="0"/>
                          <a:ea typeface="Arial" panose="020B0604020202020204" pitchFamily="34" charset="0"/>
                        </a:rPr>
                        <a:t>Positive Impact</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370840">
                <a:tc>
                  <a:txBody>
                    <a:bodyPr/>
                    <a:lstStyle/>
                    <a:p>
                      <a:pPr marL="0" marR="0" algn="just">
                        <a:lnSpc>
                          <a:spcPct val="150000"/>
                        </a:lnSpc>
                        <a:spcBef>
                          <a:spcPts val="0"/>
                        </a:spcBef>
                        <a:spcAft>
                          <a:spcPts val="0"/>
                        </a:spcAft>
                      </a:pPr>
                      <a:r>
                        <a:rPr lang="en-GB" sz="1200" b="1">
                          <a:effectLst/>
                          <a:latin typeface="Arial" panose="020B0604020202020204" pitchFamily="34" charset="0"/>
                          <a:ea typeface="Arial" panose="020B0604020202020204" pitchFamily="34" charset="0"/>
                        </a:rPr>
                        <a:t>Social</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Sustainable food waste management initiatives impact the UK hospitality sector by engaging in various “charitable activities addressing food security”</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US" sz="1100" dirty="0">
                          <a:effectLst/>
                          <a:latin typeface="Arial" panose="020B0604020202020204" pitchFamily="34" charset="0"/>
                          <a:ea typeface="Arial" panose="020B0604020202020204" pitchFamily="34" charset="0"/>
                        </a:rPr>
                        <a:t>Positive Impact</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179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9081" y="859809"/>
            <a:ext cx="11377747"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Key Points from PESTEL Analysis </a:t>
            </a:r>
            <a:endParaRPr lang="en-IN" sz="4000" b="1" dirty="0">
              <a:solidFill>
                <a:schemeClr val="bg1"/>
              </a:solidFill>
              <a:latin typeface="Arial" panose="020B0604020202020204" pitchFamily="34" charset="0"/>
              <a:cs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61111803"/>
              </p:ext>
            </p:extLst>
          </p:nvPr>
        </p:nvGraphicFramePr>
        <p:xfrm>
          <a:off x="259082" y="1961612"/>
          <a:ext cx="11780517" cy="4469667"/>
        </p:xfrm>
        <a:graphic>
          <a:graphicData uri="http://schemas.openxmlformats.org/drawingml/2006/table">
            <a:tbl>
              <a:tblPr firstRow="1" bandRow="1">
                <a:tableStyleId>{21E4AEA4-8DFA-4A89-87EB-49C32662AFE0}</a:tableStyleId>
              </a:tblPr>
              <a:tblGrid>
                <a:gridCol w="3926839">
                  <a:extLst>
                    <a:ext uri="{9D8B030D-6E8A-4147-A177-3AD203B41FA5}">
                      <a16:colId xmlns:a16="http://schemas.microsoft.com/office/drawing/2014/main" val="20000"/>
                    </a:ext>
                  </a:extLst>
                </a:gridCol>
                <a:gridCol w="3926839">
                  <a:extLst>
                    <a:ext uri="{9D8B030D-6E8A-4147-A177-3AD203B41FA5}">
                      <a16:colId xmlns:a16="http://schemas.microsoft.com/office/drawing/2014/main" val="20001"/>
                    </a:ext>
                  </a:extLst>
                </a:gridCol>
                <a:gridCol w="3926839">
                  <a:extLst>
                    <a:ext uri="{9D8B030D-6E8A-4147-A177-3AD203B41FA5}">
                      <a16:colId xmlns:a16="http://schemas.microsoft.com/office/drawing/2014/main" val="20002"/>
                    </a:ext>
                  </a:extLst>
                </a:gridCol>
              </a:tblGrid>
              <a:tr h="474252">
                <a:tc>
                  <a:txBody>
                    <a:bodyPr/>
                    <a:lstStyle/>
                    <a:p>
                      <a:pPr marL="0" marR="0">
                        <a:lnSpc>
                          <a:spcPct val="115000"/>
                        </a:lnSpc>
                        <a:spcBef>
                          <a:spcPts val="0"/>
                        </a:spcBef>
                        <a:spcAft>
                          <a:spcPts val="0"/>
                        </a:spcAft>
                      </a:pPr>
                      <a:r>
                        <a:rPr lang="en-GB" sz="1200" b="1" dirty="0">
                          <a:effectLst/>
                          <a:latin typeface="Arial" panose="020B0604020202020204" pitchFamily="34" charset="0"/>
                          <a:ea typeface="Arial" panose="020B0604020202020204" pitchFamily="34" charset="0"/>
                        </a:rPr>
                        <a:t>Factors</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Analysis</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Positive/Negative Impact</a:t>
                      </a:r>
                      <a:endParaRPr lang="en-IN" sz="11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1214866">
                <a:tc>
                  <a:txBody>
                    <a:bodyPr/>
                    <a:lstStyle/>
                    <a:p>
                      <a:pPr marL="0" marR="0">
                        <a:lnSpc>
                          <a:spcPct val="115000"/>
                        </a:lnSpc>
                        <a:spcBef>
                          <a:spcPts val="0"/>
                        </a:spcBef>
                        <a:spcAft>
                          <a:spcPts val="0"/>
                        </a:spcAft>
                      </a:pPr>
                      <a:r>
                        <a:rPr lang="en-GB" sz="1200" b="1" dirty="0">
                          <a:effectLst/>
                          <a:latin typeface="Arial" panose="020B0604020202020204" pitchFamily="34" charset="0"/>
                          <a:ea typeface="Arial" panose="020B0604020202020204" pitchFamily="34" charset="0"/>
                        </a:rPr>
                        <a:t>Technological </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Using “AI and big data-based predicted data” to take actions against food waste (</a:t>
                      </a:r>
                      <a:r>
                        <a:rPr lang="en-GB" sz="1200" dirty="0" err="1">
                          <a:effectLst/>
                          <a:latin typeface="Arial" panose="020B0604020202020204" pitchFamily="34" charset="0"/>
                          <a:ea typeface="Arial" panose="020B0604020202020204" pitchFamily="34" charset="0"/>
                        </a:rPr>
                        <a:t>Circularonline</a:t>
                      </a:r>
                      <a:r>
                        <a:rPr lang="en-GB" sz="1200" dirty="0">
                          <a:effectLst/>
                          <a:latin typeface="Arial" panose="020B0604020202020204" pitchFamily="34" charset="0"/>
                          <a:ea typeface="Arial" panose="020B0604020202020204" pitchFamily="34" charset="0"/>
                        </a:rPr>
                        <a:t>, 2024) </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US" sz="1100" dirty="0">
                          <a:effectLst/>
                          <a:latin typeface="Arial" panose="020B0604020202020204" pitchFamily="34" charset="0"/>
                          <a:ea typeface="Arial" panose="020B0604020202020204" pitchFamily="34" charset="0"/>
                        </a:rPr>
                        <a:t>Positive Impact</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1214866">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Legal </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Need to manage hospitality food waste aligned with ‘WRAP - The Waste and Resources Action Programme’, undergoing waste separation (Wrap, 2024).</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US" sz="1100" dirty="0">
                          <a:effectLst/>
                          <a:latin typeface="Arial" panose="020B0604020202020204" pitchFamily="34" charset="0"/>
                          <a:ea typeface="Arial" panose="020B0604020202020204" pitchFamily="34" charset="0"/>
                        </a:rPr>
                        <a:t>Negative</a:t>
                      </a:r>
                      <a:r>
                        <a:rPr lang="en-US" sz="1100" baseline="0" dirty="0">
                          <a:effectLst/>
                          <a:latin typeface="Arial" panose="020B0604020202020204" pitchFamily="34" charset="0"/>
                          <a:ea typeface="Arial" panose="020B0604020202020204" pitchFamily="34" charset="0"/>
                        </a:rPr>
                        <a:t> Impact</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1565683">
                <a:tc>
                  <a:txBody>
                    <a:bodyPr/>
                    <a:lstStyle/>
                    <a:p>
                      <a:pPr marL="0" marR="0">
                        <a:lnSpc>
                          <a:spcPct val="115000"/>
                        </a:lnSpc>
                        <a:spcBef>
                          <a:spcPts val="0"/>
                        </a:spcBef>
                        <a:spcAft>
                          <a:spcPts val="0"/>
                        </a:spcAft>
                      </a:pPr>
                      <a:r>
                        <a:rPr lang="en-GB" sz="1200" b="1">
                          <a:effectLst/>
                          <a:latin typeface="Arial" panose="020B0604020202020204" pitchFamily="34" charset="0"/>
                          <a:ea typeface="Arial" panose="020B0604020202020204" pitchFamily="34" charset="0"/>
                        </a:rPr>
                        <a:t>Environmental </a:t>
                      </a:r>
                      <a:endParaRPr lang="en-IN" sz="110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GB" sz="1200" dirty="0">
                          <a:effectLst/>
                          <a:latin typeface="Arial" panose="020B0604020202020204" pitchFamily="34" charset="0"/>
                          <a:ea typeface="Arial" panose="020B0604020202020204" pitchFamily="34" charset="0"/>
                        </a:rPr>
                        <a:t>Through sustainable food waste, the hospitality sector has been able to reduce air, soil and water contamination in compliance with ‘Environmental Protection 1990’ (</a:t>
                      </a:r>
                      <a:r>
                        <a:rPr lang="en-GB" sz="1200" dirty="0" err="1">
                          <a:effectLst/>
                          <a:latin typeface="Arial" panose="020B0604020202020204" pitchFamily="34" charset="0"/>
                          <a:ea typeface="Arial" panose="020B0604020202020204" pitchFamily="34" charset="0"/>
                        </a:rPr>
                        <a:t>Wastemanaged</a:t>
                      </a:r>
                      <a:r>
                        <a:rPr lang="en-GB" sz="1200" dirty="0">
                          <a:effectLst/>
                          <a:latin typeface="Arial" panose="020B0604020202020204" pitchFamily="34" charset="0"/>
                          <a:ea typeface="Arial" panose="020B0604020202020204" pitchFamily="34" charset="0"/>
                        </a:rPr>
                        <a:t>, 2025).</a:t>
                      </a:r>
                      <a:endParaRPr lang="en-IN" sz="1100" dirty="0">
                        <a:effectLst/>
                        <a:latin typeface="Arial" panose="020B0604020202020204" pitchFamily="34" charset="0"/>
                        <a:ea typeface="Arial" panose="020B0604020202020204" pitchFamily="34" charset="0"/>
                      </a:endParaRPr>
                    </a:p>
                  </a:txBody>
                  <a:tcPr marL="63500" marR="63500" marT="63500" marB="63500"/>
                </a:tc>
                <a:tc>
                  <a:txBody>
                    <a:bodyPr/>
                    <a:lstStyle/>
                    <a:p>
                      <a:pPr marL="171450" marR="0" indent="-171450" algn="just">
                        <a:lnSpc>
                          <a:spcPct val="150000"/>
                        </a:lnSpc>
                        <a:spcBef>
                          <a:spcPts val="0"/>
                        </a:spcBef>
                        <a:spcAft>
                          <a:spcPts val="0"/>
                        </a:spcAft>
                        <a:buFont typeface="Arial" panose="020B0604020202020204" pitchFamily="34" charset="0"/>
                        <a:buChar char="•"/>
                      </a:pPr>
                      <a:r>
                        <a:rPr lang="en-US" sz="1100" dirty="0">
                          <a:effectLst/>
                          <a:latin typeface="Arial" panose="020B0604020202020204" pitchFamily="34" charset="0"/>
                          <a:ea typeface="Arial" panose="020B0604020202020204" pitchFamily="34" charset="0"/>
                        </a:rPr>
                        <a:t>Negative Impact</a:t>
                      </a:r>
                      <a:endParaRPr lang="en-IN" sz="11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14368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8600" y="150125"/>
            <a:ext cx="11323320" cy="1323439"/>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Industry Examples in response to the chosen contemporary issue</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228600" y="2911085"/>
            <a:ext cx="6905768" cy="1785104"/>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In the context of Accor hotel UK, they has addressed food waste issues by using AI-powered monitoring tools like ‘ Winnow Vision’(</a:t>
            </a:r>
            <a:r>
              <a:rPr lang="en-GB" sz="2000" dirty="0" err="1">
                <a:solidFill>
                  <a:schemeClr val="bg1"/>
                </a:solidFill>
                <a:latin typeface="Arial" panose="020B0604020202020204" pitchFamily="34" charset="0"/>
                <a:cs typeface="Arial" panose="020B0604020202020204" pitchFamily="34" charset="0"/>
              </a:rPr>
              <a:t>Hospitalitynet</a:t>
            </a:r>
            <a:r>
              <a:rPr lang="en-GB" sz="2000" dirty="0">
                <a:solidFill>
                  <a:schemeClr val="bg1"/>
                </a:solidFill>
                <a:latin typeface="Arial" panose="020B0604020202020204" pitchFamily="34" charset="0"/>
                <a:cs typeface="Arial" panose="020B0604020202020204" pitchFamily="34" charset="0"/>
              </a:rPr>
              <a:t>, (2025) </a:t>
            </a:r>
            <a:endParaRPr lang="en-IN" sz="2000" dirty="0">
              <a:solidFill>
                <a:schemeClr val="bg1"/>
              </a:solidFill>
              <a:latin typeface="Arial" panose="020B0604020202020204" pitchFamily="34" charset="0"/>
              <a:cs typeface="Arial" panose="020B0604020202020204" pitchFamily="34" charset="0"/>
            </a:endParaRPr>
          </a:p>
          <a:p>
            <a:endParaRPr lang="en-IN" sz="2000" dirty="0"/>
          </a:p>
        </p:txBody>
      </p:sp>
      <p:pic>
        <p:nvPicPr>
          <p:cNvPr id="2050" name="Picture 2" descr="Hotel Food Waste Management | Winno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0908" y="2375849"/>
            <a:ext cx="3276600" cy="32575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972211" y="5633399"/>
            <a:ext cx="3065297" cy="338554"/>
          </a:xfrm>
          <a:prstGeom prst="rect">
            <a:avLst/>
          </a:prstGeom>
          <a:noFill/>
        </p:spPr>
        <p:txBody>
          <a:bodyPr wrap="square" rtlCol="0">
            <a:spAutoFit/>
          </a:bodyPr>
          <a:lstStyle/>
          <a:p>
            <a:pPr algn="just"/>
            <a:r>
              <a:rPr lang="en-US" sz="1600" dirty="0">
                <a:solidFill>
                  <a:schemeClr val="bg1"/>
                </a:solidFill>
                <a:latin typeface="Arial" panose="020B0604020202020204" pitchFamily="34" charset="0"/>
                <a:cs typeface="Arial" panose="020B0604020202020204" pitchFamily="34" charset="0"/>
              </a:rPr>
              <a:t>(Source:Winnowsolutions,2025) </a:t>
            </a:r>
            <a:endParaRPr lang="en-IN"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2531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81000" y="150125"/>
            <a:ext cx="11442889" cy="1938992"/>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Critically reflecting on their standard of impact mentioning its strengths and limitations</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98121" y="2765776"/>
            <a:ext cx="6905768" cy="1477328"/>
          </a:xfrm>
          <a:prstGeom prst="rect">
            <a:avLst/>
          </a:prstGeom>
          <a:noFill/>
        </p:spPr>
        <p:txBody>
          <a:bodyPr wrap="square" rtlCol="0">
            <a:spAutoFit/>
          </a:bodyPr>
          <a:lstStyle/>
          <a:p>
            <a:pPr algn="just">
              <a:lnSpc>
                <a:spcPct val="150000"/>
              </a:lnSpc>
            </a:pPr>
            <a:endParaRPr lang="en-IN" sz="2000" dirty="0">
              <a:solidFill>
                <a:schemeClr val="bg1"/>
              </a:solidFill>
              <a:latin typeface="Arial" panose="020B0604020202020204" pitchFamily="34" charset="0"/>
              <a:cs typeface="Arial" panose="020B0604020202020204" pitchFamily="34" charset="0"/>
            </a:endParaRPr>
          </a:p>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Accor hotels in UK through its AI-powered food waste monitoring system, ‘AI-Winnow’</a:t>
            </a:r>
            <a:endParaRPr lang="en-IN" dirty="0"/>
          </a:p>
        </p:txBody>
      </p:sp>
      <p:sp>
        <p:nvSpPr>
          <p:cNvPr id="6" name="TextBox 5"/>
          <p:cNvSpPr txBox="1"/>
          <p:nvPr/>
        </p:nvSpPr>
        <p:spPr>
          <a:xfrm>
            <a:off x="8263941" y="4551983"/>
            <a:ext cx="3065297" cy="338554"/>
          </a:xfrm>
          <a:prstGeom prst="rect">
            <a:avLst/>
          </a:prstGeom>
          <a:noFill/>
        </p:spPr>
        <p:txBody>
          <a:bodyPr wrap="square" rtlCol="0">
            <a:spAutoFit/>
          </a:bodyPr>
          <a:lstStyle/>
          <a:p>
            <a:pPr algn="just"/>
            <a:r>
              <a:rPr lang="en-US" sz="1600" dirty="0">
                <a:solidFill>
                  <a:schemeClr val="bg1"/>
                </a:solidFill>
                <a:latin typeface="Arial" panose="020B0604020202020204" pitchFamily="34" charset="0"/>
                <a:cs typeface="Arial" panose="020B0604020202020204" pitchFamily="34" charset="0"/>
              </a:rPr>
              <a:t>(Source: Frontiersin.org,,2025) </a:t>
            </a:r>
            <a:endParaRPr lang="en-IN" sz="1600" dirty="0">
              <a:solidFill>
                <a:schemeClr val="bg1"/>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7662609" y="2468895"/>
            <a:ext cx="4267959" cy="1774209"/>
          </a:xfrm>
          <a:prstGeom prst="rect">
            <a:avLst/>
          </a:prstGeom>
        </p:spPr>
      </p:pic>
    </p:spTree>
    <p:extLst>
      <p:ext uri="{BB962C8B-B14F-4D97-AF65-F5344CB8AC3E}">
        <p14:creationId xmlns:p14="http://schemas.microsoft.com/office/powerpoint/2010/main" val="4224187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1835" y="451329"/>
            <a:ext cx="11445597"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Conclusion</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317863" y="2776478"/>
            <a:ext cx="5736771" cy="1785104"/>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For hospitality industry, sustainable food waste can be introduced through  emerging Green technology. </a:t>
            </a:r>
            <a:endParaRPr lang="en-IN" sz="2000" dirty="0"/>
          </a:p>
          <a:p>
            <a:endParaRPr lang="en-IN" sz="2000" dirty="0"/>
          </a:p>
        </p:txBody>
      </p:sp>
      <p:pic>
        <p:nvPicPr>
          <p:cNvPr id="3074" name="Picture 2" descr="Marriott Hotels Reduces Food Waste by 25% with Winnow AI in Sustainability  Pus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9729" y="2484393"/>
            <a:ext cx="5048297" cy="26503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924335" y="5134749"/>
            <a:ext cx="3466531" cy="338554"/>
          </a:xfrm>
          <a:prstGeom prst="rect">
            <a:avLst/>
          </a:prstGeom>
          <a:noFill/>
        </p:spPr>
        <p:txBody>
          <a:bodyPr wrap="square" rtlCol="0">
            <a:spAutoFit/>
          </a:bodyPr>
          <a:lstStyle/>
          <a:p>
            <a:r>
              <a:rPr lang="en-US" sz="1600" dirty="0">
                <a:solidFill>
                  <a:schemeClr val="bg1"/>
                </a:solidFill>
                <a:latin typeface="Arial" panose="020B0604020202020204" pitchFamily="34" charset="0"/>
                <a:cs typeface="Arial" panose="020B0604020202020204" pitchFamily="34" charset="0"/>
              </a:rPr>
              <a:t>(Source: </a:t>
            </a:r>
            <a:r>
              <a:rPr lang="en-US" sz="1600" dirty="0">
                <a:solidFill>
                  <a:schemeClr val="bg1"/>
                </a:solidFill>
                <a:latin typeface="Arial" panose="020B0604020202020204" pitchFamily="34" charset="0"/>
                <a:cs typeface="Arial" panose="020B0604020202020204" pitchFamily="34" charset="0"/>
                <a:sym typeface="Wingdings" panose="05000000000000000000" pitchFamily="2" charset="2"/>
              </a:rPr>
              <a:t>Adams, 2025</a:t>
            </a:r>
            <a:r>
              <a:rPr lang="en-US" sz="1600" dirty="0">
                <a:solidFill>
                  <a:schemeClr val="bg1"/>
                </a:solidFill>
                <a:latin typeface="Arial" panose="020B0604020202020204" pitchFamily="34" charset="0"/>
                <a:cs typeface="Arial" panose="020B0604020202020204" pitchFamily="34" charset="0"/>
              </a:rPr>
              <a:t>)</a:t>
            </a:r>
            <a:endParaRPr lang="en-IN"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839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0878" y="259307"/>
            <a:ext cx="10003809"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Recommendations</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050878" y="5609230"/>
            <a:ext cx="11086759" cy="400110"/>
          </a:xfrm>
          <a:prstGeom prst="rect">
            <a:avLst/>
          </a:prstGeom>
          <a:noFill/>
        </p:spPr>
        <p:txBody>
          <a:bodyPr wrap="square" rtlCol="0">
            <a:spAutoFit/>
          </a:bodyPr>
          <a:lstStyle/>
          <a:p>
            <a:pPr marL="342900" lvl="0" indent="-342900" algn="ct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 hotel industry need to collaborate with emerging food banks and social enterprises</a:t>
            </a:r>
            <a:r>
              <a:rPr lang="en-IN" sz="2000" dirty="0">
                <a:solidFill>
                  <a:schemeClr val="bg1"/>
                </a:solidFill>
                <a:latin typeface="Arial" panose="020B0604020202020204" pitchFamily="34" charset="0"/>
                <a:cs typeface="Arial" panose="020B0604020202020204" pitchFamily="34" charset="0"/>
              </a:rPr>
              <a:t>.</a:t>
            </a:r>
          </a:p>
        </p:txBody>
      </p:sp>
      <p:pic>
        <p:nvPicPr>
          <p:cNvPr id="2" name="Picture 1"/>
          <p:cNvPicPr>
            <a:picLocks noChangeAspect="1"/>
          </p:cNvPicPr>
          <p:nvPr/>
        </p:nvPicPr>
        <p:blipFill>
          <a:blip r:embed="rId3"/>
          <a:stretch>
            <a:fillRect/>
          </a:stretch>
        </p:blipFill>
        <p:spPr>
          <a:xfrm>
            <a:off x="3947160" y="1828800"/>
            <a:ext cx="4663440" cy="2360295"/>
          </a:xfrm>
          <a:prstGeom prst="rect">
            <a:avLst/>
          </a:prstGeom>
        </p:spPr>
      </p:pic>
      <p:sp>
        <p:nvSpPr>
          <p:cNvPr id="3" name="TextBox 2"/>
          <p:cNvSpPr txBox="1"/>
          <p:nvPr/>
        </p:nvSpPr>
        <p:spPr>
          <a:xfrm>
            <a:off x="4434840" y="4526280"/>
            <a:ext cx="3383280" cy="584775"/>
          </a:xfrm>
          <a:prstGeom prst="rect">
            <a:avLst/>
          </a:prstGeom>
          <a:noFill/>
        </p:spPr>
        <p:txBody>
          <a:bodyPr wrap="square" rtlCol="0">
            <a:spAutoFit/>
          </a:bodyPr>
          <a:lstStyle/>
          <a:p>
            <a:pPr algn="ctr"/>
            <a:r>
              <a:rPr lang="en-IN" sz="1600" dirty="0">
                <a:solidFill>
                  <a:schemeClr val="bg1"/>
                </a:solidFill>
                <a:latin typeface="Arial" panose="020B0604020202020204" pitchFamily="34" charset="0"/>
                <a:cs typeface="Arial" panose="020B0604020202020204" pitchFamily="34" charset="0"/>
              </a:rPr>
              <a:t>(</a:t>
            </a:r>
            <a:r>
              <a:rPr lang="en-IN" sz="1600" dirty="0" err="1">
                <a:solidFill>
                  <a:schemeClr val="bg1"/>
                </a:solidFill>
                <a:latin typeface="Arial" panose="020B0604020202020204" pitchFamily="34" charset="0"/>
                <a:cs typeface="Arial" panose="020B0604020202020204" pitchFamily="34" charset="0"/>
              </a:rPr>
              <a:t>Source:sustainablefoodplaces.org</a:t>
            </a:r>
            <a:r>
              <a:rPr lang="en-IN" sz="1600" dirty="0">
                <a:solidFill>
                  <a:schemeClr val="bg1"/>
                </a:solidFill>
                <a:latin typeface="Arial" panose="020B0604020202020204" pitchFamily="34" charset="0"/>
                <a:cs typeface="Arial" panose="020B0604020202020204" pitchFamily="34" charset="0"/>
              </a:rPr>
              <a:t>, 2025). </a:t>
            </a:r>
          </a:p>
        </p:txBody>
      </p:sp>
    </p:spTree>
    <p:extLst>
      <p:ext uri="{BB962C8B-B14F-4D97-AF65-F5344CB8AC3E}">
        <p14:creationId xmlns:p14="http://schemas.microsoft.com/office/powerpoint/2010/main" val="2392083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0878" y="259307"/>
            <a:ext cx="10003809"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Recommendations</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731520" y="5334910"/>
            <a:ext cx="10778547" cy="1015663"/>
          </a:xfrm>
          <a:prstGeom prst="rect">
            <a:avLst/>
          </a:prstGeom>
          <a:noFill/>
        </p:spPr>
        <p:txBody>
          <a:bodyPr wrap="square" rtlCol="0">
            <a:spAutoFit/>
          </a:bodyPr>
          <a:lstStyle/>
          <a:p>
            <a:pPr marL="571500" indent="-571500" algn="ct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 hotel industry need to invest in Smart Technology</a:t>
            </a:r>
            <a:endParaRPr lang="en-IN" sz="2000" dirty="0">
              <a:solidFill>
                <a:schemeClr val="bg1"/>
              </a:solidFill>
              <a:latin typeface="Arial" panose="020B0604020202020204" pitchFamily="34" charset="0"/>
              <a:cs typeface="Arial" panose="020B0604020202020204" pitchFamily="34" charset="0"/>
            </a:endParaRPr>
          </a:p>
          <a:p>
            <a:pPr lvl="0" algn="just"/>
            <a:endParaRPr lang="en-IN" sz="4000" dirty="0">
              <a:solidFill>
                <a:schemeClr val="bg1"/>
              </a:solidFill>
              <a:latin typeface="Arial" panose="020B0604020202020204" pitchFamily="34" charset="0"/>
              <a:cs typeface="Arial" panose="020B0604020202020204" pitchFamily="34" charset="0"/>
            </a:endParaRPr>
          </a:p>
        </p:txBody>
      </p:sp>
      <p:pic>
        <p:nvPicPr>
          <p:cNvPr id="1026" name="Picture 2" descr="Sustainability 15 03482 g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407" y="1669732"/>
            <a:ext cx="6451828" cy="30851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11321" y="4860229"/>
            <a:ext cx="6096000" cy="338554"/>
          </a:xfrm>
          <a:prstGeom prst="rect">
            <a:avLst/>
          </a:prstGeom>
        </p:spPr>
        <p:txBody>
          <a:bodyPr>
            <a:spAutoFit/>
          </a:bodyPr>
          <a:lstStyle/>
          <a:p>
            <a:pPr algn="ctr"/>
            <a:r>
              <a:rPr lang="en-IN" sz="1600" dirty="0">
                <a:solidFill>
                  <a:srgbClr val="222222"/>
                </a:solidFill>
                <a:latin typeface="Arial" panose="020B0604020202020204" pitchFamily="34" charset="0"/>
                <a:ea typeface="Arial" panose="020B0604020202020204" pitchFamily="34" charset="0"/>
              </a:rPr>
              <a:t>(Source: </a:t>
            </a:r>
            <a:r>
              <a:rPr lang="en-IN" sz="1600" dirty="0" err="1">
                <a:solidFill>
                  <a:srgbClr val="222222"/>
                </a:solidFill>
                <a:latin typeface="Arial" panose="020B0604020202020204" pitchFamily="34" charset="0"/>
                <a:ea typeface="Arial" panose="020B0604020202020204" pitchFamily="34" charset="0"/>
              </a:rPr>
              <a:t>Ahmadzadeh</a:t>
            </a:r>
            <a:r>
              <a:rPr lang="en-IN" sz="1600" dirty="0">
                <a:solidFill>
                  <a:srgbClr val="222222"/>
                </a:solidFill>
                <a:latin typeface="Arial" panose="020B0604020202020204" pitchFamily="34" charset="0"/>
                <a:ea typeface="Arial" panose="020B0604020202020204" pitchFamily="34" charset="0"/>
              </a:rPr>
              <a:t>, </a:t>
            </a:r>
            <a:r>
              <a:rPr lang="en-IN" sz="1600" i="1" dirty="0">
                <a:solidFill>
                  <a:srgbClr val="222222"/>
                </a:solidFill>
                <a:latin typeface="Arial" panose="020B0604020202020204" pitchFamily="34" charset="0"/>
                <a:ea typeface="Arial" panose="020B0604020202020204" pitchFamily="34" charset="0"/>
              </a:rPr>
              <a:t>et al., </a:t>
            </a:r>
            <a:r>
              <a:rPr lang="en-IN" sz="1600" dirty="0">
                <a:solidFill>
                  <a:srgbClr val="222222"/>
                </a:solidFill>
                <a:latin typeface="Arial" panose="020B0604020202020204" pitchFamily="34" charset="0"/>
                <a:ea typeface="Arial" panose="020B0604020202020204" pitchFamily="34" charset="0"/>
              </a:rPr>
              <a:t>2023)</a:t>
            </a:r>
            <a:endParaRPr lang="en-IN" sz="1600" dirty="0"/>
          </a:p>
        </p:txBody>
      </p:sp>
    </p:spTree>
    <p:extLst>
      <p:ext uri="{BB962C8B-B14F-4D97-AF65-F5344CB8AC3E}">
        <p14:creationId xmlns:p14="http://schemas.microsoft.com/office/powerpoint/2010/main" val="3864439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50878" y="259307"/>
            <a:ext cx="10003809"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Recommendations</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609600" y="5410200"/>
            <a:ext cx="11308080" cy="677108"/>
          </a:xfrm>
          <a:prstGeom prst="rect">
            <a:avLst/>
          </a:prstGeom>
          <a:noFill/>
        </p:spPr>
        <p:txBody>
          <a:bodyPr wrap="square" rtlCol="0">
            <a:spAutoFit/>
          </a:bodyPr>
          <a:lstStyle/>
          <a:p>
            <a:pPr marL="342900" indent="-342900" algn="ct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The hotel and hospitality sector need to collaborate with emerging food suppliers</a:t>
            </a:r>
            <a:endParaRPr lang="en-IN" sz="2000" dirty="0">
              <a:solidFill>
                <a:schemeClr val="bg1"/>
              </a:solidFill>
              <a:latin typeface="Arial" panose="020B0604020202020204" pitchFamily="34" charset="0"/>
              <a:cs typeface="Arial" panose="020B0604020202020204" pitchFamily="34" charset="0"/>
            </a:endParaRPr>
          </a:p>
          <a:p>
            <a:pPr marL="285750" lvl="0" indent="-285750" algn="ctr">
              <a:buFont typeface="Arial" panose="020B0604020202020204" pitchFamily="34" charset="0"/>
              <a:buChar char="•"/>
            </a:pPr>
            <a:endParaRPr lang="en-IN" dirty="0">
              <a:solidFill>
                <a:schemeClr val="bg1"/>
              </a:solidFill>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4264541" y="1243075"/>
            <a:ext cx="4253865" cy="3261297"/>
          </a:xfrm>
          <a:prstGeom prst="rect">
            <a:avLst/>
          </a:prstGeom>
        </p:spPr>
      </p:pic>
      <p:sp>
        <p:nvSpPr>
          <p:cNvPr id="7" name="Rectangle 6"/>
          <p:cNvSpPr/>
          <p:nvPr/>
        </p:nvSpPr>
        <p:spPr>
          <a:xfrm>
            <a:off x="5150554" y="4674164"/>
            <a:ext cx="3050835" cy="338554"/>
          </a:xfrm>
          <a:prstGeom prst="rect">
            <a:avLst/>
          </a:prstGeom>
        </p:spPr>
        <p:txBody>
          <a:bodyPr wrap="none">
            <a:spAutoFit/>
          </a:bodyPr>
          <a:lstStyle/>
          <a:p>
            <a:r>
              <a:rPr lang="en-IN" sz="1600" b="1" dirty="0">
                <a:solidFill>
                  <a:schemeClr val="bg1"/>
                </a:solidFill>
                <a:latin typeface="Arial" panose="020B0604020202020204" pitchFamily="34" charset="0"/>
                <a:ea typeface="Arial" panose="020B0604020202020204" pitchFamily="34" charset="0"/>
              </a:rPr>
              <a:t>(</a:t>
            </a:r>
            <a:r>
              <a:rPr lang="en-IN" sz="1600" dirty="0">
                <a:solidFill>
                  <a:schemeClr val="bg1"/>
                </a:solidFill>
                <a:latin typeface="Arial" panose="020B0604020202020204" pitchFamily="34" charset="0"/>
                <a:ea typeface="Arial" panose="020B0604020202020204" pitchFamily="34" charset="0"/>
              </a:rPr>
              <a:t>Source: tracextech.com, 2025)</a:t>
            </a:r>
            <a:endParaRPr lang="en-IN" sz="1600" dirty="0">
              <a:solidFill>
                <a:schemeClr val="bg1"/>
              </a:solidFill>
            </a:endParaRPr>
          </a:p>
        </p:txBody>
      </p:sp>
    </p:spTree>
    <p:extLst>
      <p:ext uri="{BB962C8B-B14F-4D97-AF65-F5344CB8AC3E}">
        <p14:creationId xmlns:p14="http://schemas.microsoft.com/office/powerpoint/2010/main" val="4171369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5280" y="1021307"/>
            <a:ext cx="11460480"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Summary</a:t>
            </a:r>
            <a:endParaRPr lang="en-IN" sz="4000" b="1" dirty="0">
              <a:solidFill>
                <a:schemeClr val="bg1"/>
              </a:solidFill>
              <a:latin typeface="Arial" panose="020B0604020202020204" pitchFamily="34" charset="0"/>
              <a:cs typeface="Arial" panose="020B0604020202020204" pitchFamily="34" charset="0"/>
            </a:endParaRPr>
          </a:p>
        </p:txBody>
      </p:sp>
      <p:sp>
        <p:nvSpPr>
          <p:cNvPr id="2" name="TextBox 1"/>
          <p:cNvSpPr txBox="1"/>
          <p:nvPr/>
        </p:nvSpPr>
        <p:spPr>
          <a:xfrm>
            <a:off x="335280" y="2550539"/>
            <a:ext cx="11536679" cy="958660"/>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000" dirty="0">
                <a:solidFill>
                  <a:schemeClr val="bg1"/>
                </a:solidFill>
                <a:latin typeface="Arial" panose="020B0604020202020204" pitchFamily="34" charset="0"/>
                <a:cs typeface="Arial" panose="020B0604020202020204" pitchFamily="34" charset="0"/>
              </a:rPr>
              <a:t>Modern UK hotels and hospitality industry is re-shaping and shifting to embrace sustainable strategic business model </a:t>
            </a:r>
          </a:p>
        </p:txBody>
      </p:sp>
    </p:spTree>
    <p:extLst>
      <p:ext uri="{BB962C8B-B14F-4D97-AF65-F5344CB8AC3E}">
        <p14:creationId xmlns:p14="http://schemas.microsoft.com/office/powerpoint/2010/main" val="3813284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72440" y="245660"/>
            <a:ext cx="11196396" cy="707886"/>
          </a:xfrm>
          <a:prstGeom prst="rect">
            <a:avLst/>
          </a:prstGeom>
          <a:noFill/>
        </p:spPr>
        <p:txBody>
          <a:bodyPr wrap="square" rtlCol="0">
            <a:spAutoFit/>
          </a:bodyPr>
          <a:lstStyle/>
          <a:p>
            <a:pPr algn="ctr"/>
            <a:r>
              <a:rPr lang="en-US" sz="4000" b="1" dirty="0">
                <a:solidFill>
                  <a:schemeClr val="bg1"/>
                </a:solidFill>
                <a:latin typeface="Arial" panose="020B0604020202020204" pitchFamily="34" charset="0"/>
                <a:cs typeface="Arial" panose="020B0604020202020204" pitchFamily="34" charset="0"/>
              </a:rPr>
              <a:t>Reference List</a:t>
            </a:r>
            <a:endParaRPr lang="en-IN" sz="4000" b="1"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82880" y="1237952"/>
            <a:ext cx="11773469" cy="5324535"/>
          </a:xfrm>
          <a:prstGeom prst="rect">
            <a:avLst/>
          </a:prstGeom>
          <a:noFill/>
        </p:spPr>
        <p:txBody>
          <a:bodyPr wrap="square" rtlCol="0">
            <a:spAutoFit/>
          </a:bodyPr>
          <a:lstStyle/>
          <a:p>
            <a:r>
              <a:rPr lang="en-US" sz="1000" dirty="0">
                <a:solidFill>
                  <a:schemeClr val="bg1"/>
                </a:solidFill>
                <a:latin typeface="Arial" panose="020B0604020202020204" pitchFamily="34" charset="0"/>
                <a:cs typeface="Arial" panose="020B0604020202020204" pitchFamily="34" charset="0"/>
              </a:rPr>
              <a:t>Adams, (2025) Marriott Hotels’ AI Technology Leads to Food Waste Reduction.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://fooddigital.com/restaurants/</a:t>
            </a:r>
            <a:r>
              <a:rPr lang="en-US" sz="1000" dirty="0" err="1">
                <a:solidFill>
                  <a:schemeClr val="bg1"/>
                </a:solidFill>
                <a:latin typeface="Arial" panose="020B0604020202020204" pitchFamily="34" charset="0"/>
                <a:cs typeface="Arial" panose="020B0604020202020204" pitchFamily="34" charset="0"/>
              </a:rPr>
              <a:t>marriott</a:t>
            </a:r>
            <a:r>
              <a:rPr lang="en-US" sz="1000" dirty="0">
                <a:solidFill>
                  <a:schemeClr val="bg1"/>
                </a:solidFill>
                <a:latin typeface="Arial" panose="020B0604020202020204" pitchFamily="34" charset="0"/>
                <a:cs typeface="Arial" panose="020B0604020202020204" pitchFamily="34" charset="0"/>
              </a:rPr>
              <a:t>-hotels-</a:t>
            </a:r>
            <a:r>
              <a:rPr lang="en-US" sz="1000" dirty="0" err="1">
                <a:solidFill>
                  <a:schemeClr val="bg1"/>
                </a:solidFill>
                <a:latin typeface="Arial" panose="020B0604020202020204" pitchFamily="34" charset="0"/>
                <a:cs typeface="Arial" panose="020B0604020202020204" pitchFamily="34" charset="0"/>
              </a:rPr>
              <a:t>ai</a:t>
            </a:r>
            <a:r>
              <a:rPr lang="en-US" sz="1000" dirty="0">
                <a:solidFill>
                  <a:schemeClr val="bg1"/>
                </a:solidFill>
                <a:latin typeface="Arial" panose="020B0604020202020204" pitchFamily="34" charset="0"/>
                <a:cs typeface="Arial" panose="020B0604020202020204" pitchFamily="34" charset="0"/>
              </a:rPr>
              <a:t>-technology-leads-to-food-waste-reduction (Accessed on 03.10.2025)</a:t>
            </a:r>
            <a:endParaRPr lang="en-IN" sz="1000" dirty="0">
              <a:solidFill>
                <a:schemeClr val="bg1"/>
              </a:solidFill>
              <a:latin typeface="Arial" panose="020B0604020202020204" pitchFamily="34" charset="0"/>
              <a:cs typeface="Arial" panose="020B0604020202020204" pitchFamily="34" charset="0"/>
            </a:endParaRPr>
          </a:p>
          <a:p>
            <a:r>
              <a:rPr lang="en-IN" sz="1000" dirty="0" err="1">
                <a:solidFill>
                  <a:schemeClr val="bg1"/>
                </a:solidFill>
                <a:latin typeface="Arial" panose="020B0604020202020204" pitchFamily="34" charset="0"/>
                <a:cs typeface="Arial" panose="020B0604020202020204" pitchFamily="34" charset="0"/>
              </a:rPr>
              <a:t>Ahmadzadeh</a:t>
            </a:r>
            <a:r>
              <a:rPr lang="en-IN" sz="1000" dirty="0">
                <a:solidFill>
                  <a:schemeClr val="bg1"/>
                </a:solidFill>
                <a:latin typeface="Arial" panose="020B0604020202020204" pitchFamily="34" charset="0"/>
                <a:cs typeface="Arial" panose="020B0604020202020204" pitchFamily="34" charset="0"/>
              </a:rPr>
              <a:t>, S., </a:t>
            </a:r>
            <a:r>
              <a:rPr lang="en-IN" sz="1000" dirty="0" err="1">
                <a:solidFill>
                  <a:schemeClr val="bg1"/>
                </a:solidFill>
                <a:latin typeface="Arial" panose="020B0604020202020204" pitchFamily="34" charset="0"/>
                <a:cs typeface="Arial" panose="020B0604020202020204" pitchFamily="34" charset="0"/>
              </a:rPr>
              <a:t>Ajmal</a:t>
            </a:r>
            <a:r>
              <a:rPr lang="en-IN" sz="1000" dirty="0">
                <a:solidFill>
                  <a:schemeClr val="bg1"/>
                </a:solidFill>
                <a:latin typeface="Arial" panose="020B0604020202020204" pitchFamily="34" charset="0"/>
                <a:cs typeface="Arial" panose="020B0604020202020204" pitchFamily="34" charset="0"/>
              </a:rPr>
              <a:t>, T., </a:t>
            </a:r>
            <a:r>
              <a:rPr lang="en-IN" sz="1000" dirty="0" err="1">
                <a:solidFill>
                  <a:schemeClr val="bg1"/>
                </a:solidFill>
                <a:latin typeface="Arial" panose="020B0604020202020204" pitchFamily="34" charset="0"/>
                <a:cs typeface="Arial" panose="020B0604020202020204" pitchFamily="34" charset="0"/>
              </a:rPr>
              <a:t>Ramanathan</a:t>
            </a:r>
            <a:r>
              <a:rPr lang="en-IN" sz="1000" dirty="0">
                <a:solidFill>
                  <a:schemeClr val="bg1"/>
                </a:solidFill>
                <a:latin typeface="Arial" panose="020B0604020202020204" pitchFamily="34" charset="0"/>
                <a:cs typeface="Arial" panose="020B0604020202020204" pitchFamily="34" charset="0"/>
              </a:rPr>
              <a:t>, R. and </a:t>
            </a:r>
            <a:r>
              <a:rPr lang="en-IN" sz="1000" dirty="0" err="1">
                <a:solidFill>
                  <a:schemeClr val="bg1"/>
                </a:solidFill>
                <a:latin typeface="Arial" panose="020B0604020202020204" pitchFamily="34" charset="0"/>
                <a:cs typeface="Arial" panose="020B0604020202020204" pitchFamily="34" charset="0"/>
              </a:rPr>
              <a:t>Duan</a:t>
            </a:r>
            <a:r>
              <a:rPr lang="en-IN" sz="1000" dirty="0">
                <a:solidFill>
                  <a:schemeClr val="bg1"/>
                </a:solidFill>
                <a:latin typeface="Arial" panose="020B0604020202020204" pitchFamily="34" charset="0"/>
                <a:cs typeface="Arial" panose="020B0604020202020204" pitchFamily="34" charset="0"/>
              </a:rPr>
              <a:t>, Y., (2023). A comprehensive review on food waste reduction based on IoT and big data technologies. </a:t>
            </a:r>
            <a:r>
              <a:rPr lang="en-IN" sz="1000" i="1" dirty="0">
                <a:solidFill>
                  <a:schemeClr val="bg1"/>
                </a:solidFill>
                <a:latin typeface="Arial" panose="020B0604020202020204" pitchFamily="34" charset="0"/>
                <a:cs typeface="Arial" panose="020B0604020202020204" pitchFamily="34" charset="0"/>
              </a:rPr>
              <a:t>Sustainability</a:t>
            </a:r>
            <a:r>
              <a:rPr lang="en-IN" sz="1000" dirty="0">
                <a:solidFill>
                  <a:schemeClr val="bg1"/>
                </a:solidFill>
                <a:latin typeface="Arial" panose="020B0604020202020204" pitchFamily="34" charset="0"/>
                <a:cs typeface="Arial" panose="020B0604020202020204" pitchFamily="34" charset="0"/>
              </a:rPr>
              <a:t>, </a:t>
            </a:r>
            <a:r>
              <a:rPr lang="en-IN" sz="1000" i="1" dirty="0">
                <a:solidFill>
                  <a:schemeClr val="bg1"/>
                </a:solidFill>
                <a:latin typeface="Arial" panose="020B0604020202020204" pitchFamily="34" charset="0"/>
                <a:cs typeface="Arial" panose="020B0604020202020204" pitchFamily="34" charset="0"/>
              </a:rPr>
              <a:t>15</a:t>
            </a:r>
            <a:r>
              <a:rPr lang="en-IN" sz="1000" dirty="0">
                <a:solidFill>
                  <a:schemeClr val="bg1"/>
                </a:solidFill>
                <a:latin typeface="Arial" panose="020B0604020202020204" pitchFamily="34" charset="0"/>
                <a:cs typeface="Arial" panose="020B0604020202020204" pitchFamily="34" charset="0"/>
              </a:rPr>
              <a:t>(4), p.3482.https://www.mdpi.com/2071-1050/15/4/3482</a:t>
            </a:r>
          </a:p>
          <a:p>
            <a:r>
              <a:rPr lang="en-US" sz="1000" dirty="0" err="1">
                <a:solidFill>
                  <a:schemeClr val="bg1"/>
                </a:solidFill>
                <a:latin typeface="Arial" panose="020B0604020202020204" pitchFamily="34" charset="0"/>
                <a:cs typeface="Arial" panose="020B0604020202020204" pitchFamily="34" charset="0"/>
              </a:rPr>
              <a:t>Amicarelli</a:t>
            </a:r>
            <a:r>
              <a:rPr lang="en-US" sz="1000" dirty="0">
                <a:solidFill>
                  <a:schemeClr val="bg1"/>
                </a:solidFill>
                <a:latin typeface="Arial" panose="020B0604020202020204" pitchFamily="34" charset="0"/>
                <a:cs typeface="Arial" panose="020B0604020202020204" pitchFamily="34" charset="0"/>
              </a:rPr>
              <a:t>, V. and </a:t>
            </a:r>
            <a:r>
              <a:rPr lang="en-US" sz="1000" dirty="0" err="1">
                <a:solidFill>
                  <a:schemeClr val="bg1"/>
                </a:solidFill>
                <a:latin typeface="Arial" panose="020B0604020202020204" pitchFamily="34" charset="0"/>
                <a:cs typeface="Arial" panose="020B0604020202020204" pitchFamily="34" charset="0"/>
              </a:rPr>
              <a:t>Bux</a:t>
            </a:r>
            <a:r>
              <a:rPr lang="en-US" sz="1000" dirty="0">
                <a:solidFill>
                  <a:schemeClr val="bg1"/>
                </a:solidFill>
                <a:latin typeface="Arial" panose="020B0604020202020204" pitchFamily="34" charset="0"/>
                <a:cs typeface="Arial" panose="020B0604020202020204" pitchFamily="34" charset="0"/>
              </a:rPr>
              <a:t>, C., (2021). Food waste measurement toward a fair, healthy and environmental-friendly food system: a critical review. British Food Journal, 123(8), pp.2907-2935.https://www.emerald.com/bfj/article/123/8/2907/40240</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Biggi</a:t>
            </a:r>
            <a:r>
              <a:rPr lang="en-US" sz="1000" dirty="0">
                <a:solidFill>
                  <a:schemeClr val="bg1"/>
                </a:solidFill>
                <a:latin typeface="Arial" panose="020B0604020202020204" pitchFamily="34" charset="0"/>
                <a:cs typeface="Arial" panose="020B0604020202020204" pitchFamily="34" charset="0"/>
              </a:rPr>
              <a:t>, G., </a:t>
            </a:r>
            <a:r>
              <a:rPr lang="en-US" sz="1000" dirty="0" err="1">
                <a:solidFill>
                  <a:schemeClr val="bg1"/>
                </a:solidFill>
                <a:latin typeface="Arial" panose="020B0604020202020204" pitchFamily="34" charset="0"/>
                <a:cs typeface="Arial" panose="020B0604020202020204" pitchFamily="34" charset="0"/>
              </a:rPr>
              <a:t>Principato</a:t>
            </a:r>
            <a:r>
              <a:rPr lang="en-US" sz="1000" dirty="0">
                <a:solidFill>
                  <a:schemeClr val="bg1"/>
                </a:solidFill>
                <a:latin typeface="Arial" panose="020B0604020202020204" pitchFamily="34" charset="0"/>
                <a:cs typeface="Arial" panose="020B0604020202020204" pitchFamily="34" charset="0"/>
              </a:rPr>
              <a:t>, L. and </a:t>
            </a:r>
            <a:r>
              <a:rPr lang="en-US" sz="1000" dirty="0" err="1">
                <a:solidFill>
                  <a:schemeClr val="bg1"/>
                </a:solidFill>
                <a:latin typeface="Arial" panose="020B0604020202020204" pitchFamily="34" charset="0"/>
                <a:cs typeface="Arial" panose="020B0604020202020204" pitchFamily="34" charset="0"/>
              </a:rPr>
              <a:t>Castellacci</a:t>
            </a:r>
            <a:r>
              <a:rPr lang="en-US" sz="1000" dirty="0">
                <a:solidFill>
                  <a:schemeClr val="bg1"/>
                </a:solidFill>
                <a:latin typeface="Arial" panose="020B0604020202020204" pitchFamily="34" charset="0"/>
                <a:cs typeface="Arial" panose="020B0604020202020204" pitchFamily="34" charset="0"/>
              </a:rPr>
              <a:t>, F., (2024). Food waste reduction, corporate responsibility and national policies: evidence from Europe. British Food Journal, 126(13), pp.470-485.https://www.emerald.com/insight/content/doi/10.1108/BFJ-11-2023-0982/full/html</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Capcon</a:t>
            </a:r>
            <a:r>
              <a:rPr lang="en-US" sz="1000" dirty="0">
                <a:solidFill>
                  <a:schemeClr val="bg1"/>
                </a:solidFill>
                <a:latin typeface="Arial" panose="020B0604020202020204" pitchFamily="34" charset="0"/>
                <a:cs typeface="Arial" panose="020B0604020202020204" pitchFamily="34" charset="0"/>
              </a:rPr>
              <a:t>, (2024) Food waste management in the UK hospitality industry.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://www.capcon.co.uk/food-waste-management-in-uk-hospitality-industry/ (Accessed on 03.10.2025)</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Circularonline</a:t>
            </a:r>
            <a:r>
              <a:rPr lang="en-US" sz="1000" dirty="0">
                <a:solidFill>
                  <a:schemeClr val="bg1"/>
                </a:solidFill>
                <a:latin typeface="Arial" panose="020B0604020202020204" pitchFamily="34" charset="0"/>
                <a:cs typeface="Arial" panose="020B0604020202020204" pitchFamily="34" charset="0"/>
              </a:rPr>
              <a:t>, (2024)How technology is helping the hospitality sector address food waste.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://www.circularonline.co.uk/insight/how-technology-is-helping-the-hospitality-sector-address-food-waste/ (Accessed on 10.03.2025)</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Cooper, C. and Hall, M. (2019) Contemporary Tourism: An ☐International Approach, 4th </a:t>
            </a:r>
            <a:r>
              <a:rPr lang="en-US" sz="1000" dirty="0" err="1">
                <a:solidFill>
                  <a:schemeClr val="bg1"/>
                </a:solidFill>
                <a:latin typeface="Arial" panose="020B0604020202020204" pitchFamily="34" charset="0"/>
                <a:cs typeface="Arial" panose="020B0604020202020204" pitchFamily="34" charset="0"/>
              </a:rPr>
              <a:t>Edn</a:t>
            </a:r>
            <a:r>
              <a:rPr lang="en-US" sz="1000" dirty="0">
                <a:solidFill>
                  <a:schemeClr val="bg1"/>
                </a:solidFill>
                <a:latin typeface="Arial" panose="020B0604020202020204" pitchFamily="34" charset="0"/>
                <a:cs typeface="Arial" panose="020B0604020202020204" pitchFamily="34" charset="0"/>
              </a:rPr>
              <a:t>. </a:t>
            </a:r>
            <a:r>
              <a:rPr lang="en-US" sz="1000" dirty="0" err="1">
                <a:solidFill>
                  <a:schemeClr val="bg1"/>
                </a:solidFill>
                <a:latin typeface="Arial" panose="020B0604020202020204" pitchFamily="34" charset="0"/>
                <a:cs typeface="Arial" panose="020B0604020202020204" pitchFamily="34" charset="0"/>
              </a:rPr>
              <a:t>Goodfellows</a:t>
            </a:r>
            <a:r>
              <a:rPr lang="en-US" sz="1000" dirty="0">
                <a:solidFill>
                  <a:schemeClr val="bg1"/>
                </a:solidFill>
                <a:latin typeface="Arial" panose="020B0604020202020204" pitchFamily="34" charset="0"/>
                <a:cs typeface="Arial" panose="020B0604020202020204" pitchFamily="34" charset="0"/>
              </a:rPr>
              <a:t>, Oxford.</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Costa, V. and Costa, C. (</a:t>
            </a:r>
            <a:r>
              <a:rPr lang="en-US" sz="1000" dirty="0" err="1">
                <a:solidFill>
                  <a:schemeClr val="bg1"/>
                </a:solidFill>
                <a:latin typeface="Arial" panose="020B0604020202020204" pitchFamily="34" charset="0"/>
                <a:cs typeface="Arial" panose="020B0604020202020204" pitchFamily="34" charset="0"/>
              </a:rPr>
              <a:t>eds</a:t>
            </a:r>
            <a:r>
              <a:rPr lang="en-US" sz="1000" dirty="0">
                <a:solidFill>
                  <a:schemeClr val="bg1"/>
                </a:solidFill>
                <a:latin typeface="Arial" panose="020B0604020202020204" pitchFamily="34" charset="0"/>
                <a:cs typeface="Arial" panose="020B0604020202020204" pitchFamily="34" charset="0"/>
              </a:rPr>
              <a:t>) (2022) Sustainability and competitiveness in the hospitality industry. Hershey, Pennsylvania: Business Science Reference.</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Dawson, J. </a:t>
            </a:r>
            <a:r>
              <a:rPr lang="en-US" sz="1000" dirty="0" err="1">
                <a:solidFill>
                  <a:schemeClr val="bg1"/>
                </a:solidFill>
                <a:latin typeface="Arial" panose="020B0604020202020204" pitchFamily="34" charset="0"/>
                <a:cs typeface="Arial" panose="020B0604020202020204" pitchFamily="34" charset="0"/>
              </a:rPr>
              <a:t>Lemelin</a:t>
            </a:r>
            <a:r>
              <a:rPr lang="en-US" sz="1000" dirty="0">
                <a:solidFill>
                  <a:schemeClr val="bg1"/>
                </a:solidFill>
                <a:latin typeface="Arial" panose="020B0604020202020204" pitchFamily="34" charset="0"/>
                <a:cs typeface="Arial" panose="020B0604020202020204" pitchFamily="34" charset="0"/>
              </a:rPr>
              <a:t>, H. Stewart, E. (2012) Last Chance ☐ Tourism: Adapting Tourism Opportunities in a Changing World, </a:t>
            </a:r>
            <a:r>
              <a:rPr lang="en-US" sz="1000" dirty="0" err="1">
                <a:solidFill>
                  <a:schemeClr val="bg1"/>
                </a:solidFill>
                <a:latin typeface="Arial" panose="020B0604020202020204" pitchFamily="34" charset="0"/>
                <a:cs typeface="Arial" panose="020B0604020202020204" pitchFamily="34" charset="0"/>
              </a:rPr>
              <a:t>Routledge</a:t>
            </a:r>
            <a:r>
              <a:rPr lang="en-US" sz="1000" dirty="0">
                <a:solidFill>
                  <a:schemeClr val="bg1"/>
                </a:solidFill>
                <a:latin typeface="Arial" panose="020B0604020202020204" pitchFamily="34" charset="0"/>
                <a:cs typeface="Arial" panose="020B0604020202020204" pitchFamily="34" charset="0"/>
              </a:rPr>
              <a:t>, London</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Frontiersin.org, (2025) Exploring the potential of AI-driven food waste management strategies used in the hospitality industry for application in household settingshttps://www.frontiersin.org/journals/artificial intelligence/articles/10.3389/frai.2024.1429477/full</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Hospitalitynet</a:t>
            </a:r>
            <a:r>
              <a:rPr lang="en-US" sz="1000" dirty="0">
                <a:solidFill>
                  <a:schemeClr val="bg1"/>
                </a:solidFill>
                <a:latin typeface="Arial" panose="020B0604020202020204" pitchFamily="34" charset="0"/>
                <a:cs typeface="Arial" panose="020B0604020202020204" pitchFamily="34" charset="0"/>
              </a:rPr>
              <a:t>., (2025)AI Supporting Accor Hotels.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://www.hospitalitynet.org/news/4118407.html (Accessed on 03.10.025)</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Hummedia</a:t>
            </a:r>
            <a:r>
              <a:rPr lang="en-US" sz="1000" dirty="0">
                <a:solidFill>
                  <a:schemeClr val="bg1"/>
                </a:solidFill>
                <a:latin typeface="Arial" panose="020B0604020202020204" pitchFamily="34" charset="0"/>
                <a:cs typeface="Arial" panose="020B0604020202020204" pitchFamily="34" charset="0"/>
              </a:rPr>
              <a:t>, (2024)Corporate ownership and the provision of sustainable </a:t>
            </a:r>
            <a:r>
              <a:rPr lang="en-US" sz="1000" dirty="0" err="1">
                <a:solidFill>
                  <a:schemeClr val="bg1"/>
                </a:solidFill>
                <a:latin typeface="Arial" panose="020B0604020202020204" pitchFamily="34" charset="0"/>
                <a:cs typeface="Arial" panose="020B0604020202020204" pitchFamily="34" charset="0"/>
              </a:rPr>
              <a:t>consumption:political</a:t>
            </a:r>
            <a:r>
              <a:rPr lang="en-US" sz="1000" dirty="0">
                <a:solidFill>
                  <a:schemeClr val="bg1"/>
                </a:solidFill>
                <a:latin typeface="Arial" panose="020B0604020202020204" pitchFamily="34" charset="0"/>
                <a:cs typeface="Arial" panose="020B0604020202020204" pitchFamily="34" charset="0"/>
              </a:rPr>
              <a:t> economy and sustainability in the UK Food Service Sector.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://hummedia.manchester.ac.uk/institutes/</a:t>
            </a:r>
            <a:r>
              <a:rPr lang="en-US" sz="1000" dirty="0" err="1">
                <a:solidFill>
                  <a:schemeClr val="bg1"/>
                </a:solidFill>
                <a:latin typeface="Arial" panose="020B0604020202020204" pitchFamily="34" charset="0"/>
                <a:cs typeface="Arial" panose="020B0604020202020204" pitchFamily="34" charset="0"/>
              </a:rPr>
              <a:t>sci</a:t>
            </a:r>
            <a:r>
              <a:rPr lang="en-US" sz="1000" dirty="0">
                <a:solidFill>
                  <a:schemeClr val="bg1"/>
                </a:solidFill>
                <a:latin typeface="Arial" panose="020B0604020202020204" pitchFamily="34" charset="0"/>
                <a:cs typeface="Arial" panose="020B0604020202020204" pitchFamily="34" charset="0"/>
              </a:rPr>
              <a:t>/research/projects/sustainable-food-sector/working-papers/Welch-political-economy-sustainability-foodservice-web.pdf (Accessed on 03.10.2025)</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Marriott, (2024) Marriott Hotels UK, Ireland and Nordics Launches Initiative to Reduce Food Waste Across 53 Hotels, Integrating Winnow AI Technology to Achieve 25% Waste Reduction in First Six Months of 2024.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://marriott.pressarea.com/en/news/17102024/marriott-hotels-uk-ireland-and-nordics-launches-initiative-to-reduce-food-waste-across-53-hotels-1 (Accessed on 03.10.2025)</a:t>
            </a:r>
          </a:p>
          <a:p>
            <a:r>
              <a:rPr lang="en-IN" sz="1000" dirty="0">
                <a:solidFill>
                  <a:schemeClr val="bg1"/>
                </a:solidFill>
              </a:rPr>
              <a:t>online.hbs, (2025) </a:t>
            </a:r>
            <a:r>
              <a:rPr lang="en-IN" sz="1000" i="1" dirty="0">
                <a:solidFill>
                  <a:schemeClr val="bg1"/>
                </a:solidFill>
              </a:rPr>
              <a:t>The triple bottom line: What it is &amp; why it’s important</a:t>
            </a:r>
            <a:r>
              <a:rPr lang="en-IN" sz="1000" dirty="0">
                <a:solidFill>
                  <a:schemeClr val="bg1"/>
                </a:solidFill>
              </a:rPr>
              <a:t>, available: https://online.hbs.edu/post/what-is-the-triple-bottom-line [accessed 3 Oct 2025]. </a:t>
            </a:r>
          </a:p>
          <a:p>
            <a:r>
              <a:rPr lang="en-US" sz="1000" dirty="0">
                <a:solidFill>
                  <a:schemeClr val="bg1"/>
                </a:solidFill>
                <a:latin typeface="Arial" panose="020B0604020202020204" pitchFamily="34" charset="0"/>
                <a:cs typeface="Arial" panose="020B0604020202020204" pitchFamily="34" charset="0"/>
              </a:rPr>
              <a:t>Sharma, M., Singh, A.K. and </a:t>
            </a:r>
            <a:r>
              <a:rPr lang="en-US" sz="1000" dirty="0" err="1">
                <a:solidFill>
                  <a:schemeClr val="bg1"/>
                </a:solidFill>
                <a:latin typeface="Arial" panose="020B0604020202020204" pitchFamily="34" charset="0"/>
                <a:cs typeface="Arial" panose="020B0604020202020204" pitchFamily="34" charset="0"/>
              </a:rPr>
              <a:t>Tyagi</a:t>
            </a:r>
            <a:r>
              <a:rPr lang="en-US" sz="1000" dirty="0">
                <a:solidFill>
                  <a:schemeClr val="bg1"/>
                </a:solidFill>
                <a:latin typeface="Arial" panose="020B0604020202020204" pitchFamily="34" charset="0"/>
                <a:cs typeface="Arial" panose="020B0604020202020204" pitchFamily="34" charset="0"/>
              </a:rPr>
              <a:t>, P. (2024) Proceedings of the International Conference on Innovation and Regenerative Trends in Tourism and Hospitality Industry (IRTTHI 2024). 1st ed. Dordrecht: Atlantis Press </a:t>
            </a:r>
            <a:r>
              <a:rPr lang="en-US" sz="1000" dirty="0" err="1">
                <a:solidFill>
                  <a:schemeClr val="bg1"/>
                </a:solidFill>
                <a:latin typeface="Arial" panose="020B0604020202020204" pitchFamily="34" charset="0"/>
                <a:cs typeface="Arial" panose="020B0604020202020204" pitchFamily="34" charset="0"/>
              </a:rPr>
              <a:t>Zeger</a:t>
            </a:r>
            <a:r>
              <a:rPr lang="en-US" sz="1000" dirty="0">
                <a:solidFill>
                  <a:schemeClr val="bg1"/>
                </a:solidFill>
                <a:latin typeface="Arial" panose="020B0604020202020204" pitchFamily="34" charset="0"/>
                <a:cs typeface="Arial" panose="020B0604020202020204" pitchFamily="34" charset="0"/>
              </a:rPr>
              <a:t> </a:t>
            </a:r>
            <a:r>
              <a:rPr lang="en-US" sz="1000" dirty="0" err="1">
                <a:solidFill>
                  <a:schemeClr val="bg1"/>
                </a:solidFill>
                <a:latin typeface="Arial" panose="020B0604020202020204" pitchFamily="34" charset="0"/>
                <a:cs typeface="Arial" panose="020B0604020202020204" pitchFamily="34" charset="0"/>
              </a:rPr>
              <a:t>Karssen</a:t>
            </a:r>
            <a:r>
              <a:rPr lang="en-US" sz="1000" dirty="0">
                <a:solidFill>
                  <a:schemeClr val="bg1"/>
                </a:solidFill>
                <a:latin typeface="Arial" panose="020B0604020202020204" pitchFamily="34" charset="0"/>
                <a:cs typeface="Arial" panose="020B0604020202020204" pitchFamily="34" charset="0"/>
              </a:rPr>
              <a:t>.</a:t>
            </a:r>
            <a:endParaRPr lang="en-IN" sz="1000" dirty="0">
              <a:solidFill>
                <a:schemeClr val="bg1"/>
              </a:solidFill>
              <a:latin typeface="Arial" panose="020B0604020202020204" pitchFamily="34" charset="0"/>
              <a:cs typeface="Arial" panose="020B0604020202020204" pitchFamily="34" charset="0"/>
            </a:endParaRPr>
          </a:p>
          <a:p>
            <a:r>
              <a:rPr lang="en-IN" sz="1000" dirty="0">
                <a:solidFill>
                  <a:schemeClr val="bg1"/>
                </a:solidFill>
                <a:latin typeface="Arial" panose="020B0604020202020204" pitchFamily="34" charset="0"/>
                <a:cs typeface="Arial" panose="020B0604020202020204" pitchFamily="34" charset="0"/>
              </a:rPr>
              <a:t>sustainablefoodplaces.org, (2025). Food Power [online]  </a:t>
            </a:r>
            <a:r>
              <a:rPr lang="en-IN" sz="1000" i="1" dirty="0">
                <a:solidFill>
                  <a:schemeClr val="bg1"/>
                </a:solidFill>
                <a:latin typeface="Arial" panose="020B0604020202020204" pitchFamily="34" charset="0"/>
                <a:cs typeface="Arial" panose="020B0604020202020204" pitchFamily="34" charset="0"/>
              </a:rPr>
              <a:t>Sustainable Food Places</a:t>
            </a:r>
            <a:r>
              <a:rPr lang="en-IN" sz="1000" dirty="0">
                <a:solidFill>
                  <a:schemeClr val="bg1"/>
                </a:solidFill>
                <a:latin typeface="Arial" panose="020B0604020202020204" pitchFamily="34" charset="0"/>
                <a:cs typeface="Arial" panose="020B0604020202020204" pitchFamily="34" charset="0"/>
              </a:rPr>
              <a:t>, available: https://www.sustainablefoodplaces.org/campaigns/2015beyondthefoodbank/ [accessed 3 Oct 2025]. </a:t>
            </a:r>
          </a:p>
          <a:p>
            <a:r>
              <a:rPr lang="en-IN" sz="1000" dirty="0">
                <a:solidFill>
                  <a:schemeClr val="bg1"/>
                </a:solidFill>
                <a:latin typeface="Arial" panose="020B0604020202020204" pitchFamily="34" charset="0"/>
                <a:cs typeface="Arial" panose="020B0604020202020204" pitchFamily="34" charset="0"/>
              </a:rPr>
              <a:t>tracextech.com, (2025). Sustainable Food Supply Chains: Traceability &amp; Compliance [online] (2025) </a:t>
            </a:r>
            <a:r>
              <a:rPr lang="en-IN" sz="1000" i="1" dirty="0">
                <a:solidFill>
                  <a:schemeClr val="bg1"/>
                </a:solidFill>
                <a:latin typeface="Arial" panose="020B0604020202020204" pitchFamily="34" charset="0"/>
                <a:cs typeface="Arial" panose="020B0604020202020204" pitchFamily="34" charset="0"/>
              </a:rPr>
              <a:t>Blockchain for Food Safety, Traceability and </a:t>
            </a:r>
            <a:r>
              <a:rPr lang="en-IN" sz="1000" i="1" dirty="0" err="1">
                <a:solidFill>
                  <a:schemeClr val="bg1"/>
                </a:solidFill>
                <a:latin typeface="Arial" panose="020B0604020202020204" pitchFamily="34" charset="0"/>
                <a:cs typeface="Arial" panose="020B0604020202020204" pitchFamily="34" charset="0"/>
              </a:rPr>
              <a:t>Supplychain</a:t>
            </a:r>
            <a:r>
              <a:rPr lang="en-IN" sz="1000" i="1" dirty="0">
                <a:solidFill>
                  <a:schemeClr val="bg1"/>
                </a:solidFill>
                <a:latin typeface="Arial" panose="020B0604020202020204" pitchFamily="34" charset="0"/>
                <a:cs typeface="Arial" panose="020B0604020202020204" pitchFamily="34" charset="0"/>
              </a:rPr>
              <a:t> Transparency</a:t>
            </a:r>
            <a:r>
              <a:rPr lang="en-IN" sz="1000" dirty="0">
                <a:solidFill>
                  <a:schemeClr val="bg1"/>
                </a:solidFill>
                <a:latin typeface="Arial" panose="020B0604020202020204" pitchFamily="34" charset="0"/>
                <a:cs typeface="Arial" panose="020B0604020202020204" pitchFamily="34" charset="0"/>
              </a:rPr>
              <a:t>, available: https://tracextech.com/sustainable-food-supply-chains/ [accessed 3 Oct 2025]. </a:t>
            </a:r>
          </a:p>
          <a:p>
            <a:r>
              <a:rPr lang="en-US" sz="1000" dirty="0" err="1">
                <a:solidFill>
                  <a:schemeClr val="bg1"/>
                </a:solidFill>
                <a:latin typeface="Arial" panose="020B0604020202020204" pitchFamily="34" charset="0"/>
                <a:cs typeface="Arial" panose="020B0604020202020204" pitchFamily="34" charset="0"/>
              </a:rPr>
              <a:t>Unep</a:t>
            </a:r>
            <a:r>
              <a:rPr lang="en-US" sz="1000" dirty="0">
                <a:solidFill>
                  <a:schemeClr val="bg1"/>
                </a:solidFill>
                <a:latin typeface="Arial" panose="020B0604020202020204" pitchFamily="34" charset="0"/>
                <a:cs typeface="Arial" panose="020B0604020202020204" pitchFamily="34" charset="0"/>
              </a:rPr>
              <a:t>, (2025) Food Waste Index Report 2024.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://www.unep.org/resources/publication/food-waste-index-report-2024 (Accessed on 03.10.2025)</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Wastemanaged</a:t>
            </a:r>
            <a:r>
              <a:rPr lang="en-US" sz="1000" dirty="0">
                <a:solidFill>
                  <a:schemeClr val="bg1"/>
                </a:solidFill>
                <a:latin typeface="Arial" panose="020B0604020202020204" pitchFamily="34" charset="0"/>
                <a:cs typeface="Arial" panose="020B0604020202020204" pitchFamily="34" charset="0"/>
              </a:rPr>
              <a:t>, (2025) UK Business Laws on Food Waste Explained.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://www.wastemanaged.co.uk/our-news/food-waste/uk-regulations-on-food-waste-explained-a-business-owners-guide/ (Accessed on 03.10.2025)</a:t>
            </a:r>
            <a:endParaRPr lang="en-IN" sz="1000" dirty="0">
              <a:solidFill>
                <a:schemeClr val="bg1"/>
              </a:solidFill>
              <a:latin typeface="Arial" panose="020B0604020202020204" pitchFamily="34" charset="0"/>
              <a:cs typeface="Arial" panose="020B0604020202020204" pitchFamily="34" charset="0"/>
            </a:endParaRPr>
          </a:p>
          <a:p>
            <a:r>
              <a:rPr lang="en-US" sz="1000" dirty="0" err="1">
                <a:solidFill>
                  <a:schemeClr val="bg1"/>
                </a:solidFill>
                <a:latin typeface="Arial" panose="020B0604020202020204" pitchFamily="34" charset="0"/>
                <a:cs typeface="Arial" panose="020B0604020202020204" pitchFamily="34" charset="0"/>
              </a:rPr>
              <a:t>Winnowsolutions</a:t>
            </a:r>
            <a:r>
              <a:rPr lang="en-US" sz="1000" dirty="0">
                <a:solidFill>
                  <a:schemeClr val="bg1"/>
                </a:solidFill>
                <a:latin typeface="Arial" panose="020B0604020202020204" pitchFamily="34" charset="0"/>
                <a:cs typeface="Arial" panose="020B0604020202020204" pitchFamily="34" charset="0"/>
              </a:rPr>
              <a:t>, (2025) Sustainable solutions to hotel food waste management.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://www.winnowsolutions.com/industries/hotel-food-waste-management (accessed on 03.10.2025)</a:t>
            </a:r>
            <a:endParaRPr lang="en-IN" sz="1000" dirty="0">
              <a:solidFill>
                <a:schemeClr val="bg1"/>
              </a:solidFill>
              <a:latin typeface="Arial" panose="020B0604020202020204" pitchFamily="34" charset="0"/>
              <a:cs typeface="Arial" panose="020B0604020202020204" pitchFamily="34" charset="0"/>
            </a:endParaRPr>
          </a:p>
          <a:p>
            <a:r>
              <a:rPr lang="en-US" sz="1000" dirty="0">
                <a:solidFill>
                  <a:schemeClr val="bg1"/>
                </a:solidFill>
                <a:latin typeface="Arial" panose="020B0604020202020204" pitchFamily="34" charset="0"/>
                <a:cs typeface="Arial" panose="020B0604020202020204" pitchFamily="34" charset="0"/>
              </a:rPr>
              <a:t>Wrap, (2024)Hospitality and food service.  Available </a:t>
            </a:r>
            <a:r>
              <a:rPr lang="en-US" sz="1000" dirty="0" err="1">
                <a:solidFill>
                  <a:schemeClr val="bg1"/>
                </a:solidFill>
                <a:latin typeface="Arial" panose="020B0604020202020204" pitchFamily="34" charset="0"/>
                <a:cs typeface="Arial" panose="020B0604020202020204" pitchFamily="34" charset="0"/>
              </a:rPr>
              <a:t>at:https</a:t>
            </a:r>
            <a:r>
              <a:rPr lang="en-US" sz="1000" dirty="0">
                <a:solidFill>
                  <a:schemeClr val="bg1"/>
                </a:solidFill>
                <a:latin typeface="Arial" panose="020B0604020202020204" pitchFamily="34" charset="0"/>
                <a:cs typeface="Arial" panose="020B0604020202020204" pitchFamily="34" charset="0"/>
              </a:rPr>
              <a:t>://www.wrap.ngo/taking-action/food-drink/sectors/hospitality-food-service (Accessed on 03.10.2025)</a:t>
            </a:r>
            <a:endParaRPr lang="en-IN" sz="1000" dirty="0">
              <a:solidFill>
                <a:schemeClr val="bg1"/>
              </a:solidFill>
              <a:latin typeface="Arial" panose="020B0604020202020204" pitchFamily="34" charset="0"/>
              <a:cs typeface="Arial" panose="020B0604020202020204" pitchFamily="34" charset="0"/>
            </a:endParaRPr>
          </a:p>
          <a:p>
            <a:pPr algn="just"/>
            <a:endParaRPr lang="en-US" sz="1000" dirty="0">
              <a:solidFill>
                <a:schemeClr val="bg1"/>
              </a:solidFill>
              <a:latin typeface="Arial" panose="020B0604020202020204" pitchFamily="34" charset="0"/>
              <a:cs typeface="Arial" panose="020B0604020202020204" pitchFamily="34" charset="0"/>
            </a:endParaRPr>
          </a:p>
          <a:p>
            <a:pPr algn="just"/>
            <a:endParaRPr lang="en-IN" sz="1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8497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esentation - Speech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3160" y="1143317"/>
            <a:ext cx="7740535" cy="46603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778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ifferent Ways to Say Thank-You — Emily Po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4440" y="1013776"/>
            <a:ext cx="9649055" cy="5066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607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65761" y="1968699"/>
            <a:ext cx="11338559" cy="1477328"/>
          </a:xfrm>
          <a:prstGeom prst="rect">
            <a:avLst/>
          </a:prstGeom>
        </p:spPr>
        <p:txBody>
          <a:bodyPr wrap="square">
            <a:spAutoFit/>
          </a:bodyPr>
          <a:lstStyle/>
          <a:p>
            <a:pPr algn="just">
              <a:lnSpc>
                <a:spcPct val="150000"/>
              </a:lnSpc>
            </a:pPr>
            <a:r>
              <a:rPr lang="en-GB" sz="2000" dirty="0">
                <a:solidFill>
                  <a:schemeClr val="bg1"/>
                </a:solidFill>
                <a:latin typeface="Arial" panose="020B0604020202020204" pitchFamily="34" charset="0"/>
                <a:ea typeface="Arial" panose="020B0604020202020204" pitchFamily="34" charset="0"/>
              </a:rPr>
              <a:t>I solemnly declare that no GAI-tools or software has been incorporated in completing the presentation, and every information has been used from authentic sources with valid citations. I take responsibility of my task and it is my own completed task</a:t>
            </a:r>
            <a:endParaRPr lang="en-IN" sz="2000" dirty="0">
              <a:solidFill>
                <a:schemeClr val="bg1"/>
              </a:solidFill>
              <a:effectLst/>
              <a:latin typeface="Arial" panose="020B0604020202020204" pitchFamily="34" charset="0"/>
              <a:ea typeface="Arial" panose="020B0604020202020204" pitchFamily="34" charset="0"/>
            </a:endParaRPr>
          </a:p>
        </p:txBody>
      </p:sp>
      <p:sp>
        <p:nvSpPr>
          <p:cNvPr id="2" name="Rectangle 1"/>
          <p:cNvSpPr/>
          <p:nvPr/>
        </p:nvSpPr>
        <p:spPr>
          <a:xfrm>
            <a:off x="243840" y="797645"/>
            <a:ext cx="11460480" cy="901593"/>
          </a:xfrm>
          <a:prstGeom prst="rect">
            <a:avLst/>
          </a:prstGeom>
        </p:spPr>
        <p:txBody>
          <a:bodyPr wrap="square">
            <a:spAutoFit/>
          </a:bodyPr>
          <a:lstStyle/>
          <a:p>
            <a:pPr algn="ctr">
              <a:lnSpc>
                <a:spcPct val="150000"/>
              </a:lnSpc>
            </a:pPr>
            <a:r>
              <a:rPr lang="en-GB" sz="4000" b="1" dirty="0">
                <a:solidFill>
                  <a:schemeClr val="bg1"/>
                </a:solidFill>
                <a:latin typeface="Arial" panose="020B0604020202020204" pitchFamily="34" charset="0"/>
                <a:ea typeface="Arial" panose="020B0604020202020204" pitchFamily="34" charset="0"/>
              </a:rPr>
              <a:t>GAI Declaration</a:t>
            </a:r>
            <a:endParaRPr lang="en-IN" sz="4000" b="1" dirty="0">
              <a:solidFill>
                <a:schemeClr val="bg1"/>
              </a:solidFill>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4297413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226</TotalTime>
  <Words>3227</Words>
  <Application>Microsoft Office PowerPoint</Application>
  <PresentationFormat>Widescreen</PresentationFormat>
  <Paragraphs>143</Paragraphs>
  <Slides>20</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Century Gothic</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mihaela caradan</cp:lastModifiedBy>
  <cp:revision>37</cp:revision>
  <dcterms:created xsi:type="dcterms:W3CDTF">2025-10-03T09:01:35Z</dcterms:created>
  <dcterms:modified xsi:type="dcterms:W3CDTF">2025-10-31T13:08:56Z</dcterms:modified>
</cp:coreProperties>
</file>