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5.xml" ContentType="application/vnd.openxmlformats-officedocument.theme+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theme/theme7.xml" ContentType="application/vnd.openxmlformats-officedocument.theme+xml"/>
  <Override PartName="/ppt/slideLayouts/slideLayout41.xml" ContentType="application/vnd.openxmlformats-officedocument.presentationml.slideLayout+xml"/>
  <Override PartName="/ppt/theme/theme8.xml" ContentType="application/vnd.openxmlformats-officedocument.theme+xml"/>
  <Override PartName="/ppt/slideLayouts/slideLayout42.xml" ContentType="application/vnd.openxmlformats-officedocument.presentationml.slideLayout+xml"/>
  <Override PartName="/ppt/theme/theme9.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0.xml" ContentType="application/vnd.openxmlformats-officedocument.theme+xml"/>
  <Override PartName="/ppt/slideLayouts/slideLayout45.xml" ContentType="application/vnd.openxmlformats-officedocument.presentationml.slideLayout+xml"/>
  <Override PartName="/ppt/theme/theme11.xml" ContentType="application/vnd.openxmlformats-officedocument.theme+xml"/>
  <Override PartName="/ppt/slideLayouts/slideLayout46.xml" ContentType="application/vnd.openxmlformats-officedocument.presentationml.slideLayout+xml"/>
  <Override PartName="/ppt/theme/theme12.xml" ContentType="application/vnd.openxmlformats-officedocument.theme+xml"/>
  <Override PartName="/ppt/slideLayouts/slideLayout47.xml" ContentType="application/vnd.openxmlformats-officedocument.presentationml.slideLayout+xml"/>
  <Override PartName="/ppt/theme/theme13.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5.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6.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8.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19.xml" ContentType="application/vnd.openxmlformats-officedocument.theme+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76" r:id="rId3"/>
    <p:sldMasterId id="2147483688" r:id="rId4"/>
    <p:sldMasterId id="2147483700" r:id="rId5"/>
    <p:sldMasterId id="2147483703" r:id="rId6"/>
    <p:sldMasterId id="2147483705" r:id="rId7"/>
    <p:sldMasterId id="2147483707" r:id="rId8"/>
    <p:sldMasterId id="2147483709" r:id="rId9"/>
    <p:sldMasterId id="2147483711" r:id="rId10"/>
    <p:sldMasterId id="2147483714" r:id="rId11"/>
    <p:sldMasterId id="2147483716" r:id="rId12"/>
    <p:sldMasterId id="2147483718" r:id="rId13"/>
    <p:sldMasterId id="2147483732" r:id="rId14"/>
    <p:sldMasterId id="2147483737" r:id="rId15"/>
    <p:sldMasterId id="2147483741" r:id="rId16"/>
    <p:sldMasterId id="2147483745" r:id="rId17"/>
    <p:sldMasterId id="2147483757" r:id="rId18"/>
    <p:sldMasterId id="2147483769" r:id="rId19"/>
    <p:sldMasterId id="2147483778" r:id="rId20"/>
  </p:sldMasterIdLst>
  <p:notesMasterIdLst>
    <p:notesMasterId r:id="rId55"/>
  </p:notesMasterIdLst>
  <p:sldIdLst>
    <p:sldId id="444" r:id="rId21"/>
    <p:sldId id="445" r:id="rId22"/>
    <p:sldId id="271" r:id="rId23"/>
    <p:sldId id="446" r:id="rId24"/>
    <p:sldId id="447" r:id="rId25"/>
    <p:sldId id="448" r:id="rId26"/>
    <p:sldId id="449" r:id="rId27"/>
    <p:sldId id="450" r:id="rId28"/>
    <p:sldId id="454" r:id="rId29"/>
    <p:sldId id="330" r:id="rId30"/>
    <p:sldId id="331" r:id="rId31"/>
    <p:sldId id="337" r:id="rId32"/>
    <p:sldId id="453" r:id="rId33"/>
    <p:sldId id="335" r:id="rId34"/>
    <p:sldId id="256" r:id="rId35"/>
    <p:sldId id="349" r:id="rId36"/>
    <p:sldId id="267" r:id="rId37"/>
    <p:sldId id="418" r:id="rId38"/>
    <p:sldId id="457" r:id="rId39"/>
    <p:sldId id="456" r:id="rId40"/>
    <p:sldId id="423" r:id="rId41"/>
    <p:sldId id="458" r:id="rId42"/>
    <p:sldId id="459" r:id="rId43"/>
    <p:sldId id="461" r:id="rId44"/>
    <p:sldId id="460" r:id="rId45"/>
    <p:sldId id="315" r:id="rId46"/>
    <p:sldId id="464" r:id="rId47"/>
    <p:sldId id="462" r:id="rId48"/>
    <p:sldId id="463" r:id="rId49"/>
    <p:sldId id="369" r:id="rId50"/>
    <p:sldId id="424" r:id="rId51"/>
    <p:sldId id="314" r:id="rId52"/>
    <p:sldId id="425" r:id="rId53"/>
    <p:sldId id="465"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66C632-DAED-471F-8FB5-8DBB79BE7166}" v="1" dt="2025-11-14T12:25:54.4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81067" autoAdjust="0"/>
  </p:normalViewPr>
  <p:slideViewPr>
    <p:cSldViewPr snapToGrid="0">
      <p:cViewPr varScale="1">
        <p:scale>
          <a:sx n="63" d="100"/>
          <a:sy n="63" d="100"/>
        </p:scale>
        <p:origin x="684" y="6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9.xml"/><Relationship Id="rId11" Type="http://schemas.openxmlformats.org/officeDocument/2006/relationships/slideMaster" Target="slideMasters/slideMaster11.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theme" Target="theme/theme1.xml"/><Relationship Id="rId5" Type="http://schemas.openxmlformats.org/officeDocument/2006/relationships/slideMaster" Target="slideMasters/slideMaster5.xml"/><Relationship Id="rId61" Type="http://schemas.microsoft.com/office/2015/10/relationships/revisionInfo" Target="revisionInfo.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3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tableStyles" Target="tableStyles.xml"/><Relationship Id="rId20" Type="http://schemas.openxmlformats.org/officeDocument/2006/relationships/slideMaster" Target="slideMasters/slideMaster20.xml"/><Relationship Id="rId41" Type="http://schemas.openxmlformats.org/officeDocument/2006/relationships/slide" Target="slides/slide21.xml"/><Relationship Id="rId54"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viewProps" Target="viewProps.xml"/><Relationship Id="rId10" Type="http://schemas.openxmlformats.org/officeDocument/2006/relationships/slideMaster" Target="slideMasters/slideMaster10.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Chidambaram" userId="a5f655d4-7c16-4009-87eb-8eca468fdbaa" providerId="ADAL" clId="{C266C632-DAED-471F-8FB5-8DBB79BE7166}"/>
    <pc:docChg chg="delSld modSld">
      <pc:chgData name="Divya Chidambaram" userId="a5f655d4-7c16-4009-87eb-8eca468fdbaa" providerId="ADAL" clId="{C266C632-DAED-471F-8FB5-8DBB79BE7166}" dt="2025-11-14T12:26:42.957" v="18" actId="729"/>
      <pc:docMkLst>
        <pc:docMk/>
      </pc:docMkLst>
      <pc:sldChg chg="modSp mod">
        <pc:chgData name="Divya Chidambaram" userId="a5f655d4-7c16-4009-87eb-8eca468fdbaa" providerId="ADAL" clId="{C266C632-DAED-471F-8FB5-8DBB79BE7166}" dt="2025-11-14T12:24:36.958" v="13" actId="6549"/>
        <pc:sldMkLst>
          <pc:docMk/>
          <pc:sldMk cId="1652456041" sldId="267"/>
        </pc:sldMkLst>
        <pc:spChg chg="mod">
          <ac:chgData name="Divya Chidambaram" userId="a5f655d4-7c16-4009-87eb-8eca468fdbaa" providerId="ADAL" clId="{C266C632-DAED-471F-8FB5-8DBB79BE7166}" dt="2025-11-14T12:24:36.958" v="13" actId="6549"/>
          <ac:spMkLst>
            <pc:docMk/>
            <pc:sldMk cId="1652456041" sldId="267"/>
            <ac:spMk id="3" creationId="{1BD43789-09EE-0F4D-AFDD-63A0337FA70C}"/>
          </ac:spMkLst>
        </pc:spChg>
      </pc:sldChg>
      <pc:sldChg chg="del">
        <pc:chgData name="Divya Chidambaram" userId="a5f655d4-7c16-4009-87eb-8eca468fdbaa" providerId="ADAL" clId="{C266C632-DAED-471F-8FB5-8DBB79BE7166}" dt="2025-11-14T12:24:55.363" v="14" actId="2696"/>
        <pc:sldMkLst>
          <pc:docMk/>
          <pc:sldMk cId="710581926" sldId="455"/>
        </pc:sldMkLst>
      </pc:sldChg>
      <pc:sldChg chg="modSp mod">
        <pc:chgData name="Divya Chidambaram" userId="a5f655d4-7c16-4009-87eb-8eca468fdbaa" providerId="ADAL" clId="{C266C632-DAED-471F-8FB5-8DBB79BE7166}" dt="2025-11-14T12:25:56.060" v="17" actId="20577"/>
        <pc:sldMkLst>
          <pc:docMk/>
          <pc:sldMk cId="4084272526" sldId="456"/>
        </pc:sldMkLst>
        <pc:graphicFrameChg chg="mod modGraphic">
          <ac:chgData name="Divya Chidambaram" userId="a5f655d4-7c16-4009-87eb-8eca468fdbaa" providerId="ADAL" clId="{C266C632-DAED-471F-8FB5-8DBB79BE7166}" dt="2025-11-14T12:25:56.060" v="17" actId="20577"/>
          <ac:graphicFrameMkLst>
            <pc:docMk/>
            <pc:sldMk cId="4084272526" sldId="456"/>
            <ac:graphicFrameMk id="5" creationId="{44178C7B-6795-9A2E-5EC9-79CD2903F381}"/>
          </ac:graphicFrameMkLst>
        </pc:graphicFrameChg>
      </pc:sldChg>
      <pc:sldChg chg="mod modShow">
        <pc:chgData name="Divya Chidambaram" userId="a5f655d4-7c16-4009-87eb-8eca468fdbaa" providerId="ADAL" clId="{C266C632-DAED-471F-8FB5-8DBB79BE7166}" dt="2025-11-14T12:26:42.957" v="18" actId="729"/>
        <pc:sldMkLst>
          <pc:docMk/>
          <pc:sldMk cId="513413344" sldId="4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EC697-C4A8-4C6D-A5F2-2FB61D3A3603}"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FF14F4-52C6-4A18-B024-9C87AC0C0524}" type="slidenum">
              <a:rPr lang="en-GB" smtClean="0"/>
              <a:t>‹#›</a:t>
            </a:fld>
            <a:endParaRPr lang="en-GB"/>
          </a:p>
        </p:txBody>
      </p:sp>
    </p:spTree>
    <p:extLst>
      <p:ext uri="{BB962C8B-B14F-4D97-AF65-F5344CB8AC3E}">
        <p14:creationId xmlns:p14="http://schemas.microsoft.com/office/powerpoint/2010/main" val="20231500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Rot="1" noChangeAspect="1" noChangeArrowheads="1" noTextEdit="1"/>
          </p:cNvSpPr>
          <p:nvPr>
            <p:ph type="sldImg"/>
          </p:nvPr>
        </p:nvSpPr>
        <p:spPr bwMode="auto">
          <a:xfrm>
            <a:off x="393700" y="692150"/>
            <a:ext cx="6070600" cy="34163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6" name="Rectangle 3"/>
          <p:cNvSpPr>
            <a:spLocks noGrp="1" noChangeArrowheads="1"/>
          </p:cNvSpPr>
          <p:nvPr>
            <p:ph type="body" idx="1"/>
          </p:nvPr>
        </p:nvSpPr>
        <p:spPr bwMode="auto">
          <a:xfrm>
            <a:off x="947738" y="4332288"/>
            <a:ext cx="4975225" cy="4117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ormAutofit/>
          </a:bodyPr>
          <a:lstStyle/>
          <a:p>
            <a:pPr eaLnBrk="1" hangingPunct="1">
              <a:lnSpc>
                <a:spcPct val="90000"/>
              </a:lnSpc>
            </a:pPr>
            <a:r>
              <a:rPr lang="en-GB" dirty="0"/>
              <a:t>This diagram illustrates the key components of an </a:t>
            </a:r>
            <a:r>
              <a:rPr lang="en-GB" b="1" dirty="0"/>
              <a:t>information system</a:t>
            </a:r>
            <a:r>
              <a:rPr lang="en-GB" dirty="0"/>
              <a:t>, showing how data acts as the bridge between </a:t>
            </a:r>
            <a:r>
              <a:rPr lang="en-GB" b="1" dirty="0"/>
              <a:t>machines</a:t>
            </a:r>
            <a:r>
              <a:rPr lang="en-GB" dirty="0"/>
              <a:t> and </a:t>
            </a:r>
            <a:r>
              <a:rPr lang="en-GB" b="1" dirty="0"/>
              <a:t>humans</a:t>
            </a:r>
            <a:r>
              <a:rPr lang="en-GB" dirty="0"/>
              <a:t>.</a:t>
            </a:r>
          </a:p>
          <a:p>
            <a:r>
              <a:rPr lang="en-GB" dirty="0"/>
              <a:t>An example of "application programs" in this context might include:</a:t>
            </a:r>
          </a:p>
          <a:p>
            <a:pPr>
              <a:buFont typeface="+mj-lt"/>
              <a:buAutoNum type="arabicPeriod"/>
            </a:pPr>
            <a:r>
              <a:rPr lang="en-GB" b="1" dirty="0"/>
              <a:t>Inventory Management System</a:t>
            </a:r>
            <a:r>
              <a:rPr lang="en-GB" dirty="0"/>
              <a:t>: A software application designed to help users manage stock levels, orders, and deliveries. It interacts with the database to retrieve and update inventory data.</a:t>
            </a:r>
          </a:p>
          <a:p>
            <a:pPr eaLnBrk="1" hangingPunct="1">
              <a:lnSpc>
                <a:spcPct val="90000"/>
              </a:lnSpc>
            </a:pPr>
            <a:endParaRPr lang="en-US" altLang="en-US" b="1" dirty="0">
              <a:latin typeface="CG Times" pitchFamily="18" charset="0"/>
            </a:endParaRPr>
          </a:p>
          <a:p>
            <a:r>
              <a:rPr lang="en-US" altLang="en-US" dirty="0"/>
              <a:t>Moodle, </a:t>
            </a:r>
            <a:r>
              <a:rPr lang="en-US" altLang="en-US" dirty="0" err="1"/>
              <a:t>mytsd</a:t>
            </a:r>
            <a:r>
              <a:rPr lang="en-US" altLang="en-US" dirty="0"/>
              <a:t> </a:t>
            </a:r>
            <a:r>
              <a:rPr lang="en-US" altLang="en-US" dirty="0" err="1"/>
              <a:t>etc</a:t>
            </a:r>
            <a:r>
              <a:rPr lang="en-US" altLang="en-US" dirty="0"/>
              <a:t>….</a:t>
            </a:r>
          </a:p>
        </p:txBody>
      </p:sp>
    </p:spTree>
    <p:extLst>
      <p:ext uri="{BB962C8B-B14F-4D97-AF65-F5344CB8AC3E}">
        <p14:creationId xmlns:p14="http://schemas.microsoft.com/office/powerpoint/2010/main" val="2817026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levels of abstraction particularly in databases, refer to different views of data and how it is managed or represented at various layers</a:t>
            </a:r>
          </a:p>
        </p:txBody>
      </p:sp>
      <p:sp>
        <p:nvSpPr>
          <p:cNvPr id="4" name="Slide Number Placeholder 3"/>
          <p:cNvSpPr>
            <a:spLocks noGrp="1"/>
          </p:cNvSpPr>
          <p:nvPr>
            <p:ph type="sldNum" sz="quarter" idx="5"/>
          </p:nvPr>
        </p:nvSpPr>
        <p:spPr/>
        <p:txBody>
          <a:bodyPr/>
          <a:lstStyle/>
          <a:p>
            <a:fld id="{012ECD64-8EB6-4573-A90D-B9DD1A0A016D}" type="slidenum">
              <a:rPr lang="en-GB" smtClean="0"/>
              <a:t>4</a:t>
            </a:fld>
            <a:endParaRPr lang="en-GB"/>
          </a:p>
        </p:txBody>
      </p:sp>
    </p:spTree>
    <p:extLst>
      <p:ext uri="{BB962C8B-B14F-4D97-AF65-F5344CB8AC3E}">
        <p14:creationId xmlns:p14="http://schemas.microsoft.com/office/powerpoint/2010/main" val="1651748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the lowest level of abstraction for DBMS which defines How rows of a table are stored on disk, whether data is stored in binary format or using a specific file structure. Block </a:t>
            </a:r>
            <a:r>
              <a:rPr lang="en-GB" dirty="0" err="1"/>
              <a:t>storage,cloud</a:t>
            </a:r>
            <a:r>
              <a:rPr lang="en-GB" dirty="0"/>
              <a:t> storage etc</a:t>
            </a:r>
          </a:p>
          <a:p>
            <a:r>
              <a:rPr lang="en-GB" dirty="0"/>
              <a:t>So, the entire database is described in this level that is physical or internal level. </a:t>
            </a:r>
            <a:r>
              <a:rPr lang="en-GB" b="1" dirty="0"/>
              <a:t>Who uses it</a:t>
            </a:r>
            <a:r>
              <a:rPr lang="en-GB" dirty="0"/>
              <a:t>: Database administrators (DBAs) and system developers who manage the database storage mechanisms..</a:t>
            </a:r>
          </a:p>
        </p:txBody>
      </p:sp>
      <p:sp>
        <p:nvSpPr>
          <p:cNvPr id="4" name="Slide Number Placeholder 3"/>
          <p:cNvSpPr>
            <a:spLocks noGrp="1"/>
          </p:cNvSpPr>
          <p:nvPr>
            <p:ph type="sldNum" sz="quarter" idx="5"/>
          </p:nvPr>
        </p:nvSpPr>
        <p:spPr/>
        <p:txBody>
          <a:bodyPr/>
          <a:lstStyle/>
          <a:p>
            <a:fld id="{012ECD64-8EB6-4573-A90D-B9DD1A0A016D}" type="slidenum">
              <a:rPr lang="en-GB" smtClean="0"/>
              <a:t>5</a:t>
            </a:fld>
            <a:endParaRPr lang="en-GB"/>
          </a:p>
        </p:txBody>
      </p:sp>
    </p:spTree>
    <p:extLst>
      <p:ext uri="{BB962C8B-B14F-4D97-AF65-F5344CB8AC3E}">
        <p14:creationId xmlns:p14="http://schemas.microsoft.com/office/powerpoint/2010/main" val="190380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level describes what data is stored in the database and the relationships among the data, but without worrying about the physical storage.. It is less complex than the physical level. It is a complete view of the data requirements of the organization. </a:t>
            </a:r>
          </a:p>
          <a:p>
            <a:endParaRPr lang="en-GB" dirty="0"/>
          </a:p>
          <a:p>
            <a:r>
              <a:rPr lang="en-GB" dirty="0"/>
              <a:t>For instance, the description of an entity should contain only data types of attributes (for example, </a:t>
            </a:r>
            <a:r>
              <a:rPr lang="en-GB" dirty="0" err="1"/>
              <a:t>integer,real</a:t>
            </a:r>
            <a:r>
              <a:rPr lang="en-GB" dirty="0"/>
              <a:t>, character) and their length (such as the maximum number of digits or characters), but not any storage considerations, such as the number of bytes occupied.</a:t>
            </a:r>
          </a:p>
        </p:txBody>
      </p:sp>
      <p:sp>
        <p:nvSpPr>
          <p:cNvPr id="4" name="Slide Number Placeholder 3"/>
          <p:cNvSpPr>
            <a:spLocks noGrp="1"/>
          </p:cNvSpPr>
          <p:nvPr>
            <p:ph type="sldNum" sz="quarter" idx="5"/>
          </p:nvPr>
        </p:nvSpPr>
        <p:spPr/>
        <p:txBody>
          <a:bodyPr/>
          <a:lstStyle/>
          <a:p>
            <a:fld id="{012ECD64-8EB6-4573-A90D-B9DD1A0A016D}" type="slidenum">
              <a:rPr lang="en-GB" smtClean="0"/>
              <a:t>6</a:t>
            </a:fld>
            <a:endParaRPr lang="en-GB"/>
          </a:p>
        </p:txBody>
      </p:sp>
    </p:spTree>
    <p:extLst>
      <p:ext uri="{BB962C8B-B14F-4D97-AF65-F5344CB8AC3E}">
        <p14:creationId xmlns:p14="http://schemas.microsoft.com/office/powerpoint/2010/main" val="1507536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The highest level of abstraction that provides different views or perspectives of the data for different users or applications. It focuses on how users interact with the data and what data they are allowed to see, usually through views or interfaces.</a:t>
            </a:r>
          </a:p>
          <a:p>
            <a:pPr algn="l"/>
            <a:r>
              <a:rPr lang="en-GB" b="1" dirty="0"/>
              <a:t>Who uses it</a:t>
            </a:r>
            <a:r>
              <a:rPr lang="en-GB" dirty="0"/>
              <a:t>: End users and application developers who interact with the data through queries and reports. They do not need to understand how the data is stored or structured.</a:t>
            </a:r>
          </a:p>
        </p:txBody>
      </p:sp>
      <p:sp>
        <p:nvSpPr>
          <p:cNvPr id="4" name="Slide Number Placeholder 3"/>
          <p:cNvSpPr>
            <a:spLocks noGrp="1"/>
          </p:cNvSpPr>
          <p:nvPr>
            <p:ph type="sldNum" sz="quarter" idx="5"/>
          </p:nvPr>
        </p:nvSpPr>
        <p:spPr/>
        <p:txBody>
          <a:bodyPr/>
          <a:lstStyle/>
          <a:p>
            <a:fld id="{012ECD64-8EB6-4573-A90D-B9DD1A0A016D}" type="slidenum">
              <a:rPr lang="en-GB" smtClean="0"/>
              <a:t>7</a:t>
            </a:fld>
            <a:endParaRPr lang="en-GB"/>
          </a:p>
        </p:txBody>
      </p:sp>
    </p:spTree>
    <p:extLst>
      <p:ext uri="{BB962C8B-B14F-4D97-AF65-F5344CB8AC3E}">
        <p14:creationId xmlns:p14="http://schemas.microsoft.com/office/powerpoint/2010/main" val="749077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referencing</a:t>
            </a:r>
          </a:p>
        </p:txBody>
      </p:sp>
      <p:sp>
        <p:nvSpPr>
          <p:cNvPr id="4" name="Slide Number Placeholder 3"/>
          <p:cNvSpPr>
            <a:spLocks noGrp="1"/>
          </p:cNvSpPr>
          <p:nvPr>
            <p:ph type="sldNum" sz="quarter" idx="5"/>
          </p:nvPr>
        </p:nvSpPr>
        <p:spPr/>
        <p:txBody>
          <a:bodyPr/>
          <a:lstStyle/>
          <a:p>
            <a:fld id="{012ECD64-8EB6-4573-A90D-B9DD1A0A016D}" type="slidenum">
              <a:rPr lang="en-GB" smtClean="0"/>
              <a:t>8</a:t>
            </a:fld>
            <a:endParaRPr lang="en-GB"/>
          </a:p>
        </p:txBody>
      </p:sp>
    </p:spTree>
    <p:extLst>
      <p:ext uri="{BB962C8B-B14F-4D97-AF65-F5344CB8AC3E}">
        <p14:creationId xmlns:p14="http://schemas.microsoft.com/office/powerpoint/2010/main" val="3371800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referencing</a:t>
            </a:r>
          </a:p>
        </p:txBody>
      </p:sp>
      <p:sp>
        <p:nvSpPr>
          <p:cNvPr id="4" name="Slide Number Placeholder 3"/>
          <p:cNvSpPr>
            <a:spLocks noGrp="1"/>
          </p:cNvSpPr>
          <p:nvPr>
            <p:ph type="sldNum" sz="quarter" idx="5"/>
          </p:nvPr>
        </p:nvSpPr>
        <p:spPr/>
        <p:txBody>
          <a:bodyPr/>
          <a:lstStyle/>
          <a:p>
            <a:fld id="{012ECD64-8EB6-4573-A90D-B9DD1A0A016D}" type="slidenum">
              <a:rPr lang="en-GB" smtClean="0"/>
              <a:t>9</a:t>
            </a:fld>
            <a:endParaRPr lang="en-GB"/>
          </a:p>
        </p:txBody>
      </p:sp>
    </p:spTree>
    <p:extLst>
      <p:ext uri="{BB962C8B-B14F-4D97-AF65-F5344CB8AC3E}">
        <p14:creationId xmlns:p14="http://schemas.microsoft.com/office/powerpoint/2010/main" val="2911459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This level represents the view of the database from the perspective of individual users or specific applications. </a:t>
            </a:r>
          </a:p>
          <a:p>
            <a:r>
              <a:rPr lang="en-GB" b="0" i="0" dirty="0">
                <a:solidFill>
                  <a:srgbClr val="374151"/>
                </a:solidFill>
                <a:effectLst/>
                <a:latin typeface="Söhne"/>
              </a:rPr>
              <a:t>It's like looking at a portion of the entire picture.</a:t>
            </a:r>
          </a:p>
          <a:p>
            <a:endParaRPr lang="en-GB" b="0" i="0"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004119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This level represents the view of the database from the perspective of individual users or specific applications. </a:t>
            </a:r>
          </a:p>
          <a:p>
            <a:r>
              <a:rPr lang="en-GB" b="0" i="0" dirty="0">
                <a:solidFill>
                  <a:srgbClr val="374151"/>
                </a:solidFill>
                <a:effectLst/>
                <a:latin typeface="Söhne"/>
              </a:rPr>
              <a:t>It's like looking at a portion of the entire </a:t>
            </a:r>
            <a:r>
              <a:rPr lang="en-GB" b="0" i="0" dirty="0" err="1">
                <a:solidFill>
                  <a:srgbClr val="374151"/>
                </a:solidFill>
                <a:effectLst/>
                <a:latin typeface="Söhne"/>
              </a:rPr>
              <a:t>picture.As</a:t>
            </a:r>
            <a:r>
              <a:rPr lang="en-GB" b="0" i="0" dirty="0">
                <a:solidFill>
                  <a:srgbClr val="374151"/>
                </a:solidFill>
                <a:effectLst/>
                <a:latin typeface="Söhne"/>
              </a:rPr>
              <a:t> a  first step think of a physical bookstore and later you can map to online system</a:t>
            </a:r>
          </a:p>
          <a:p>
            <a:endParaRPr lang="en-GB" b="0" i="0" dirty="0">
              <a:solidFill>
                <a:srgbClr val="374151"/>
              </a:solidFill>
              <a:effectLst/>
              <a:latin typeface="Söhne"/>
            </a:endParaRPr>
          </a:p>
          <a:p>
            <a:r>
              <a:rPr lang="en-GB" b="0" i="0" dirty="0">
                <a:solidFill>
                  <a:srgbClr val="374151"/>
                </a:solidFill>
                <a:effectLst/>
                <a:latin typeface="Söhne"/>
              </a:rPr>
              <a:t>Who are the users of the book store? Customers who visit the store to buy books, cashier</a:t>
            </a:r>
          </a:p>
          <a:p>
            <a:r>
              <a:rPr lang="en-GB" b="0" i="0" dirty="0">
                <a:solidFill>
                  <a:srgbClr val="374151"/>
                </a:solidFill>
                <a:effectLst/>
                <a:latin typeface="Söhne"/>
              </a:rPr>
              <a:t>What kind of information must be available for customers and cashiers- is this same?</a:t>
            </a:r>
          </a:p>
          <a:p>
            <a:r>
              <a:rPr lang="en-GB" dirty="0">
                <a:solidFill>
                  <a:schemeClr val="accent1">
                    <a:lumMod val="75000"/>
                  </a:schemeClr>
                </a:solidFill>
              </a:rPr>
              <a:t>https://padlet.com/dchidambaram1/bookstore-b2j3r4lekpo7fyul</a:t>
            </a:r>
          </a:p>
          <a:p>
            <a:endParaRPr lang="en-GB" b="1" i="0" dirty="0">
              <a:solidFill>
                <a:srgbClr val="374151"/>
              </a:solidFill>
              <a:effectLst/>
              <a:latin typeface="Söhne"/>
            </a:endParaRPr>
          </a:p>
          <a:p>
            <a:r>
              <a:rPr lang="en-GB" b="1" i="0" dirty="0">
                <a:solidFill>
                  <a:srgbClr val="374151"/>
                </a:solidFill>
                <a:effectLst/>
                <a:latin typeface="Söhne"/>
              </a:rPr>
              <a:t>Example</a:t>
            </a:r>
            <a:r>
              <a:rPr lang="en-GB" b="0" i="0" dirty="0">
                <a:solidFill>
                  <a:srgbClr val="374151"/>
                </a:solidFill>
                <a:effectLst/>
                <a:latin typeface="Söhne"/>
              </a:rPr>
              <a:t>: Imagine a bookstore database. A cashier at the bookstore only needs to see information about customer purchases and available books. Their view is simplified and customized to display relevant details for their role.</a:t>
            </a:r>
          </a:p>
          <a:p>
            <a:pPr algn="l">
              <a:buFont typeface="Arial" panose="020B0604020202020204" pitchFamily="34" charset="0"/>
              <a:buChar char="•"/>
            </a:pPr>
            <a:r>
              <a:rPr lang="en-GB" b="1" i="0" dirty="0">
                <a:effectLst/>
                <a:latin typeface="Söhne"/>
              </a:rPr>
              <a:t>External Level</a:t>
            </a:r>
            <a:r>
              <a:rPr lang="en-GB" b="0" i="0" dirty="0">
                <a:solidFill>
                  <a:srgbClr val="374151"/>
                </a:solidFill>
                <a:effectLst/>
                <a:latin typeface="Söhne"/>
              </a:rPr>
              <a:t>: Each reader (user) in the library can access and see specific sections of books based on their interests, e.g., fiction, non-fiction, or science fiction. They are not concerned about how the books are organized in the library.</a:t>
            </a:r>
          </a:p>
          <a:p>
            <a:endParaRPr lang="en-GB" b="0" i="0"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05069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74151"/>
              </a:solidFill>
              <a:effectLst/>
              <a:latin typeface="Söhne"/>
            </a:endParaRPr>
          </a:p>
          <a:p>
            <a:r>
              <a:rPr lang="en-GB" b="0" i="0" dirty="0">
                <a:solidFill>
                  <a:srgbClr val="374151"/>
                </a:solidFill>
                <a:effectLst/>
                <a:latin typeface="Söhne"/>
              </a:rPr>
              <a:t>Who are the users of the book store? Customers who visit the store to buy books, cashier</a:t>
            </a:r>
          </a:p>
          <a:p>
            <a:r>
              <a:rPr lang="en-GB" b="0" i="0" dirty="0">
                <a:solidFill>
                  <a:srgbClr val="374151"/>
                </a:solidFill>
                <a:effectLst/>
                <a:latin typeface="Söhne"/>
              </a:rPr>
              <a:t>What kind of information must be available for customers and cashiers- is this same?</a:t>
            </a:r>
          </a:p>
          <a:p>
            <a:pPr algn="l">
              <a:buFont typeface="Arial" panose="020B0604020202020204" pitchFamily="34" charset="0"/>
              <a:buChar char="•"/>
            </a:pPr>
            <a:r>
              <a:rPr lang="en-GB" b="0" i="0" dirty="0">
                <a:solidFill>
                  <a:srgbClr val="374151"/>
                </a:solidFill>
                <a:effectLst/>
                <a:latin typeface="Söhne"/>
              </a:rPr>
              <a:t>A cashier at the bookstore only needs to see information about customer purchases and available books. Their view is simplified and customized to display relevant details for their role.</a:t>
            </a:r>
          </a:p>
          <a:p>
            <a:pPr algn="l">
              <a:buFont typeface="Arial" panose="020B0604020202020204" pitchFamily="34" charset="0"/>
              <a:buChar char="•"/>
            </a:pPr>
            <a:r>
              <a:rPr lang="en-GB" b="1" i="0" dirty="0">
                <a:effectLst/>
                <a:latin typeface="Söhne"/>
              </a:rPr>
              <a:t>External Level</a:t>
            </a:r>
            <a:r>
              <a:rPr lang="en-GB" b="0" i="0" dirty="0">
                <a:solidFill>
                  <a:srgbClr val="374151"/>
                </a:solidFill>
                <a:effectLst/>
                <a:latin typeface="Söhne"/>
              </a:rPr>
              <a:t>: Each reader (user) in the library can access and see specific sections of books based on their interests, e.g., fiction, non-fiction, or science fiction. They are not concerned about how the books are organized in the library.</a:t>
            </a:r>
          </a:p>
          <a:p>
            <a:endParaRPr lang="en-GB" b="0" i="0"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258210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00807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a:solidFill>
                  <a:srgbClr val="374151"/>
                </a:solidFill>
                <a:effectLst/>
                <a:latin typeface="Söhne"/>
              </a:rPr>
              <a:t>Explanation</a:t>
            </a:r>
            <a:r>
              <a:rPr lang="en-GB" b="0" i="0">
                <a:solidFill>
                  <a:srgbClr val="374151"/>
                </a:solidFill>
                <a:effectLst/>
                <a:latin typeface="Söhne"/>
              </a:rPr>
              <a:t>: The internal level deals with how data is physically stored, accessed, and organized within the database system. It focuses on performance optimization and storage management.</a:t>
            </a: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At the internal level in our bookstore database, it determines how the data (e.g., customer names, book titles) is stored in the hard drive or memory (e.g., file organization, indexing mechanisms). It's like understanding the layout and storage of books on the actual bookstore shelves.</a:t>
            </a:r>
          </a:p>
          <a:p>
            <a:pPr algn="l">
              <a:buFont typeface="Arial" panose="020B0604020202020204" pitchFamily="34" charset="0"/>
              <a:buChar char="•"/>
            </a:pPr>
            <a:r>
              <a:rPr lang="en-GB" b="1" i="0">
                <a:effectLst/>
                <a:latin typeface="Söhne"/>
              </a:rPr>
              <a:t>Internal Level</a:t>
            </a:r>
            <a:r>
              <a:rPr lang="en-GB" b="0" i="0">
                <a:solidFill>
                  <a:srgbClr val="374151"/>
                </a:solidFill>
                <a:effectLst/>
                <a:latin typeface="Söhne"/>
              </a:rPr>
              <a:t>: The actual arrangement of books on shelves in the library, the indexing system, and how the books are stored (e.g., by author, genre) represents the internal level. It's about optimizing the physical storage and retrieval of books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267465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1" dirty="0"/>
          </a:p>
          <a:p>
            <a:r>
              <a:rPr lang="en-US" dirty="0"/>
              <a:t>Provides the concepts of entities, relationships &amp; attributes.</a:t>
            </a:r>
          </a:p>
          <a:p>
            <a:pPr marL="457200" indent="-457200">
              <a:buFont typeface="Arial" panose="020B0604020202020204" pitchFamily="34" charset="0"/>
              <a:buChar char="•"/>
            </a:pPr>
            <a:r>
              <a:rPr lang="en-US" sz="1200" b="1" dirty="0"/>
              <a:t>Entity</a:t>
            </a:r>
            <a:r>
              <a:rPr lang="en-US" sz="1200" dirty="0"/>
              <a:t>: an object with physical/conceptual existence. </a:t>
            </a:r>
            <a:r>
              <a:rPr lang="en-US" sz="1050" dirty="0" err="1"/>
              <a:t>E.g</a:t>
            </a:r>
            <a:r>
              <a:rPr lang="en-US" sz="1050" dirty="0"/>
              <a:t> Student, Course</a:t>
            </a:r>
          </a:p>
          <a:p>
            <a:pPr marL="457200" indent="-457200">
              <a:buFont typeface="Arial" panose="020B0604020202020204" pitchFamily="34" charset="0"/>
              <a:buChar char="•"/>
            </a:pPr>
            <a:r>
              <a:rPr lang="en-US" sz="1200" b="1" dirty="0"/>
              <a:t>Attribute</a:t>
            </a:r>
            <a:r>
              <a:rPr lang="en-US" sz="1200" dirty="0"/>
              <a:t>: properties of an entity. </a:t>
            </a:r>
            <a:r>
              <a:rPr lang="en-US" sz="1050" dirty="0"/>
              <a:t>E.g. </a:t>
            </a:r>
            <a:r>
              <a:rPr lang="en-US" sz="1050" dirty="0" err="1"/>
              <a:t>StudentName</a:t>
            </a:r>
            <a:r>
              <a:rPr lang="en-US" sz="1050" dirty="0"/>
              <a:t>, Student address etc.</a:t>
            </a:r>
          </a:p>
          <a:p>
            <a:pPr marL="457200" indent="-457200">
              <a:buFont typeface="Arial" panose="020B0604020202020204" pitchFamily="34" charset="0"/>
              <a:buChar char="•"/>
            </a:pPr>
            <a:r>
              <a:rPr lang="en-US" sz="1200" b="1" dirty="0"/>
              <a:t>Relationships</a:t>
            </a:r>
            <a:r>
              <a:rPr lang="en-US" sz="1200" dirty="0"/>
              <a:t>: relation between entities. </a:t>
            </a:r>
            <a:r>
              <a:rPr lang="en-US" sz="1050" dirty="0"/>
              <a:t>E.g. enrolment relationship between student and course</a:t>
            </a:r>
            <a:endParaRPr lang="en-US" sz="1200" dirty="0"/>
          </a:p>
          <a:p>
            <a:endParaRPr lang="en-US" b="1"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The ER model is a way to organize description of entities (individual things in the real world) and the relationships between them.</a:t>
            </a:r>
          </a:p>
          <a:p>
            <a:pPr marL="457200" indent="-457200">
              <a:buFont typeface="Arial" panose="020B0604020202020204" pitchFamily="34" charset="0"/>
              <a:buChar char="•"/>
            </a:pPr>
            <a:r>
              <a:rPr lang="en-US" sz="1200" dirty="0"/>
              <a:t>maps into different logical data models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196579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Rot="1" noChangeAspect="1" noChangeArrowheads="1" noTextEdit="1"/>
          </p:cNvSpPr>
          <p:nvPr>
            <p:ph type="sldImg"/>
          </p:nvPr>
        </p:nvSpPr>
        <p:spPr bwMode="auto">
          <a:xfrm>
            <a:off x="39688" y="736600"/>
            <a:ext cx="6537325" cy="36782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2" name="Rectangle 3"/>
          <p:cNvSpPr>
            <a:spLocks noGrp="1" noChangeArrowheads="1"/>
          </p:cNvSpPr>
          <p:nvPr>
            <p:ph type="body" idx="1"/>
          </p:nvPr>
        </p:nvSpPr>
        <p:spPr bwMode="auto">
          <a:xfrm>
            <a:off x="661988" y="4660900"/>
            <a:ext cx="5292725" cy="4413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333333"/>
                </a:solidFill>
                <a:effectLst/>
                <a:latin typeface="inter-regular"/>
              </a:rPr>
              <a:t>The role of a candidate key is to identify a table row or column uniquely. Also, the value of a candidate key cannot be Null</a:t>
            </a:r>
          </a:p>
          <a:p>
            <a:endParaRPr lang="en-GB" altLang="en-US" b="0" i="0" dirty="0">
              <a:solidFill>
                <a:srgbClr val="333333"/>
              </a:solidFill>
              <a:effectLst/>
              <a:latin typeface="inter-regular"/>
            </a:endParaRPr>
          </a:p>
          <a:p>
            <a:endParaRPr lang="en-US" altLang="en-US" dirty="0"/>
          </a:p>
        </p:txBody>
      </p:sp>
    </p:spTree>
    <p:extLst>
      <p:ext uri="{BB962C8B-B14F-4D97-AF65-F5344CB8AC3E}">
        <p14:creationId xmlns:p14="http://schemas.microsoft.com/office/powerpoint/2010/main" val="424053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Rot="1" noChangeAspect="1" noChangeArrowheads="1" noTextEdit="1"/>
          </p:cNvSpPr>
          <p:nvPr>
            <p:ph type="sldImg"/>
          </p:nvPr>
        </p:nvSpPr>
        <p:spPr bwMode="auto">
          <a:xfrm>
            <a:off x="39688" y="736600"/>
            <a:ext cx="6537325" cy="36782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2" name="Rectangle 3"/>
          <p:cNvSpPr>
            <a:spLocks noGrp="1" noChangeArrowheads="1"/>
          </p:cNvSpPr>
          <p:nvPr>
            <p:ph type="body" idx="1"/>
          </p:nvPr>
        </p:nvSpPr>
        <p:spPr bwMode="auto">
          <a:xfrm>
            <a:off x="661988" y="4660900"/>
            <a:ext cx="5292725" cy="4413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333333"/>
                </a:solidFill>
                <a:effectLst/>
                <a:latin typeface="inter-regular"/>
              </a:rPr>
              <a:t>The role of a candidate key is to identify a table row or column uniquely. Also, the value of a candidate key cannot be Null</a:t>
            </a:r>
          </a:p>
          <a:p>
            <a:endParaRPr lang="en-GB" altLang="en-US" b="0" i="0" dirty="0">
              <a:solidFill>
                <a:srgbClr val="333333"/>
              </a:solidFill>
              <a:effectLst/>
              <a:latin typeface="inter-regular"/>
            </a:endParaRPr>
          </a:p>
          <a:p>
            <a:r>
              <a:rPr lang="en-GB" b="0" i="0" dirty="0">
                <a:solidFill>
                  <a:srgbClr val="333333"/>
                </a:solidFill>
                <a:effectLst/>
                <a:latin typeface="inter-regular"/>
              </a:rPr>
              <a:t>Although the purpose of both candidate and the primary key is the same, that is to uniquely identify the tuples, and then also they are different from each other. It is because, in a table, we can have one or more than one candidate key, but we can create only one primary key for a table. Thus, from the number of obtained candidate keys, we can identify the appropriate primary key. However, if there is only one candidate key in a table, then it can be considered for both key constraints.</a:t>
            </a:r>
          </a:p>
          <a:p>
            <a:endParaRPr lang="en-US" altLang="en-US" dirty="0"/>
          </a:p>
        </p:txBody>
      </p:sp>
    </p:spTree>
    <p:extLst>
      <p:ext uri="{BB962C8B-B14F-4D97-AF65-F5344CB8AC3E}">
        <p14:creationId xmlns:p14="http://schemas.microsoft.com/office/powerpoint/2010/main" val="27580880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Rot="1" noChangeAspect="1" noChangeArrowheads="1" noTextEdit="1"/>
          </p:cNvSpPr>
          <p:nvPr>
            <p:ph type="sldImg"/>
          </p:nvPr>
        </p:nvSpPr>
        <p:spPr bwMode="auto">
          <a:xfrm>
            <a:off x="39688" y="736600"/>
            <a:ext cx="6537325" cy="36782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2" name="Rectangle 3"/>
          <p:cNvSpPr>
            <a:spLocks noGrp="1" noChangeArrowheads="1"/>
          </p:cNvSpPr>
          <p:nvPr>
            <p:ph type="body" idx="1"/>
          </p:nvPr>
        </p:nvSpPr>
        <p:spPr bwMode="auto">
          <a:xfrm>
            <a:off x="661988" y="4660900"/>
            <a:ext cx="5292725" cy="4413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333333"/>
                </a:solidFill>
                <a:effectLst/>
                <a:latin typeface="inter-regular"/>
              </a:rPr>
              <a:t>The role of a candidate key is to identify a table row or column uniquely. Also, the value of a candidate key cannot be Null</a:t>
            </a:r>
          </a:p>
          <a:p>
            <a:endParaRPr lang="en-GB" altLang="en-US" b="0" i="0" dirty="0">
              <a:solidFill>
                <a:srgbClr val="333333"/>
              </a:solidFill>
              <a:effectLst/>
              <a:latin typeface="inter-regular"/>
            </a:endParaRPr>
          </a:p>
          <a:p>
            <a:r>
              <a:rPr lang="en-GB" b="0" i="0" dirty="0">
                <a:solidFill>
                  <a:srgbClr val="333333"/>
                </a:solidFill>
                <a:effectLst/>
                <a:latin typeface="inter-regular"/>
              </a:rPr>
              <a:t>Although the purpose of both candidate and the primary key is the same, that is to uniquely identify the tuples, and then also they are different from each other. It is because, in a table, we can have one or more than one candidate key, but we can create only one primary key for a table. Thus, from the number of obtained candidate keys, we can identify the appropriate primary key. However, if there is only one candidate key in a table, then it can be considered for both key constraints.</a:t>
            </a:r>
          </a:p>
          <a:p>
            <a:r>
              <a:rPr lang="en-GB" dirty="0"/>
              <a:t>By using an ID as a primary key, you maintain a consistent, reliable method of identifying records, Other attributes like </a:t>
            </a:r>
            <a:r>
              <a:rPr lang="en-GB" b="1" dirty="0"/>
              <a:t>Email</a:t>
            </a:r>
            <a:r>
              <a:rPr lang="en-GB" dirty="0"/>
              <a:t> or </a:t>
            </a:r>
            <a:r>
              <a:rPr lang="en-GB" b="1" dirty="0" err="1"/>
              <a:t>StudentNumber</a:t>
            </a:r>
            <a:r>
              <a:rPr lang="en-GB" dirty="0"/>
              <a:t> can change over time but still relate back to the unique ID.</a:t>
            </a:r>
            <a:endParaRPr lang="en-US" altLang="en-US" dirty="0"/>
          </a:p>
        </p:txBody>
      </p:sp>
    </p:spTree>
    <p:extLst>
      <p:ext uri="{BB962C8B-B14F-4D97-AF65-F5344CB8AC3E}">
        <p14:creationId xmlns:p14="http://schemas.microsoft.com/office/powerpoint/2010/main" val="24663664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Characteristics of a Primary Key:</a:t>
            </a:r>
          </a:p>
        </p:txBody>
      </p:sp>
      <p:sp>
        <p:nvSpPr>
          <p:cNvPr id="4" name="Slide Number Placeholder 3"/>
          <p:cNvSpPr>
            <a:spLocks noGrp="1"/>
          </p:cNvSpPr>
          <p:nvPr>
            <p:ph type="sldNum" sz="quarter" idx="5"/>
          </p:nvPr>
        </p:nvSpPr>
        <p:spPr/>
        <p:txBody>
          <a:bodyPr/>
          <a:lstStyle/>
          <a:p>
            <a:fld id="{D6FF14F4-52C6-4A18-B024-9C87AC0C0524}" type="slidenum">
              <a:rPr lang="en-GB" smtClean="0"/>
              <a:t>21</a:t>
            </a:fld>
            <a:endParaRPr lang="en-GB"/>
          </a:p>
        </p:txBody>
      </p:sp>
    </p:spTree>
    <p:extLst>
      <p:ext uri="{BB962C8B-B14F-4D97-AF65-F5344CB8AC3E}">
        <p14:creationId xmlns:p14="http://schemas.microsoft.com/office/powerpoint/2010/main" val="19997086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StudentNumber</a:t>
            </a:r>
            <a:r>
              <a:rPr lang="en-GB" dirty="0"/>
              <a:t> is unique for each student and does not duplicate, making it a strong candidate key.</a:t>
            </a:r>
          </a:p>
          <a:p>
            <a:r>
              <a:rPr lang="en-GB" dirty="0"/>
              <a:t>Email could also be unique, but there are two entries for Alice which might create ambiguity in this context.</a:t>
            </a:r>
          </a:p>
        </p:txBody>
      </p:sp>
      <p:sp>
        <p:nvSpPr>
          <p:cNvPr id="4" name="Slide Number Placeholder 3"/>
          <p:cNvSpPr>
            <a:spLocks noGrp="1"/>
          </p:cNvSpPr>
          <p:nvPr>
            <p:ph type="sldNum" sz="quarter" idx="5"/>
          </p:nvPr>
        </p:nvSpPr>
        <p:spPr/>
        <p:txBody>
          <a:bodyPr/>
          <a:lstStyle/>
          <a:p>
            <a:fld id="{D6FF14F4-52C6-4A18-B024-9C87AC0C0524}" type="slidenum">
              <a:rPr lang="en-GB" smtClean="0"/>
              <a:t>22</a:t>
            </a:fld>
            <a:endParaRPr lang="en-GB"/>
          </a:p>
        </p:txBody>
      </p:sp>
    </p:spTree>
    <p:extLst>
      <p:ext uri="{BB962C8B-B14F-4D97-AF65-F5344CB8AC3E}">
        <p14:creationId xmlns:p14="http://schemas.microsoft.com/office/powerpoint/2010/main" val="13893499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CourseID</a:t>
            </a:r>
            <a:r>
              <a:rPr lang="en-GB" dirty="0"/>
              <a:t> is unique for each course and serves as a simple, unchanging identifier for each record in the Course table.</a:t>
            </a:r>
          </a:p>
        </p:txBody>
      </p:sp>
      <p:sp>
        <p:nvSpPr>
          <p:cNvPr id="4" name="Slide Number Placeholder 3"/>
          <p:cNvSpPr>
            <a:spLocks noGrp="1"/>
          </p:cNvSpPr>
          <p:nvPr>
            <p:ph type="sldNum" sz="quarter" idx="5"/>
          </p:nvPr>
        </p:nvSpPr>
        <p:spPr/>
        <p:txBody>
          <a:bodyPr/>
          <a:lstStyle/>
          <a:p>
            <a:fld id="{D6FF14F4-52C6-4A18-B024-9C87AC0C0524}" type="slidenum">
              <a:rPr lang="en-GB" smtClean="0"/>
              <a:t>23</a:t>
            </a:fld>
            <a:endParaRPr lang="en-GB"/>
          </a:p>
        </p:txBody>
      </p:sp>
    </p:spTree>
    <p:extLst>
      <p:ext uri="{BB962C8B-B14F-4D97-AF65-F5344CB8AC3E}">
        <p14:creationId xmlns:p14="http://schemas.microsoft.com/office/powerpoint/2010/main" val="24986870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Rot="1" noChangeAspect="1" noChangeArrowheads="1" noTextEdit="1"/>
          </p:cNvSpPr>
          <p:nvPr>
            <p:ph type="sldImg"/>
          </p:nvPr>
        </p:nvSpPr>
        <p:spPr bwMode="auto">
          <a:xfrm>
            <a:off x="39688" y="736600"/>
            <a:ext cx="6537325" cy="36782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2" name="Rectangle 3"/>
          <p:cNvSpPr>
            <a:spLocks noGrp="1" noChangeArrowheads="1"/>
          </p:cNvSpPr>
          <p:nvPr>
            <p:ph type="body" idx="1"/>
          </p:nvPr>
        </p:nvSpPr>
        <p:spPr bwMode="auto">
          <a:xfrm>
            <a:off x="661988" y="4660900"/>
            <a:ext cx="5292725" cy="4413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 this example, </a:t>
            </a:r>
            <a:r>
              <a:rPr lang="en-GB" altLang="en-US" dirty="0" err="1"/>
              <a:t>CustomerID</a:t>
            </a:r>
            <a:r>
              <a:rPr lang="en-GB" altLang="en-US" dirty="0"/>
              <a:t> in the Order table is a foreign key that references the </a:t>
            </a:r>
            <a:r>
              <a:rPr lang="en-GB" altLang="en-US" dirty="0" err="1"/>
              <a:t>CustomerID</a:t>
            </a:r>
            <a:r>
              <a:rPr lang="en-GB" altLang="en-US" dirty="0"/>
              <a:t> in the Customer table. This establishes a relationship between customers and their orders.</a:t>
            </a:r>
            <a:endParaRPr lang="en-US" altLang="en-US" dirty="0"/>
          </a:p>
        </p:txBody>
      </p:sp>
    </p:spTree>
    <p:extLst>
      <p:ext uri="{BB962C8B-B14F-4D97-AF65-F5344CB8AC3E}">
        <p14:creationId xmlns:p14="http://schemas.microsoft.com/office/powerpoint/2010/main" val="4075862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1" i="0" u="none" strike="noStrike" cap="none" normalizeH="0" baseline="0" dirty="0">
                <a:ln>
                  <a:noFill/>
                </a:ln>
                <a:solidFill>
                  <a:schemeClr val="tx1"/>
                </a:solidFill>
                <a:effectLst/>
              </a:rPr>
              <a:t>Automatic Changes</a:t>
            </a:r>
            <a:r>
              <a:rPr kumimoji="0" lang="en-US" altLang="en-US" sz="1200" b="0" i="0" u="none" strike="noStrike" cap="none" normalizeH="0" baseline="0" dirty="0">
                <a:ln>
                  <a:noFill/>
                </a:ln>
                <a:solidFill>
                  <a:schemeClr val="tx1"/>
                </a:solidFill>
                <a:effectLst/>
              </a:rPr>
              <a:t>: If you delete or change a record in the main table, related records in the linked table can be automatically updated or deleted.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1" i="0" u="none" strike="noStrike" cap="none" normalizeH="0" baseline="0" dirty="0">
                <a:ln>
                  <a:noFill/>
                </a:ln>
                <a:solidFill>
                  <a:schemeClr val="tx1"/>
                </a:solidFill>
                <a:effectLst/>
              </a:rPr>
              <a:t>Helps with Searching</a:t>
            </a:r>
            <a:r>
              <a:rPr kumimoji="0" lang="en-US" altLang="en-US" sz="1200" b="0" i="0" u="none" strike="noStrike" cap="none" normalizeH="0" baseline="0" dirty="0">
                <a:ln>
                  <a:noFill/>
                </a:ln>
                <a:solidFill>
                  <a:schemeClr val="tx1"/>
                </a:solidFill>
                <a:effectLst/>
              </a:rPr>
              <a:t>: Foreign keys can be indexed to make searching for data faster.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cap="none" normalizeH="0" baseline="0" dirty="0">
              <a:ln>
                <a:noFill/>
              </a:ln>
              <a:solidFill>
                <a:schemeClr val="tx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chemeClr val="tx1"/>
                </a:solidFill>
                <a:effectLst/>
              </a:rPr>
              <a:t>There can be customer without placing orders</a:t>
            </a:r>
          </a:p>
          <a:p>
            <a:endParaRPr lang="en-GB" dirty="0"/>
          </a:p>
        </p:txBody>
      </p:sp>
      <p:sp>
        <p:nvSpPr>
          <p:cNvPr id="4" name="Slide Number Placeholder 3"/>
          <p:cNvSpPr>
            <a:spLocks noGrp="1"/>
          </p:cNvSpPr>
          <p:nvPr>
            <p:ph type="sldNum" sz="quarter" idx="5"/>
          </p:nvPr>
        </p:nvSpPr>
        <p:spPr/>
        <p:txBody>
          <a:bodyPr/>
          <a:lstStyle/>
          <a:p>
            <a:fld id="{D6FF14F4-52C6-4A18-B024-9C87AC0C0524}" type="slidenum">
              <a:rPr lang="en-GB" smtClean="0"/>
              <a:t>25</a:t>
            </a:fld>
            <a:endParaRPr lang="en-GB"/>
          </a:p>
        </p:txBody>
      </p:sp>
    </p:spTree>
    <p:extLst>
      <p:ext uri="{BB962C8B-B14F-4D97-AF65-F5344CB8AC3E}">
        <p14:creationId xmlns:p14="http://schemas.microsoft.com/office/powerpoint/2010/main" val="1958918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foreign key is a crucial concept in relational databases. It is a field or a set of fields in a database table that is used to establish a link between the data in two related tables. The foreign key in one table is used to refer to the primary key in another table, creating a relationship between them</a:t>
            </a:r>
          </a:p>
        </p:txBody>
      </p:sp>
      <p:sp>
        <p:nvSpPr>
          <p:cNvPr id="4" name="Slide Number Placeholder 3"/>
          <p:cNvSpPr>
            <a:spLocks noGrp="1"/>
          </p:cNvSpPr>
          <p:nvPr>
            <p:ph type="sldNum" sz="quarter" idx="5"/>
          </p:nvPr>
        </p:nvSpPr>
        <p:spPr/>
        <p:txBody>
          <a:bodyPr/>
          <a:lstStyle/>
          <a:p>
            <a:fld id="{78C18FB4-CD8C-4641-AE69-DC474F3316AB}" type="slidenum">
              <a:rPr lang="en-GB" smtClean="0"/>
              <a:t>26</a:t>
            </a:fld>
            <a:endParaRPr lang="en-GB"/>
          </a:p>
        </p:txBody>
      </p:sp>
    </p:spTree>
    <p:extLst>
      <p:ext uri="{BB962C8B-B14F-4D97-AF65-F5344CB8AC3E}">
        <p14:creationId xmlns:p14="http://schemas.microsoft.com/office/powerpoint/2010/main" val="6763710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foreign key is a crucial concept in relational databases. It is a field or a set of fields in a database table that is used to establish a link between the data in two related tables. The foreign key in one table is used to refer to the primary key in another table, creating a relationship between them</a:t>
            </a:r>
          </a:p>
        </p:txBody>
      </p:sp>
      <p:sp>
        <p:nvSpPr>
          <p:cNvPr id="4" name="Slide Number Placeholder 3"/>
          <p:cNvSpPr>
            <a:spLocks noGrp="1"/>
          </p:cNvSpPr>
          <p:nvPr>
            <p:ph type="sldNum" sz="quarter" idx="5"/>
          </p:nvPr>
        </p:nvSpPr>
        <p:spPr/>
        <p:txBody>
          <a:bodyPr/>
          <a:lstStyle/>
          <a:p>
            <a:fld id="{78C18FB4-CD8C-4641-AE69-DC474F3316AB}" type="slidenum">
              <a:rPr lang="en-GB" smtClean="0"/>
              <a:t>27</a:t>
            </a:fld>
            <a:endParaRPr lang="en-GB"/>
          </a:p>
        </p:txBody>
      </p:sp>
    </p:spTree>
    <p:extLst>
      <p:ext uri="{BB962C8B-B14F-4D97-AF65-F5344CB8AC3E}">
        <p14:creationId xmlns:p14="http://schemas.microsoft.com/office/powerpoint/2010/main" val="22952518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a single attribute may not be sufficient to uniquely identify a record, the combination of multiple attributes ensures that each record in the table can be uniquely identified.</a:t>
            </a:r>
          </a:p>
        </p:txBody>
      </p:sp>
      <p:sp>
        <p:nvSpPr>
          <p:cNvPr id="4" name="Slide Number Placeholder 3"/>
          <p:cNvSpPr>
            <a:spLocks noGrp="1"/>
          </p:cNvSpPr>
          <p:nvPr>
            <p:ph type="sldNum" sz="quarter" idx="5"/>
          </p:nvPr>
        </p:nvSpPr>
        <p:spPr/>
        <p:txBody>
          <a:bodyPr/>
          <a:lstStyle/>
          <a:p>
            <a:fld id="{D6FF14F4-52C6-4A18-B024-9C87AC0C0524}" type="slidenum">
              <a:rPr lang="en-GB" smtClean="0"/>
              <a:t>28</a:t>
            </a:fld>
            <a:endParaRPr lang="en-GB"/>
          </a:p>
        </p:txBody>
      </p:sp>
    </p:spTree>
    <p:extLst>
      <p:ext uri="{BB962C8B-B14F-4D97-AF65-F5344CB8AC3E}">
        <p14:creationId xmlns:p14="http://schemas.microsoft.com/office/powerpoint/2010/main" val="6031843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a single attribute may not be sufficient to uniquely identify a record, the combination of multiple attributes ensures that each record in the table can be uniquely identified.</a:t>
            </a:r>
          </a:p>
          <a:p>
            <a:r>
              <a:rPr lang="en-GB" dirty="0"/>
              <a:t>A single </a:t>
            </a:r>
            <a:r>
              <a:rPr lang="en-GB" dirty="0" err="1"/>
              <a:t>StudentID</a:t>
            </a:r>
            <a:r>
              <a:rPr lang="en-GB" dirty="0"/>
              <a:t> may appear multiple times in the table if the student is enrolled in multiple courses.</a:t>
            </a:r>
          </a:p>
          <a:p>
            <a:r>
              <a:rPr lang="en-GB" dirty="0"/>
              <a:t>A single </a:t>
            </a:r>
            <a:r>
              <a:rPr lang="en-GB" dirty="0" err="1"/>
              <a:t>CourseID</a:t>
            </a:r>
            <a:r>
              <a:rPr lang="en-GB" dirty="0"/>
              <a:t> may also have multiple students enrolled.</a:t>
            </a:r>
          </a:p>
          <a:p>
            <a:r>
              <a:rPr lang="en-GB" dirty="0"/>
              <a:t>For example, we want to find out when Alice enrolled in the course with </a:t>
            </a:r>
            <a:r>
              <a:rPr lang="en-GB" dirty="0" err="1"/>
              <a:t>CourseID</a:t>
            </a:r>
            <a:r>
              <a:rPr lang="en-GB" dirty="0"/>
              <a:t> 101.</a:t>
            </a:r>
          </a:p>
        </p:txBody>
      </p:sp>
      <p:sp>
        <p:nvSpPr>
          <p:cNvPr id="4" name="Slide Number Placeholder 3"/>
          <p:cNvSpPr>
            <a:spLocks noGrp="1"/>
          </p:cNvSpPr>
          <p:nvPr>
            <p:ph type="sldNum" sz="quarter" idx="5"/>
          </p:nvPr>
        </p:nvSpPr>
        <p:spPr/>
        <p:txBody>
          <a:bodyPr/>
          <a:lstStyle/>
          <a:p>
            <a:fld id="{D6FF14F4-52C6-4A18-B024-9C87AC0C0524}" type="slidenum">
              <a:rPr lang="en-GB" smtClean="0"/>
              <a:t>29</a:t>
            </a:fld>
            <a:endParaRPr lang="en-GB"/>
          </a:p>
        </p:txBody>
      </p:sp>
    </p:spTree>
    <p:extLst>
      <p:ext uri="{BB962C8B-B14F-4D97-AF65-F5344CB8AC3E}">
        <p14:creationId xmlns:p14="http://schemas.microsoft.com/office/powerpoint/2010/main" val="26117229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Rot="1" noChangeAspect="1" noChangeArrowheads="1" noTextEdit="1"/>
          </p:cNvSpPr>
          <p:nvPr>
            <p:ph type="sldImg"/>
          </p:nvPr>
        </p:nvSpPr>
        <p:spPr bwMode="auto">
          <a:xfrm>
            <a:off x="39688" y="736600"/>
            <a:ext cx="6537325" cy="36782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2" name="Rectangle 3"/>
          <p:cNvSpPr>
            <a:spLocks noGrp="1" noChangeArrowheads="1"/>
          </p:cNvSpPr>
          <p:nvPr>
            <p:ph type="body" idx="1"/>
          </p:nvPr>
        </p:nvSpPr>
        <p:spPr bwMode="auto">
          <a:xfrm>
            <a:off x="661988" y="4660900"/>
            <a:ext cx="5292725" cy="4413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5653980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Rot="1" noChangeAspect="1" noChangeArrowheads="1" noTextEdit="1"/>
          </p:cNvSpPr>
          <p:nvPr>
            <p:ph type="sldImg"/>
          </p:nvPr>
        </p:nvSpPr>
        <p:spPr bwMode="auto">
          <a:xfrm>
            <a:off x="39688" y="736600"/>
            <a:ext cx="6537325" cy="36782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2" name="Rectangle 3"/>
          <p:cNvSpPr>
            <a:spLocks noGrp="1" noChangeArrowheads="1"/>
          </p:cNvSpPr>
          <p:nvPr>
            <p:ph type="body" idx="1"/>
          </p:nvPr>
        </p:nvSpPr>
        <p:spPr bwMode="auto">
          <a:xfrm>
            <a:off x="661988" y="4660900"/>
            <a:ext cx="5292725" cy="4413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combination of </a:t>
            </a:r>
            <a:r>
              <a:rPr lang="en-GB" altLang="en-US" dirty="0" err="1"/>
              <a:t>customerID</a:t>
            </a:r>
            <a:r>
              <a:rPr lang="en-GB" altLang="en-US" dirty="0"/>
              <a:t> and </a:t>
            </a:r>
            <a:r>
              <a:rPr lang="en-GB" altLang="en-US" dirty="0" err="1"/>
              <a:t>orderDate</a:t>
            </a:r>
            <a:r>
              <a:rPr lang="en-GB" altLang="en-US" dirty="0"/>
              <a:t> could uniquely identify an order, assuming that a customer can only place one order per day. However, this might not always be true, so it's less reliable than </a:t>
            </a:r>
            <a:r>
              <a:rPr lang="en-GB" altLang="en-US" dirty="0" err="1"/>
              <a:t>orderID</a:t>
            </a:r>
            <a:r>
              <a:rPr lang="en-GB" altLang="en-US" dirty="0"/>
              <a:t> or </a:t>
            </a:r>
            <a:r>
              <a:rPr lang="en-GB" altLang="en-US" dirty="0" err="1"/>
              <a:t>invoiceNumber</a:t>
            </a:r>
            <a:r>
              <a:rPr lang="en-GB" altLang="en-US" dirty="0"/>
              <a:t> alone.</a:t>
            </a:r>
            <a:endParaRPr lang="en-US" altLang="en-US" dirty="0"/>
          </a:p>
        </p:txBody>
      </p:sp>
    </p:spTree>
    <p:extLst>
      <p:ext uri="{BB962C8B-B14F-4D97-AF65-F5344CB8AC3E}">
        <p14:creationId xmlns:p14="http://schemas.microsoft.com/office/powerpoint/2010/main" val="14232940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consider a relation Viewing, which contains information relating to properties viewed by clients. The relation comprises a client number (</a:t>
            </a:r>
            <a:r>
              <a:rPr lang="en-GB" dirty="0" err="1"/>
              <a:t>clientNo</a:t>
            </a:r>
            <a:r>
              <a:rPr lang="en-GB" dirty="0"/>
              <a:t>), a property number(</a:t>
            </a:r>
            <a:r>
              <a:rPr lang="en-GB" dirty="0" err="1"/>
              <a:t>propertyNo</a:t>
            </a:r>
            <a:r>
              <a:rPr lang="en-GB" dirty="0"/>
              <a:t>), a date of viewing (</a:t>
            </a:r>
            <a:r>
              <a:rPr lang="en-GB" dirty="0" err="1"/>
              <a:t>viewDate</a:t>
            </a:r>
            <a:r>
              <a:rPr lang="en-GB" dirty="0"/>
              <a:t>) and, optionally, a comment (comment).</a:t>
            </a:r>
          </a:p>
          <a:p>
            <a:r>
              <a:rPr lang="en-GB" dirty="0"/>
              <a:t>Given a client number, </a:t>
            </a:r>
            <a:r>
              <a:rPr lang="en-GB" dirty="0" err="1"/>
              <a:t>clientNo</a:t>
            </a:r>
            <a:r>
              <a:rPr lang="en-GB" dirty="0"/>
              <a:t>, there may be several corresponding viewings for different properties. Similarly, given a property number, </a:t>
            </a:r>
            <a:r>
              <a:rPr lang="en-GB" dirty="0" err="1"/>
              <a:t>propertyNo</a:t>
            </a:r>
            <a:r>
              <a:rPr lang="en-GB" dirty="0"/>
              <a:t>, there may be several clients who viewed this property. </a:t>
            </a:r>
            <a:r>
              <a:rPr lang="en-GB" b="1" dirty="0"/>
              <a:t>Therefore, </a:t>
            </a:r>
            <a:r>
              <a:rPr lang="en-GB" b="1" dirty="0" err="1"/>
              <a:t>clientNo</a:t>
            </a:r>
            <a:r>
              <a:rPr lang="en-GB" b="1" dirty="0"/>
              <a:t> by itself or </a:t>
            </a:r>
            <a:r>
              <a:rPr lang="en-GB" b="1" dirty="0" err="1"/>
              <a:t>propertyNo</a:t>
            </a:r>
            <a:r>
              <a:rPr lang="en-GB" b="1" dirty="0"/>
              <a:t> by itself cannot be selected as a candidate key.</a:t>
            </a:r>
            <a:r>
              <a:rPr lang="en-GB" dirty="0"/>
              <a:t> However, the combination of </a:t>
            </a:r>
            <a:r>
              <a:rPr lang="en-GB" dirty="0" err="1"/>
              <a:t>clientNo</a:t>
            </a:r>
            <a:r>
              <a:rPr lang="en-GB" dirty="0"/>
              <a:t> and </a:t>
            </a:r>
            <a:r>
              <a:rPr lang="en-GB" dirty="0" err="1"/>
              <a:t>propertyNo</a:t>
            </a:r>
            <a:endParaRPr lang="en-GB" dirty="0"/>
          </a:p>
          <a:p>
            <a:r>
              <a:rPr lang="en-GB" dirty="0"/>
              <a:t>identifies at most one tuple, so for the Viewing relation, </a:t>
            </a:r>
            <a:r>
              <a:rPr lang="en-GB" dirty="0" err="1"/>
              <a:t>clientNo</a:t>
            </a:r>
            <a:r>
              <a:rPr lang="en-GB" dirty="0"/>
              <a:t> and </a:t>
            </a:r>
            <a:r>
              <a:rPr lang="en-GB" dirty="0" err="1"/>
              <a:t>propertyNo</a:t>
            </a:r>
            <a:endParaRPr lang="en-GB" dirty="0"/>
          </a:p>
          <a:p>
            <a:r>
              <a:rPr lang="en-GB" dirty="0"/>
              <a:t>together form the (composite) candidate key. If we need to take into account the possibility that a client may view a property more than once, then we could add </a:t>
            </a:r>
            <a:r>
              <a:rPr lang="en-GB" dirty="0" err="1"/>
              <a:t>viewDate</a:t>
            </a:r>
            <a:r>
              <a:rPr lang="en-GB" dirty="0"/>
              <a:t> to the composite key. However, we assume that this is not necessary</a:t>
            </a:r>
          </a:p>
        </p:txBody>
      </p:sp>
      <p:sp>
        <p:nvSpPr>
          <p:cNvPr id="4" name="Slide Number Placeholder 3"/>
          <p:cNvSpPr>
            <a:spLocks noGrp="1"/>
          </p:cNvSpPr>
          <p:nvPr>
            <p:ph type="sldNum" sz="quarter" idx="5"/>
          </p:nvPr>
        </p:nvSpPr>
        <p:spPr/>
        <p:txBody>
          <a:bodyPr/>
          <a:lstStyle/>
          <a:p>
            <a:fld id="{78C18FB4-CD8C-4641-AE69-DC474F3316AB}" type="slidenum">
              <a:rPr lang="en-GB" smtClean="0"/>
              <a:t>32</a:t>
            </a:fld>
            <a:endParaRPr lang="en-GB"/>
          </a:p>
        </p:txBody>
      </p:sp>
    </p:spTree>
    <p:extLst>
      <p:ext uri="{BB962C8B-B14F-4D97-AF65-F5344CB8AC3E}">
        <p14:creationId xmlns:p14="http://schemas.microsoft.com/office/powerpoint/2010/main" val="9140662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consider a relation Viewing, which contains information relating to properties viewed by clients. The relation comprises a client number (</a:t>
            </a:r>
            <a:r>
              <a:rPr lang="en-GB" dirty="0" err="1"/>
              <a:t>clientNo</a:t>
            </a:r>
            <a:r>
              <a:rPr lang="en-GB" dirty="0"/>
              <a:t>), a property number(</a:t>
            </a:r>
            <a:r>
              <a:rPr lang="en-GB" dirty="0" err="1"/>
              <a:t>propertyNo</a:t>
            </a:r>
            <a:r>
              <a:rPr lang="en-GB" dirty="0"/>
              <a:t>), a date of viewing (</a:t>
            </a:r>
            <a:r>
              <a:rPr lang="en-GB" dirty="0" err="1"/>
              <a:t>viewDate</a:t>
            </a:r>
            <a:r>
              <a:rPr lang="en-GB" dirty="0"/>
              <a:t>) and, optionally, a comment (comment).</a:t>
            </a:r>
          </a:p>
          <a:p>
            <a:r>
              <a:rPr lang="en-GB" dirty="0"/>
              <a:t>Given a client number, </a:t>
            </a:r>
            <a:r>
              <a:rPr lang="en-GB" dirty="0" err="1"/>
              <a:t>clientNo</a:t>
            </a:r>
            <a:r>
              <a:rPr lang="en-GB" dirty="0"/>
              <a:t>, there may be several corresponding viewings for different properties. Similarly, given a property number, </a:t>
            </a:r>
            <a:r>
              <a:rPr lang="en-GB" dirty="0" err="1"/>
              <a:t>propertyNo</a:t>
            </a:r>
            <a:r>
              <a:rPr lang="en-GB" dirty="0"/>
              <a:t>, there may be several clients who viewed this property. </a:t>
            </a:r>
            <a:r>
              <a:rPr lang="en-GB" b="1" dirty="0"/>
              <a:t>Therefore, </a:t>
            </a:r>
            <a:r>
              <a:rPr lang="en-GB" b="1" dirty="0" err="1"/>
              <a:t>clientNo</a:t>
            </a:r>
            <a:r>
              <a:rPr lang="en-GB" b="1" dirty="0"/>
              <a:t> by itself or </a:t>
            </a:r>
            <a:r>
              <a:rPr lang="en-GB" b="1" dirty="0" err="1"/>
              <a:t>propertyNo</a:t>
            </a:r>
            <a:r>
              <a:rPr lang="en-GB" b="1" dirty="0"/>
              <a:t> by itself cannot be selected as a candidate key.</a:t>
            </a:r>
            <a:r>
              <a:rPr lang="en-GB" dirty="0"/>
              <a:t> However, the combination of </a:t>
            </a:r>
            <a:r>
              <a:rPr lang="en-GB" dirty="0" err="1"/>
              <a:t>clientNo</a:t>
            </a:r>
            <a:r>
              <a:rPr lang="en-GB" dirty="0"/>
              <a:t> and </a:t>
            </a:r>
            <a:r>
              <a:rPr lang="en-GB" dirty="0" err="1"/>
              <a:t>propertyNo</a:t>
            </a:r>
            <a:endParaRPr lang="en-GB" dirty="0"/>
          </a:p>
          <a:p>
            <a:r>
              <a:rPr lang="en-GB" dirty="0"/>
              <a:t>identifies at most one tuple, so for the Viewing relation, </a:t>
            </a:r>
            <a:r>
              <a:rPr lang="en-GB" dirty="0" err="1"/>
              <a:t>clientNo</a:t>
            </a:r>
            <a:r>
              <a:rPr lang="en-GB" dirty="0"/>
              <a:t> and </a:t>
            </a:r>
            <a:r>
              <a:rPr lang="en-GB" dirty="0" err="1"/>
              <a:t>propertyNo</a:t>
            </a:r>
            <a:endParaRPr lang="en-GB" dirty="0"/>
          </a:p>
          <a:p>
            <a:r>
              <a:rPr lang="en-GB" dirty="0"/>
              <a:t>together form the (composite) candidate key. If we need to take into account the possibility that a client may view a property more than once, then we could add </a:t>
            </a:r>
            <a:r>
              <a:rPr lang="en-GB" dirty="0" err="1"/>
              <a:t>viewDate</a:t>
            </a:r>
            <a:r>
              <a:rPr lang="en-GB" dirty="0"/>
              <a:t> to the composite key. However, we assume that this is not necessary</a:t>
            </a:r>
          </a:p>
        </p:txBody>
      </p:sp>
      <p:sp>
        <p:nvSpPr>
          <p:cNvPr id="4" name="Slide Number Placeholder 3"/>
          <p:cNvSpPr>
            <a:spLocks noGrp="1"/>
          </p:cNvSpPr>
          <p:nvPr>
            <p:ph type="sldNum" sz="quarter" idx="5"/>
          </p:nvPr>
        </p:nvSpPr>
        <p:spPr/>
        <p:txBody>
          <a:bodyPr/>
          <a:lstStyle/>
          <a:p>
            <a:fld id="{78C18FB4-CD8C-4641-AE69-DC474F3316AB}" type="slidenum">
              <a:rPr lang="en-GB" smtClean="0"/>
              <a:t>33</a:t>
            </a:fld>
            <a:endParaRPr lang="en-GB"/>
          </a:p>
        </p:txBody>
      </p:sp>
    </p:spTree>
    <p:extLst>
      <p:ext uri="{BB962C8B-B14F-4D97-AF65-F5344CB8AC3E}">
        <p14:creationId xmlns:p14="http://schemas.microsoft.com/office/powerpoint/2010/main" val="3545946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73297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84112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4921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20884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2056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0534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532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9598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46823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30192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2323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14068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AAD6DE-3A9D-4699-B614-C86EE925591D}"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1F1CC6-2AE8-43E7-8947-3B5B0F0A4787}" type="slidenum">
              <a:rPr lang="en-GB" smtClean="0"/>
              <a:t>‹#›</a:t>
            </a:fld>
            <a:endParaRPr lang="en-GB"/>
          </a:p>
        </p:txBody>
      </p:sp>
    </p:spTree>
    <p:extLst>
      <p:ext uri="{BB962C8B-B14F-4D97-AF65-F5344CB8AC3E}">
        <p14:creationId xmlns:p14="http://schemas.microsoft.com/office/powerpoint/2010/main" val="410573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98AAD6DE-3A9D-4699-B614-C86EE925591D}" type="datetimeFigureOut">
              <a:rPr lang="en-GB" smtClean="0"/>
              <a:t>14/11/2025</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4A1F1CC6-2AE8-43E7-8947-3B5B0F0A4787}" type="slidenum">
              <a:rPr lang="en-GB" smtClean="0"/>
              <a:t>‹#›</a:t>
            </a:fld>
            <a:endParaRPr lang="en-GB"/>
          </a:p>
        </p:txBody>
      </p:sp>
    </p:spTree>
    <p:extLst>
      <p:ext uri="{BB962C8B-B14F-4D97-AF65-F5344CB8AC3E}">
        <p14:creationId xmlns:p14="http://schemas.microsoft.com/office/powerpoint/2010/main" val="2159044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9603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5215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74346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87383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16334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192956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57069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55787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88197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250837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05588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14/11/2025</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9808291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14/11/2025</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0936878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14/11/2025</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0657457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14/11/2025</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5567695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14/11/2025</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4284057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14/11/2025</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2730766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14/11/2025</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7779986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14/11/2025</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8102382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14/11/2025</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9148105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14/11/2025</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9685385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14/11/2025</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7350608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23057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B9D0E7B6-945D-4046-ADF7-A7DD6A8C9EDD}" type="datetimeFigureOut">
              <a:rPr lang="en-GB" smtClean="0"/>
              <a:t>14/11/2025</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AA2F34FF-4C85-4DDA-B17A-59B4C0589485}" type="slidenum">
              <a:rPr lang="en-GB" smtClean="0"/>
              <a:t>‹#›</a:t>
            </a:fld>
            <a:endParaRPr lang="en-GB"/>
          </a:p>
        </p:txBody>
      </p:sp>
    </p:spTree>
    <p:extLst>
      <p:ext uri="{BB962C8B-B14F-4D97-AF65-F5344CB8AC3E}">
        <p14:creationId xmlns:p14="http://schemas.microsoft.com/office/powerpoint/2010/main" val="3762321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95486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61801737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46813344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0096877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2938690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5186932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12615191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98325836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699858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3782880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658971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5425113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2782062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374391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9649300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613331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280492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27018808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948658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11/14/2025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368075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11/14/2025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078202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11/14/2025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7272357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11/14/2025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357930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11/14/2025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0849484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11/14/2025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5067798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11/14/2025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376402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11/14/2025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7124610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11/14/2025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2657432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11/14/2025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7069628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11/14/2025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1347232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11/14/2025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57194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11/14/2025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2953256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11/14/2025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4348102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11/14/2025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0062919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11/14/2025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9325329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11/14/2025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4243869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11/14/2025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950704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11/14/2025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8871183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11/14/2025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5110410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11/14/2025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092558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11/14/2025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0518548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7235188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1994330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1323240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3536538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6736877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4201021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8411319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5147961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1033120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747195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2125241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20583387"/>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1756710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6071619"/>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15761932"/>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094920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68236579"/>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07091789"/>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13805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1.pn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4.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38.xml"/><Relationship Id="rId1" Type="http://schemas.openxmlformats.org/officeDocument/2006/relationships/slideLayout" Target="../slideLayouts/slideLayout37.xml"/><Relationship Id="rId4" Type="http://schemas.openxmlformats.org/officeDocument/2006/relationships/image" Target="../media/image3.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6.xml"/><Relationship Id="rId1" Type="http://schemas.openxmlformats.org/officeDocument/2006/relationships/slideLayout" Target="../slideLayouts/slideLayout39.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7.xml"/><Relationship Id="rId1" Type="http://schemas.openxmlformats.org/officeDocument/2006/relationships/slideLayout" Target="../slideLayouts/slideLayout4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8.xml"/><Relationship Id="rId1" Type="http://schemas.openxmlformats.org/officeDocument/2006/relationships/slideLayout" Target="../slideLayouts/slideLayout4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9.xml"/><Relationship Id="rId1" Type="http://schemas.openxmlformats.org/officeDocument/2006/relationships/slideLayout" Target="../slideLayouts/slideLayout42.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44.xml"/><Relationship Id="rId1" Type="http://schemas.openxmlformats.org/officeDocument/2006/relationships/slideLayout" Target="../slideLayouts/slideLayout43.xml"/><Relationship Id="rId4" Type="http://schemas.openxmlformats.org/officeDocument/2006/relationships/image" Target="../media/image8.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11.xml"/><Relationship Id="rId1" Type="http://schemas.openxmlformats.org/officeDocument/2006/relationships/slideLayout" Target="../slideLayouts/slideLayout4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2.xml"/><Relationship Id="rId1" Type="http://schemas.openxmlformats.org/officeDocument/2006/relationships/slideLayout" Target="../slideLayouts/slideLayout4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3.xml"/><Relationship Id="rId1" Type="http://schemas.openxmlformats.org/officeDocument/2006/relationships/slideLayout" Target="../slideLayouts/slideLayout4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image" Target="../media/image12.png"/><Relationship Id="rId5" Type="http://schemas.openxmlformats.org/officeDocument/2006/relationships/theme" Target="../theme/theme14.xml"/><Relationship Id="rId4" Type="http://schemas.openxmlformats.org/officeDocument/2006/relationships/slideLayout" Target="../slideLayouts/slideLayout5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54.xml"/><Relationship Id="rId2" Type="http://schemas.openxmlformats.org/officeDocument/2006/relationships/slideLayout" Target="../slideLayouts/slideLayout53.xml"/><Relationship Id="rId1" Type="http://schemas.openxmlformats.org/officeDocument/2006/relationships/slideLayout" Target="../slideLayouts/slideLayout52.xml"/><Relationship Id="rId5" Type="http://schemas.openxmlformats.org/officeDocument/2006/relationships/image" Target="../media/image13.png"/><Relationship Id="rId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7.xml"/><Relationship Id="rId2" Type="http://schemas.openxmlformats.org/officeDocument/2006/relationships/slideLayout" Target="../slideLayouts/slideLayout56.xml"/><Relationship Id="rId1" Type="http://schemas.openxmlformats.org/officeDocument/2006/relationships/slideLayout" Target="../slideLayouts/slideLayout55.xml"/><Relationship Id="rId5" Type="http://schemas.openxmlformats.org/officeDocument/2006/relationships/image" Target="../media/image14.png"/><Relationship Id="rId4"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image" Target="../media/image15.png"/><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17.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6.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18.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87.xml"/><Relationship Id="rId3" Type="http://schemas.openxmlformats.org/officeDocument/2006/relationships/slideLayout" Target="../slideLayouts/slideLayout82.xml"/><Relationship Id="rId7" Type="http://schemas.openxmlformats.org/officeDocument/2006/relationships/slideLayout" Target="../slideLayouts/slideLayout86.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5" Type="http://schemas.openxmlformats.org/officeDocument/2006/relationships/slideLayout" Target="../slideLayouts/slideLayout84.xml"/><Relationship Id="rId4" Type="http://schemas.openxmlformats.org/officeDocument/2006/relationships/slideLayout" Target="../slideLayouts/slideLayout83.xml"/><Relationship Id="rId9"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95.xml"/><Relationship Id="rId3" Type="http://schemas.openxmlformats.org/officeDocument/2006/relationships/slideLayout" Target="../slideLayouts/slideLayout90.xml"/><Relationship Id="rId7" Type="http://schemas.openxmlformats.org/officeDocument/2006/relationships/slideLayout" Target="../slideLayouts/slideLayout94.xml"/><Relationship Id="rId12" Type="http://schemas.openxmlformats.org/officeDocument/2006/relationships/theme" Target="../theme/theme20.xml"/><Relationship Id="rId2" Type="http://schemas.openxmlformats.org/officeDocument/2006/relationships/slideLayout" Target="../slideLayouts/slideLayout89.xml"/><Relationship Id="rId1" Type="http://schemas.openxmlformats.org/officeDocument/2006/relationships/slideLayout" Target="../slideLayouts/slideLayout88.xml"/><Relationship Id="rId6" Type="http://schemas.openxmlformats.org/officeDocument/2006/relationships/slideLayout" Target="../slideLayouts/slideLayout93.xml"/><Relationship Id="rId11" Type="http://schemas.openxmlformats.org/officeDocument/2006/relationships/slideLayout" Target="../slideLayouts/slideLayout98.xml"/><Relationship Id="rId5" Type="http://schemas.openxmlformats.org/officeDocument/2006/relationships/slideLayout" Target="../slideLayouts/slideLayout92.xml"/><Relationship Id="rId10" Type="http://schemas.openxmlformats.org/officeDocument/2006/relationships/slideLayout" Target="../slideLayouts/slideLayout97.xml"/><Relationship Id="rId4" Type="http://schemas.openxmlformats.org/officeDocument/2006/relationships/slideLayout" Target="../slideLayouts/slideLayout91.xml"/><Relationship Id="rId9" Type="http://schemas.openxmlformats.org/officeDocument/2006/relationships/slideLayout" Target="../slideLayouts/slideLayout9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42886908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5"/>
          <a:stretch>
            <a:fillRect/>
          </a:stretch>
        </p:blipFill>
        <p:spPr>
          <a:xfrm>
            <a:off x="0" y="12111"/>
            <a:ext cx="12192000" cy="6858000"/>
          </a:xfrm>
          <a:prstGeom prst="rect">
            <a:avLst/>
          </a:prstGeom>
        </p:spPr>
      </p:pic>
    </p:spTree>
    <p:extLst>
      <p:ext uri="{BB962C8B-B14F-4D97-AF65-F5344CB8AC3E}">
        <p14:creationId xmlns:p14="http://schemas.microsoft.com/office/powerpoint/2010/main" val="34138856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48563606"/>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41264454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263803808"/>
      </p:ext>
    </p:extLst>
  </p:cSld>
  <p:clrMap bg1="lt1" tx1="dk1" bg2="lt2" tx2="dk2" accent1="accent1" accent2="accent2" accent3="accent3" accent4="accent4" accent5="accent5" accent6="accent6" hlink="hlink" folHlink="folHlink"/>
  <p:sldLayoutIdLst>
    <p:sldLayoutId id="2147483701" r:id="rId1"/>
    <p:sldLayoutId id="214748370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19387669"/>
      </p:ext>
    </p:extLst>
  </p:cSld>
  <p:clrMap bg1="lt1" tx1="dk1" bg2="lt2" tx2="dk2" accent1="accent1" accent2="accent2" accent3="accent3" accent4="accent4" accent5="accent5" accent6="accent6" hlink="hlink" folHlink="folHlink"/>
  <p:sldLayoutIdLst>
    <p:sldLayoutId id="214748370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57723128"/>
      </p:ext>
    </p:extLst>
  </p:cSld>
  <p:clrMap bg1="lt1" tx1="dk1" bg2="lt2" tx2="dk2" accent1="accent1" accent2="accent2" accent3="accent3" accent4="accent4" accent5="accent5" accent6="accent6" hlink="hlink" folHlink="folHlink"/>
  <p:sldLayoutIdLst>
    <p:sldLayoutId id="214748370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66088236"/>
      </p:ext>
    </p:extLst>
  </p:cSld>
  <p:clrMap bg1="lt1" tx1="dk1" bg2="lt2" tx2="dk2" accent1="accent1" accent2="accent2" accent3="accent3" accent4="accent4" accent5="accent5" accent6="accent6" hlink="hlink" folHlink="folHlink"/>
  <p:sldLayoutIdLst>
    <p:sldLayoutId id="214748370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4193872"/>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48799282"/>
      </p:ext>
    </p:extLst>
  </p:cSld>
  <p:clrMap bg1="lt1" tx1="dk1" bg2="lt2" tx2="dk2" accent1="accent1" accent2="accent2" accent3="accent3" accent4="accent4" accent5="accent5" accent6="accent6" hlink="hlink" folHlink="folHlink"/>
  <p:sldLayoutIdLst>
    <p:sldLayoutId id="2147483712" r:id="rId1"/>
    <p:sldLayoutId id="214748371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20644102"/>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0516551"/>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73400847"/>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9386414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665865784"/>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057296688"/>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090205119"/>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43165318"/>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1990363"/>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11/14/2025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766233084"/>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1.xml"/><Relationship Id="rId1" Type="http://schemas.openxmlformats.org/officeDocument/2006/relationships/slideLayout" Target="../slideLayouts/slideLayout89.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31.jpeg"/></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32.png"/><Relationship Id="rId4" Type="http://schemas.openxmlformats.org/officeDocument/2006/relationships/image" Target="../media/image31.jpe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3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3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2.xml"/><Relationship Id="rId1" Type="http://schemas.openxmlformats.org/officeDocument/2006/relationships/slideLayout" Target="../slideLayouts/slideLayout16.xml"/><Relationship Id="rId4" Type="http://schemas.openxmlformats.org/officeDocument/2006/relationships/image" Target="../media/image38.png"/></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16.xml"/><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863E3-C1CD-E3F7-F491-0869B8DB5FFA}"/>
              </a:ext>
            </a:extLst>
          </p:cNvPr>
          <p:cNvSpPr>
            <a:spLocks noGrp="1"/>
          </p:cNvSpPr>
          <p:nvPr>
            <p:ph type="ctrTitle"/>
          </p:nvPr>
        </p:nvSpPr>
        <p:spPr/>
        <p:txBody>
          <a:bodyPr/>
          <a:lstStyle/>
          <a:p>
            <a:r>
              <a:rPr lang="en-GB" dirty="0">
                <a:solidFill>
                  <a:schemeClr val="bg1"/>
                </a:solidFill>
              </a:rPr>
              <a:t>Database Architecture</a:t>
            </a:r>
          </a:p>
        </p:txBody>
      </p:sp>
      <p:sp>
        <p:nvSpPr>
          <p:cNvPr id="3" name="Subtitle 2">
            <a:extLst>
              <a:ext uri="{FF2B5EF4-FFF2-40B4-BE49-F238E27FC236}">
                <a16:creationId xmlns:a16="http://schemas.microsoft.com/office/drawing/2014/main" id="{B3DE100A-8CA1-F982-8255-1FC6D24CC93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37088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idx="1"/>
          </p:nvPr>
        </p:nvSpPr>
        <p:spPr>
          <a:xfrm>
            <a:off x="1775520" y="1417639"/>
            <a:ext cx="8435280" cy="4099595"/>
          </a:xfrm>
        </p:spPr>
        <p:txBody>
          <a:bodyPr>
            <a:normAutofit/>
          </a:bodyPr>
          <a:lstStyle/>
          <a:p>
            <a:pPr algn="just">
              <a:buFont typeface="Wingdings" panose="05000000000000000000" pitchFamily="2" charset="2"/>
              <a:buChar char="Ø"/>
            </a:pPr>
            <a:r>
              <a:rPr lang="en-GB" dirty="0">
                <a:solidFill>
                  <a:srgbClr val="29A5D6"/>
                </a:solidFill>
                <a:latin typeface="Open Sans"/>
              </a:rPr>
              <a:t>Data modelling concept</a:t>
            </a:r>
          </a:p>
          <a:p>
            <a:pPr algn="just">
              <a:buFont typeface="Wingdings" panose="05000000000000000000" pitchFamily="2" charset="2"/>
              <a:buChar char="Ø"/>
            </a:pPr>
            <a:r>
              <a:rPr lang="en-GB" dirty="0">
                <a:solidFill>
                  <a:srgbClr val="29A5D6"/>
                </a:solidFill>
                <a:latin typeface="Open Sans"/>
              </a:rPr>
              <a:t>Levels of Abstraction</a:t>
            </a:r>
          </a:p>
          <a:p>
            <a:pPr marL="0" indent="0" algn="just">
              <a:buNone/>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1155569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3"/>
          <p:cNvSpPr>
            <a:spLocks noGrp="1" noChangeArrowheads="1"/>
          </p:cNvSpPr>
          <p:nvPr>
            <p:ph type="title"/>
          </p:nvPr>
        </p:nvSpPr>
        <p:spPr>
          <a:xfrm>
            <a:off x="838200" y="68863"/>
            <a:ext cx="10515600" cy="1099538"/>
          </a:xfrm>
          <a:noFill/>
        </p:spPr>
        <p:txBody>
          <a:bodyPr vert="horz" lIns="90488" tIns="44450" rIns="90488" bIns="44450" rtlCol="0" anchor="ctr">
            <a:normAutofit/>
          </a:bodyPr>
          <a:lstStyle/>
          <a:p>
            <a:pPr eaLnBrk="1" hangingPunct="1"/>
            <a:r>
              <a:rPr lang="en-US" altLang="en-US" b="1" dirty="0">
                <a:cs typeface="Calibri Light" panose="020F0302020204030204" pitchFamily="34" charset="0"/>
              </a:rPr>
              <a:t>Components of DBMS Environment</a:t>
            </a:r>
          </a:p>
        </p:txBody>
      </p:sp>
      <p:sp>
        <p:nvSpPr>
          <p:cNvPr id="7" name="Content Placeholder 6">
            <a:extLst>
              <a:ext uri="{FF2B5EF4-FFF2-40B4-BE49-F238E27FC236}">
                <a16:creationId xmlns:a16="http://schemas.microsoft.com/office/drawing/2014/main" id="{206AAFE3-B048-FA85-BBC0-1939CE2FEC12}"/>
              </a:ext>
            </a:extLst>
          </p:cNvPr>
          <p:cNvSpPr>
            <a:spLocks noGrp="1"/>
          </p:cNvSpPr>
          <p:nvPr>
            <p:ph idx="1"/>
          </p:nvPr>
        </p:nvSpPr>
        <p:spPr>
          <a:xfrm>
            <a:off x="586739" y="1834503"/>
            <a:ext cx="11272326" cy="4954634"/>
          </a:xfrm>
        </p:spPr>
        <p:txBody>
          <a:bodyPr>
            <a:normAutofit fontScale="92500" lnSpcReduction="20000"/>
          </a:bodyPr>
          <a:lstStyle/>
          <a:p>
            <a:pPr eaLnBrk="1" hangingPunct="1">
              <a:lnSpc>
                <a:spcPct val="90000"/>
              </a:lnSpc>
            </a:pPr>
            <a:r>
              <a:rPr lang="en-US" altLang="en-US" sz="2400" b="1" dirty="0"/>
              <a:t>Hardware</a:t>
            </a:r>
          </a:p>
          <a:p>
            <a:pPr lvl="1" eaLnBrk="1" hangingPunct="1">
              <a:lnSpc>
                <a:spcPct val="90000"/>
              </a:lnSpc>
              <a:buSzPct val="75000"/>
            </a:pPr>
            <a:r>
              <a:rPr lang="en-US" altLang="en-US" dirty="0"/>
              <a:t>Can range from a mobile phone to a laptop to a network of computers.</a:t>
            </a:r>
          </a:p>
          <a:p>
            <a:pPr eaLnBrk="1" hangingPunct="1">
              <a:lnSpc>
                <a:spcPct val="90000"/>
              </a:lnSpc>
            </a:pPr>
            <a:r>
              <a:rPr lang="en-US" altLang="en-US" sz="2400" b="1" dirty="0"/>
              <a:t>Software</a:t>
            </a:r>
          </a:p>
          <a:p>
            <a:pPr lvl="1" eaLnBrk="1" hangingPunct="1">
              <a:lnSpc>
                <a:spcPct val="90000"/>
              </a:lnSpc>
              <a:buSzPct val="75000"/>
            </a:pPr>
            <a:r>
              <a:rPr lang="en-US" altLang="en-US" dirty="0"/>
              <a:t>DBMS, operating system, network software (if necessary) and also the application programs.</a:t>
            </a:r>
          </a:p>
          <a:p>
            <a:pPr eaLnBrk="1" hangingPunct="1">
              <a:lnSpc>
                <a:spcPct val="90000"/>
              </a:lnSpc>
            </a:pPr>
            <a:r>
              <a:rPr lang="en-US" altLang="en-US" sz="2400" b="1" dirty="0"/>
              <a:t>Data</a:t>
            </a:r>
          </a:p>
          <a:p>
            <a:pPr lvl="1" eaLnBrk="1" hangingPunct="1">
              <a:lnSpc>
                <a:spcPct val="90000"/>
              </a:lnSpc>
              <a:buSzPct val="75000"/>
            </a:pPr>
            <a:r>
              <a:rPr lang="en-US" altLang="en-US" dirty="0"/>
              <a:t>Used by the organization and a description of this data called the schema.</a:t>
            </a:r>
          </a:p>
          <a:p>
            <a:pPr marL="0" indent="0">
              <a:buNone/>
            </a:pPr>
            <a:r>
              <a:rPr lang="en-US" sz="2400" dirty="0"/>
              <a:t>	Employee(</a:t>
            </a:r>
            <a:r>
              <a:rPr lang="en-US" sz="2400" b="1" u="sng" dirty="0"/>
              <a:t>Employeeid,</a:t>
            </a:r>
            <a:r>
              <a:rPr lang="en-US" sz="2400" b="0" u="none" dirty="0"/>
              <a:t>gender,birthdate,street,postalcodeFirstname,Initials,Lastname</a:t>
            </a:r>
            <a:r>
              <a:rPr lang="en-US" sz="2400" dirty="0"/>
              <a:t>)</a:t>
            </a:r>
            <a:endParaRPr lang="en-US" sz="2400" b="0" u="none" dirty="0"/>
          </a:p>
          <a:p>
            <a:pPr marL="0" indent="0">
              <a:buNone/>
            </a:pPr>
            <a:r>
              <a:rPr lang="en-US" sz="2400" b="0" u="none" dirty="0"/>
              <a:t>	Department(</a:t>
            </a:r>
            <a:r>
              <a:rPr lang="en-US" sz="2400" b="1" u="sng" dirty="0" err="1"/>
              <a:t>departmentID</a:t>
            </a:r>
            <a:r>
              <a:rPr lang="en-US" sz="2400" b="0" u="none" dirty="0" err="1"/>
              <a:t>,name</a:t>
            </a:r>
            <a:r>
              <a:rPr lang="en-US" sz="2400" b="0" i="1" u="none" dirty="0"/>
              <a:t>)</a:t>
            </a:r>
          </a:p>
          <a:p>
            <a:pPr marL="0" indent="0">
              <a:buNone/>
            </a:pPr>
            <a:r>
              <a:rPr lang="en-US" sz="2400" b="0" i="0" u="none" dirty="0"/>
              <a:t>	Project(</a:t>
            </a:r>
            <a:r>
              <a:rPr lang="en-US" sz="2400" b="1" i="0" u="sng" dirty="0" err="1"/>
              <a:t>Projectid,</a:t>
            </a:r>
            <a:r>
              <a:rPr lang="en-US" sz="2400" b="0" i="0" u="none" dirty="0" err="1"/>
              <a:t>name</a:t>
            </a:r>
            <a:r>
              <a:rPr lang="en-US" sz="2400" b="0" i="1" u="none" dirty="0"/>
              <a:t>)</a:t>
            </a:r>
            <a:endParaRPr lang="en-US" altLang="en-US" sz="2400" dirty="0"/>
          </a:p>
          <a:p>
            <a:pPr eaLnBrk="1" hangingPunct="1"/>
            <a:r>
              <a:rPr lang="en-US" altLang="en-US" sz="2400" b="1" dirty="0"/>
              <a:t>Procedures</a:t>
            </a:r>
          </a:p>
          <a:p>
            <a:pPr lvl="1" eaLnBrk="1" hangingPunct="1">
              <a:buSzPct val="75000"/>
            </a:pPr>
            <a:r>
              <a:rPr lang="en-US" altLang="en-US" dirty="0"/>
              <a:t>Instructions and rules that should be applied to the design and use of the database and DBMS.</a:t>
            </a:r>
          </a:p>
          <a:p>
            <a:pPr eaLnBrk="1" hangingPunct="1"/>
            <a:r>
              <a:rPr lang="en-US" altLang="en-US" sz="2400" b="1" dirty="0"/>
              <a:t>People</a:t>
            </a:r>
          </a:p>
          <a:p>
            <a:pPr lvl="1"/>
            <a:r>
              <a:rPr lang="en-GB" altLang="en-US" dirty="0"/>
              <a:t>The individuals who interact with the system</a:t>
            </a:r>
            <a:endParaRPr lang="en-US" altLang="en-US" dirty="0"/>
          </a:p>
          <a:p>
            <a:pPr marL="0" indent="0">
              <a:buNone/>
            </a:pPr>
            <a:endParaRPr lang="en-GB" sz="2400" dirty="0"/>
          </a:p>
        </p:txBody>
      </p:sp>
      <p:pic>
        <p:nvPicPr>
          <p:cNvPr id="46083" name="Picture 4"/>
          <p:cNvPicPr>
            <a:picLocks noChangeArrowheads="1"/>
          </p:cNvPicPr>
          <p:nvPr/>
        </p:nvPicPr>
        <p:blipFill rotWithShape="1">
          <a:blip r:embed="rId3" cstate="print">
            <a:extLst>
              <a:ext uri="{28A0092B-C50C-407E-A947-70E740481C1C}">
                <a14:useLocalDpi xmlns:a14="http://schemas.microsoft.com/office/drawing/2010/main" val="0"/>
              </a:ext>
            </a:extLst>
          </a:blip>
          <a:srcRect t="11495" b="14480"/>
          <a:stretch/>
        </p:blipFill>
        <p:spPr bwMode="auto">
          <a:xfrm>
            <a:off x="2351087" y="768185"/>
            <a:ext cx="7489825"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xEl>
                                              <p:pRg st="9" end="9"/>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11" end="11"/>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1A4A9-BF3A-A776-0766-73A5F8F12537}"/>
              </a:ext>
            </a:extLst>
          </p:cNvPr>
          <p:cNvSpPr>
            <a:spLocks noGrp="1"/>
          </p:cNvSpPr>
          <p:nvPr>
            <p:ph type="title"/>
          </p:nvPr>
        </p:nvSpPr>
        <p:spPr>
          <a:xfrm>
            <a:off x="838200" y="365126"/>
            <a:ext cx="10515600" cy="1325563"/>
          </a:xfrm>
        </p:spPr>
        <p:txBody>
          <a:bodyPr>
            <a:normAutofit/>
          </a:bodyPr>
          <a:lstStyle/>
          <a:p>
            <a:r>
              <a:rPr lang="en-GB" dirty="0"/>
              <a:t>Levels of abstraction(Architecture)</a:t>
            </a:r>
          </a:p>
        </p:txBody>
      </p:sp>
      <p:sp>
        <p:nvSpPr>
          <p:cNvPr id="3" name="Content Placeholder 2">
            <a:extLst>
              <a:ext uri="{FF2B5EF4-FFF2-40B4-BE49-F238E27FC236}">
                <a16:creationId xmlns:a16="http://schemas.microsoft.com/office/drawing/2014/main" id="{655F4562-B052-A27D-B668-3FBCA72FECC7}"/>
              </a:ext>
            </a:extLst>
          </p:cNvPr>
          <p:cNvSpPr>
            <a:spLocks noGrp="1"/>
          </p:cNvSpPr>
          <p:nvPr>
            <p:ph sz="half" idx="1"/>
          </p:nvPr>
        </p:nvSpPr>
        <p:spPr>
          <a:xfrm>
            <a:off x="838200" y="1825625"/>
            <a:ext cx="5156200" cy="4351338"/>
          </a:xfrm>
        </p:spPr>
        <p:txBody>
          <a:bodyPr>
            <a:normAutofit/>
          </a:bodyPr>
          <a:lstStyle/>
          <a:p>
            <a:pPr marL="0" indent="0">
              <a:buNone/>
            </a:pPr>
            <a:r>
              <a:rPr lang="en-GB" dirty="0"/>
              <a:t>Three levels of abstraction</a:t>
            </a:r>
          </a:p>
          <a:p>
            <a:pPr marL="0" indent="0">
              <a:buNone/>
            </a:pPr>
            <a:endParaRPr lang="en-GB" dirty="0"/>
          </a:p>
          <a:p>
            <a:r>
              <a:rPr lang="en-GB" dirty="0"/>
              <a:t>Physical or Internal Level</a:t>
            </a:r>
          </a:p>
          <a:p>
            <a:r>
              <a:rPr lang="en-GB" dirty="0"/>
              <a:t>Logical or Conceptual Level</a:t>
            </a:r>
          </a:p>
          <a:p>
            <a:r>
              <a:rPr lang="en-GB" dirty="0"/>
              <a:t>View or External Level</a:t>
            </a:r>
          </a:p>
        </p:txBody>
      </p:sp>
      <p:pic>
        <p:nvPicPr>
          <p:cNvPr id="4" name="Picture 3">
            <a:extLst>
              <a:ext uri="{FF2B5EF4-FFF2-40B4-BE49-F238E27FC236}">
                <a16:creationId xmlns:a16="http://schemas.microsoft.com/office/drawing/2014/main" id="{31848509-CCDB-D614-2142-9DC1B7069E2E}"/>
              </a:ext>
            </a:extLst>
          </p:cNvPr>
          <p:cNvPicPr>
            <a:picLocks noChangeAspect="1"/>
          </p:cNvPicPr>
          <p:nvPr/>
        </p:nvPicPr>
        <p:blipFill rotWithShape="1">
          <a:blip r:embed="rId3"/>
          <a:srcRect r="13307"/>
          <a:stretch/>
        </p:blipFill>
        <p:spPr>
          <a:xfrm>
            <a:off x="6587017" y="1094581"/>
            <a:ext cx="5396706" cy="4668837"/>
          </a:xfrm>
          <a:prstGeom prst="rect">
            <a:avLst/>
          </a:prstGeom>
          <a:noFill/>
        </p:spPr>
      </p:pic>
    </p:spTree>
    <p:extLst>
      <p:ext uri="{BB962C8B-B14F-4D97-AF65-F5344CB8AC3E}">
        <p14:creationId xmlns:p14="http://schemas.microsoft.com/office/powerpoint/2010/main" val="2577198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6DB8C-C871-D58A-4797-F5371C779612}"/>
              </a:ext>
            </a:extLst>
          </p:cNvPr>
          <p:cNvSpPr>
            <a:spLocks noGrp="1"/>
          </p:cNvSpPr>
          <p:nvPr>
            <p:ph type="title"/>
          </p:nvPr>
        </p:nvSpPr>
        <p:spPr/>
        <p:txBody>
          <a:bodyPr/>
          <a:lstStyle/>
          <a:p>
            <a:r>
              <a:rPr lang="en-GB" dirty="0"/>
              <a:t>Physical or Internal Level</a:t>
            </a:r>
          </a:p>
        </p:txBody>
      </p:sp>
      <p:sp>
        <p:nvSpPr>
          <p:cNvPr id="3" name="Content Placeholder 2">
            <a:extLst>
              <a:ext uri="{FF2B5EF4-FFF2-40B4-BE49-F238E27FC236}">
                <a16:creationId xmlns:a16="http://schemas.microsoft.com/office/drawing/2014/main" id="{24C9055F-56CD-FABC-1BD4-E6EAA0BA6377}"/>
              </a:ext>
            </a:extLst>
          </p:cNvPr>
          <p:cNvSpPr>
            <a:spLocks noGrp="1"/>
          </p:cNvSpPr>
          <p:nvPr>
            <p:ph sz="half" idx="1"/>
          </p:nvPr>
        </p:nvSpPr>
        <p:spPr>
          <a:xfrm>
            <a:off x="838200" y="1825625"/>
            <a:ext cx="5692458" cy="4351338"/>
          </a:xfrm>
        </p:spPr>
        <p:txBody>
          <a:bodyPr/>
          <a:lstStyle/>
          <a:p>
            <a:r>
              <a:rPr lang="en-GB" dirty="0"/>
              <a:t>Defines </a:t>
            </a:r>
          </a:p>
          <a:p>
            <a:pPr marL="0" indent="0">
              <a:buNone/>
            </a:pPr>
            <a:r>
              <a:rPr lang="en-GB" dirty="0"/>
              <a:t>	- </a:t>
            </a:r>
            <a:r>
              <a:rPr lang="en-GB" sz="2400" dirty="0"/>
              <a:t>how the data is actually stored</a:t>
            </a:r>
          </a:p>
          <a:p>
            <a:pPr marL="457200" lvl="1" indent="0">
              <a:buNone/>
            </a:pPr>
            <a:r>
              <a:rPr lang="en-GB" dirty="0"/>
              <a:t>	- data-structures to store data and </a:t>
            </a:r>
          </a:p>
          <a:p>
            <a:pPr marL="457200" lvl="1" indent="0">
              <a:buNone/>
            </a:pPr>
            <a:r>
              <a:rPr lang="en-GB" dirty="0"/>
              <a:t>	  access methods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For example</a:t>
            </a:r>
            <a:r>
              <a:rPr lang="en-GB" dirty="0"/>
              <a:t>, customer's information is stored in tables and data is stored in the form of blocks of storage such as bytes, gigabytes etc.</a:t>
            </a:r>
          </a:p>
        </p:txBody>
      </p:sp>
      <p:pic>
        <p:nvPicPr>
          <p:cNvPr id="5" name="Content Placeholder 4">
            <a:extLst>
              <a:ext uri="{FF2B5EF4-FFF2-40B4-BE49-F238E27FC236}">
                <a16:creationId xmlns:a16="http://schemas.microsoft.com/office/drawing/2014/main" id="{C7B64709-B32A-9B91-FD74-374498B2F81E}"/>
              </a:ext>
            </a:extLst>
          </p:cNvPr>
          <p:cNvPicPr>
            <a:picLocks noGrp="1" noChangeAspect="1"/>
          </p:cNvPicPr>
          <p:nvPr>
            <p:ph sz="half" idx="2"/>
          </p:nvPr>
        </p:nvPicPr>
        <p:blipFill rotWithShape="1">
          <a:blip r:embed="rId3"/>
          <a:srcRect l="-1224" t="55236" r="13473" b="-1"/>
          <a:stretch/>
        </p:blipFill>
        <p:spPr>
          <a:xfrm>
            <a:off x="6530658" y="1769270"/>
            <a:ext cx="5156200" cy="2274093"/>
          </a:xfrm>
          <a:prstGeom prst="rect">
            <a:avLst/>
          </a:prstGeom>
        </p:spPr>
      </p:pic>
      <p:pic>
        <p:nvPicPr>
          <p:cNvPr id="6" name="Picture 5">
            <a:extLst>
              <a:ext uri="{FF2B5EF4-FFF2-40B4-BE49-F238E27FC236}">
                <a16:creationId xmlns:a16="http://schemas.microsoft.com/office/drawing/2014/main" id="{B8653CF0-4CC1-DC7F-B056-20EDF5AABAC3}"/>
              </a:ext>
            </a:extLst>
          </p:cNvPr>
          <p:cNvPicPr>
            <a:picLocks noChangeAspect="1"/>
          </p:cNvPicPr>
          <p:nvPr/>
        </p:nvPicPr>
        <p:blipFill rotWithShape="1">
          <a:blip r:embed="rId4"/>
          <a:srcRect l="13034" r="17235"/>
          <a:stretch/>
        </p:blipFill>
        <p:spPr>
          <a:xfrm>
            <a:off x="7863840" y="4466979"/>
            <a:ext cx="3685736" cy="1286367"/>
          </a:xfrm>
          <a:prstGeom prst="rect">
            <a:avLst/>
          </a:prstGeom>
        </p:spPr>
      </p:pic>
    </p:spTree>
    <p:extLst>
      <p:ext uri="{BB962C8B-B14F-4D97-AF65-F5344CB8AC3E}">
        <p14:creationId xmlns:p14="http://schemas.microsoft.com/office/powerpoint/2010/main" val="1369263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776F3-65F7-63E4-6602-61F7F78F800D}"/>
              </a:ext>
            </a:extLst>
          </p:cNvPr>
          <p:cNvSpPr>
            <a:spLocks noGrp="1"/>
          </p:cNvSpPr>
          <p:nvPr>
            <p:ph type="title"/>
          </p:nvPr>
        </p:nvSpPr>
        <p:spPr>
          <a:xfrm>
            <a:off x="838200" y="365127"/>
            <a:ext cx="10515600" cy="708762"/>
          </a:xfrm>
        </p:spPr>
        <p:txBody>
          <a:bodyPr/>
          <a:lstStyle/>
          <a:p>
            <a:r>
              <a:rPr lang="en-GB" dirty="0"/>
              <a:t>Logical or Conceptual Level</a:t>
            </a:r>
          </a:p>
        </p:txBody>
      </p:sp>
      <p:sp>
        <p:nvSpPr>
          <p:cNvPr id="3" name="Content Placeholder 2">
            <a:extLst>
              <a:ext uri="{FF2B5EF4-FFF2-40B4-BE49-F238E27FC236}">
                <a16:creationId xmlns:a16="http://schemas.microsoft.com/office/drawing/2014/main" id="{951BF3E6-CAB2-989C-5560-6C62071B7B74}"/>
              </a:ext>
            </a:extLst>
          </p:cNvPr>
          <p:cNvSpPr>
            <a:spLocks noGrp="1"/>
          </p:cNvSpPr>
          <p:nvPr>
            <p:ph sz="half" idx="1"/>
          </p:nvPr>
        </p:nvSpPr>
        <p:spPr>
          <a:xfrm>
            <a:off x="838200" y="1073889"/>
            <a:ext cx="6603609" cy="4351338"/>
          </a:xfrm>
        </p:spPr>
        <p:txBody>
          <a:bodyPr/>
          <a:lstStyle/>
          <a:p>
            <a:r>
              <a:rPr lang="en-GB" dirty="0"/>
              <a:t>Describes</a:t>
            </a:r>
          </a:p>
          <a:p>
            <a:pPr marL="0" indent="0">
              <a:buNone/>
            </a:pPr>
            <a:r>
              <a:rPr lang="en-GB" dirty="0"/>
              <a:t>	-  what data is stored in the database </a:t>
            </a:r>
          </a:p>
          <a:p>
            <a:pPr marL="0" indent="0">
              <a:buNone/>
            </a:pPr>
            <a:r>
              <a:rPr lang="en-GB" dirty="0"/>
              <a:t>	- what relationship exists among those data</a:t>
            </a:r>
          </a:p>
          <a:p>
            <a:r>
              <a:rPr lang="en-GB" dirty="0"/>
              <a:t>Database designers and developers who define the structure of the database, such as tables, relationships, and constraints.</a:t>
            </a:r>
          </a:p>
        </p:txBody>
      </p:sp>
      <p:pic>
        <p:nvPicPr>
          <p:cNvPr id="5" name="Content Placeholder 4">
            <a:extLst>
              <a:ext uri="{FF2B5EF4-FFF2-40B4-BE49-F238E27FC236}">
                <a16:creationId xmlns:a16="http://schemas.microsoft.com/office/drawing/2014/main" id="{EF03D039-0BD6-0295-3662-4C65D1C66302}"/>
              </a:ext>
            </a:extLst>
          </p:cNvPr>
          <p:cNvPicPr>
            <a:picLocks noGrp="1" noChangeAspect="1"/>
          </p:cNvPicPr>
          <p:nvPr>
            <p:ph sz="half" idx="2"/>
          </p:nvPr>
        </p:nvPicPr>
        <p:blipFill rotWithShape="1">
          <a:blip r:embed="rId3"/>
          <a:srcRect t="33893" r="16850"/>
          <a:stretch/>
        </p:blipFill>
        <p:spPr>
          <a:xfrm>
            <a:off x="7147868" y="1695450"/>
            <a:ext cx="5044132" cy="3467099"/>
          </a:xfrm>
          <a:prstGeom prst="rect">
            <a:avLst/>
          </a:prstGeom>
        </p:spPr>
      </p:pic>
    </p:spTree>
    <p:extLst>
      <p:ext uri="{BB962C8B-B14F-4D97-AF65-F5344CB8AC3E}">
        <p14:creationId xmlns:p14="http://schemas.microsoft.com/office/powerpoint/2010/main" val="2587521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11E7D-60A0-1556-72E0-4C03C2331828}"/>
              </a:ext>
            </a:extLst>
          </p:cNvPr>
          <p:cNvSpPr>
            <a:spLocks noGrp="1"/>
          </p:cNvSpPr>
          <p:nvPr>
            <p:ph type="title"/>
          </p:nvPr>
        </p:nvSpPr>
        <p:spPr>
          <a:xfrm>
            <a:off x="838200" y="365126"/>
            <a:ext cx="10515600" cy="1325563"/>
          </a:xfrm>
        </p:spPr>
        <p:txBody>
          <a:bodyPr>
            <a:normAutofit/>
          </a:bodyPr>
          <a:lstStyle/>
          <a:p>
            <a:r>
              <a:rPr lang="en-GB" dirty="0"/>
              <a:t>View or External Level</a:t>
            </a:r>
          </a:p>
        </p:txBody>
      </p:sp>
      <p:sp>
        <p:nvSpPr>
          <p:cNvPr id="3" name="Content Placeholder 2">
            <a:extLst>
              <a:ext uri="{FF2B5EF4-FFF2-40B4-BE49-F238E27FC236}">
                <a16:creationId xmlns:a16="http://schemas.microsoft.com/office/drawing/2014/main" id="{5048CDEE-3904-8C61-122E-DC27753EC68F}"/>
              </a:ext>
            </a:extLst>
          </p:cNvPr>
          <p:cNvSpPr>
            <a:spLocks noGrp="1"/>
          </p:cNvSpPr>
          <p:nvPr>
            <p:ph sz="half" idx="1"/>
          </p:nvPr>
        </p:nvSpPr>
        <p:spPr>
          <a:xfrm>
            <a:off x="838199" y="1347644"/>
            <a:ext cx="5482591" cy="4351338"/>
          </a:xfrm>
        </p:spPr>
        <p:txBody>
          <a:bodyPr>
            <a:normAutofit/>
          </a:bodyPr>
          <a:lstStyle/>
          <a:p>
            <a:r>
              <a:rPr lang="en-GB" dirty="0"/>
              <a:t>The users’ view of the database. </a:t>
            </a:r>
          </a:p>
          <a:p>
            <a:r>
              <a:rPr lang="en-GB" dirty="0"/>
              <a:t>describes the part of the database that is relevant to each user.</a:t>
            </a:r>
          </a:p>
          <a:p>
            <a:r>
              <a:rPr lang="en-GB" dirty="0"/>
              <a:t>number of different external views of the database</a:t>
            </a:r>
          </a:p>
        </p:txBody>
      </p:sp>
      <p:pic>
        <p:nvPicPr>
          <p:cNvPr id="5" name="Content Placeholder 4" descr="Diagram&#10;&#10;Description automatically generated">
            <a:extLst>
              <a:ext uri="{FF2B5EF4-FFF2-40B4-BE49-F238E27FC236}">
                <a16:creationId xmlns:a16="http://schemas.microsoft.com/office/drawing/2014/main" id="{98CC7CE0-9F74-978D-C437-0F1DF46DC6BC}"/>
              </a:ext>
            </a:extLst>
          </p:cNvPr>
          <p:cNvPicPr>
            <a:picLocks noGrp="1" noChangeAspect="1"/>
          </p:cNvPicPr>
          <p:nvPr>
            <p:ph sz="half" idx="2"/>
          </p:nvPr>
        </p:nvPicPr>
        <p:blipFill>
          <a:blip r:embed="rId3"/>
          <a:stretch>
            <a:fillRect/>
          </a:stretch>
        </p:blipFill>
        <p:spPr>
          <a:xfrm>
            <a:off x="6659245" y="768350"/>
            <a:ext cx="5033009" cy="4351338"/>
          </a:xfrm>
          <a:prstGeom prst="rect">
            <a:avLst/>
          </a:prstGeom>
          <a:noFill/>
        </p:spPr>
      </p:pic>
    </p:spTree>
    <p:extLst>
      <p:ext uri="{BB962C8B-B14F-4D97-AF65-F5344CB8AC3E}">
        <p14:creationId xmlns:p14="http://schemas.microsoft.com/office/powerpoint/2010/main" val="1840646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30FDB6CA-65C7-89BA-100E-B6E9057DE752}"/>
              </a:ext>
            </a:extLst>
          </p:cNvPr>
          <p:cNvSpPr>
            <a:spLocks noGrp="1"/>
          </p:cNvSpPr>
          <p:nvPr>
            <p:ph type="title"/>
          </p:nvPr>
        </p:nvSpPr>
        <p:spPr>
          <a:xfrm>
            <a:off x="838200" y="365126"/>
            <a:ext cx="10515600" cy="1325563"/>
          </a:xfrm>
        </p:spPr>
        <p:txBody>
          <a:bodyPr/>
          <a:lstStyle/>
          <a:p>
            <a:endParaRPr lang="en-US"/>
          </a:p>
        </p:txBody>
      </p:sp>
      <p:pic>
        <p:nvPicPr>
          <p:cNvPr id="8" name="Picture 7">
            <a:extLst>
              <a:ext uri="{FF2B5EF4-FFF2-40B4-BE49-F238E27FC236}">
                <a16:creationId xmlns:a16="http://schemas.microsoft.com/office/drawing/2014/main" id="{2E5924F7-3882-AB89-0480-3C23DF72DC06}"/>
              </a:ext>
            </a:extLst>
          </p:cNvPr>
          <p:cNvPicPr>
            <a:picLocks noChangeAspect="1"/>
          </p:cNvPicPr>
          <p:nvPr/>
        </p:nvPicPr>
        <p:blipFill>
          <a:blip r:embed="rId3"/>
          <a:stretch>
            <a:fillRect/>
          </a:stretch>
        </p:blipFill>
        <p:spPr>
          <a:xfrm>
            <a:off x="838200" y="232569"/>
            <a:ext cx="10304397" cy="5682456"/>
          </a:xfrm>
          <a:prstGeom prst="rect">
            <a:avLst/>
          </a:prstGeom>
          <a:noFill/>
        </p:spPr>
      </p:pic>
    </p:spTree>
    <p:extLst>
      <p:ext uri="{BB962C8B-B14F-4D97-AF65-F5344CB8AC3E}">
        <p14:creationId xmlns:p14="http://schemas.microsoft.com/office/powerpoint/2010/main" val="308608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8"/>
                                        </p:tgtEl>
                                      </p:cBhvr>
                                    </p:animEffect>
                                    <p:anim calcmode="lin" valueType="num">
                                      <p:cBhvr>
                                        <p:cTn id="7" dur="1000"/>
                                        <p:tgtEl>
                                          <p:spTgt spid="8"/>
                                        </p:tgtEl>
                                        <p:attrNameLst>
                                          <p:attrName>ppt_x</p:attrName>
                                        </p:attrNameLst>
                                      </p:cBhvr>
                                      <p:tavLst>
                                        <p:tav tm="0">
                                          <p:val>
                                            <p:strVal val="ppt_x"/>
                                          </p:val>
                                        </p:tav>
                                        <p:tav tm="100000">
                                          <p:val>
                                            <p:strVal val="ppt_x"/>
                                          </p:val>
                                        </p:tav>
                                      </p:tavLst>
                                    </p:anim>
                                    <p:anim calcmode="lin" valueType="num">
                                      <p:cBhvr>
                                        <p:cTn id="8" dur="1000"/>
                                        <p:tgtEl>
                                          <p:spTgt spid="8"/>
                                        </p:tgtEl>
                                        <p:attrNameLst>
                                          <p:attrName>ppt_y</p:attrName>
                                        </p:attrNameLst>
                                      </p:cBhvr>
                                      <p:tavLst>
                                        <p:tav tm="0">
                                          <p:val>
                                            <p:strVal val="ppt_y"/>
                                          </p:val>
                                        </p:tav>
                                        <p:tav tm="100000">
                                          <p:val>
                                            <p:strVal val="ppt_y+.1"/>
                                          </p:val>
                                        </p:tav>
                                      </p:tavLst>
                                    </p:anim>
                                    <p:set>
                                      <p:cBhvr>
                                        <p:cTn id="9"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30FDB6CA-65C7-89BA-100E-B6E9057DE752}"/>
              </a:ext>
            </a:extLst>
          </p:cNvPr>
          <p:cNvSpPr>
            <a:spLocks noGrp="1"/>
          </p:cNvSpPr>
          <p:nvPr>
            <p:ph type="title"/>
          </p:nvPr>
        </p:nvSpPr>
        <p:spPr>
          <a:xfrm>
            <a:off x="838200" y="365126"/>
            <a:ext cx="10515600" cy="1325563"/>
          </a:xfrm>
        </p:spPr>
        <p:txBody>
          <a:bodyPr/>
          <a:lstStyle/>
          <a:p>
            <a:endParaRPr lang="en-US"/>
          </a:p>
        </p:txBody>
      </p:sp>
      <p:sp>
        <p:nvSpPr>
          <p:cNvPr id="3" name="TextBox 2">
            <a:extLst>
              <a:ext uri="{FF2B5EF4-FFF2-40B4-BE49-F238E27FC236}">
                <a16:creationId xmlns:a16="http://schemas.microsoft.com/office/drawing/2014/main" id="{4BF4C743-0FDA-C9D5-1AF8-9459BC1CB81B}"/>
              </a:ext>
            </a:extLst>
          </p:cNvPr>
          <p:cNvSpPr txBox="1"/>
          <p:nvPr/>
        </p:nvSpPr>
        <p:spPr>
          <a:xfrm>
            <a:off x="1209040" y="1244308"/>
            <a:ext cx="9933557" cy="3418756"/>
          </a:xfrm>
          <a:prstGeom prst="rect">
            <a:avLst/>
          </a:prstGeom>
          <a:noFill/>
        </p:spPr>
        <p:txBody>
          <a:bodyPr wrap="square">
            <a:spAutoFit/>
          </a:bodyPr>
          <a:lstStyle/>
          <a:p>
            <a:pPr>
              <a:lnSpc>
                <a:spcPct val="200000"/>
              </a:lnSpc>
            </a:pPr>
            <a:r>
              <a:rPr lang="en-GB" sz="2800" b="1" dirty="0"/>
              <a:t>Summary of Levels of Abstraction:</a:t>
            </a:r>
          </a:p>
          <a:p>
            <a:pPr>
              <a:lnSpc>
                <a:spcPct val="200000"/>
              </a:lnSpc>
              <a:buFont typeface="+mj-lt"/>
              <a:buAutoNum type="arabicPeriod"/>
            </a:pPr>
            <a:r>
              <a:rPr lang="en-GB" sz="2800" b="1" dirty="0"/>
              <a:t>Physical Level</a:t>
            </a:r>
            <a:r>
              <a:rPr lang="en-GB" sz="2800" dirty="0"/>
              <a:t>: How data is stored (internal structure).</a:t>
            </a:r>
          </a:p>
          <a:p>
            <a:pPr>
              <a:lnSpc>
                <a:spcPct val="200000"/>
              </a:lnSpc>
              <a:buFont typeface="+mj-lt"/>
              <a:buAutoNum type="arabicPeriod"/>
            </a:pPr>
            <a:r>
              <a:rPr lang="en-GB" sz="2800" b="1" dirty="0"/>
              <a:t>Logical Level</a:t>
            </a:r>
            <a:r>
              <a:rPr lang="en-GB" sz="2800" dirty="0"/>
              <a:t>: What data is stored (schema design).</a:t>
            </a:r>
          </a:p>
          <a:p>
            <a:pPr>
              <a:lnSpc>
                <a:spcPct val="200000"/>
              </a:lnSpc>
              <a:buFont typeface="+mj-lt"/>
              <a:buAutoNum type="arabicPeriod"/>
            </a:pPr>
            <a:r>
              <a:rPr lang="en-GB" sz="2800" b="1" dirty="0"/>
              <a:t>View Level</a:t>
            </a:r>
            <a:r>
              <a:rPr lang="en-GB" sz="2800" dirty="0"/>
              <a:t>: How data is presented to users (user-specific views).</a:t>
            </a:r>
          </a:p>
        </p:txBody>
      </p:sp>
    </p:spTree>
    <p:extLst>
      <p:ext uri="{BB962C8B-B14F-4D97-AF65-F5344CB8AC3E}">
        <p14:creationId xmlns:p14="http://schemas.microsoft.com/office/powerpoint/2010/main" val="4209235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 b="67099"/>
          <a:stretch/>
        </p:blipFill>
        <p:spPr bwMode="auto">
          <a:xfrm>
            <a:off x="2413962" y="1231003"/>
            <a:ext cx="8019014" cy="1705237"/>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7896200" y="3212976"/>
            <a:ext cx="720080" cy="369332"/>
          </a:xfrm>
          <a:prstGeom prst="rect">
            <a:avLst/>
          </a:prstGeom>
          <a:solidFill>
            <a:schemeClr val="bg1"/>
          </a:solidFill>
        </p:spPr>
        <p:txBody>
          <a:bodyPr wrap="square" rtlCol="0">
            <a:spAutoFit/>
          </a:bodyPr>
          <a:lstStyle/>
          <a:p>
            <a:endParaRPr lang="en-US">
              <a:solidFill>
                <a:prstClr val="black"/>
              </a:solidFill>
              <a:latin typeface="Myriad Pro"/>
            </a:endParaRPr>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4148" y="3010346"/>
            <a:ext cx="2616652" cy="261665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B45289A-4063-6B6A-343A-487099F71ED0}"/>
              </a:ext>
            </a:extLst>
          </p:cNvPr>
          <p:cNvSpPr txBox="1"/>
          <p:nvPr/>
        </p:nvSpPr>
        <p:spPr>
          <a:xfrm>
            <a:off x="838200" y="3676907"/>
            <a:ext cx="6096000" cy="646331"/>
          </a:xfrm>
          <a:prstGeom prst="rect">
            <a:avLst/>
          </a:prstGeom>
          <a:noFill/>
        </p:spPr>
        <p:txBody>
          <a:bodyPr wrap="square">
            <a:spAutoFit/>
          </a:bodyPr>
          <a:lstStyle/>
          <a:p>
            <a:r>
              <a:rPr lang="en-GB" b="0" i="0" dirty="0">
                <a:solidFill>
                  <a:srgbClr val="374151"/>
                </a:solidFill>
                <a:effectLst/>
                <a:latin typeface="Söhne"/>
              </a:rPr>
              <a:t>This level represents the view of the database from the perspective of individual users or specific applications. </a:t>
            </a:r>
          </a:p>
        </p:txBody>
      </p:sp>
    </p:spTree>
    <p:extLst>
      <p:ext uri="{BB962C8B-B14F-4D97-AF65-F5344CB8AC3E}">
        <p14:creationId xmlns:p14="http://schemas.microsoft.com/office/powerpoint/2010/main" val="3616582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7512"/>
          <a:stretch/>
        </p:blipFill>
        <p:spPr bwMode="auto">
          <a:xfrm>
            <a:off x="2358045" y="1238565"/>
            <a:ext cx="7649344" cy="160623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7896200" y="3212976"/>
            <a:ext cx="720080" cy="369332"/>
          </a:xfrm>
          <a:prstGeom prst="rect">
            <a:avLst/>
          </a:prstGeom>
          <a:solidFill>
            <a:schemeClr val="bg1"/>
          </a:solidFill>
        </p:spPr>
        <p:txBody>
          <a:bodyPr wrap="square" rtlCol="0">
            <a:spAutoFit/>
          </a:bodyPr>
          <a:lstStyle/>
          <a:p>
            <a:endParaRPr lang="en-US">
              <a:solidFill>
                <a:prstClr val="black"/>
              </a:solidFill>
              <a:latin typeface="Myriad Pro"/>
            </a:endParaRPr>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8168" y="3212977"/>
            <a:ext cx="2388317" cy="238831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40D6643-F819-A316-D0A9-35AF8948F1A8}"/>
              </a:ext>
            </a:extLst>
          </p:cNvPr>
          <p:cNvSpPr txBox="1"/>
          <p:nvPr/>
        </p:nvSpPr>
        <p:spPr>
          <a:xfrm>
            <a:off x="3388593" y="2989185"/>
            <a:ext cx="6096000" cy="369332"/>
          </a:xfrm>
          <a:prstGeom prst="rect">
            <a:avLst/>
          </a:prstGeom>
          <a:noFill/>
        </p:spPr>
        <p:txBody>
          <a:bodyPr wrap="square">
            <a:spAutoFit/>
          </a:bodyPr>
          <a:lstStyle/>
          <a:p>
            <a:r>
              <a:rPr lang="en-GB" b="0" i="0" dirty="0">
                <a:solidFill>
                  <a:srgbClr val="374151"/>
                </a:solidFill>
                <a:effectLst/>
                <a:latin typeface="Söhne"/>
              </a:rPr>
              <a:t>Who are the users of the book store?</a:t>
            </a:r>
          </a:p>
        </p:txBody>
      </p:sp>
      <p:pic>
        <p:nvPicPr>
          <p:cNvPr id="8" name="Picture 7">
            <a:extLst>
              <a:ext uri="{FF2B5EF4-FFF2-40B4-BE49-F238E27FC236}">
                <a16:creationId xmlns:a16="http://schemas.microsoft.com/office/drawing/2014/main" id="{ADC042F3-1708-35A1-38B2-BB5D3F1F3B8F}"/>
              </a:ext>
            </a:extLst>
          </p:cNvPr>
          <p:cNvPicPr>
            <a:picLocks noChangeAspect="1"/>
          </p:cNvPicPr>
          <p:nvPr/>
        </p:nvPicPr>
        <p:blipFill>
          <a:blip r:embed="rId5"/>
          <a:stretch>
            <a:fillRect/>
          </a:stretch>
        </p:blipFill>
        <p:spPr>
          <a:xfrm>
            <a:off x="0" y="2428560"/>
            <a:ext cx="3295650" cy="3190875"/>
          </a:xfrm>
          <a:prstGeom prst="rect">
            <a:avLst/>
          </a:prstGeom>
        </p:spPr>
      </p:pic>
    </p:spTree>
    <p:extLst>
      <p:ext uri="{BB962C8B-B14F-4D97-AF65-F5344CB8AC3E}">
        <p14:creationId xmlns:p14="http://schemas.microsoft.com/office/powerpoint/2010/main" val="260846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494"/>
          <a:stretch/>
        </p:blipFill>
        <p:spPr bwMode="auto">
          <a:xfrm>
            <a:off x="2358045" y="1238565"/>
            <a:ext cx="7649344" cy="170603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7896200" y="3212976"/>
            <a:ext cx="720080" cy="369332"/>
          </a:xfrm>
          <a:prstGeom prst="rect">
            <a:avLst/>
          </a:prstGeom>
          <a:solidFill>
            <a:schemeClr val="bg1"/>
          </a:solidFill>
        </p:spPr>
        <p:txBody>
          <a:bodyPr wrap="square" rtlCol="0">
            <a:spAutoFit/>
          </a:bodyPr>
          <a:lstStyle/>
          <a:p>
            <a:endParaRPr lang="en-US">
              <a:solidFill>
                <a:prstClr val="black"/>
              </a:solidFill>
              <a:latin typeface="Myriad Pro"/>
            </a:endParaRPr>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7137" y="3103506"/>
            <a:ext cx="2388317" cy="238831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3D39A3A-3079-B39D-95E9-84725A9FD07C}"/>
              </a:ext>
            </a:extLst>
          </p:cNvPr>
          <p:cNvSpPr txBox="1"/>
          <p:nvPr/>
        </p:nvSpPr>
        <p:spPr>
          <a:xfrm>
            <a:off x="982132" y="2944595"/>
            <a:ext cx="6355646" cy="203132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Customers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Cashiers: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Managers: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Admin/IT: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643FFCE9-66E7-A47B-99B0-A766B6842301}"/>
              </a:ext>
            </a:extLst>
          </p:cNvPr>
          <p:cNvSpPr txBox="1"/>
          <p:nvPr/>
        </p:nvSpPr>
        <p:spPr>
          <a:xfrm>
            <a:off x="2918992" y="3818034"/>
            <a:ext cx="4418786" cy="646331"/>
          </a:xfrm>
          <a:prstGeom prst="rect">
            <a:avLst/>
          </a:prstGeom>
          <a:noFill/>
        </p:spPr>
        <p:txBody>
          <a:bodyPr wrap="square">
            <a:spAutoFit/>
          </a:bodyPr>
          <a:lstStyle/>
          <a:p>
            <a:r>
              <a:rPr lang="en-GB" b="0" i="0" dirty="0">
                <a:solidFill>
                  <a:srgbClr val="374151"/>
                </a:solidFill>
                <a:effectLst/>
                <a:latin typeface="Söhne"/>
              </a:rPr>
              <a:t>What kind of information must be available for customers and cashiers- is this same?</a:t>
            </a:r>
          </a:p>
        </p:txBody>
      </p:sp>
    </p:spTree>
    <p:extLst>
      <p:ext uri="{BB962C8B-B14F-4D97-AF65-F5344CB8AC3E}">
        <p14:creationId xmlns:p14="http://schemas.microsoft.com/office/powerpoint/2010/main" val="2486268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494"/>
          <a:stretch/>
        </p:blipFill>
        <p:spPr bwMode="auto">
          <a:xfrm>
            <a:off x="2358045" y="1238565"/>
            <a:ext cx="7649344" cy="170603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7896200" y="3212976"/>
            <a:ext cx="720080" cy="369332"/>
          </a:xfrm>
          <a:prstGeom prst="rect">
            <a:avLst/>
          </a:prstGeom>
          <a:solidFill>
            <a:schemeClr val="bg1"/>
          </a:solidFill>
        </p:spPr>
        <p:txBody>
          <a:bodyPr wrap="square" rtlCol="0">
            <a:spAutoFit/>
          </a:bodyPr>
          <a:lstStyle/>
          <a:p>
            <a:endParaRPr lang="en-US">
              <a:solidFill>
                <a:prstClr val="black"/>
              </a:solidFill>
              <a:latin typeface="Myriad Pro"/>
            </a:endParaRPr>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6201" y="3212977"/>
            <a:ext cx="2388317" cy="238831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3D39A3A-3079-B39D-95E9-84725A9FD07C}"/>
              </a:ext>
            </a:extLst>
          </p:cNvPr>
          <p:cNvSpPr txBox="1"/>
          <p:nvPr/>
        </p:nvSpPr>
        <p:spPr>
          <a:xfrm>
            <a:off x="103031" y="2944595"/>
            <a:ext cx="7234747" cy="203132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Customers:</a:t>
            </a:r>
            <a:r>
              <a:rPr kumimoji="0" lang="en-US" altLang="en-US" sz="1800" b="0" i="0" u="none" strike="noStrike" cap="none" normalizeH="0" baseline="0" dirty="0">
                <a:ln>
                  <a:noFill/>
                </a:ln>
                <a:solidFill>
                  <a:schemeClr val="tx1"/>
                </a:solidFill>
                <a:effectLst/>
                <a:latin typeface="Arial" panose="020B0604020202020204" pitchFamily="34" charset="0"/>
              </a:rPr>
              <a:t> Look for books, place orders, view prices.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Cashiers:</a:t>
            </a:r>
            <a:r>
              <a:rPr kumimoji="0" lang="en-US" altLang="en-US" sz="1800" b="0" i="0" u="none" strike="noStrike" cap="none" normalizeH="0" baseline="0" dirty="0">
                <a:ln>
                  <a:noFill/>
                </a:ln>
                <a:solidFill>
                  <a:schemeClr val="tx1"/>
                </a:solidFill>
                <a:effectLst/>
                <a:latin typeface="Arial" panose="020B0604020202020204" pitchFamily="34" charset="0"/>
              </a:rPr>
              <a:t> Process sales, manage inventory, generate receipts.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Managers:</a:t>
            </a:r>
            <a:r>
              <a:rPr kumimoji="0" lang="en-US" altLang="en-US" sz="1800" b="0" i="0" u="none" strike="noStrike" cap="none" normalizeH="0" baseline="0" dirty="0">
                <a:ln>
                  <a:noFill/>
                </a:ln>
                <a:solidFill>
                  <a:schemeClr val="tx1"/>
                </a:solidFill>
                <a:effectLst/>
                <a:latin typeface="Arial" panose="020B0604020202020204" pitchFamily="34" charset="0"/>
              </a:rPr>
              <a:t> View reports, update stock levels, monitor sales trends.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Admin/IT:</a:t>
            </a:r>
            <a:r>
              <a:rPr kumimoji="0" lang="en-US" altLang="en-US" sz="1800" b="0" i="0" u="none" strike="noStrike" cap="none" normalizeH="0" baseline="0" dirty="0">
                <a:ln>
                  <a:noFill/>
                </a:ln>
                <a:solidFill>
                  <a:schemeClr val="tx1"/>
                </a:solidFill>
                <a:effectLst/>
                <a:latin typeface="Arial" panose="020B0604020202020204" pitchFamily="34" charset="0"/>
              </a:rPr>
              <a:t> Perform system maintenance, backup data. </a:t>
            </a:r>
          </a:p>
        </p:txBody>
      </p:sp>
    </p:spTree>
    <p:extLst>
      <p:ext uri="{BB962C8B-B14F-4D97-AF65-F5344CB8AC3E}">
        <p14:creationId xmlns:p14="http://schemas.microsoft.com/office/powerpoint/2010/main" val="2531497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a:xfrm>
            <a:off x="1981200" y="274639"/>
            <a:ext cx="8229600" cy="646331"/>
          </a:xfrm>
        </p:spPr>
        <p:txBody>
          <a:bodyPr>
            <a:normAutofit/>
          </a:bodyPr>
          <a:lstStyle/>
          <a:p>
            <a:r>
              <a:rPr lang="en-GB" sz="2800"/>
              <a:t>Activity- External, conceptual and physical views</a:t>
            </a:r>
          </a:p>
        </p:txBody>
      </p:sp>
      <p:sp>
        <p:nvSpPr>
          <p:cNvPr id="15" name="TextBox 14">
            <a:extLst>
              <a:ext uri="{FF2B5EF4-FFF2-40B4-BE49-F238E27FC236}">
                <a16:creationId xmlns:a16="http://schemas.microsoft.com/office/drawing/2014/main" id="{30073BE2-9E77-63E0-5091-7E77DCC548AA}"/>
              </a:ext>
            </a:extLst>
          </p:cNvPr>
          <p:cNvSpPr txBox="1"/>
          <p:nvPr/>
        </p:nvSpPr>
        <p:spPr>
          <a:xfrm>
            <a:off x="7896200" y="3212976"/>
            <a:ext cx="720080" cy="369332"/>
          </a:xfrm>
          <a:prstGeom prst="rect">
            <a:avLst/>
          </a:prstGeom>
          <a:solidFill>
            <a:schemeClr val="bg1"/>
          </a:solidFill>
        </p:spPr>
        <p:txBody>
          <a:bodyPr wrap="square" rtlCol="0">
            <a:spAutoFit/>
          </a:bodyPr>
          <a:lstStyle/>
          <a:p>
            <a:endParaRPr lang="en-US">
              <a:solidFill>
                <a:prstClr val="black"/>
              </a:solidFill>
              <a:latin typeface="Myriad Pro"/>
            </a:endParaRPr>
          </a:p>
        </p:txBody>
      </p:sp>
      <p:sp>
        <p:nvSpPr>
          <p:cNvPr id="3" name="TextBox 2">
            <a:extLst>
              <a:ext uri="{FF2B5EF4-FFF2-40B4-BE49-F238E27FC236}">
                <a16:creationId xmlns:a16="http://schemas.microsoft.com/office/drawing/2014/main" id="{3EDED221-03BC-F896-215A-453B91BCC637}"/>
              </a:ext>
            </a:extLst>
          </p:cNvPr>
          <p:cNvSpPr txBox="1"/>
          <p:nvPr/>
        </p:nvSpPr>
        <p:spPr>
          <a:xfrm>
            <a:off x="1955032" y="963393"/>
            <a:ext cx="8712968" cy="646331"/>
          </a:xfrm>
          <a:prstGeom prst="rect">
            <a:avLst/>
          </a:prstGeom>
          <a:noFill/>
        </p:spPr>
        <p:txBody>
          <a:bodyPr wrap="square">
            <a:spAutoFit/>
          </a:bodyPr>
          <a:lstStyle/>
          <a:p>
            <a:r>
              <a:rPr lang="en-GB" b="1">
                <a:solidFill>
                  <a:prstClr val="black"/>
                </a:solidFill>
                <a:latin typeface="Myriad Pro"/>
              </a:rPr>
              <a:t>Objective:</a:t>
            </a:r>
            <a:r>
              <a:rPr lang="en-GB">
                <a:solidFill>
                  <a:prstClr val="black"/>
                </a:solidFill>
                <a:latin typeface="Myriad Pro"/>
              </a:rPr>
              <a:t> Understand the external, conceptual, and physical views of a database system through a simple banking system example.</a:t>
            </a:r>
          </a:p>
        </p:txBody>
      </p:sp>
      <p:pic>
        <p:nvPicPr>
          <p:cNvPr id="5" name="Picture 2" descr="Bank Queue. Cartoon Vector &amp; Photo ...">
            <a:extLst>
              <a:ext uri="{FF2B5EF4-FFF2-40B4-BE49-F238E27FC236}">
                <a16:creationId xmlns:a16="http://schemas.microsoft.com/office/drawing/2014/main" id="{36224DCA-57D8-AEC5-7493-821555D143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078"/>
          <a:stretch/>
        </p:blipFill>
        <p:spPr bwMode="auto">
          <a:xfrm>
            <a:off x="4459037" y="1839433"/>
            <a:ext cx="7470675" cy="366823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621745DC-A94F-91C4-7BD5-5C12D23AA71A}"/>
              </a:ext>
            </a:extLst>
          </p:cNvPr>
          <p:cNvPicPr>
            <a:picLocks noChangeAspect="1"/>
          </p:cNvPicPr>
          <p:nvPr/>
        </p:nvPicPr>
        <p:blipFill>
          <a:blip r:embed="rId4"/>
          <a:stretch>
            <a:fillRect/>
          </a:stretch>
        </p:blipFill>
        <p:spPr>
          <a:xfrm>
            <a:off x="1362867" y="2406316"/>
            <a:ext cx="2824217" cy="2824217"/>
          </a:xfrm>
          <a:prstGeom prst="rect">
            <a:avLst/>
          </a:prstGeom>
        </p:spPr>
      </p:pic>
    </p:spTree>
    <p:extLst>
      <p:ext uri="{BB962C8B-B14F-4D97-AF65-F5344CB8AC3E}">
        <p14:creationId xmlns:p14="http://schemas.microsoft.com/office/powerpoint/2010/main" val="20225853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9D297-D400-CE37-351C-9E391767313D}"/>
              </a:ext>
            </a:extLst>
          </p:cNvPr>
          <p:cNvSpPr>
            <a:spLocks noGrp="1"/>
          </p:cNvSpPr>
          <p:nvPr>
            <p:ph type="ctrTitle"/>
          </p:nvPr>
        </p:nvSpPr>
        <p:spPr/>
        <p:txBody>
          <a:bodyPr/>
          <a:lstStyle/>
          <a:p>
            <a:r>
              <a:rPr lang="en-GB" dirty="0">
                <a:solidFill>
                  <a:schemeClr val="bg1"/>
                </a:solidFill>
              </a:rPr>
              <a:t>Relational Keys</a:t>
            </a:r>
          </a:p>
        </p:txBody>
      </p:sp>
      <p:sp>
        <p:nvSpPr>
          <p:cNvPr id="3" name="Subtitle 2">
            <a:extLst>
              <a:ext uri="{FF2B5EF4-FFF2-40B4-BE49-F238E27FC236}">
                <a16:creationId xmlns:a16="http://schemas.microsoft.com/office/drawing/2014/main" id="{E36B6EE3-CA5D-AA3A-8340-204795969DE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289585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E/R (Entity/Relationship) Model</a:t>
            </a:r>
          </a:p>
        </p:txBody>
      </p:sp>
      <p:pic>
        <p:nvPicPr>
          <p:cNvPr id="1028" name="Picture 4" descr="What is database? ~ Computer Languages (clcoding)">
            <a:extLst>
              <a:ext uri="{FF2B5EF4-FFF2-40B4-BE49-F238E27FC236}">
                <a16:creationId xmlns:a16="http://schemas.microsoft.com/office/drawing/2014/main" id="{AE30A907-CA82-42CF-AEB9-AE127792AB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150"/>
          <a:stretch/>
        </p:blipFill>
        <p:spPr bwMode="auto">
          <a:xfrm>
            <a:off x="135165" y="1363462"/>
            <a:ext cx="7251627" cy="28003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5D89159-2FDD-7D54-4A3A-D7EC5EA75F64}"/>
              </a:ext>
            </a:extLst>
          </p:cNvPr>
          <p:cNvPicPr>
            <a:picLocks noChangeAspect="1"/>
          </p:cNvPicPr>
          <p:nvPr/>
        </p:nvPicPr>
        <p:blipFill>
          <a:blip r:embed="rId4"/>
          <a:stretch>
            <a:fillRect/>
          </a:stretch>
        </p:blipFill>
        <p:spPr>
          <a:xfrm>
            <a:off x="7299266" y="3207369"/>
            <a:ext cx="4892734" cy="2752163"/>
          </a:xfrm>
          <a:prstGeom prst="rect">
            <a:avLst/>
          </a:prstGeom>
        </p:spPr>
      </p:pic>
    </p:spTree>
    <p:extLst>
      <p:ext uri="{BB962C8B-B14F-4D97-AF65-F5344CB8AC3E}">
        <p14:creationId xmlns:p14="http://schemas.microsoft.com/office/powerpoint/2010/main" val="10722147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774CE-3DA9-4F43-A0A3-5FA5229C8DDF}"/>
              </a:ext>
            </a:extLst>
          </p:cNvPr>
          <p:cNvSpPr>
            <a:spLocks noGrp="1"/>
          </p:cNvSpPr>
          <p:nvPr>
            <p:ph type="title"/>
          </p:nvPr>
        </p:nvSpPr>
        <p:spPr/>
        <p:txBody>
          <a:bodyPr/>
          <a:lstStyle/>
          <a:p>
            <a:r>
              <a:rPr lang="en-US" dirty="0"/>
              <a:t>Key</a:t>
            </a:r>
          </a:p>
        </p:txBody>
      </p:sp>
      <p:sp>
        <p:nvSpPr>
          <p:cNvPr id="3" name="Content Placeholder 2">
            <a:extLst>
              <a:ext uri="{FF2B5EF4-FFF2-40B4-BE49-F238E27FC236}">
                <a16:creationId xmlns:a16="http://schemas.microsoft.com/office/drawing/2014/main" id="{1BD43789-09EE-0F4D-AFDD-63A0337FA70C}"/>
              </a:ext>
            </a:extLst>
          </p:cNvPr>
          <p:cNvSpPr>
            <a:spLocks noGrp="1"/>
          </p:cNvSpPr>
          <p:nvPr>
            <p:ph sz="half" idx="1"/>
          </p:nvPr>
        </p:nvSpPr>
        <p:spPr>
          <a:xfrm>
            <a:off x="303620" y="1825625"/>
            <a:ext cx="5690780" cy="4351338"/>
          </a:xfrm>
        </p:spPr>
        <p:txBody>
          <a:bodyPr/>
          <a:lstStyle/>
          <a:p>
            <a:pPr marL="0" indent="0">
              <a:buNone/>
            </a:pPr>
            <a:r>
              <a:rPr lang="en-US" dirty="0"/>
              <a:t>An attribute or group of attributes, which is used to identify a row/record in a table.</a:t>
            </a:r>
          </a:p>
        </p:txBody>
      </p:sp>
      <p:sp>
        <p:nvSpPr>
          <p:cNvPr id="4" name="Content Placeholder 3">
            <a:extLst>
              <a:ext uri="{FF2B5EF4-FFF2-40B4-BE49-F238E27FC236}">
                <a16:creationId xmlns:a16="http://schemas.microsoft.com/office/drawing/2014/main" id="{91BF5C68-E1DD-2C47-AE3B-A9673ED456CB}"/>
              </a:ext>
            </a:extLst>
          </p:cNvPr>
          <p:cNvSpPr>
            <a:spLocks noGrp="1"/>
          </p:cNvSpPr>
          <p:nvPr>
            <p:ph sz="half" idx="2"/>
          </p:nvPr>
        </p:nvSpPr>
        <p:spPr>
          <a:xfrm>
            <a:off x="5994401" y="1516655"/>
            <a:ext cx="5690780" cy="3581400"/>
          </a:xfrm>
        </p:spPr>
        <p:txBody>
          <a:bodyPr/>
          <a:lstStyle/>
          <a:p>
            <a:pPr marL="0" indent="0">
              <a:buNone/>
            </a:pPr>
            <a:r>
              <a:rPr lang="en-GB" dirty="0"/>
              <a:t>Different Types of Database Keys</a:t>
            </a:r>
          </a:p>
          <a:p>
            <a:pPr marL="0" indent="0">
              <a:buNone/>
            </a:pPr>
            <a:endParaRPr lang="en-GB" dirty="0"/>
          </a:p>
          <a:p>
            <a:pPr lvl="1"/>
            <a:r>
              <a:rPr lang="en-GB" dirty="0"/>
              <a:t>Candidate Key</a:t>
            </a:r>
          </a:p>
          <a:p>
            <a:pPr lvl="1"/>
            <a:r>
              <a:rPr lang="en-GB" dirty="0"/>
              <a:t>Primary Key</a:t>
            </a:r>
          </a:p>
          <a:p>
            <a:pPr lvl="1"/>
            <a:r>
              <a:rPr lang="en-GB" dirty="0"/>
              <a:t>Super Key</a:t>
            </a:r>
          </a:p>
          <a:p>
            <a:pPr lvl="1"/>
            <a:r>
              <a:rPr lang="en-GB" dirty="0"/>
              <a:t>Alternate Key</a:t>
            </a:r>
          </a:p>
          <a:p>
            <a:pPr lvl="1"/>
            <a:r>
              <a:rPr lang="en-GB" dirty="0"/>
              <a:t>Foreign Key</a:t>
            </a:r>
          </a:p>
          <a:p>
            <a:pPr lvl="1"/>
            <a:r>
              <a:rPr lang="en-GB" dirty="0"/>
              <a:t>Composite Key</a:t>
            </a:r>
            <a:endParaRPr lang="en-US" dirty="0"/>
          </a:p>
        </p:txBody>
      </p:sp>
    </p:spTree>
    <p:extLst>
      <p:ext uri="{BB962C8B-B14F-4D97-AF65-F5344CB8AC3E}">
        <p14:creationId xmlns:p14="http://schemas.microsoft.com/office/powerpoint/2010/main" val="1652456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4">
                                            <p:txEl>
                                              <p:pRg st="5" end="5"/>
                                            </p:txEl>
                                          </p:spTgt>
                                        </p:tgtEl>
                                        <p:attrNameLst>
                                          <p:attrName>style.visibility</p:attrName>
                                        </p:attrNameLst>
                                      </p:cBhvr>
                                      <p:to>
                                        <p:strVal val="hidden"/>
                                      </p:to>
                                    </p:set>
                                  </p:childTnLst>
                                </p:cTn>
                              </p:par>
                              <p:par>
                                <p:cTn id="9" presetID="1" presetClass="exit" presetSubtype="0" fill="hold" nodeType="withEffect">
                                  <p:stCondLst>
                                    <p:cond delay="0"/>
                                  </p:stCondLst>
                                  <p:childTnLst>
                                    <p:set>
                                      <p:cBhvr>
                                        <p:cTn id="10" dur="1" fill="hold">
                                          <p:stCondLst>
                                            <p:cond delay="0"/>
                                          </p:stCondLst>
                                        </p:cTn>
                                        <p:tgtEl>
                                          <p:spTgt spid="4">
                                            <p:txEl>
                                              <p:pRg st="7" end="7"/>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xfrm>
            <a:off x="1101666" y="302652"/>
            <a:ext cx="10515600" cy="1325563"/>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dirty="0">
                <a:ea typeface="+mn-ea"/>
              </a:rPr>
              <a:t>Candidate Key</a:t>
            </a:r>
          </a:p>
        </p:txBody>
      </p:sp>
      <p:sp>
        <p:nvSpPr>
          <p:cNvPr id="29699" name="Rectangle 1027"/>
          <p:cNvSpPr>
            <a:spLocks noGrp="1" noChangeArrowheads="1"/>
          </p:cNvSpPr>
          <p:nvPr>
            <p:ph idx="1"/>
          </p:nvPr>
        </p:nvSpPr>
        <p:spPr>
          <a:xfrm>
            <a:off x="266700" y="1371600"/>
            <a:ext cx="4516152"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lnSpcReduction="10000"/>
          </a:bodyPr>
          <a:lstStyle/>
          <a:p>
            <a:pPr lvl="1"/>
            <a:r>
              <a:rPr lang="en-GB" altLang="en-US" dirty="0">
                <a:latin typeface="Times" panose="02020603050405020304" pitchFamily="18" charset="0"/>
                <a:cs typeface="Times New Roman" panose="02020603050405020304" pitchFamily="18" charset="0"/>
              </a:rPr>
              <a:t>set of one or more attributes (columns) in a relational database table that can uniquely identify a record (row) in that table.</a:t>
            </a:r>
          </a:p>
          <a:p>
            <a:pPr marL="457200" lvl="1" indent="0">
              <a:buNone/>
            </a:pPr>
            <a:endParaRPr lang="en-GB" altLang="en-US" dirty="0">
              <a:latin typeface="Times" panose="02020603050405020304" pitchFamily="18" charset="0"/>
              <a:cs typeface="Times New Roman" panose="02020603050405020304" pitchFamily="18" charset="0"/>
            </a:endParaRPr>
          </a:p>
          <a:p>
            <a:pPr lvl="1"/>
            <a:r>
              <a:rPr lang="en-GB" altLang="en-US" dirty="0">
                <a:latin typeface="Times" panose="02020603050405020304" pitchFamily="18" charset="0"/>
                <a:cs typeface="Times New Roman" panose="02020603050405020304" pitchFamily="18" charset="0"/>
              </a:rPr>
              <a:t>Each candidate key can serve as a unique identifier for the data, and at least one of these candidate keys will be chosen as the primary key for the table.</a:t>
            </a:r>
            <a:endParaRPr lang="en-GB" altLang="en-US" b="1" dirty="0">
              <a:latin typeface="Times" panose="02020603050405020304" pitchFamily="18" charset="0"/>
            </a:endParaRPr>
          </a:p>
        </p:txBody>
      </p:sp>
      <p:sp>
        <p:nvSpPr>
          <p:cNvPr id="55297" name="Slide Number Placeholder 3"/>
          <p:cNvSpPr>
            <a:spLocks noGrp="1"/>
          </p:cNvSpPr>
          <p:nvPr>
            <p:ph type="sldNum" sz="quarter" idx="12"/>
          </p:nvPr>
        </p:nvSpPr>
        <p:spPr bwMode="auto">
          <a:xfrm>
            <a:off x="0" y="1272222"/>
            <a:ext cx="533400" cy="2444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anchor="ctr" anchorCtr="0">
            <a:normAutofit fontScale="85000" lnSpcReduction="20000"/>
          </a:bodyP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A6EA856F-7FCD-4AED-824B-82A47E56E707}" type="slidenum">
              <a:rPr kumimoji="0" lang="en-GB" sz="1400" b="1"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18</a:t>
            </a:fld>
            <a:endParaRPr kumimoji="0" lang="en-GB" altLang="en-US" sz="14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Table 3">
            <a:extLst>
              <a:ext uri="{FF2B5EF4-FFF2-40B4-BE49-F238E27FC236}">
                <a16:creationId xmlns:a16="http://schemas.microsoft.com/office/drawing/2014/main" id="{F982D12C-AE6E-48CD-3B37-F44D97F717BC}"/>
              </a:ext>
            </a:extLst>
          </p:cNvPr>
          <p:cNvGraphicFramePr>
            <a:graphicFrameLocks noGrp="1"/>
          </p:cNvGraphicFramePr>
          <p:nvPr>
            <p:extLst>
              <p:ext uri="{D42A27DB-BD31-4B8C-83A1-F6EECF244321}">
                <p14:modId xmlns:p14="http://schemas.microsoft.com/office/powerpoint/2010/main" val="1885730880"/>
              </p:ext>
            </p:extLst>
          </p:nvPr>
        </p:nvGraphicFramePr>
        <p:xfrm>
          <a:off x="4877306" y="2113115"/>
          <a:ext cx="7162292" cy="2115305"/>
        </p:xfrm>
        <a:graphic>
          <a:graphicData uri="http://schemas.openxmlformats.org/drawingml/2006/table">
            <a:tbl>
              <a:tblPr>
                <a:tableStyleId>{69CF1AB2-1976-4502-BF36-3FF5EA218861}</a:tableStyleId>
              </a:tblPr>
              <a:tblGrid>
                <a:gridCol w="1117094">
                  <a:extLst>
                    <a:ext uri="{9D8B030D-6E8A-4147-A177-3AD203B41FA5}">
                      <a16:colId xmlns:a16="http://schemas.microsoft.com/office/drawing/2014/main" val="1558281959"/>
                    </a:ext>
                  </a:extLst>
                </a:gridCol>
                <a:gridCol w="1686560">
                  <a:extLst>
                    <a:ext uri="{9D8B030D-6E8A-4147-A177-3AD203B41FA5}">
                      <a16:colId xmlns:a16="http://schemas.microsoft.com/office/drawing/2014/main" val="3124881556"/>
                    </a:ext>
                  </a:extLst>
                </a:gridCol>
                <a:gridCol w="2568065">
                  <a:extLst>
                    <a:ext uri="{9D8B030D-6E8A-4147-A177-3AD203B41FA5}">
                      <a16:colId xmlns:a16="http://schemas.microsoft.com/office/drawing/2014/main" val="2553211900"/>
                    </a:ext>
                  </a:extLst>
                </a:gridCol>
                <a:gridCol w="1790573">
                  <a:extLst>
                    <a:ext uri="{9D8B030D-6E8A-4147-A177-3AD203B41FA5}">
                      <a16:colId xmlns:a16="http://schemas.microsoft.com/office/drawing/2014/main" val="3588398914"/>
                    </a:ext>
                  </a:extLst>
                </a:gridCol>
              </a:tblGrid>
              <a:tr h="423061">
                <a:tc>
                  <a:txBody>
                    <a:bodyPr/>
                    <a:lstStyle/>
                    <a:p>
                      <a:r>
                        <a:rPr lang="en-GB" dirty="0" err="1">
                          <a:ln>
                            <a:noFill/>
                          </a:ln>
                        </a:rPr>
                        <a:t>StudentID</a:t>
                      </a:r>
                      <a:endParaRPr lang="en-GB" dirty="0">
                        <a:ln>
                          <a:noFill/>
                        </a:ln>
                      </a:endParaRPr>
                    </a:p>
                  </a:txBody>
                  <a:tcPr anchor="ctr"/>
                </a:tc>
                <a:tc>
                  <a:txBody>
                    <a:bodyPr/>
                    <a:lstStyle/>
                    <a:p>
                      <a:r>
                        <a:rPr lang="en-GB">
                          <a:ln>
                            <a:noFill/>
                          </a:ln>
                        </a:rPr>
                        <a:t>StudentNumber</a:t>
                      </a:r>
                    </a:p>
                  </a:txBody>
                  <a:tcPr anchor="ctr"/>
                </a:tc>
                <a:tc>
                  <a:txBody>
                    <a:bodyPr/>
                    <a:lstStyle/>
                    <a:p>
                      <a:r>
                        <a:rPr lang="en-GB" dirty="0">
                          <a:ln>
                            <a:noFill/>
                          </a:ln>
                        </a:rPr>
                        <a:t>Email</a:t>
                      </a:r>
                    </a:p>
                  </a:txBody>
                  <a:tcPr anchor="ctr"/>
                </a:tc>
                <a:tc>
                  <a:txBody>
                    <a:bodyPr/>
                    <a:lstStyle/>
                    <a:p>
                      <a:r>
                        <a:rPr lang="en-GB">
                          <a:ln>
                            <a:noFill/>
                          </a:ln>
                        </a:rPr>
                        <a:t>StudentName</a:t>
                      </a:r>
                    </a:p>
                  </a:txBody>
                  <a:tcPr anchor="ctr"/>
                </a:tc>
                <a:extLst>
                  <a:ext uri="{0D108BD9-81ED-4DB2-BD59-A6C34878D82A}">
                    <a16:rowId xmlns:a16="http://schemas.microsoft.com/office/drawing/2014/main" val="4071020691"/>
                  </a:ext>
                </a:extLst>
              </a:tr>
              <a:tr h="423061">
                <a:tc>
                  <a:txBody>
                    <a:bodyPr/>
                    <a:lstStyle/>
                    <a:p>
                      <a:r>
                        <a:rPr lang="en-GB" dirty="0">
                          <a:ln>
                            <a:noFill/>
                          </a:ln>
                        </a:rPr>
                        <a:t>1</a:t>
                      </a:r>
                    </a:p>
                  </a:txBody>
                  <a:tcPr anchor="ctr"/>
                </a:tc>
                <a:tc>
                  <a:txBody>
                    <a:bodyPr/>
                    <a:lstStyle/>
                    <a:p>
                      <a:r>
                        <a:rPr lang="en-GB" dirty="0">
                          <a:ln>
                            <a:noFill/>
                          </a:ln>
                        </a:rPr>
                        <a:t>2837590</a:t>
                      </a:r>
                    </a:p>
                  </a:txBody>
                  <a:tcPr anchor="ctr"/>
                </a:tc>
                <a:tc>
                  <a:txBody>
                    <a:bodyPr/>
                    <a:lstStyle/>
                    <a:p>
                      <a:r>
                        <a:rPr lang="en-GB">
                          <a:ln>
                            <a:noFill/>
                          </a:ln>
                        </a:rPr>
                        <a:t>adele@example.com</a:t>
                      </a:r>
                    </a:p>
                  </a:txBody>
                  <a:tcPr anchor="ctr"/>
                </a:tc>
                <a:tc>
                  <a:txBody>
                    <a:bodyPr/>
                    <a:lstStyle/>
                    <a:p>
                      <a:r>
                        <a:rPr lang="en-GB">
                          <a:ln>
                            <a:noFill/>
                          </a:ln>
                        </a:rPr>
                        <a:t>Adele</a:t>
                      </a:r>
                    </a:p>
                  </a:txBody>
                  <a:tcPr anchor="ctr"/>
                </a:tc>
                <a:extLst>
                  <a:ext uri="{0D108BD9-81ED-4DB2-BD59-A6C34878D82A}">
                    <a16:rowId xmlns:a16="http://schemas.microsoft.com/office/drawing/2014/main" val="4202598930"/>
                  </a:ext>
                </a:extLst>
              </a:tr>
              <a:tr h="423061">
                <a:tc>
                  <a:txBody>
                    <a:bodyPr/>
                    <a:lstStyle/>
                    <a:p>
                      <a:r>
                        <a:rPr lang="en-GB" dirty="0">
                          <a:ln>
                            <a:noFill/>
                          </a:ln>
                        </a:rPr>
                        <a:t>2</a:t>
                      </a:r>
                    </a:p>
                  </a:txBody>
                  <a:tcPr anchor="ctr"/>
                </a:tc>
                <a:tc>
                  <a:txBody>
                    <a:bodyPr/>
                    <a:lstStyle/>
                    <a:p>
                      <a:r>
                        <a:rPr lang="en-GB" dirty="0">
                          <a:ln>
                            <a:noFill/>
                          </a:ln>
                        </a:rPr>
                        <a:t>2837591</a:t>
                      </a:r>
                    </a:p>
                  </a:txBody>
                  <a:tcPr anchor="ctr"/>
                </a:tc>
                <a:tc>
                  <a:txBody>
                    <a:bodyPr/>
                    <a:lstStyle/>
                    <a:p>
                      <a:r>
                        <a:rPr lang="en-GB" dirty="0">
                          <a:ln>
                            <a:noFill/>
                          </a:ln>
                        </a:rPr>
                        <a:t>bob@example.com</a:t>
                      </a:r>
                    </a:p>
                  </a:txBody>
                  <a:tcPr anchor="ctr"/>
                </a:tc>
                <a:tc>
                  <a:txBody>
                    <a:bodyPr/>
                    <a:lstStyle/>
                    <a:p>
                      <a:r>
                        <a:rPr lang="en-GB">
                          <a:ln>
                            <a:noFill/>
                          </a:ln>
                        </a:rPr>
                        <a:t>Bob</a:t>
                      </a:r>
                    </a:p>
                  </a:txBody>
                  <a:tcPr anchor="ctr"/>
                </a:tc>
                <a:extLst>
                  <a:ext uri="{0D108BD9-81ED-4DB2-BD59-A6C34878D82A}">
                    <a16:rowId xmlns:a16="http://schemas.microsoft.com/office/drawing/2014/main" val="1267004602"/>
                  </a:ext>
                </a:extLst>
              </a:tr>
              <a:tr h="423061">
                <a:tc>
                  <a:txBody>
                    <a:bodyPr/>
                    <a:lstStyle/>
                    <a:p>
                      <a:r>
                        <a:rPr lang="en-GB" dirty="0">
                          <a:ln>
                            <a:noFill/>
                          </a:ln>
                        </a:rPr>
                        <a:t>3</a:t>
                      </a:r>
                    </a:p>
                  </a:txBody>
                  <a:tcPr anchor="ctr"/>
                </a:tc>
                <a:tc>
                  <a:txBody>
                    <a:bodyPr/>
                    <a:lstStyle/>
                    <a:p>
                      <a:r>
                        <a:rPr lang="en-GB">
                          <a:ln>
                            <a:noFill/>
                          </a:ln>
                        </a:rPr>
                        <a:t>2837592</a:t>
                      </a:r>
                    </a:p>
                  </a:txBody>
                  <a:tcPr anchor="ctr"/>
                </a:tc>
                <a:tc>
                  <a:txBody>
                    <a:bodyPr/>
                    <a:lstStyle/>
                    <a:p>
                      <a:r>
                        <a:rPr lang="en-GB">
                          <a:ln>
                            <a:noFill/>
                          </a:ln>
                        </a:rPr>
                        <a:t>charlie@example.com</a:t>
                      </a:r>
                    </a:p>
                  </a:txBody>
                  <a:tcPr anchor="ctr"/>
                </a:tc>
                <a:tc>
                  <a:txBody>
                    <a:bodyPr/>
                    <a:lstStyle/>
                    <a:p>
                      <a:r>
                        <a:rPr lang="en-GB" dirty="0">
                          <a:ln>
                            <a:noFill/>
                          </a:ln>
                        </a:rPr>
                        <a:t>Charlie</a:t>
                      </a:r>
                    </a:p>
                  </a:txBody>
                  <a:tcPr anchor="ctr"/>
                </a:tc>
                <a:extLst>
                  <a:ext uri="{0D108BD9-81ED-4DB2-BD59-A6C34878D82A}">
                    <a16:rowId xmlns:a16="http://schemas.microsoft.com/office/drawing/2014/main" val="3719677884"/>
                  </a:ext>
                </a:extLst>
              </a:tr>
              <a:tr h="423061">
                <a:tc>
                  <a:txBody>
                    <a:bodyPr/>
                    <a:lstStyle/>
                    <a:p>
                      <a:r>
                        <a:rPr lang="en-GB" dirty="0">
                          <a:ln>
                            <a:noFill/>
                          </a:ln>
                        </a:rPr>
                        <a:t>4</a:t>
                      </a:r>
                    </a:p>
                  </a:txBody>
                  <a:tcPr anchor="ctr"/>
                </a:tc>
                <a:tc>
                  <a:txBody>
                    <a:bodyPr/>
                    <a:lstStyle/>
                    <a:p>
                      <a:r>
                        <a:rPr lang="en-GB" dirty="0">
                          <a:ln>
                            <a:noFill/>
                          </a:ln>
                        </a:rPr>
                        <a:t>2837693</a:t>
                      </a:r>
                    </a:p>
                  </a:txBody>
                  <a:tcPr anchor="ctr"/>
                </a:tc>
                <a:tc>
                  <a:txBody>
                    <a:bodyPr/>
                    <a:lstStyle/>
                    <a:p>
                      <a:r>
                        <a:rPr lang="en-GB" dirty="0">
                          <a:ln>
                            <a:noFill/>
                          </a:ln>
                        </a:rPr>
                        <a:t>bobby@example.com</a:t>
                      </a:r>
                    </a:p>
                  </a:txBody>
                  <a:tcPr anchor="ctr"/>
                </a:tc>
                <a:tc>
                  <a:txBody>
                    <a:bodyPr/>
                    <a:lstStyle/>
                    <a:p>
                      <a:r>
                        <a:rPr lang="en-GB" dirty="0">
                          <a:ln>
                            <a:noFill/>
                          </a:ln>
                        </a:rPr>
                        <a:t>Bob</a:t>
                      </a:r>
                    </a:p>
                  </a:txBody>
                  <a:tcPr anchor="ctr"/>
                </a:tc>
                <a:extLst>
                  <a:ext uri="{0D108BD9-81ED-4DB2-BD59-A6C34878D82A}">
                    <a16:rowId xmlns:a16="http://schemas.microsoft.com/office/drawing/2014/main" val="347341364"/>
                  </a:ext>
                </a:extLst>
              </a:tr>
            </a:tbl>
          </a:graphicData>
        </a:graphic>
      </p:graphicFrame>
      <p:sp>
        <p:nvSpPr>
          <p:cNvPr id="5" name="Rectangle 1">
            <a:extLst>
              <a:ext uri="{FF2B5EF4-FFF2-40B4-BE49-F238E27FC236}">
                <a16:creationId xmlns:a16="http://schemas.microsoft.com/office/drawing/2014/main" id="{311A0218-DFDB-E313-7878-4B5D2C8AD092}"/>
              </a:ext>
            </a:extLst>
          </p:cNvPr>
          <p:cNvSpPr>
            <a:spLocks noChangeArrowheads="1"/>
          </p:cNvSpPr>
          <p:nvPr/>
        </p:nvSpPr>
        <p:spPr bwMode="auto">
          <a:xfrm>
            <a:off x="4474535" y="1699526"/>
            <a:ext cx="617169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Consider a </a:t>
            </a:r>
            <a:r>
              <a:rPr kumimoji="0" lang="en-US" altLang="en-US" sz="1800" b="1" i="0" u="none" strike="noStrike" cap="none" normalizeH="0" baseline="0" dirty="0">
                <a:ln>
                  <a:noFill/>
                </a:ln>
                <a:solidFill>
                  <a:schemeClr val="tx1"/>
                </a:solidFill>
                <a:effectLst/>
                <a:latin typeface="Arial" panose="020B0604020202020204" pitchFamily="34" charset="0"/>
              </a:rPr>
              <a:t>Student</a:t>
            </a:r>
            <a:r>
              <a:rPr kumimoji="0" lang="en-US" altLang="en-US" sz="1800" b="0" i="0" u="none" strike="noStrike" cap="none" normalizeH="0" baseline="0" dirty="0">
                <a:ln>
                  <a:noFill/>
                </a:ln>
                <a:solidFill>
                  <a:schemeClr val="tx1"/>
                </a:solidFill>
                <a:effectLst/>
                <a:latin typeface="Arial" panose="020B0604020202020204" pitchFamily="34" charset="0"/>
              </a:rPr>
              <a:t> table with the following attributes:</a:t>
            </a:r>
          </a:p>
        </p:txBody>
      </p:sp>
    </p:spTree>
    <p:extLst>
      <p:ext uri="{BB962C8B-B14F-4D97-AF65-F5344CB8AC3E}">
        <p14:creationId xmlns:p14="http://schemas.microsoft.com/office/powerpoint/2010/main" val="3449212656"/>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9699">
                                            <p:txEl>
                                              <p:pRg st="2" end="2"/>
                                            </p:txEl>
                                          </p:spTgt>
                                        </p:tgtEl>
                                        <p:attrNameLst>
                                          <p:attrName>style.visibility</p:attrName>
                                        </p:attrNameLst>
                                      </p:cBhvr>
                                      <p:to>
                                        <p:strVal val="visible"/>
                                      </p:to>
                                    </p:set>
                                    <p:animEffect transition="in" filter="randombar(horizontal)">
                                      <p:cBhvr>
                                        <p:cTn id="7" dur="500"/>
                                        <p:tgtEl>
                                          <p:spTgt spid="296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xfrm>
            <a:off x="1101666" y="302652"/>
            <a:ext cx="10515600" cy="1325563"/>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dirty="0">
                <a:ea typeface="+mn-ea"/>
              </a:rPr>
              <a:t>Candidate Key</a:t>
            </a:r>
          </a:p>
        </p:txBody>
      </p:sp>
      <p:sp>
        <p:nvSpPr>
          <p:cNvPr id="29699" name="Rectangle 1027"/>
          <p:cNvSpPr>
            <a:spLocks noGrp="1" noChangeArrowheads="1"/>
          </p:cNvSpPr>
          <p:nvPr>
            <p:ph idx="1"/>
          </p:nvPr>
        </p:nvSpPr>
        <p:spPr>
          <a:xfrm>
            <a:off x="266700" y="1371600"/>
            <a:ext cx="4516152"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a:bodyPr>
          <a:lstStyle/>
          <a:p>
            <a:pPr lvl="1"/>
            <a:r>
              <a:rPr lang="en-GB" altLang="en-US" dirty="0">
                <a:latin typeface="Times" panose="02020603050405020304" pitchFamily="18" charset="0"/>
                <a:cs typeface="Times New Roman" panose="02020603050405020304" pitchFamily="18" charset="0"/>
              </a:rPr>
              <a:t>set of one or more attributes (columns) in a relational database table that can uniquely identify a record (row) in that table.</a:t>
            </a:r>
          </a:p>
          <a:p>
            <a:pPr lvl="1"/>
            <a:r>
              <a:rPr lang="en-GB" altLang="en-US" dirty="0">
                <a:latin typeface="Times" panose="02020603050405020304" pitchFamily="18" charset="0"/>
                <a:cs typeface="Times New Roman" panose="02020603050405020304" pitchFamily="18" charset="0"/>
              </a:rPr>
              <a:t>Each candidate key can serve as a unique identifier for the data, and at least one of these candidate keys will be chosen as the primary key for the table.</a:t>
            </a:r>
            <a:endParaRPr lang="en-GB" altLang="en-US" b="1" dirty="0">
              <a:latin typeface="Times" panose="02020603050405020304" pitchFamily="18" charset="0"/>
            </a:endParaRPr>
          </a:p>
        </p:txBody>
      </p:sp>
      <p:sp>
        <p:nvSpPr>
          <p:cNvPr id="55297" name="Slide Number Placeholder 3"/>
          <p:cNvSpPr>
            <a:spLocks noGrp="1"/>
          </p:cNvSpPr>
          <p:nvPr>
            <p:ph type="sldNum" sz="quarter" idx="12"/>
          </p:nvPr>
        </p:nvSpPr>
        <p:spPr bwMode="auto">
          <a:xfrm>
            <a:off x="0" y="1272222"/>
            <a:ext cx="533400" cy="2444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anchor="ctr" anchorCtr="0">
            <a:normAutofit fontScale="85000" lnSpcReduction="20000"/>
          </a:bodyP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A6EA856F-7FCD-4AED-824B-82A47E56E707}" type="slidenum">
              <a:rPr kumimoji="0" lang="en-GB" sz="1400" b="1"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19</a:t>
            </a:fld>
            <a:endParaRPr kumimoji="0" lang="en-GB" altLang="en-US" sz="14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Table 3">
            <a:extLst>
              <a:ext uri="{FF2B5EF4-FFF2-40B4-BE49-F238E27FC236}">
                <a16:creationId xmlns:a16="http://schemas.microsoft.com/office/drawing/2014/main" id="{F982D12C-AE6E-48CD-3B37-F44D97F717BC}"/>
              </a:ext>
            </a:extLst>
          </p:cNvPr>
          <p:cNvGraphicFramePr>
            <a:graphicFrameLocks noGrp="1"/>
          </p:cNvGraphicFramePr>
          <p:nvPr>
            <p:extLst>
              <p:ext uri="{D42A27DB-BD31-4B8C-83A1-F6EECF244321}">
                <p14:modId xmlns:p14="http://schemas.microsoft.com/office/powerpoint/2010/main" val="1685416450"/>
              </p:ext>
            </p:extLst>
          </p:nvPr>
        </p:nvGraphicFramePr>
        <p:xfrm>
          <a:off x="4997302" y="2113115"/>
          <a:ext cx="7042296" cy="2115305"/>
        </p:xfrm>
        <a:graphic>
          <a:graphicData uri="http://schemas.openxmlformats.org/drawingml/2006/table">
            <a:tbl>
              <a:tblPr>
                <a:tableStyleId>{69CF1AB2-1976-4502-BF36-3FF5EA218861}</a:tableStyleId>
              </a:tblPr>
              <a:tblGrid>
                <a:gridCol w="1179978">
                  <a:extLst>
                    <a:ext uri="{9D8B030D-6E8A-4147-A177-3AD203B41FA5}">
                      <a16:colId xmlns:a16="http://schemas.microsoft.com/office/drawing/2014/main" val="1558281959"/>
                    </a:ext>
                  </a:extLst>
                </a:gridCol>
                <a:gridCol w="1737360">
                  <a:extLst>
                    <a:ext uri="{9D8B030D-6E8A-4147-A177-3AD203B41FA5}">
                      <a16:colId xmlns:a16="http://schemas.microsoft.com/office/drawing/2014/main" val="3124881556"/>
                    </a:ext>
                  </a:extLst>
                </a:gridCol>
                <a:gridCol w="2334385">
                  <a:extLst>
                    <a:ext uri="{9D8B030D-6E8A-4147-A177-3AD203B41FA5}">
                      <a16:colId xmlns:a16="http://schemas.microsoft.com/office/drawing/2014/main" val="2553211900"/>
                    </a:ext>
                  </a:extLst>
                </a:gridCol>
                <a:gridCol w="1790573">
                  <a:extLst>
                    <a:ext uri="{9D8B030D-6E8A-4147-A177-3AD203B41FA5}">
                      <a16:colId xmlns:a16="http://schemas.microsoft.com/office/drawing/2014/main" val="3588398914"/>
                    </a:ext>
                  </a:extLst>
                </a:gridCol>
              </a:tblGrid>
              <a:tr h="423061">
                <a:tc>
                  <a:txBody>
                    <a:bodyPr/>
                    <a:lstStyle/>
                    <a:p>
                      <a:r>
                        <a:rPr lang="en-GB" dirty="0" err="1">
                          <a:ln>
                            <a:noFill/>
                          </a:ln>
                          <a:solidFill>
                            <a:srgbClr val="FF0000"/>
                          </a:solidFill>
                        </a:rPr>
                        <a:t>StudentID</a:t>
                      </a:r>
                      <a:endParaRPr lang="en-GB" dirty="0">
                        <a:ln>
                          <a:noFill/>
                        </a:ln>
                        <a:solidFill>
                          <a:srgbClr val="FF0000"/>
                        </a:solidFill>
                      </a:endParaRPr>
                    </a:p>
                  </a:txBody>
                  <a:tcPr anchor="ctr"/>
                </a:tc>
                <a:tc>
                  <a:txBody>
                    <a:bodyPr/>
                    <a:lstStyle/>
                    <a:p>
                      <a:r>
                        <a:rPr lang="en-GB">
                          <a:ln>
                            <a:noFill/>
                          </a:ln>
                          <a:solidFill>
                            <a:srgbClr val="FF0000"/>
                          </a:solidFill>
                        </a:rPr>
                        <a:t>StudentNumber</a:t>
                      </a:r>
                    </a:p>
                  </a:txBody>
                  <a:tcPr anchor="ctr"/>
                </a:tc>
                <a:tc>
                  <a:txBody>
                    <a:bodyPr/>
                    <a:lstStyle/>
                    <a:p>
                      <a:r>
                        <a:rPr lang="en-GB" dirty="0">
                          <a:ln>
                            <a:noFill/>
                          </a:ln>
                          <a:solidFill>
                            <a:srgbClr val="FF0000"/>
                          </a:solidFill>
                        </a:rPr>
                        <a:t>Email</a:t>
                      </a:r>
                    </a:p>
                  </a:txBody>
                  <a:tcPr anchor="ctr"/>
                </a:tc>
                <a:tc>
                  <a:txBody>
                    <a:bodyPr/>
                    <a:lstStyle/>
                    <a:p>
                      <a:r>
                        <a:rPr lang="en-GB">
                          <a:ln>
                            <a:noFill/>
                          </a:ln>
                        </a:rPr>
                        <a:t>StudentName</a:t>
                      </a:r>
                    </a:p>
                  </a:txBody>
                  <a:tcPr anchor="ctr"/>
                </a:tc>
                <a:extLst>
                  <a:ext uri="{0D108BD9-81ED-4DB2-BD59-A6C34878D82A}">
                    <a16:rowId xmlns:a16="http://schemas.microsoft.com/office/drawing/2014/main" val="4071020691"/>
                  </a:ext>
                </a:extLst>
              </a:tr>
              <a:tr h="423061">
                <a:tc>
                  <a:txBody>
                    <a:bodyPr/>
                    <a:lstStyle/>
                    <a:p>
                      <a:r>
                        <a:rPr lang="en-GB" dirty="0">
                          <a:ln>
                            <a:noFill/>
                          </a:ln>
                        </a:rPr>
                        <a:t>1</a:t>
                      </a:r>
                    </a:p>
                  </a:txBody>
                  <a:tcPr anchor="ctr"/>
                </a:tc>
                <a:tc>
                  <a:txBody>
                    <a:bodyPr/>
                    <a:lstStyle/>
                    <a:p>
                      <a:r>
                        <a:rPr lang="en-GB" dirty="0">
                          <a:ln>
                            <a:noFill/>
                          </a:ln>
                        </a:rPr>
                        <a:t>2837590</a:t>
                      </a:r>
                    </a:p>
                  </a:txBody>
                  <a:tcPr anchor="ctr"/>
                </a:tc>
                <a:tc>
                  <a:txBody>
                    <a:bodyPr/>
                    <a:lstStyle/>
                    <a:p>
                      <a:r>
                        <a:rPr lang="en-GB">
                          <a:ln>
                            <a:noFill/>
                          </a:ln>
                        </a:rPr>
                        <a:t>adele@example.com</a:t>
                      </a:r>
                    </a:p>
                  </a:txBody>
                  <a:tcPr anchor="ctr"/>
                </a:tc>
                <a:tc>
                  <a:txBody>
                    <a:bodyPr/>
                    <a:lstStyle/>
                    <a:p>
                      <a:r>
                        <a:rPr lang="en-GB">
                          <a:ln>
                            <a:noFill/>
                          </a:ln>
                        </a:rPr>
                        <a:t>Adele</a:t>
                      </a:r>
                    </a:p>
                  </a:txBody>
                  <a:tcPr anchor="ctr"/>
                </a:tc>
                <a:extLst>
                  <a:ext uri="{0D108BD9-81ED-4DB2-BD59-A6C34878D82A}">
                    <a16:rowId xmlns:a16="http://schemas.microsoft.com/office/drawing/2014/main" val="4202598930"/>
                  </a:ext>
                </a:extLst>
              </a:tr>
              <a:tr h="423061">
                <a:tc>
                  <a:txBody>
                    <a:bodyPr/>
                    <a:lstStyle/>
                    <a:p>
                      <a:r>
                        <a:rPr lang="en-GB" dirty="0">
                          <a:ln>
                            <a:noFill/>
                          </a:ln>
                        </a:rPr>
                        <a:t>2</a:t>
                      </a:r>
                    </a:p>
                  </a:txBody>
                  <a:tcPr anchor="ctr"/>
                </a:tc>
                <a:tc>
                  <a:txBody>
                    <a:bodyPr/>
                    <a:lstStyle/>
                    <a:p>
                      <a:r>
                        <a:rPr lang="en-GB" dirty="0">
                          <a:ln>
                            <a:noFill/>
                          </a:ln>
                        </a:rPr>
                        <a:t>2837591</a:t>
                      </a:r>
                    </a:p>
                  </a:txBody>
                  <a:tcPr anchor="ctr"/>
                </a:tc>
                <a:tc>
                  <a:txBody>
                    <a:bodyPr/>
                    <a:lstStyle/>
                    <a:p>
                      <a:r>
                        <a:rPr lang="en-GB" dirty="0">
                          <a:ln>
                            <a:noFill/>
                          </a:ln>
                        </a:rPr>
                        <a:t>bob@example.com</a:t>
                      </a:r>
                    </a:p>
                  </a:txBody>
                  <a:tcPr anchor="ctr"/>
                </a:tc>
                <a:tc>
                  <a:txBody>
                    <a:bodyPr/>
                    <a:lstStyle/>
                    <a:p>
                      <a:r>
                        <a:rPr lang="en-GB">
                          <a:ln>
                            <a:noFill/>
                          </a:ln>
                        </a:rPr>
                        <a:t>Bob</a:t>
                      </a:r>
                    </a:p>
                  </a:txBody>
                  <a:tcPr anchor="ctr"/>
                </a:tc>
                <a:extLst>
                  <a:ext uri="{0D108BD9-81ED-4DB2-BD59-A6C34878D82A}">
                    <a16:rowId xmlns:a16="http://schemas.microsoft.com/office/drawing/2014/main" val="1267004602"/>
                  </a:ext>
                </a:extLst>
              </a:tr>
              <a:tr h="423061">
                <a:tc>
                  <a:txBody>
                    <a:bodyPr/>
                    <a:lstStyle/>
                    <a:p>
                      <a:r>
                        <a:rPr lang="en-GB" dirty="0">
                          <a:ln>
                            <a:noFill/>
                          </a:ln>
                        </a:rPr>
                        <a:t>3</a:t>
                      </a:r>
                    </a:p>
                  </a:txBody>
                  <a:tcPr anchor="ctr"/>
                </a:tc>
                <a:tc>
                  <a:txBody>
                    <a:bodyPr/>
                    <a:lstStyle/>
                    <a:p>
                      <a:r>
                        <a:rPr lang="en-GB" dirty="0">
                          <a:ln>
                            <a:noFill/>
                          </a:ln>
                        </a:rPr>
                        <a:t>2837592</a:t>
                      </a:r>
                    </a:p>
                  </a:txBody>
                  <a:tcPr anchor="ctr"/>
                </a:tc>
                <a:tc>
                  <a:txBody>
                    <a:bodyPr/>
                    <a:lstStyle/>
                    <a:p>
                      <a:r>
                        <a:rPr lang="en-GB" dirty="0">
                          <a:ln>
                            <a:noFill/>
                          </a:ln>
                        </a:rPr>
                        <a:t>charlie@example.com</a:t>
                      </a:r>
                    </a:p>
                  </a:txBody>
                  <a:tcPr anchor="ctr"/>
                </a:tc>
                <a:tc>
                  <a:txBody>
                    <a:bodyPr/>
                    <a:lstStyle/>
                    <a:p>
                      <a:r>
                        <a:rPr lang="en-GB" dirty="0">
                          <a:ln>
                            <a:noFill/>
                          </a:ln>
                        </a:rPr>
                        <a:t>Charlie</a:t>
                      </a:r>
                    </a:p>
                  </a:txBody>
                  <a:tcPr anchor="ctr"/>
                </a:tc>
                <a:extLst>
                  <a:ext uri="{0D108BD9-81ED-4DB2-BD59-A6C34878D82A}">
                    <a16:rowId xmlns:a16="http://schemas.microsoft.com/office/drawing/2014/main" val="3719677884"/>
                  </a:ext>
                </a:extLst>
              </a:tr>
              <a:tr h="423061">
                <a:tc>
                  <a:txBody>
                    <a:bodyPr/>
                    <a:lstStyle/>
                    <a:p>
                      <a:r>
                        <a:rPr lang="en-GB" dirty="0">
                          <a:ln>
                            <a:noFill/>
                          </a:ln>
                        </a:rPr>
                        <a:t>4</a:t>
                      </a:r>
                    </a:p>
                  </a:txBody>
                  <a:tcPr anchor="ctr"/>
                </a:tc>
                <a:tc>
                  <a:txBody>
                    <a:bodyPr/>
                    <a:lstStyle/>
                    <a:p>
                      <a:r>
                        <a:rPr lang="en-GB" dirty="0">
                          <a:ln>
                            <a:noFill/>
                          </a:ln>
                        </a:rPr>
                        <a:t>2837693</a:t>
                      </a:r>
                    </a:p>
                  </a:txBody>
                  <a:tcPr anchor="ctr"/>
                </a:tc>
                <a:tc>
                  <a:txBody>
                    <a:bodyPr/>
                    <a:lstStyle/>
                    <a:p>
                      <a:r>
                        <a:rPr lang="en-GB" dirty="0">
                          <a:ln>
                            <a:noFill/>
                          </a:ln>
                        </a:rPr>
                        <a:t>bobby@example.com</a:t>
                      </a:r>
                    </a:p>
                  </a:txBody>
                  <a:tcPr anchor="ctr"/>
                </a:tc>
                <a:tc>
                  <a:txBody>
                    <a:bodyPr/>
                    <a:lstStyle/>
                    <a:p>
                      <a:r>
                        <a:rPr lang="en-GB" dirty="0">
                          <a:ln>
                            <a:noFill/>
                          </a:ln>
                        </a:rPr>
                        <a:t>Bob</a:t>
                      </a:r>
                    </a:p>
                  </a:txBody>
                  <a:tcPr anchor="ctr"/>
                </a:tc>
                <a:extLst>
                  <a:ext uri="{0D108BD9-81ED-4DB2-BD59-A6C34878D82A}">
                    <a16:rowId xmlns:a16="http://schemas.microsoft.com/office/drawing/2014/main" val="1574593816"/>
                  </a:ext>
                </a:extLst>
              </a:tr>
            </a:tbl>
          </a:graphicData>
        </a:graphic>
      </p:graphicFrame>
      <p:sp>
        <p:nvSpPr>
          <p:cNvPr id="5" name="Rectangle 1">
            <a:extLst>
              <a:ext uri="{FF2B5EF4-FFF2-40B4-BE49-F238E27FC236}">
                <a16:creationId xmlns:a16="http://schemas.microsoft.com/office/drawing/2014/main" id="{311A0218-DFDB-E313-7878-4B5D2C8AD092}"/>
              </a:ext>
            </a:extLst>
          </p:cNvPr>
          <p:cNvSpPr>
            <a:spLocks noChangeArrowheads="1"/>
          </p:cNvSpPr>
          <p:nvPr/>
        </p:nvSpPr>
        <p:spPr bwMode="auto">
          <a:xfrm>
            <a:off x="4474535" y="1699526"/>
            <a:ext cx="617169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Consider a </a:t>
            </a:r>
            <a:r>
              <a:rPr kumimoji="0" lang="en-US" altLang="en-US" sz="1800" b="1" i="0" u="none" strike="noStrike" cap="none" normalizeH="0" baseline="0" dirty="0">
                <a:ln>
                  <a:noFill/>
                </a:ln>
                <a:solidFill>
                  <a:schemeClr val="tx1"/>
                </a:solidFill>
                <a:effectLst/>
                <a:latin typeface="Arial" panose="020B0604020202020204" pitchFamily="34" charset="0"/>
              </a:rPr>
              <a:t>Student</a:t>
            </a:r>
            <a:r>
              <a:rPr kumimoji="0" lang="en-US" altLang="en-US" sz="1800" b="0" i="0" u="none" strike="noStrike" cap="none" normalizeH="0" baseline="0" dirty="0">
                <a:ln>
                  <a:noFill/>
                </a:ln>
                <a:solidFill>
                  <a:schemeClr val="tx1"/>
                </a:solidFill>
                <a:effectLst/>
                <a:latin typeface="Arial" panose="020B0604020202020204" pitchFamily="34" charset="0"/>
              </a:rPr>
              <a:t> table with the following attributes:</a:t>
            </a:r>
          </a:p>
        </p:txBody>
      </p:sp>
    </p:spTree>
    <p:extLst>
      <p:ext uri="{BB962C8B-B14F-4D97-AF65-F5344CB8AC3E}">
        <p14:creationId xmlns:p14="http://schemas.microsoft.com/office/powerpoint/2010/main" val="858387193"/>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29699">
                                            <p:txEl>
                                              <p:pRg st="0" end="0"/>
                                            </p:txEl>
                                          </p:spTgt>
                                        </p:tgtEl>
                                      </p:cBhvr>
                                    </p:animEffect>
                                    <p:set>
                                      <p:cBhvr>
                                        <p:cTn id="7" dur="1" fill="hold">
                                          <p:stCondLst>
                                            <p:cond delay="499"/>
                                          </p:stCondLst>
                                        </p:cTn>
                                        <p:tgtEl>
                                          <p:spTgt spid="29699">
                                            <p:txEl>
                                              <p:pRg st="0" end="0"/>
                                            </p:txEl>
                                          </p:spTgt>
                                        </p:tgtEl>
                                        <p:attrNameLst>
                                          <p:attrName>style.visibility</p:attrName>
                                        </p:attrNameLst>
                                      </p:cBhvr>
                                      <p:to>
                                        <p:strVal val="hidden"/>
                                      </p:to>
                                    </p:set>
                                  </p:childTnLst>
                                </p:cTn>
                              </p:par>
                              <p:par>
                                <p:cTn id="8" presetID="22" presetClass="exit" presetSubtype="4" fill="hold" grpId="0" nodeType="withEffect">
                                  <p:stCondLst>
                                    <p:cond delay="0"/>
                                  </p:stCondLst>
                                  <p:childTnLst>
                                    <p:animEffect transition="out" filter="wipe(down)">
                                      <p:cBhvr>
                                        <p:cTn id="9" dur="500"/>
                                        <p:tgtEl>
                                          <p:spTgt spid="29699">
                                            <p:txEl>
                                              <p:pRg st="1" end="1"/>
                                            </p:txEl>
                                          </p:spTgt>
                                        </p:tgtEl>
                                      </p:cBhvr>
                                    </p:animEffect>
                                    <p:set>
                                      <p:cBhvr>
                                        <p:cTn id="10" dur="1" fill="hold">
                                          <p:stCondLst>
                                            <p:cond delay="499"/>
                                          </p:stCondLst>
                                        </p:cTn>
                                        <p:tgtEl>
                                          <p:spTgt spid="29699">
                                            <p:txEl>
                                              <p:pRg st="1" end="1"/>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altLang="en-US" dirty="0"/>
              <a:t>Primary </a:t>
            </a:r>
            <a:r>
              <a:rPr lang="en-GB" dirty="0">
                <a:ea typeface="+mn-ea"/>
              </a:rPr>
              <a:t>Keys</a:t>
            </a:r>
          </a:p>
        </p:txBody>
      </p:sp>
      <p:sp>
        <p:nvSpPr>
          <p:cNvPr id="29699" name="Rectangle 1027"/>
          <p:cNvSpPr>
            <a:spLocks noGrp="1" noChangeArrowheads="1"/>
          </p:cNvSpPr>
          <p:nvPr>
            <p:ph sz="half" idx="1"/>
          </p:nvPr>
        </p:nvSpPr>
        <p:spPr>
          <a:xfrm>
            <a:off x="179868" y="1825625"/>
            <a:ext cx="5156200" cy="2523091"/>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a:bodyPr>
          <a:lstStyle/>
          <a:p>
            <a:pPr lvl="1"/>
            <a:r>
              <a:rPr lang="en-GB" altLang="en-US" dirty="0">
                <a:latin typeface="Times" panose="02020603050405020304" pitchFamily="18" charset="0"/>
                <a:cs typeface="Times New Roman" panose="02020603050405020304" pitchFamily="18" charset="0"/>
              </a:rPr>
              <a:t>specific choice of a candidate key in a relational database that uniquely identifies each record (row) in a table</a:t>
            </a:r>
            <a:endParaRPr lang="en-GB" altLang="en-US" b="1" dirty="0">
              <a:latin typeface="Times" panose="02020603050405020304" pitchFamily="18" charset="0"/>
            </a:endParaRPr>
          </a:p>
        </p:txBody>
      </p:sp>
      <p:sp>
        <p:nvSpPr>
          <p:cNvPr id="55297" name="Slide Number Placeholder 3"/>
          <p:cNvSpPr>
            <a:spLocks noGrp="1"/>
          </p:cNvSpPr>
          <p:nvPr>
            <p:ph type="sldNum" sz="quarter" idx="12"/>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anchor="ctr" anchorCtr="0">
            <a:normAutofit/>
          </a:bodyP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A6EA856F-7FCD-4AED-824B-82A47E56E707}" type="slidenum">
              <a:rPr kumimoji="0" lang="en-GB" sz="1400" b="1"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a:t>
            </a:fld>
            <a:endParaRPr kumimoji="0" lang="en-GB" altLang="en-US" sz="14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Table 4">
            <a:extLst>
              <a:ext uri="{FF2B5EF4-FFF2-40B4-BE49-F238E27FC236}">
                <a16:creationId xmlns:a16="http://schemas.microsoft.com/office/drawing/2014/main" id="{44178C7B-6795-9A2E-5EC9-79CD2903F381}"/>
              </a:ext>
            </a:extLst>
          </p:cNvPr>
          <p:cNvGraphicFramePr>
            <a:graphicFrameLocks noGrp="1"/>
          </p:cNvGraphicFramePr>
          <p:nvPr>
            <p:extLst>
              <p:ext uri="{D42A27DB-BD31-4B8C-83A1-F6EECF244321}">
                <p14:modId xmlns:p14="http://schemas.microsoft.com/office/powerpoint/2010/main" val="3460423900"/>
              </p:ext>
            </p:extLst>
          </p:nvPr>
        </p:nvGraphicFramePr>
        <p:xfrm>
          <a:off x="5423870" y="2050508"/>
          <a:ext cx="6665350" cy="3087058"/>
        </p:xfrm>
        <a:graphic>
          <a:graphicData uri="http://schemas.openxmlformats.org/drawingml/2006/table">
            <a:tbl>
              <a:tblPr>
                <a:tableStyleId>{69CF1AB2-1976-4502-BF36-3FF5EA218861}</a:tableStyleId>
              </a:tblPr>
              <a:tblGrid>
                <a:gridCol w="1125786">
                  <a:extLst>
                    <a:ext uri="{9D8B030D-6E8A-4147-A177-3AD203B41FA5}">
                      <a16:colId xmlns:a16="http://schemas.microsoft.com/office/drawing/2014/main" val="1558281959"/>
                    </a:ext>
                  </a:extLst>
                </a:gridCol>
                <a:gridCol w="1711842">
                  <a:extLst>
                    <a:ext uri="{9D8B030D-6E8A-4147-A177-3AD203B41FA5}">
                      <a16:colId xmlns:a16="http://schemas.microsoft.com/office/drawing/2014/main" val="3124881556"/>
                    </a:ext>
                  </a:extLst>
                </a:gridCol>
                <a:gridCol w="2275367">
                  <a:extLst>
                    <a:ext uri="{9D8B030D-6E8A-4147-A177-3AD203B41FA5}">
                      <a16:colId xmlns:a16="http://schemas.microsoft.com/office/drawing/2014/main" val="2553211900"/>
                    </a:ext>
                  </a:extLst>
                </a:gridCol>
                <a:gridCol w="1552355">
                  <a:extLst>
                    <a:ext uri="{9D8B030D-6E8A-4147-A177-3AD203B41FA5}">
                      <a16:colId xmlns:a16="http://schemas.microsoft.com/office/drawing/2014/main" val="3588398914"/>
                    </a:ext>
                  </a:extLst>
                </a:gridCol>
              </a:tblGrid>
              <a:tr h="650628">
                <a:tc>
                  <a:txBody>
                    <a:bodyPr/>
                    <a:lstStyle/>
                    <a:p>
                      <a:r>
                        <a:rPr lang="en-GB" dirty="0" err="1">
                          <a:ln>
                            <a:noFill/>
                          </a:ln>
                          <a:solidFill>
                            <a:schemeClr val="accent2">
                              <a:lumMod val="75000"/>
                            </a:schemeClr>
                          </a:solidFill>
                        </a:rPr>
                        <a:t>StudentID</a:t>
                      </a:r>
                      <a:endParaRPr lang="en-GB" dirty="0">
                        <a:ln>
                          <a:noFill/>
                        </a:ln>
                        <a:solidFill>
                          <a:schemeClr val="accent2">
                            <a:lumMod val="75000"/>
                          </a:schemeClr>
                        </a:solidFill>
                      </a:endParaRPr>
                    </a:p>
                  </a:txBody>
                  <a:tcPr anchor="ctr"/>
                </a:tc>
                <a:tc>
                  <a:txBody>
                    <a:bodyPr/>
                    <a:lstStyle/>
                    <a:p>
                      <a:r>
                        <a:rPr lang="en-GB">
                          <a:ln>
                            <a:noFill/>
                          </a:ln>
                        </a:rPr>
                        <a:t>StudentNumber</a:t>
                      </a:r>
                    </a:p>
                  </a:txBody>
                  <a:tcPr anchor="ctr"/>
                </a:tc>
                <a:tc>
                  <a:txBody>
                    <a:bodyPr/>
                    <a:lstStyle/>
                    <a:p>
                      <a:r>
                        <a:rPr lang="en-GB" dirty="0">
                          <a:ln>
                            <a:noFill/>
                          </a:ln>
                        </a:rPr>
                        <a:t>Email</a:t>
                      </a:r>
                    </a:p>
                  </a:txBody>
                  <a:tcPr anchor="ctr"/>
                </a:tc>
                <a:tc>
                  <a:txBody>
                    <a:bodyPr/>
                    <a:lstStyle/>
                    <a:p>
                      <a:r>
                        <a:rPr lang="en-GB">
                          <a:ln>
                            <a:noFill/>
                          </a:ln>
                        </a:rPr>
                        <a:t>StudentName</a:t>
                      </a:r>
                    </a:p>
                  </a:txBody>
                  <a:tcPr anchor="ctr"/>
                </a:tc>
                <a:extLst>
                  <a:ext uri="{0D108BD9-81ED-4DB2-BD59-A6C34878D82A}">
                    <a16:rowId xmlns:a16="http://schemas.microsoft.com/office/drawing/2014/main" val="4071020691"/>
                  </a:ext>
                </a:extLst>
              </a:tr>
              <a:tr h="567587">
                <a:tc>
                  <a:txBody>
                    <a:bodyPr/>
                    <a:lstStyle/>
                    <a:p>
                      <a:r>
                        <a:rPr lang="en-GB" dirty="0">
                          <a:ln>
                            <a:noFill/>
                          </a:ln>
                          <a:solidFill>
                            <a:schemeClr val="accent2">
                              <a:lumMod val="75000"/>
                            </a:schemeClr>
                          </a:solidFill>
                        </a:rPr>
                        <a:t>1</a:t>
                      </a:r>
                    </a:p>
                  </a:txBody>
                  <a:tcPr anchor="ctr"/>
                </a:tc>
                <a:tc>
                  <a:txBody>
                    <a:bodyPr/>
                    <a:lstStyle/>
                    <a:p>
                      <a:r>
                        <a:rPr lang="en-GB" dirty="0">
                          <a:ln>
                            <a:noFill/>
                          </a:ln>
                        </a:rPr>
                        <a:t>2837590</a:t>
                      </a:r>
                    </a:p>
                  </a:txBody>
                  <a:tcPr anchor="ctr"/>
                </a:tc>
                <a:tc>
                  <a:txBody>
                    <a:bodyPr/>
                    <a:lstStyle/>
                    <a:p>
                      <a:r>
                        <a:rPr lang="en-GB">
                          <a:ln>
                            <a:noFill/>
                          </a:ln>
                        </a:rPr>
                        <a:t>adele@example.com</a:t>
                      </a:r>
                    </a:p>
                  </a:txBody>
                  <a:tcPr anchor="ctr"/>
                </a:tc>
                <a:tc>
                  <a:txBody>
                    <a:bodyPr/>
                    <a:lstStyle/>
                    <a:p>
                      <a:r>
                        <a:rPr lang="en-GB">
                          <a:ln>
                            <a:noFill/>
                          </a:ln>
                        </a:rPr>
                        <a:t>Adele</a:t>
                      </a:r>
                    </a:p>
                  </a:txBody>
                  <a:tcPr anchor="ctr"/>
                </a:tc>
                <a:extLst>
                  <a:ext uri="{0D108BD9-81ED-4DB2-BD59-A6C34878D82A}">
                    <a16:rowId xmlns:a16="http://schemas.microsoft.com/office/drawing/2014/main" val="4202598930"/>
                  </a:ext>
                </a:extLst>
              </a:tr>
              <a:tr h="567587">
                <a:tc>
                  <a:txBody>
                    <a:bodyPr/>
                    <a:lstStyle/>
                    <a:p>
                      <a:r>
                        <a:rPr lang="en-GB" dirty="0">
                          <a:ln>
                            <a:noFill/>
                          </a:ln>
                          <a:solidFill>
                            <a:schemeClr val="accent2">
                              <a:lumMod val="75000"/>
                            </a:schemeClr>
                          </a:solidFill>
                        </a:rPr>
                        <a:t>2</a:t>
                      </a:r>
                    </a:p>
                  </a:txBody>
                  <a:tcPr anchor="ctr"/>
                </a:tc>
                <a:tc>
                  <a:txBody>
                    <a:bodyPr/>
                    <a:lstStyle/>
                    <a:p>
                      <a:r>
                        <a:rPr lang="en-GB" dirty="0">
                          <a:ln>
                            <a:noFill/>
                          </a:ln>
                        </a:rPr>
                        <a:t>2837591</a:t>
                      </a:r>
                    </a:p>
                  </a:txBody>
                  <a:tcPr anchor="ctr"/>
                </a:tc>
                <a:tc>
                  <a:txBody>
                    <a:bodyPr/>
                    <a:lstStyle/>
                    <a:p>
                      <a:r>
                        <a:rPr lang="en-GB" dirty="0">
                          <a:ln>
                            <a:noFill/>
                          </a:ln>
                        </a:rPr>
                        <a:t>bob@example.com</a:t>
                      </a:r>
                    </a:p>
                  </a:txBody>
                  <a:tcPr anchor="ctr"/>
                </a:tc>
                <a:tc>
                  <a:txBody>
                    <a:bodyPr/>
                    <a:lstStyle/>
                    <a:p>
                      <a:r>
                        <a:rPr lang="en-GB">
                          <a:ln>
                            <a:noFill/>
                          </a:ln>
                        </a:rPr>
                        <a:t>Bob</a:t>
                      </a:r>
                    </a:p>
                  </a:txBody>
                  <a:tcPr anchor="ctr"/>
                </a:tc>
                <a:extLst>
                  <a:ext uri="{0D108BD9-81ED-4DB2-BD59-A6C34878D82A}">
                    <a16:rowId xmlns:a16="http://schemas.microsoft.com/office/drawing/2014/main" val="1267004602"/>
                  </a:ext>
                </a:extLst>
              </a:tr>
              <a:tr h="650628">
                <a:tc>
                  <a:txBody>
                    <a:bodyPr/>
                    <a:lstStyle/>
                    <a:p>
                      <a:r>
                        <a:rPr lang="en-GB" dirty="0">
                          <a:ln>
                            <a:noFill/>
                          </a:ln>
                          <a:solidFill>
                            <a:schemeClr val="accent2">
                              <a:lumMod val="75000"/>
                            </a:schemeClr>
                          </a:solidFill>
                        </a:rPr>
                        <a:t>3</a:t>
                      </a:r>
                    </a:p>
                  </a:txBody>
                  <a:tcPr anchor="ctr"/>
                </a:tc>
                <a:tc>
                  <a:txBody>
                    <a:bodyPr/>
                    <a:lstStyle/>
                    <a:p>
                      <a:r>
                        <a:rPr lang="en-GB">
                          <a:ln>
                            <a:noFill/>
                          </a:ln>
                        </a:rPr>
                        <a:t>2837592</a:t>
                      </a:r>
                    </a:p>
                  </a:txBody>
                  <a:tcPr anchor="ctr"/>
                </a:tc>
                <a:tc>
                  <a:txBody>
                    <a:bodyPr/>
                    <a:lstStyle/>
                    <a:p>
                      <a:r>
                        <a:rPr lang="en-GB">
                          <a:ln>
                            <a:noFill/>
                          </a:ln>
                        </a:rPr>
                        <a:t>charlie@example.com</a:t>
                      </a:r>
                    </a:p>
                  </a:txBody>
                  <a:tcPr anchor="ctr"/>
                </a:tc>
                <a:tc>
                  <a:txBody>
                    <a:bodyPr/>
                    <a:lstStyle/>
                    <a:p>
                      <a:r>
                        <a:rPr lang="en-GB" dirty="0">
                          <a:ln>
                            <a:noFill/>
                          </a:ln>
                        </a:rPr>
                        <a:t>Charlie</a:t>
                      </a:r>
                    </a:p>
                  </a:txBody>
                  <a:tcPr anchor="ctr"/>
                </a:tc>
                <a:extLst>
                  <a:ext uri="{0D108BD9-81ED-4DB2-BD59-A6C34878D82A}">
                    <a16:rowId xmlns:a16="http://schemas.microsoft.com/office/drawing/2014/main" val="3719677884"/>
                  </a:ext>
                </a:extLst>
              </a:tr>
              <a:tr h="650628">
                <a:tc>
                  <a:txBody>
                    <a:bodyPr/>
                    <a:lstStyle/>
                    <a:p>
                      <a:r>
                        <a:rPr lang="en-GB" dirty="0">
                          <a:ln>
                            <a:noFill/>
                          </a:ln>
                          <a:solidFill>
                            <a:schemeClr val="accent2">
                              <a:lumMod val="75000"/>
                            </a:schemeClr>
                          </a:solidFill>
                        </a:rPr>
                        <a:t>4</a:t>
                      </a:r>
                    </a:p>
                  </a:txBody>
                  <a:tcPr anchor="ctr"/>
                </a:tc>
                <a:tc>
                  <a:txBody>
                    <a:bodyPr/>
                    <a:lstStyle/>
                    <a:p>
                      <a:r>
                        <a:rPr lang="en-GB" dirty="0">
                          <a:ln>
                            <a:noFill/>
                          </a:ln>
                        </a:rPr>
                        <a:t>2837693</a:t>
                      </a:r>
                    </a:p>
                  </a:txBody>
                  <a:tcPr anchor="ctr"/>
                </a:tc>
                <a:tc>
                  <a:txBody>
                    <a:bodyPr/>
                    <a:lstStyle/>
                    <a:p>
                      <a:r>
                        <a:rPr lang="en-GB" dirty="0">
                          <a:ln>
                            <a:noFill/>
                          </a:ln>
                        </a:rPr>
                        <a:t>bobby@example.com</a:t>
                      </a:r>
                    </a:p>
                  </a:txBody>
                  <a:tcPr anchor="ctr"/>
                </a:tc>
                <a:tc>
                  <a:txBody>
                    <a:bodyPr/>
                    <a:lstStyle/>
                    <a:p>
                      <a:r>
                        <a:rPr lang="en-GB" dirty="0">
                          <a:ln>
                            <a:noFill/>
                          </a:ln>
                        </a:rPr>
                        <a:t>Bob</a:t>
                      </a:r>
                    </a:p>
                  </a:txBody>
                  <a:tcPr anchor="ctr"/>
                </a:tc>
                <a:extLst>
                  <a:ext uri="{0D108BD9-81ED-4DB2-BD59-A6C34878D82A}">
                    <a16:rowId xmlns:a16="http://schemas.microsoft.com/office/drawing/2014/main" val="2204596267"/>
                  </a:ext>
                </a:extLst>
              </a:tr>
            </a:tbl>
          </a:graphicData>
        </a:graphic>
      </p:graphicFrame>
      <p:sp>
        <p:nvSpPr>
          <p:cNvPr id="6" name="Rectangle 1">
            <a:extLst>
              <a:ext uri="{FF2B5EF4-FFF2-40B4-BE49-F238E27FC236}">
                <a16:creationId xmlns:a16="http://schemas.microsoft.com/office/drawing/2014/main" id="{3B55DCC4-7BA1-AFA5-733C-7C52DD7F29EB}"/>
              </a:ext>
            </a:extLst>
          </p:cNvPr>
          <p:cNvSpPr>
            <a:spLocks noChangeArrowheads="1"/>
          </p:cNvSpPr>
          <p:nvPr/>
        </p:nvSpPr>
        <p:spPr bwMode="auto">
          <a:xfrm>
            <a:off x="5182106" y="843241"/>
            <a:ext cx="617169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Consider a </a:t>
            </a:r>
            <a:r>
              <a:rPr kumimoji="0" lang="en-US" altLang="en-US" sz="1800" b="1" i="0" u="none" strike="noStrike" cap="none" normalizeH="0" baseline="0" dirty="0">
                <a:ln>
                  <a:noFill/>
                </a:ln>
                <a:solidFill>
                  <a:schemeClr val="tx1"/>
                </a:solidFill>
                <a:effectLst/>
                <a:latin typeface="Arial" panose="020B0604020202020204" pitchFamily="34" charset="0"/>
              </a:rPr>
              <a:t>Student</a:t>
            </a:r>
            <a:r>
              <a:rPr kumimoji="0" lang="en-US" altLang="en-US" sz="1800" b="0" i="0" u="none" strike="noStrike" cap="none" normalizeH="0" baseline="0" dirty="0">
                <a:ln>
                  <a:noFill/>
                </a:ln>
                <a:solidFill>
                  <a:schemeClr val="tx1"/>
                </a:solidFill>
                <a:effectLst/>
                <a:latin typeface="Arial" panose="020B0604020202020204" pitchFamily="34" charset="0"/>
              </a:rPr>
              <a:t> table with the following attributes:</a:t>
            </a:r>
          </a:p>
        </p:txBody>
      </p:sp>
    </p:spTree>
    <p:extLst>
      <p:ext uri="{BB962C8B-B14F-4D97-AF65-F5344CB8AC3E}">
        <p14:creationId xmlns:p14="http://schemas.microsoft.com/office/powerpoint/2010/main" val="4084272526"/>
      </p:ext>
    </p:extLst>
  </p:cSld>
  <p:clrMapOvr>
    <a:masterClrMapping/>
  </p:clrMapOvr>
  <p:transition>
    <p:wipe di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A606F-47E8-5033-59F9-FB1F5AD5B144}"/>
              </a:ext>
            </a:extLst>
          </p:cNvPr>
          <p:cNvSpPr>
            <a:spLocks noGrp="1"/>
          </p:cNvSpPr>
          <p:nvPr>
            <p:ph type="title"/>
          </p:nvPr>
        </p:nvSpPr>
        <p:spPr/>
        <p:txBody>
          <a:bodyPr/>
          <a:lstStyle/>
          <a:p>
            <a:r>
              <a:rPr lang="en-GB" dirty="0"/>
              <a:t>Rules for defining Primary key:</a:t>
            </a:r>
          </a:p>
        </p:txBody>
      </p:sp>
      <p:sp>
        <p:nvSpPr>
          <p:cNvPr id="3" name="Content Placeholder 2">
            <a:extLst>
              <a:ext uri="{FF2B5EF4-FFF2-40B4-BE49-F238E27FC236}">
                <a16:creationId xmlns:a16="http://schemas.microsoft.com/office/drawing/2014/main" id="{7D49BDE9-CD6B-6D6F-5DDC-8CCE5BFA0C9C}"/>
              </a:ext>
            </a:extLst>
          </p:cNvPr>
          <p:cNvSpPr>
            <a:spLocks noGrp="1"/>
          </p:cNvSpPr>
          <p:nvPr>
            <p:ph idx="1"/>
          </p:nvPr>
        </p:nvSpPr>
        <p:spPr/>
        <p:txBody>
          <a:bodyPr/>
          <a:lstStyle/>
          <a:p>
            <a:r>
              <a:rPr lang="en-GB" dirty="0"/>
              <a:t>Two rows can’t have the same primary key value</a:t>
            </a:r>
          </a:p>
          <a:p>
            <a:r>
              <a:rPr lang="en-GB" dirty="0"/>
              <a:t>It’s must for every row to have a primary key value.</a:t>
            </a:r>
          </a:p>
          <a:p>
            <a:r>
              <a:rPr lang="en-GB" dirty="0"/>
              <a:t>The primary key field cannot be null.</a:t>
            </a:r>
          </a:p>
          <a:p>
            <a:r>
              <a:rPr lang="en-GB" dirty="0"/>
              <a:t>Once assigned, the values of a primary key should not change, as this could affect the integrity of the database.</a:t>
            </a:r>
          </a:p>
        </p:txBody>
      </p:sp>
    </p:spTree>
    <p:extLst>
      <p:ext uri="{BB962C8B-B14F-4D97-AF65-F5344CB8AC3E}">
        <p14:creationId xmlns:p14="http://schemas.microsoft.com/office/powerpoint/2010/main" val="19468591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607E6757-F60E-A8EC-23DE-10466FC1610B}"/>
              </a:ext>
            </a:extLst>
          </p:cNvPr>
          <p:cNvSpPr>
            <a:spLocks noChangeArrowheads="1"/>
          </p:cNvSpPr>
          <p:nvPr/>
        </p:nvSpPr>
        <p:spPr bwMode="auto">
          <a:xfrm>
            <a:off x="840318" y="457200"/>
            <a:ext cx="3932767" cy="87187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200" b="1" i="0" u="none" strike="noStrike" kern="1200" cap="none" normalizeH="0" baseline="0" dirty="0">
                <a:ln>
                  <a:noFill/>
                </a:ln>
                <a:effectLst/>
                <a:latin typeface="+mj-lt"/>
                <a:ea typeface="+mj-ea"/>
                <a:cs typeface="+mj-cs"/>
              </a:rPr>
              <a:t>Table: Student</a:t>
            </a:r>
            <a:endParaRPr kumimoji="0" lang="en-US" altLang="en-US" sz="3200" b="0" i="0" u="none" strike="noStrike" kern="1200" cap="none" normalizeH="0" baseline="0" dirty="0">
              <a:ln>
                <a:noFill/>
              </a:ln>
              <a:effectLst/>
              <a:latin typeface="+mj-lt"/>
              <a:ea typeface="+mj-ea"/>
              <a:cs typeface="+mj-cs"/>
            </a:endParaRPr>
          </a:p>
        </p:txBody>
      </p:sp>
      <p:sp>
        <p:nvSpPr>
          <p:cNvPr id="3" name="Content Placeholder 2">
            <a:extLst>
              <a:ext uri="{FF2B5EF4-FFF2-40B4-BE49-F238E27FC236}">
                <a16:creationId xmlns:a16="http://schemas.microsoft.com/office/drawing/2014/main" id="{1CF8F3CA-5CD4-F727-A1FF-07FCAB95FC76}"/>
              </a:ext>
            </a:extLst>
          </p:cNvPr>
          <p:cNvSpPr>
            <a:spLocks noGrp="1"/>
          </p:cNvSpPr>
          <p:nvPr>
            <p:ph type="body" sz="half" idx="2"/>
          </p:nvPr>
        </p:nvSpPr>
        <p:spPr>
          <a:xfrm>
            <a:off x="840318" y="2057400"/>
            <a:ext cx="3932767" cy="3811588"/>
          </a:xfrm>
        </p:spPr>
        <p:txBody>
          <a:bodyPr>
            <a:normAutofit/>
          </a:bodyPr>
          <a:lstStyle/>
          <a:p>
            <a:r>
              <a:rPr lang="en-US" kern="1200" dirty="0">
                <a:latin typeface="+mn-lt"/>
                <a:ea typeface="+mn-ea"/>
                <a:cs typeface="+mn-cs"/>
              </a:rPr>
              <a:t>Identify Candidate Keys</a:t>
            </a:r>
          </a:p>
          <a:p>
            <a:r>
              <a:rPr lang="en-US" kern="1200" dirty="0">
                <a:latin typeface="+mn-lt"/>
                <a:ea typeface="+mn-ea"/>
                <a:cs typeface="+mn-cs"/>
              </a:rPr>
              <a:t>Identify Primary Keys</a:t>
            </a:r>
          </a:p>
          <a:p>
            <a:endParaRPr lang="en-US" kern="1200" dirty="0">
              <a:latin typeface="+mn-lt"/>
              <a:ea typeface="+mn-ea"/>
              <a:cs typeface="+mn-cs"/>
            </a:endParaRPr>
          </a:p>
        </p:txBody>
      </p:sp>
      <p:graphicFrame>
        <p:nvGraphicFramePr>
          <p:cNvPr id="4" name="Table 3">
            <a:extLst>
              <a:ext uri="{FF2B5EF4-FFF2-40B4-BE49-F238E27FC236}">
                <a16:creationId xmlns:a16="http://schemas.microsoft.com/office/drawing/2014/main" id="{C3219AE2-B72A-F99C-4918-C544E360E80F}"/>
              </a:ext>
            </a:extLst>
          </p:cNvPr>
          <p:cNvGraphicFramePr>
            <a:graphicFrameLocks noGrp="1"/>
          </p:cNvGraphicFramePr>
          <p:nvPr>
            <p:extLst>
              <p:ext uri="{D42A27DB-BD31-4B8C-83A1-F6EECF244321}">
                <p14:modId xmlns:p14="http://schemas.microsoft.com/office/powerpoint/2010/main" val="3539693194"/>
              </p:ext>
            </p:extLst>
          </p:nvPr>
        </p:nvGraphicFramePr>
        <p:xfrm>
          <a:off x="4056666" y="1928662"/>
          <a:ext cx="7295017" cy="3536475"/>
        </p:xfrm>
        <a:graphic>
          <a:graphicData uri="http://schemas.openxmlformats.org/drawingml/2006/table">
            <a:tbl>
              <a:tblPr firstRow="1" bandRow="1">
                <a:tableStyleId>{69012ECD-51FC-41F1-AA8D-1B2483CD663E}</a:tableStyleId>
              </a:tblPr>
              <a:tblGrid>
                <a:gridCol w="1628981">
                  <a:extLst>
                    <a:ext uri="{9D8B030D-6E8A-4147-A177-3AD203B41FA5}">
                      <a16:colId xmlns:a16="http://schemas.microsoft.com/office/drawing/2014/main" val="1859902841"/>
                    </a:ext>
                  </a:extLst>
                </a:gridCol>
                <a:gridCol w="1810892">
                  <a:extLst>
                    <a:ext uri="{9D8B030D-6E8A-4147-A177-3AD203B41FA5}">
                      <a16:colId xmlns:a16="http://schemas.microsoft.com/office/drawing/2014/main" val="2752509253"/>
                    </a:ext>
                  </a:extLst>
                </a:gridCol>
                <a:gridCol w="2408073">
                  <a:extLst>
                    <a:ext uri="{9D8B030D-6E8A-4147-A177-3AD203B41FA5}">
                      <a16:colId xmlns:a16="http://schemas.microsoft.com/office/drawing/2014/main" val="2044619513"/>
                    </a:ext>
                  </a:extLst>
                </a:gridCol>
                <a:gridCol w="1447071">
                  <a:extLst>
                    <a:ext uri="{9D8B030D-6E8A-4147-A177-3AD203B41FA5}">
                      <a16:colId xmlns:a16="http://schemas.microsoft.com/office/drawing/2014/main" val="3908178947"/>
                    </a:ext>
                  </a:extLst>
                </a:gridCol>
              </a:tblGrid>
              <a:tr h="707295">
                <a:tc>
                  <a:txBody>
                    <a:bodyPr/>
                    <a:lstStyle/>
                    <a:p>
                      <a:r>
                        <a:rPr lang="en-GB" sz="1800" b="0" cap="none" spc="0">
                          <a:solidFill>
                            <a:schemeClr val="bg1"/>
                          </a:solidFill>
                        </a:rPr>
                        <a:t>StudentName</a:t>
                      </a:r>
                    </a:p>
                  </a:txBody>
                  <a:tcPr marL="113645" marR="87419" marT="87419" marB="87419" anchor="ctr"/>
                </a:tc>
                <a:tc>
                  <a:txBody>
                    <a:bodyPr/>
                    <a:lstStyle/>
                    <a:p>
                      <a:r>
                        <a:rPr lang="en-GB" sz="1800" b="0" cap="none" spc="0">
                          <a:solidFill>
                            <a:schemeClr val="bg1"/>
                          </a:solidFill>
                        </a:rPr>
                        <a:t>StudentNumber</a:t>
                      </a:r>
                    </a:p>
                  </a:txBody>
                  <a:tcPr marL="113645" marR="87419" marT="87419" marB="87419" anchor="ctr"/>
                </a:tc>
                <a:tc>
                  <a:txBody>
                    <a:bodyPr/>
                    <a:lstStyle/>
                    <a:p>
                      <a:r>
                        <a:rPr lang="en-GB" sz="1800" b="0" cap="none" spc="0">
                          <a:solidFill>
                            <a:schemeClr val="bg1"/>
                          </a:solidFill>
                        </a:rPr>
                        <a:t>Email</a:t>
                      </a:r>
                    </a:p>
                  </a:txBody>
                  <a:tcPr marL="113645" marR="87419" marT="87419" marB="87419" anchor="ctr"/>
                </a:tc>
                <a:tc>
                  <a:txBody>
                    <a:bodyPr/>
                    <a:lstStyle/>
                    <a:p>
                      <a:r>
                        <a:rPr lang="en-GB" sz="1800" b="0" cap="none" spc="0">
                          <a:solidFill>
                            <a:schemeClr val="bg1"/>
                          </a:solidFill>
                        </a:rPr>
                        <a:t>DateOfBirth</a:t>
                      </a:r>
                    </a:p>
                  </a:txBody>
                  <a:tcPr marL="113645" marR="87419" marT="87419" marB="87419" anchor="ctr"/>
                </a:tc>
                <a:extLst>
                  <a:ext uri="{0D108BD9-81ED-4DB2-BD59-A6C34878D82A}">
                    <a16:rowId xmlns:a16="http://schemas.microsoft.com/office/drawing/2014/main" val="500002274"/>
                  </a:ext>
                </a:extLst>
              </a:tr>
              <a:tr h="707295">
                <a:tc>
                  <a:txBody>
                    <a:bodyPr/>
                    <a:lstStyle/>
                    <a:p>
                      <a:r>
                        <a:rPr lang="en-GB" sz="1800" cap="none" spc="0">
                          <a:solidFill>
                            <a:schemeClr val="tx1"/>
                          </a:solidFill>
                        </a:rPr>
                        <a:t>Alice</a:t>
                      </a:r>
                    </a:p>
                  </a:txBody>
                  <a:tcPr marL="113645" marR="87419" marT="87419" marB="87419" anchor="ctr"/>
                </a:tc>
                <a:tc>
                  <a:txBody>
                    <a:bodyPr/>
                    <a:lstStyle/>
                    <a:p>
                      <a:r>
                        <a:rPr lang="en-GB" sz="1800" cap="none" spc="0">
                          <a:solidFill>
                            <a:schemeClr val="tx1"/>
                          </a:solidFill>
                        </a:rPr>
                        <a:t>2837590</a:t>
                      </a:r>
                    </a:p>
                  </a:txBody>
                  <a:tcPr marL="113645" marR="87419" marT="87419" marB="87419" anchor="ctr"/>
                </a:tc>
                <a:tc>
                  <a:txBody>
                    <a:bodyPr/>
                    <a:lstStyle/>
                    <a:p>
                      <a:r>
                        <a:rPr lang="en-GB" sz="1800" cap="none" spc="0">
                          <a:solidFill>
                            <a:schemeClr val="tx1"/>
                          </a:solidFill>
                        </a:rPr>
                        <a:t>alice@example.com</a:t>
                      </a:r>
                    </a:p>
                  </a:txBody>
                  <a:tcPr marL="113645" marR="87419" marT="87419" marB="87419" anchor="ctr"/>
                </a:tc>
                <a:tc>
                  <a:txBody>
                    <a:bodyPr/>
                    <a:lstStyle/>
                    <a:p>
                      <a:r>
                        <a:rPr lang="en-GB" sz="1800" cap="none" spc="0">
                          <a:solidFill>
                            <a:schemeClr val="tx1"/>
                          </a:solidFill>
                        </a:rPr>
                        <a:t>01-Jan-1995</a:t>
                      </a:r>
                    </a:p>
                  </a:txBody>
                  <a:tcPr marL="113645" marR="87419" marT="87419" marB="87419" anchor="ctr"/>
                </a:tc>
                <a:extLst>
                  <a:ext uri="{0D108BD9-81ED-4DB2-BD59-A6C34878D82A}">
                    <a16:rowId xmlns:a16="http://schemas.microsoft.com/office/drawing/2014/main" val="3948180687"/>
                  </a:ext>
                </a:extLst>
              </a:tr>
              <a:tr h="707295">
                <a:tc>
                  <a:txBody>
                    <a:bodyPr/>
                    <a:lstStyle/>
                    <a:p>
                      <a:r>
                        <a:rPr lang="en-GB" sz="1800" cap="none" spc="0" dirty="0">
                          <a:solidFill>
                            <a:schemeClr val="tx1"/>
                          </a:solidFill>
                        </a:rPr>
                        <a:t>Bob</a:t>
                      </a:r>
                    </a:p>
                  </a:txBody>
                  <a:tcPr marL="113645" marR="87419" marT="87419" marB="87419" anchor="ctr"/>
                </a:tc>
                <a:tc>
                  <a:txBody>
                    <a:bodyPr/>
                    <a:lstStyle/>
                    <a:p>
                      <a:r>
                        <a:rPr lang="en-GB" sz="1800" cap="none" spc="0">
                          <a:solidFill>
                            <a:schemeClr val="tx1"/>
                          </a:solidFill>
                        </a:rPr>
                        <a:t>2837591</a:t>
                      </a:r>
                    </a:p>
                  </a:txBody>
                  <a:tcPr marL="113645" marR="87419" marT="87419" marB="87419" anchor="ctr"/>
                </a:tc>
                <a:tc>
                  <a:txBody>
                    <a:bodyPr/>
                    <a:lstStyle/>
                    <a:p>
                      <a:r>
                        <a:rPr lang="en-GB" sz="1800" cap="none" spc="0">
                          <a:solidFill>
                            <a:schemeClr val="tx1"/>
                          </a:solidFill>
                        </a:rPr>
                        <a:t>bob@example.com</a:t>
                      </a:r>
                    </a:p>
                  </a:txBody>
                  <a:tcPr marL="113645" marR="87419" marT="87419" marB="87419" anchor="ctr"/>
                </a:tc>
                <a:tc>
                  <a:txBody>
                    <a:bodyPr/>
                    <a:lstStyle/>
                    <a:p>
                      <a:r>
                        <a:rPr lang="en-GB" sz="1800" cap="none" spc="0">
                          <a:solidFill>
                            <a:schemeClr val="tx1"/>
                          </a:solidFill>
                        </a:rPr>
                        <a:t>02-Feb-1996</a:t>
                      </a:r>
                    </a:p>
                  </a:txBody>
                  <a:tcPr marL="113645" marR="87419" marT="87419" marB="87419" anchor="ctr"/>
                </a:tc>
                <a:extLst>
                  <a:ext uri="{0D108BD9-81ED-4DB2-BD59-A6C34878D82A}">
                    <a16:rowId xmlns:a16="http://schemas.microsoft.com/office/drawing/2014/main" val="1143024624"/>
                  </a:ext>
                </a:extLst>
              </a:tr>
              <a:tr h="707295">
                <a:tc>
                  <a:txBody>
                    <a:bodyPr/>
                    <a:lstStyle/>
                    <a:p>
                      <a:r>
                        <a:rPr lang="en-GB" sz="1800" cap="none" spc="0">
                          <a:solidFill>
                            <a:schemeClr val="tx1"/>
                          </a:solidFill>
                        </a:rPr>
                        <a:t>Charlie</a:t>
                      </a:r>
                    </a:p>
                  </a:txBody>
                  <a:tcPr marL="113645" marR="87419" marT="87419" marB="87419" anchor="ctr"/>
                </a:tc>
                <a:tc>
                  <a:txBody>
                    <a:bodyPr/>
                    <a:lstStyle/>
                    <a:p>
                      <a:r>
                        <a:rPr lang="en-GB" sz="1800" cap="none" spc="0">
                          <a:solidFill>
                            <a:schemeClr val="tx1"/>
                          </a:solidFill>
                        </a:rPr>
                        <a:t>2837592</a:t>
                      </a:r>
                    </a:p>
                  </a:txBody>
                  <a:tcPr marL="113645" marR="87419" marT="87419" marB="87419" anchor="ctr"/>
                </a:tc>
                <a:tc>
                  <a:txBody>
                    <a:bodyPr/>
                    <a:lstStyle/>
                    <a:p>
                      <a:r>
                        <a:rPr lang="en-GB" sz="1800" cap="none" spc="0">
                          <a:solidFill>
                            <a:schemeClr val="tx1"/>
                          </a:solidFill>
                        </a:rPr>
                        <a:t>charlie@example.com</a:t>
                      </a:r>
                    </a:p>
                  </a:txBody>
                  <a:tcPr marL="113645" marR="87419" marT="87419" marB="87419" anchor="ctr"/>
                </a:tc>
                <a:tc>
                  <a:txBody>
                    <a:bodyPr/>
                    <a:lstStyle/>
                    <a:p>
                      <a:r>
                        <a:rPr lang="en-GB" sz="1800" cap="none" spc="0">
                          <a:solidFill>
                            <a:schemeClr val="tx1"/>
                          </a:solidFill>
                        </a:rPr>
                        <a:t>03-Mar-1997</a:t>
                      </a:r>
                    </a:p>
                  </a:txBody>
                  <a:tcPr marL="113645" marR="87419" marT="87419" marB="87419" anchor="ctr"/>
                </a:tc>
                <a:extLst>
                  <a:ext uri="{0D108BD9-81ED-4DB2-BD59-A6C34878D82A}">
                    <a16:rowId xmlns:a16="http://schemas.microsoft.com/office/drawing/2014/main" val="3706051779"/>
                  </a:ext>
                </a:extLst>
              </a:tr>
              <a:tr h="707295">
                <a:tc>
                  <a:txBody>
                    <a:bodyPr/>
                    <a:lstStyle/>
                    <a:p>
                      <a:r>
                        <a:rPr lang="en-GB" sz="1800" cap="none" spc="0">
                          <a:solidFill>
                            <a:schemeClr val="tx1"/>
                          </a:solidFill>
                        </a:rPr>
                        <a:t>Alice</a:t>
                      </a:r>
                    </a:p>
                  </a:txBody>
                  <a:tcPr marL="113645" marR="87419" marT="87419" marB="87419" anchor="ctr"/>
                </a:tc>
                <a:tc>
                  <a:txBody>
                    <a:bodyPr/>
                    <a:lstStyle/>
                    <a:p>
                      <a:r>
                        <a:rPr lang="en-GB" sz="1800" cap="none" spc="0">
                          <a:solidFill>
                            <a:schemeClr val="tx1"/>
                          </a:solidFill>
                        </a:rPr>
                        <a:t>2837593</a:t>
                      </a:r>
                    </a:p>
                  </a:txBody>
                  <a:tcPr marL="113645" marR="87419" marT="87419" marB="87419" anchor="ctr"/>
                </a:tc>
                <a:tc>
                  <a:txBody>
                    <a:bodyPr/>
                    <a:lstStyle/>
                    <a:p>
                      <a:r>
                        <a:rPr lang="en-GB" sz="1800" cap="none" spc="0">
                          <a:solidFill>
                            <a:schemeClr val="tx1"/>
                          </a:solidFill>
                        </a:rPr>
                        <a:t>alice@uni.edu</a:t>
                      </a:r>
                    </a:p>
                  </a:txBody>
                  <a:tcPr marL="113645" marR="87419" marT="87419" marB="87419" anchor="ctr"/>
                </a:tc>
                <a:tc>
                  <a:txBody>
                    <a:bodyPr/>
                    <a:lstStyle/>
                    <a:p>
                      <a:r>
                        <a:rPr lang="en-GB" sz="1800" cap="none" spc="0" dirty="0">
                          <a:solidFill>
                            <a:schemeClr val="tx1"/>
                          </a:solidFill>
                        </a:rPr>
                        <a:t>01-Jan-1995</a:t>
                      </a:r>
                    </a:p>
                  </a:txBody>
                  <a:tcPr marL="113645" marR="87419" marT="87419" marB="87419" anchor="ctr"/>
                </a:tc>
                <a:extLst>
                  <a:ext uri="{0D108BD9-81ED-4DB2-BD59-A6C34878D82A}">
                    <a16:rowId xmlns:a16="http://schemas.microsoft.com/office/drawing/2014/main" val="3834721185"/>
                  </a:ext>
                </a:extLst>
              </a:tr>
            </a:tbl>
          </a:graphicData>
        </a:graphic>
      </p:graphicFrame>
    </p:spTree>
    <p:extLst>
      <p:ext uri="{BB962C8B-B14F-4D97-AF65-F5344CB8AC3E}">
        <p14:creationId xmlns:p14="http://schemas.microsoft.com/office/powerpoint/2010/main" val="5134133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68961CCB-0BFC-C43D-4828-45FA9A618855}"/>
              </a:ext>
            </a:extLst>
          </p:cNvPr>
          <p:cNvSpPr>
            <a:spLocks noGrp="1" noChangeArrowheads="1"/>
          </p:cNvSpPr>
          <p:nvPr>
            <p:ph type="title"/>
          </p:nvPr>
        </p:nvSpPr>
        <p:spPr bwMode="auto">
          <a:xfrm>
            <a:off x="838200" y="365126"/>
            <a:ext cx="10515600" cy="1325563"/>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3200" i="0" u="none" strike="noStrike" cap="none" normalizeH="0" baseline="0" dirty="0">
                <a:ln>
                  <a:noFill/>
                </a:ln>
                <a:effectLst/>
              </a:rPr>
              <a:t>Choose a Primary Key</a:t>
            </a:r>
          </a:p>
        </p:txBody>
      </p:sp>
      <p:graphicFrame>
        <p:nvGraphicFramePr>
          <p:cNvPr id="5" name="Content Placeholder 4">
            <a:extLst>
              <a:ext uri="{FF2B5EF4-FFF2-40B4-BE49-F238E27FC236}">
                <a16:creationId xmlns:a16="http://schemas.microsoft.com/office/drawing/2014/main" id="{4066420B-48D6-2F77-70E2-B616C0028F68}"/>
              </a:ext>
            </a:extLst>
          </p:cNvPr>
          <p:cNvGraphicFramePr>
            <a:graphicFrameLocks noGrp="1"/>
          </p:cNvGraphicFramePr>
          <p:nvPr>
            <p:ph idx="1"/>
            <p:extLst>
              <p:ext uri="{D42A27DB-BD31-4B8C-83A1-F6EECF244321}">
                <p14:modId xmlns:p14="http://schemas.microsoft.com/office/powerpoint/2010/main" val="3414300043"/>
              </p:ext>
            </p:extLst>
          </p:nvPr>
        </p:nvGraphicFramePr>
        <p:xfrm>
          <a:off x="2413592" y="2333748"/>
          <a:ext cx="8940210" cy="3466592"/>
        </p:xfrm>
        <a:graphic>
          <a:graphicData uri="http://schemas.openxmlformats.org/drawingml/2006/table">
            <a:tbl>
              <a:tblPr firstRow="1" bandRow="1">
                <a:solidFill>
                  <a:srgbClr val="F2F2F2">
                    <a:alpha val="30196"/>
                  </a:srgbClr>
                </a:solidFill>
              </a:tblPr>
              <a:tblGrid>
                <a:gridCol w="1702705">
                  <a:extLst>
                    <a:ext uri="{9D8B030D-6E8A-4147-A177-3AD203B41FA5}">
                      <a16:colId xmlns:a16="http://schemas.microsoft.com/office/drawing/2014/main" val="4138732252"/>
                    </a:ext>
                  </a:extLst>
                </a:gridCol>
                <a:gridCol w="2864900">
                  <a:extLst>
                    <a:ext uri="{9D8B030D-6E8A-4147-A177-3AD203B41FA5}">
                      <a16:colId xmlns:a16="http://schemas.microsoft.com/office/drawing/2014/main" val="2129567320"/>
                    </a:ext>
                  </a:extLst>
                </a:gridCol>
                <a:gridCol w="2266903">
                  <a:extLst>
                    <a:ext uri="{9D8B030D-6E8A-4147-A177-3AD203B41FA5}">
                      <a16:colId xmlns:a16="http://schemas.microsoft.com/office/drawing/2014/main" val="313359712"/>
                    </a:ext>
                  </a:extLst>
                </a:gridCol>
                <a:gridCol w="2105702">
                  <a:extLst>
                    <a:ext uri="{9D8B030D-6E8A-4147-A177-3AD203B41FA5}">
                      <a16:colId xmlns:a16="http://schemas.microsoft.com/office/drawing/2014/main" val="1665899408"/>
                    </a:ext>
                  </a:extLst>
                </a:gridCol>
              </a:tblGrid>
              <a:tr h="413365">
                <a:tc>
                  <a:txBody>
                    <a:bodyPr/>
                    <a:lstStyle/>
                    <a:p>
                      <a:r>
                        <a:rPr lang="en-GB" sz="2700" b="0" cap="none" spc="0">
                          <a:solidFill>
                            <a:schemeClr val="bg1"/>
                          </a:solidFill>
                        </a:rPr>
                        <a:t>CourseID</a:t>
                      </a:r>
                    </a:p>
                  </a:txBody>
                  <a:tcPr marL="228994" marR="103391" marT="176149" marB="176149"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r>
                        <a:rPr lang="en-GB" sz="2700" b="0" cap="none" spc="0" dirty="0" err="1">
                          <a:solidFill>
                            <a:schemeClr val="bg1"/>
                          </a:solidFill>
                        </a:rPr>
                        <a:t>CourseName</a:t>
                      </a:r>
                      <a:endParaRPr lang="en-GB" sz="2700" b="0" cap="none" spc="0" dirty="0">
                        <a:solidFill>
                          <a:schemeClr val="bg1"/>
                        </a:solidFill>
                      </a:endParaRPr>
                    </a:p>
                  </a:txBody>
                  <a:tcPr marL="228994" marR="103391" marT="176149" marB="176149" anchor="ctr">
                    <a:lnL w="12700" cmpd="sng">
                      <a:noFill/>
                    </a:lnL>
                    <a:lnR w="12700" cap="flat" cmpd="sng" algn="ctr">
                      <a:solidFill>
                        <a:schemeClr val="tx1"/>
                      </a:solidFill>
                      <a:prstDash val="sysDash"/>
                      <a:round/>
                      <a:headEnd type="none" w="med" len="med"/>
                      <a:tailEnd type="none" w="med" len="med"/>
                    </a:lnR>
                    <a:lnT w="19050" cap="flat" cmpd="sng" algn="ctr">
                      <a:noFill/>
                      <a:prstDash val="solid"/>
                    </a:lnT>
                    <a:lnB w="38100" cmpd="sng">
                      <a:noFill/>
                    </a:lnB>
                    <a:solidFill>
                      <a:schemeClr val="accent1"/>
                    </a:solidFill>
                  </a:tcPr>
                </a:tc>
                <a:tc>
                  <a:txBody>
                    <a:bodyPr/>
                    <a:lstStyle/>
                    <a:p>
                      <a:r>
                        <a:rPr lang="en-GB" sz="2700" b="0" cap="none" spc="0">
                          <a:solidFill>
                            <a:schemeClr val="bg1"/>
                          </a:solidFill>
                        </a:rPr>
                        <a:t>Instructor</a:t>
                      </a:r>
                    </a:p>
                  </a:txBody>
                  <a:tcPr marL="228994" marR="103391" marT="176149" marB="176149" anchor="ctr">
                    <a:lnL w="12700" cap="flat" cmpd="sng" algn="ctr">
                      <a:solidFill>
                        <a:schemeClr val="tx1"/>
                      </a:solidFill>
                      <a:prstDash val="sysDash"/>
                      <a:round/>
                      <a:headEnd type="none" w="med" len="med"/>
                      <a:tailEnd type="none" w="med" len="med"/>
                    </a:lnL>
                    <a:lnR w="12700" cmpd="sng">
                      <a:noFill/>
                    </a:lnR>
                    <a:lnT w="19050" cap="flat" cmpd="sng" algn="ctr">
                      <a:noFill/>
                      <a:prstDash val="solid"/>
                    </a:lnT>
                    <a:lnB w="38100" cmpd="sng">
                      <a:noFill/>
                    </a:lnB>
                    <a:solidFill>
                      <a:schemeClr val="accent1"/>
                    </a:solidFill>
                  </a:tcPr>
                </a:tc>
                <a:tc>
                  <a:txBody>
                    <a:bodyPr/>
                    <a:lstStyle/>
                    <a:p>
                      <a:r>
                        <a:rPr lang="en-GB" sz="2700" b="0" cap="none" spc="0">
                          <a:solidFill>
                            <a:schemeClr val="bg1"/>
                          </a:solidFill>
                        </a:rPr>
                        <a:t>CourseCode</a:t>
                      </a:r>
                    </a:p>
                  </a:txBody>
                  <a:tcPr marL="228994" marR="103391" marT="176149" marB="176149"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4112462892"/>
                  </a:ext>
                </a:extLst>
              </a:tr>
              <a:tr h="413365">
                <a:tc>
                  <a:txBody>
                    <a:bodyPr/>
                    <a:lstStyle/>
                    <a:p>
                      <a:r>
                        <a:rPr lang="en-GB" sz="2700" cap="none" spc="0" dirty="0">
                          <a:solidFill>
                            <a:schemeClr val="tx1"/>
                          </a:solidFill>
                        </a:rPr>
                        <a:t>101</a:t>
                      </a:r>
                    </a:p>
                  </a:txBody>
                  <a:tcPr marL="228994" marR="103391" marT="176149" marB="176149" anchor="ctr">
                    <a:lnL w="38100" cap="flat" cmpd="sng" algn="ctr">
                      <a:noFill/>
                      <a:prstDash val="solid"/>
                    </a:lnL>
                    <a:lnR w="12700" cap="flat" cmpd="sng" algn="ctr">
                      <a:solidFill>
                        <a:schemeClr val="tx1"/>
                      </a:solidFill>
                      <a:prstDash val="sysDash"/>
                      <a:round/>
                      <a:headEnd type="none" w="med" len="med"/>
                      <a:tailEnd type="none" w="med" len="med"/>
                    </a:lnR>
                    <a:lnT w="38100" cmpd="sng">
                      <a:noFill/>
                    </a:lnT>
                    <a:lnB w="6350" cap="flat" cmpd="sng" algn="ctr">
                      <a:noFill/>
                      <a:prstDash val="solid"/>
                    </a:lnB>
                    <a:solidFill>
                      <a:srgbClr val="F2F2F2">
                        <a:alpha val="30196"/>
                      </a:srgbClr>
                    </a:solidFill>
                  </a:tcPr>
                </a:tc>
                <a:tc>
                  <a:txBody>
                    <a:bodyPr/>
                    <a:lstStyle/>
                    <a:p>
                      <a:r>
                        <a:rPr lang="en-GB" sz="2700" cap="none" spc="0" dirty="0">
                          <a:solidFill>
                            <a:schemeClr val="tx1"/>
                          </a:solidFill>
                        </a:rPr>
                        <a:t>Database Design</a:t>
                      </a:r>
                    </a:p>
                  </a:txBody>
                  <a:tcPr marL="228994" marR="103391" marT="176149" marB="176149"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38100" cmpd="sng">
                      <a:noFill/>
                    </a:lnT>
                    <a:lnB w="6350" cap="flat" cmpd="sng" algn="ctr">
                      <a:noFill/>
                      <a:prstDash val="solid"/>
                    </a:lnB>
                    <a:solidFill>
                      <a:srgbClr val="F2F2F2">
                        <a:alpha val="30196"/>
                      </a:srgbClr>
                    </a:solidFill>
                  </a:tcPr>
                </a:tc>
                <a:tc>
                  <a:txBody>
                    <a:bodyPr/>
                    <a:lstStyle/>
                    <a:p>
                      <a:r>
                        <a:rPr lang="en-GB" sz="2700" cap="none" spc="0" dirty="0" err="1">
                          <a:solidFill>
                            <a:schemeClr val="tx1"/>
                          </a:solidFill>
                        </a:rPr>
                        <a:t>Dr.</a:t>
                      </a:r>
                      <a:r>
                        <a:rPr lang="en-GB" sz="2700" cap="none" spc="0" dirty="0">
                          <a:solidFill>
                            <a:schemeClr val="tx1"/>
                          </a:solidFill>
                        </a:rPr>
                        <a:t> Smith</a:t>
                      </a:r>
                    </a:p>
                  </a:txBody>
                  <a:tcPr marL="228994" marR="103391" marT="176149" marB="176149"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38100" cmpd="sng">
                      <a:noFill/>
                    </a:lnT>
                    <a:lnB w="6350" cap="flat" cmpd="sng" algn="ctr">
                      <a:noFill/>
                      <a:prstDash val="solid"/>
                    </a:lnB>
                    <a:solidFill>
                      <a:srgbClr val="F2F2F2">
                        <a:alpha val="30196"/>
                      </a:srgbClr>
                    </a:solidFill>
                  </a:tcPr>
                </a:tc>
                <a:tc>
                  <a:txBody>
                    <a:bodyPr/>
                    <a:lstStyle/>
                    <a:p>
                      <a:r>
                        <a:rPr lang="en-GB" sz="2700" cap="none" spc="0">
                          <a:solidFill>
                            <a:schemeClr val="tx1"/>
                          </a:solidFill>
                        </a:rPr>
                        <a:t>DB101</a:t>
                      </a:r>
                    </a:p>
                  </a:txBody>
                  <a:tcPr marL="228994" marR="103391" marT="176149" marB="176149" anchor="ctr">
                    <a:lnL w="12700" cap="flat" cmpd="sng" algn="ctr">
                      <a:solidFill>
                        <a:schemeClr val="tx1"/>
                      </a:solidFill>
                      <a:prstDash val="sysDash"/>
                      <a:round/>
                      <a:headEnd type="none" w="med" len="med"/>
                      <a:tailEnd type="none" w="med" len="me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2828098338"/>
                  </a:ext>
                </a:extLst>
              </a:tr>
              <a:tr h="413365">
                <a:tc>
                  <a:txBody>
                    <a:bodyPr/>
                    <a:lstStyle/>
                    <a:p>
                      <a:r>
                        <a:rPr lang="en-GB" sz="2700" cap="none" spc="0" dirty="0">
                          <a:solidFill>
                            <a:schemeClr val="tx1"/>
                          </a:solidFill>
                        </a:rPr>
                        <a:t>102</a:t>
                      </a:r>
                    </a:p>
                  </a:txBody>
                  <a:tcPr marL="228994" marR="103391" marT="176149" marB="176149" anchor="ctr">
                    <a:lnL w="6350" cap="flat" cmpd="sng" algn="ctr">
                      <a:noFill/>
                      <a:prstDash val="solid"/>
                    </a:lnL>
                    <a:lnR w="12700" cap="flat" cmpd="sng" algn="ctr">
                      <a:solidFill>
                        <a:schemeClr val="tx1"/>
                      </a:solidFill>
                      <a:prstDash val="sysDash"/>
                      <a:round/>
                      <a:headEnd type="none" w="med" len="med"/>
                      <a:tailEnd type="none" w="med" len="med"/>
                    </a:lnR>
                    <a:lnT w="6350" cap="flat" cmpd="sng" algn="ctr">
                      <a:noFill/>
                      <a:prstDash val="solid"/>
                    </a:lnT>
                    <a:lnB w="12700" cmpd="sng">
                      <a:noFill/>
                      <a:prstDash val="solid"/>
                    </a:lnB>
                    <a:solidFill>
                      <a:schemeClr val="bg1">
                        <a:lumMod val="95000"/>
                      </a:schemeClr>
                    </a:solidFill>
                  </a:tcPr>
                </a:tc>
                <a:tc>
                  <a:txBody>
                    <a:bodyPr/>
                    <a:lstStyle/>
                    <a:p>
                      <a:r>
                        <a:rPr lang="en-GB" sz="2700" cap="none" spc="0" dirty="0">
                          <a:solidFill>
                            <a:schemeClr val="tx1"/>
                          </a:solidFill>
                        </a:rPr>
                        <a:t>Web Development</a:t>
                      </a:r>
                    </a:p>
                  </a:txBody>
                  <a:tcPr marL="228994" marR="103391" marT="176149" marB="176149"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6350" cap="flat" cmpd="sng" algn="ctr">
                      <a:noFill/>
                      <a:prstDash val="solid"/>
                    </a:lnT>
                    <a:lnB w="12700" cmpd="sng">
                      <a:noFill/>
                      <a:prstDash val="solid"/>
                    </a:lnB>
                    <a:solidFill>
                      <a:schemeClr val="bg1">
                        <a:lumMod val="95000"/>
                      </a:schemeClr>
                    </a:solidFill>
                  </a:tcPr>
                </a:tc>
                <a:tc>
                  <a:txBody>
                    <a:bodyPr/>
                    <a:lstStyle/>
                    <a:p>
                      <a:r>
                        <a:rPr lang="en-GB" sz="2700" cap="none" spc="0" dirty="0">
                          <a:solidFill>
                            <a:schemeClr val="tx1"/>
                          </a:solidFill>
                        </a:rPr>
                        <a:t>Prof. Johnson</a:t>
                      </a:r>
                    </a:p>
                  </a:txBody>
                  <a:tcPr marL="228994" marR="103391" marT="176149" marB="176149"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6350" cap="flat" cmpd="sng" algn="ctr">
                      <a:noFill/>
                      <a:prstDash val="solid"/>
                    </a:lnT>
                    <a:lnB w="12700" cmpd="sng">
                      <a:noFill/>
                      <a:prstDash val="solid"/>
                    </a:lnB>
                    <a:solidFill>
                      <a:schemeClr val="bg1">
                        <a:lumMod val="95000"/>
                      </a:schemeClr>
                    </a:solidFill>
                  </a:tcPr>
                </a:tc>
                <a:tc>
                  <a:txBody>
                    <a:bodyPr/>
                    <a:lstStyle/>
                    <a:p>
                      <a:r>
                        <a:rPr lang="en-GB" sz="2700" cap="none" spc="0">
                          <a:solidFill>
                            <a:schemeClr val="tx1"/>
                          </a:solidFill>
                        </a:rPr>
                        <a:t>WD102</a:t>
                      </a:r>
                    </a:p>
                  </a:txBody>
                  <a:tcPr marL="228994" marR="103391" marT="176149" marB="176149" anchor="ctr">
                    <a:lnL w="12700" cap="flat" cmpd="sng" algn="ctr">
                      <a:solidFill>
                        <a:schemeClr val="tx1"/>
                      </a:solidFill>
                      <a:prstDash val="sysDash"/>
                      <a:round/>
                      <a:headEnd type="none" w="med" len="med"/>
                      <a:tailEnd type="none" w="med" len="me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643889095"/>
                  </a:ext>
                </a:extLst>
              </a:tr>
              <a:tr h="413365">
                <a:tc>
                  <a:txBody>
                    <a:bodyPr/>
                    <a:lstStyle/>
                    <a:p>
                      <a:r>
                        <a:rPr lang="en-GB" sz="2700" cap="none" spc="0">
                          <a:solidFill>
                            <a:schemeClr val="tx1"/>
                          </a:solidFill>
                        </a:rPr>
                        <a:t>103</a:t>
                      </a:r>
                    </a:p>
                  </a:txBody>
                  <a:tcPr marL="228994" marR="103391" marT="176149" marB="176149" anchor="ctr">
                    <a:lnL w="38100" cap="flat" cmpd="sng" algn="ctr">
                      <a:noFill/>
                      <a:prstDash val="solid"/>
                    </a:lnL>
                    <a:lnR w="12700" cap="flat" cmpd="sng" algn="ctr">
                      <a:solidFill>
                        <a:schemeClr val="tx1"/>
                      </a:solidFill>
                      <a:prstDash val="sysDash"/>
                      <a:round/>
                      <a:headEnd type="none" w="med" len="med"/>
                      <a:tailEnd type="none" w="med" len="med"/>
                    </a:lnR>
                    <a:lnT w="12700" cmpd="sng">
                      <a:noFill/>
                      <a:prstDash val="solid"/>
                    </a:lnT>
                    <a:lnB w="38100" cap="flat" cmpd="sng" algn="ctr">
                      <a:noFill/>
                      <a:prstDash val="solid"/>
                    </a:lnB>
                    <a:solidFill>
                      <a:srgbClr val="F2F2F2">
                        <a:alpha val="30196"/>
                      </a:srgbClr>
                    </a:solidFill>
                  </a:tcPr>
                </a:tc>
                <a:tc>
                  <a:txBody>
                    <a:bodyPr/>
                    <a:lstStyle/>
                    <a:p>
                      <a:r>
                        <a:rPr lang="en-GB" sz="2700" cap="none" spc="0" dirty="0">
                          <a:solidFill>
                            <a:schemeClr val="tx1"/>
                          </a:solidFill>
                        </a:rPr>
                        <a:t>Data Science</a:t>
                      </a:r>
                    </a:p>
                  </a:txBody>
                  <a:tcPr marL="228994" marR="103391" marT="176149" marB="176149" anchor="ctr">
                    <a:lnL w="12700" cap="flat" cmpd="sng" algn="ctr">
                      <a:solidFill>
                        <a:schemeClr val="tx1"/>
                      </a:solidFill>
                      <a:prstDash val="sysDash"/>
                      <a:round/>
                      <a:headEnd type="none" w="med" len="med"/>
                      <a:tailEnd type="none" w="med" len="med"/>
                    </a:lnL>
                    <a:lnR w="6350" cap="flat" cmpd="sng" algn="ctr">
                      <a:solidFill>
                        <a:schemeClr val="tx1">
                          <a:lumMod val="75000"/>
                          <a:lumOff val="25000"/>
                        </a:schemeClr>
                      </a:solidFill>
                      <a:prstDash val="solid"/>
                    </a:lnR>
                    <a:lnT w="12700" cmpd="sng">
                      <a:noFill/>
                      <a:prstDash val="solid"/>
                    </a:lnT>
                    <a:lnB w="38100" cap="flat" cmpd="sng" algn="ctr">
                      <a:noFill/>
                      <a:prstDash val="solid"/>
                    </a:lnB>
                    <a:solidFill>
                      <a:srgbClr val="F2F2F2">
                        <a:alpha val="30196"/>
                      </a:srgbClr>
                    </a:solidFill>
                  </a:tcPr>
                </a:tc>
                <a:tc>
                  <a:txBody>
                    <a:bodyPr/>
                    <a:lstStyle/>
                    <a:p>
                      <a:r>
                        <a:rPr lang="en-GB" sz="2700" cap="none" spc="0" dirty="0" err="1">
                          <a:solidFill>
                            <a:schemeClr val="tx1"/>
                          </a:solidFill>
                        </a:rPr>
                        <a:t>Dr.</a:t>
                      </a:r>
                      <a:r>
                        <a:rPr lang="en-GB" sz="2700" cap="none" spc="0" dirty="0">
                          <a:solidFill>
                            <a:schemeClr val="tx1"/>
                          </a:solidFill>
                        </a:rPr>
                        <a:t> Lee</a:t>
                      </a:r>
                    </a:p>
                  </a:txBody>
                  <a:tcPr marL="228994" marR="103391" marT="176149" marB="176149"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38100" cap="flat" cmpd="sng" algn="ctr">
                      <a:noFill/>
                      <a:prstDash val="solid"/>
                    </a:lnB>
                    <a:solidFill>
                      <a:srgbClr val="F2F2F2">
                        <a:alpha val="30196"/>
                      </a:srgbClr>
                    </a:solidFill>
                  </a:tcPr>
                </a:tc>
                <a:tc>
                  <a:txBody>
                    <a:bodyPr/>
                    <a:lstStyle/>
                    <a:p>
                      <a:r>
                        <a:rPr lang="en-GB" sz="2700" cap="none" spc="0" dirty="0">
                          <a:solidFill>
                            <a:schemeClr val="tx1"/>
                          </a:solidFill>
                        </a:rPr>
                        <a:t>DS103</a:t>
                      </a:r>
                    </a:p>
                  </a:txBody>
                  <a:tcPr marL="228994" marR="103391" marT="176149" marB="176149" anchor="ctr">
                    <a:lnL w="6350" cap="flat" cmpd="sng" algn="ctr">
                      <a:solidFill>
                        <a:schemeClr val="tx1">
                          <a:lumMod val="75000"/>
                          <a:lumOff val="25000"/>
                        </a:schemeClr>
                      </a:solidFill>
                      <a:prstDash val="solid"/>
                    </a:lnL>
                    <a:lnR w="38100" cap="flat" cmpd="sng" algn="ctr">
                      <a:noFill/>
                      <a:prstDash val="solid"/>
                    </a:lnR>
                    <a:lnT w="12700" cmpd="sng">
                      <a:no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3265021858"/>
                  </a:ext>
                </a:extLst>
              </a:tr>
            </a:tbl>
          </a:graphicData>
        </a:graphic>
      </p:graphicFrame>
      <p:sp>
        <p:nvSpPr>
          <p:cNvPr id="8" name="TextBox 7">
            <a:extLst>
              <a:ext uri="{FF2B5EF4-FFF2-40B4-BE49-F238E27FC236}">
                <a16:creationId xmlns:a16="http://schemas.microsoft.com/office/drawing/2014/main" id="{FE5C5178-46CA-CD41-C426-86DFB1011A36}"/>
              </a:ext>
            </a:extLst>
          </p:cNvPr>
          <p:cNvSpPr txBox="1"/>
          <p:nvPr/>
        </p:nvSpPr>
        <p:spPr>
          <a:xfrm>
            <a:off x="1368942" y="1458220"/>
            <a:ext cx="6097772" cy="461665"/>
          </a:xfrm>
          <a:prstGeom prst="rect">
            <a:avLst/>
          </a:prstGeom>
          <a:noFill/>
        </p:spPr>
        <p:txBody>
          <a:bodyPr wrap="square">
            <a:spAutoFit/>
          </a:bodyPr>
          <a:lstStyle/>
          <a:p>
            <a:r>
              <a:rPr kumimoji="0" lang="en-US" altLang="en-US" sz="2400" i="0" u="none" strike="noStrike" cap="none" normalizeH="0" baseline="0" dirty="0">
                <a:ln>
                  <a:noFill/>
                </a:ln>
                <a:effectLst/>
              </a:rPr>
              <a:t>Table: Course</a:t>
            </a:r>
            <a:endParaRPr lang="en-GB" sz="2400" dirty="0"/>
          </a:p>
        </p:txBody>
      </p:sp>
    </p:spTree>
    <p:extLst>
      <p:ext uri="{BB962C8B-B14F-4D97-AF65-F5344CB8AC3E}">
        <p14:creationId xmlns:p14="http://schemas.microsoft.com/office/powerpoint/2010/main" val="12428478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xfrm>
            <a:off x="1101666" y="302652"/>
            <a:ext cx="10515600" cy="1325563"/>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dirty="0">
                <a:ea typeface="+mn-ea"/>
              </a:rPr>
              <a:t>Foreign Key</a:t>
            </a:r>
          </a:p>
        </p:txBody>
      </p:sp>
      <p:sp>
        <p:nvSpPr>
          <p:cNvPr id="29699" name="Rectangle 1027"/>
          <p:cNvSpPr>
            <a:spLocks noGrp="1" noChangeArrowheads="1"/>
          </p:cNvSpPr>
          <p:nvPr>
            <p:ph idx="1"/>
          </p:nvPr>
        </p:nvSpPr>
        <p:spPr>
          <a:xfrm>
            <a:off x="266700" y="1371600"/>
            <a:ext cx="4516152"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fontScale="92500" lnSpcReduction="10000"/>
          </a:bodyPr>
          <a:lstStyle/>
          <a:p>
            <a:pPr lvl="1"/>
            <a:r>
              <a:rPr lang="en-GB" altLang="en-US" dirty="0">
                <a:cs typeface="Times New Roman" panose="02020603050405020304" pitchFamily="18" charset="0"/>
              </a:rPr>
              <a:t>A foreign key is an attribute or a set of attributes in one table that refers to the primary key in another table.</a:t>
            </a:r>
          </a:p>
          <a:p>
            <a:pPr lvl="1"/>
            <a:r>
              <a:rPr lang="en-GB" altLang="en-US" dirty="0">
                <a:cs typeface="Times New Roman" panose="02020603050405020304" pitchFamily="18" charset="0"/>
              </a:rPr>
              <a:t>The primary purpose of a foreign key is to maintain referential integrity between the two tables.</a:t>
            </a:r>
          </a:p>
          <a:p>
            <a:pPr lvl="1"/>
            <a:r>
              <a:rPr lang="en-GB" altLang="en-US" dirty="0"/>
              <a:t>This means that a foreign key in one table must match an existing primary key in another table, ensuring that relationships between records remain consistent.</a:t>
            </a:r>
          </a:p>
        </p:txBody>
      </p:sp>
      <p:sp>
        <p:nvSpPr>
          <p:cNvPr id="55297" name="Slide Number Placeholder 3"/>
          <p:cNvSpPr>
            <a:spLocks noGrp="1"/>
          </p:cNvSpPr>
          <p:nvPr>
            <p:ph type="sldNum" sz="quarter" idx="12"/>
          </p:nvPr>
        </p:nvSpPr>
        <p:spPr bwMode="auto">
          <a:xfrm>
            <a:off x="0" y="1272222"/>
            <a:ext cx="533400" cy="2444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anchor="ctr" anchorCtr="0">
            <a:normAutofit fontScale="85000" lnSpcReduction="20000"/>
          </a:bodyP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A6EA856F-7FCD-4AED-824B-82A47E56E707}" type="slidenum">
              <a:rPr kumimoji="0" lang="en-GB" sz="1400" b="1"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24</a:t>
            </a:fld>
            <a:endParaRPr kumimoji="0" lang="en-GB" altLang="en-US" sz="14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 name="Table 1">
            <a:extLst>
              <a:ext uri="{FF2B5EF4-FFF2-40B4-BE49-F238E27FC236}">
                <a16:creationId xmlns:a16="http://schemas.microsoft.com/office/drawing/2014/main" id="{E1E0F8FF-B5DE-3BA7-AE8C-8D69ED41C3AA}"/>
              </a:ext>
            </a:extLst>
          </p:cNvPr>
          <p:cNvGraphicFramePr>
            <a:graphicFrameLocks noGrp="1"/>
          </p:cNvGraphicFramePr>
          <p:nvPr>
            <p:extLst>
              <p:ext uri="{D42A27DB-BD31-4B8C-83A1-F6EECF244321}">
                <p14:modId xmlns:p14="http://schemas.microsoft.com/office/powerpoint/2010/main" val="594562940"/>
              </p:ext>
            </p:extLst>
          </p:nvPr>
        </p:nvGraphicFramePr>
        <p:xfrm>
          <a:off x="5617818" y="935860"/>
          <a:ext cx="5812971" cy="1507089"/>
        </p:xfrm>
        <a:graphic>
          <a:graphicData uri="http://schemas.openxmlformats.org/drawingml/2006/table">
            <a:tbl>
              <a:tblPr>
                <a:tableStyleId>{69CF1AB2-1976-4502-BF36-3FF5EA218861}</a:tableStyleId>
              </a:tblPr>
              <a:tblGrid>
                <a:gridCol w="1937657">
                  <a:extLst>
                    <a:ext uri="{9D8B030D-6E8A-4147-A177-3AD203B41FA5}">
                      <a16:colId xmlns:a16="http://schemas.microsoft.com/office/drawing/2014/main" val="962782113"/>
                    </a:ext>
                  </a:extLst>
                </a:gridCol>
                <a:gridCol w="1937657">
                  <a:extLst>
                    <a:ext uri="{9D8B030D-6E8A-4147-A177-3AD203B41FA5}">
                      <a16:colId xmlns:a16="http://schemas.microsoft.com/office/drawing/2014/main" val="1980539206"/>
                    </a:ext>
                  </a:extLst>
                </a:gridCol>
                <a:gridCol w="1937657">
                  <a:extLst>
                    <a:ext uri="{9D8B030D-6E8A-4147-A177-3AD203B41FA5}">
                      <a16:colId xmlns:a16="http://schemas.microsoft.com/office/drawing/2014/main" val="3482977028"/>
                    </a:ext>
                  </a:extLst>
                </a:gridCol>
              </a:tblGrid>
              <a:tr h="502363">
                <a:tc>
                  <a:txBody>
                    <a:bodyPr/>
                    <a:lstStyle/>
                    <a:p>
                      <a:r>
                        <a:rPr lang="en-GB" dirty="0" err="1"/>
                        <a:t>CustomerID</a:t>
                      </a:r>
                      <a:endParaRPr lang="en-GB" dirty="0"/>
                    </a:p>
                  </a:txBody>
                  <a:tcPr anchor="ctr">
                    <a:solidFill>
                      <a:schemeClr val="accent4">
                        <a:lumMod val="20000"/>
                        <a:lumOff val="80000"/>
                      </a:schemeClr>
                    </a:solidFill>
                  </a:tcPr>
                </a:tc>
                <a:tc>
                  <a:txBody>
                    <a:bodyPr/>
                    <a:lstStyle/>
                    <a:p>
                      <a:r>
                        <a:rPr lang="en-GB" dirty="0" err="1"/>
                        <a:t>CustomerName</a:t>
                      </a:r>
                      <a:endParaRPr lang="en-GB" dirty="0"/>
                    </a:p>
                  </a:txBody>
                  <a:tcPr anchor="ctr"/>
                </a:tc>
                <a:tc>
                  <a:txBody>
                    <a:bodyPr/>
                    <a:lstStyle/>
                    <a:p>
                      <a:r>
                        <a:rPr lang="en-GB" dirty="0"/>
                        <a:t>Country</a:t>
                      </a:r>
                    </a:p>
                  </a:txBody>
                  <a:tcPr anchor="ctr"/>
                </a:tc>
                <a:extLst>
                  <a:ext uri="{0D108BD9-81ED-4DB2-BD59-A6C34878D82A}">
                    <a16:rowId xmlns:a16="http://schemas.microsoft.com/office/drawing/2014/main" val="4004350782"/>
                  </a:ext>
                </a:extLst>
              </a:tr>
              <a:tr h="502363">
                <a:tc>
                  <a:txBody>
                    <a:bodyPr/>
                    <a:lstStyle/>
                    <a:p>
                      <a:r>
                        <a:rPr lang="en-GB" dirty="0"/>
                        <a:t>1</a:t>
                      </a:r>
                    </a:p>
                  </a:txBody>
                  <a:tcPr anchor="ctr">
                    <a:solidFill>
                      <a:schemeClr val="accent4">
                        <a:lumMod val="20000"/>
                        <a:lumOff val="80000"/>
                      </a:schemeClr>
                    </a:solidFill>
                  </a:tcPr>
                </a:tc>
                <a:tc>
                  <a:txBody>
                    <a:bodyPr/>
                    <a:lstStyle/>
                    <a:p>
                      <a:r>
                        <a:rPr lang="en-GB"/>
                        <a:t>Alice</a:t>
                      </a:r>
                    </a:p>
                  </a:txBody>
                  <a:tcPr anchor="ctr"/>
                </a:tc>
                <a:tc>
                  <a:txBody>
                    <a:bodyPr/>
                    <a:lstStyle/>
                    <a:p>
                      <a:r>
                        <a:rPr lang="en-GB"/>
                        <a:t>USA</a:t>
                      </a:r>
                    </a:p>
                  </a:txBody>
                  <a:tcPr anchor="ctr"/>
                </a:tc>
                <a:extLst>
                  <a:ext uri="{0D108BD9-81ED-4DB2-BD59-A6C34878D82A}">
                    <a16:rowId xmlns:a16="http://schemas.microsoft.com/office/drawing/2014/main" val="1951981160"/>
                  </a:ext>
                </a:extLst>
              </a:tr>
              <a:tr h="502363">
                <a:tc>
                  <a:txBody>
                    <a:bodyPr/>
                    <a:lstStyle/>
                    <a:p>
                      <a:r>
                        <a:rPr lang="en-GB" dirty="0"/>
                        <a:t>2</a:t>
                      </a:r>
                    </a:p>
                  </a:txBody>
                  <a:tcPr anchor="ctr">
                    <a:solidFill>
                      <a:schemeClr val="accent4">
                        <a:lumMod val="20000"/>
                        <a:lumOff val="80000"/>
                      </a:schemeClr>
                    </a:solidFill>
                  </a:tcPr>
                </a:tc>
                <a:tc>
                  <a:txBody>
                    <a:bodyPr/>
                    <a:lstStyle/>
                    <a:p>
                      <a:r>
                        <a:rPr lang="en-GB" dirty="0"/>
                        <a:t>Bob</a:t>
                      </a:r>
                    </a:p>
                  </a:txBody>
                  <a:tcPr anchor="ctr"/>
                </a:tc>
                <a:tc>
                  <a:txBody>
                    <a:bodyPr/>
                    <a:lstStyle/>
                    <a:p>
                      <a:r>
                        <a:rPr lang="en-GB" dirty="0"/>
                        <a:t>UK</a:t>
                      </a:r>
                    </a:p>
                  </a:txBody>
                  <a:tcPr anchor="ctr"/>
                </a:tc>
                <a:extLst>
                  <a:ext uri="{0D108BD9-81ED-4DB2-BD59-A6C34878D82A}">
                    <a16:rowId xmlns:a16="http://schemas.microsoft.com/office/drawing/2014/main" val="3341771303"/>
                  </a:ext>
                </a:extLst>
              </a:tr>
            </a:tbl>
          </a:graphicData>
        </a:graphic>
      </p:graphicFrame>
      <p:graphicFrame>
        <p:nvGraphicFramePr>
          <p:cNvPr id="3" name="Table 2">
            <a:extLst>
              <a:ext uri="{FF2B5EF4-FFF2-40B4-BE49-F238E27FC236}">
                <a16:creationId xmlns:a16="http://schemas.microsoft.com/office/drawing/2014/main" id="{7BAFAE27-A647-A274-0CBC-0F4407CF94E1}"/>
              </a:ext>
            </a:extLst>
          </p:cNvPr>
          <p:cNvGraphicFramePr>
            <a:graphicFrameLocks noGrp="1"/>
          </p:cNvGraphicFramePr>
          <p:nvPr>
            <p:extLst>
              <p:ext uri="{D42A27DB-BD31-4B8C-83A1-F6EECF244321}">
                <p14:modId xmlns:p14="http://schemas.microsoft.com/office/powerpoint/2010/main" val="3375105285"/>
              </p:ext>
            </p:extLst>
          </p:nvPr>
        </p:nvGraphicFramePr>
        <p:xfrm>
          <a:off x="5598437" y="4084589"/>
          <a:ext cx="6426621" cy="1837552"/>
        </p:xfrm>
        <a:graphic>
          <a:graphicData uri="http://schemas.openxmlformats.org/drawingml/2006/table">
            <a:tbl>
              <a:tblPr>
                <a:tableStyleId>{3C2FFA5D-87B4-456A-9821-1D502468CF0F}</a:tableStyleId>
              </a:tblPr>
              <a:tblGrid>
                <a:gridCol w="2142207">
                  <a:extLst>
                    <a:ext uri="{9D8B030D-6E8A-4147-A177-3AD203B41FA5}">
                      <a16:colId xmlns:a16="http://schemas.microsoft.com/office/drawing/2014/main" val="2775801196"/>
                    </a:ext>
                  </a:extLst>
                </a:gridCol>
                <a:gridCol w="2142207">
                  <a:extLst>
                    <a:ext uri="{9D8B030D-6E8A-4147-A177-3AD203B41FA5}">
                      <a16:colId xmlns:a16="http://schemas.microsoft.com/office/drawing/2014/main" val="648786041"/>
                    </a:ext>
                  </a:extLst>
                </a:gridCol>
                <a:gridCol w="2142207">
                  <a:extLst>
                    <a:ext uri="{9D8B030D-6E8A-4147-A177-3AD203B41FA5}">
                      <a16:colId xmlns:a16="http://schemas.microsoft.com/office/drawing/2014/main" val="3466146645"/>
                    </a:ext>
                  </a:extLst>
                </a:gridCol>
              </a:tblGrid>
              <a:tr h="459388">
                <a:tc>
                  <a:txBody>
                    <a:bodyPr/>
                    <a:lstStyle/>
                    <a:p>
                      <a:r>
                        <a:rPr lang="en-GB" dirty="0" err="1"/>
                        <a:t>OrderID</a:t>
                      </a:r>
                      <a:endParaRPr lang="en-GB" dirty="0"/>
                    </a:p>
                  </a:txBody>
                  <a:tcPr anchor="ctr"/>
                </a:tc>
                <a:tc>
                  <a:txBody>
                    <a:bodyPr/>
                    <a:lstStyle/>
                    <a:p>
                      <a:r>
                        <a:rPr lang="en-GB" dirty="0" err="1"/>
                        <a:t>CustomerID</a:t>
                      </a:r>
                      <a:endParaRPr lang="en-GB" dirty="0"/>
                    </a:p>
                  </a:txBody>
                  <a:tcPr anchor="ctr">
                    <a:solidFill>
                      <a:schemeClr val="accent4">
                        <a:lumMod val="20000"/>
                        <a:lumOff val="80000"/>
                      </a:schemeClr>
                    </a:solidFill>
                  </a:tcPr>
                </a:tc>
                <a:tc>
                  <a:txBody>
                    <a:bodyPr/>
                    <a:lstStyle/>
                    <a:p>
                      <a:r>
                        <a:rPr lang="en-GB"/>
                        <a:t>OrderDate</a:t>
                      </a:r>
                    </a:p>
                  </a:txBody>
                  <a:tcPr anchor="ctr"/>
                </a:tc>
                <a:extLst>
                  <a:ext uri="{0D108BD9-81ED-4DB2-BD59-A6C34878D82A}">
                    <a16:rowId xmlns:a16="http://schemas.microsoft.com/office/drawing/2014/main" val="4288024423"/>
                  </a:ext>
                </a:extLst>
              </a:tr>
              <a:tr h="459388">
                <a:tc>
                  <a:txBody>
                    <a:bodyPr/>
                    <a:lstStyle/>
                    <a:p>
                      <a:r>
                        <a:rPr lang="en-GB" dirty="0"/>
                        <a:t>101</a:t>
                      </a:r>
                    </a:p>
                  </a:txBody>
                  <a:tcPr anchor="ctr"/>
                </a:tc>
                <a:tc>
                  <a:txBody>
                    <a:bodyPr/>
                    <a:lstStyle/>
                    <a:p>
                      <a:r>
                        <a:rPr lang="en-GB" dirty="0"/>
                        <a:t>1</a:t>
                      </a:r>
                    </a:p>
                  </a:txBody>
                  <a:tcPr anchor="ctr">
                    <a:solidFill>
                      <a:schemeClr val="accent4">
                        <a:lumMod val="20000"/>
                        <a:lumOff val="80000"/>
                      </a:schemeClr>
                    </a:solidFill>
                  </a:tcPr>
                </a:tc>
                <a:tc>
                  <a:txBody>
                    <a:bodyPr/>
                    <a:lstStyle/>
                    <a:p>
                      <a:r>
                        <a:rPr lang="en-GB" dirty="0"/>
                        <a:t>2024-01-15</a:t>
                      </a:r>
                    </a:p>
                  </a:txBody>
                  <a:tcPr anchor="ctr"/>
                </a:tc>
                <a:extLst>
                  <a:ext uri="{0D108BD9-81ED-4DB2-BD59-A6C34878D82A}">
                    <a16:rowId xmlns:a16="http://schemas.microsoft.com/office/drawing/2014/main" val="563234638"/>
                  </a:ext>
                </a:extLst>
              </a:tr>
              <a:tr h="459388">
                <a:tc>
                  <a:txBody>
                    <a:bodyPr/>
                    <a:lstStyle/>
                    <a:p>
                      <a:r>
                        <a:rPr lang="en-GB"/>
                        <a:t>102</a:t>
                      </a:r>
                    </a:p>
                  </a:txBody>
                  <a:tcPr anchor="ctr"/>
                </a:tc>
                <a:tc>
                  <a:txBody>
                    <a:bodyPr/>
                    <a:lstStyle/>
                    <a:p>
                      <a:r>
                        <a:rPr lang="en-GB" dirty="0"/>
                        <a:t>2</a:t>
                      </a:r>
                    </a:p>
                  </a:txBody>
                  <a:tcPr anchor="ctr">
                    <a:solidFill>
                      <a:schemeClr val="accent4">
                        <a:lumMod val="20000"/>
                        <a:lumOff val="80000"/>
                      </a:schemeClr>
                    </a:solidFill>
                  </a:tcPr>
                </a:tc>
                <a:tc>
                  <a:txBody>
                    <a:bodyPr/>
                    <a:lstStyle/>
                    <a:p>
                      <a:r>
                        <a:rPr lang="en-GB"/>
                        <a:t>2024-01-16</a:t>
                      </a:r>
                    </a:p>
                  </a:txBody>
                  <a:tcPr anchor="ctr"/>
                </a:tc>
                <a:extLst>
                  <a:ext uri="{0D108BD9-81ED-4DB2-BD59-A6C34878D82A}">
                    <a16:rowId xmlns:a16="http://schemas.microsoft.com/office/drawing/2014/main" val="1196559282"/>
                  </a:ext>
                </a:extLst>
              </a:tr>
              <a:tr h="459388">
                <a:tc>
                  <a:txBody>
                    <a:bodyPr/>
                    <a:lstStyle/>
                    <a:p>
                      <a:r>
                        <a:rPr lang="en-GB"/>
                        <a:t>103</a:t>
                      </a:r>
                    </a:p>
                  </a:txBody>
                  <a:tcPr anchor="ctr"/>
                </a:tc>
                <a:tc>
                  <a:txBody>
                    <a:bodyPr/>
                    <a:lstStyle/>
                    <a:p>
                      <a:r>
                        <a:rPr lang="en-GB" dirty="0"/>
                        <a:t>1</a:t>
                      </a:r>
                    </a:p>
                  </a:txBody>
                  <a:tcPr anchor="ctr">
                    <a:solidFill>
                      <a:schemeClr val="accent4">
                        <a:lumMod val="20000"/>
                        <a:lumOff val="80000"/>
                      </a:schemeClr>
                    </a:solidFill>
                  </a:tcPr>
                </a:tc>
                <a:tc>
                  <a:txBody>
                    <a:bodyPr/>
                    <a:lstStyle/>
                    <a:p>
                      <a:r>
                        <a:rPr lang="en-GB" dirty="0"/>
                        <a:t>2024-01-17</a:t>
                      </a:r>
                    </a:p>
                  </a:txBody>
                  <a:tcPr anchor="ctr"/>
                </a:tc>
                <a:extLst>
                  <a:ext uri="{0D108BD9-81ED-4DB2-BD59-A6C34878D82A}">
                    <a16:rowId xmlns:a16="http://schemas.microsoft.com/office/drawing/2014/main" val="2152020218"/>
                  </a:ext>
                </a:extLst>
              </a:tr>
            </a:tbl>
          </a:graphicData>
        </a:graphic>
      </p:graphicFrame>
      <p:sp>
        <p:nvSpPr>
          <p:cNvPr id="6" name="Rectangle 1">
            <a:extLst>
              <a:ext uri="{FF2B5EF4-FFF2-40B4-BE49-F238E27FC236}">
                <a16:creationId xmlns:a16="http://schemas.microsoft.com/office/drawing/2014/main" id="{885277AC-B3D1-7551-3364-28C9BF37F8AB}"/>
              </a:ext>
            </a:extLst>
          </p:cNvPr>
          <p:cNvSpPr>
            <a:spLocks noChangeArrowheads="1"/>
          </p:cNvSpPr>
          <p:nvPr/>
        </p:nvSpPr>
        <p:spPr bwMode="auto">
          <a:xfrm>
            <a:off x="5121280" y="209135"/>
            <a:ext cx="5154833"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Tables: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Customer Table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A1FDF313-DB91-DB99-B4A7-19D5771A54C9}"/>
              </a:ext>
            </a:extLst>
          </p:cNvPr>
          <p:cNvSpPr txBox="1"/>
          <p:nvPr/>
        </p:nvSpPr>
        <p:spPr>
          <a:xfrm>
            <a:off x="5476303" y="3588839"/>
            <a:ext cx="60960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800" b="1" i="0" u="none" strike="noStrike" cap="none" normalizeH="0" baseline="0" dirty="0">
                <a:ln>
                  <a:noFill/>
                </a:ln>
                <a:solidFill>
                  <a:schemeClr val="tx1"/>
                </a:solidFill>
                <a:effectLst/>
                <a:latin typeface="Arial" panose="020B0604020202020204" pitchFamily="34" charset="0"/>
              </a:rPr>
              <a:t>Order Table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07185228"/>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6A47-2518-E701-796E-856C385577FF}"/>
              </a:ext>
            </a:extLst>
          </p:cNvPr>
          <p:cNvSpPr>
            <a:spLocks noGrp="1"/>
          </p:cNvSpPr>
          <p:nvPr>
            <p:ph type="title"/>
          </p:nvPr>
        </p:nvSpPr>
        <p:spPr/>
        <p:txBody>
          <a:bodyPr/>
          <a:lstStyle/>
          <a:p>
            <a:r>
              <a:rPr lang="en-GB" dirty="0"/>
              <a:t>Key Characteristics of Foreign Keys</a:t>
            </a:r>
          </a:p>
        </p:txBody>
      </p:sp>
      <p:sp>
        <p:nvSpPr>
          <p:cNvPr id="4" name="Rectangle 1">
            <a:extLst>
              <a:ext uri="{FF2B5EF4-FFF2-40B4-BE49-F238E27FC236}">
                <a16:creationId xmlns:a16="http://schemas.microsoft.com/office/drawing/2014/main" id="{9895F394-6D41-1CDB-9A06-2BD18D76F5EE}"/>
              </a:ext>
            </a:extLst>
          </p:cNvPr>
          <p:cNvSpPr>
            <a:spLocks noGrp="1" noChangeArrowheads="1"/>
          </p:cNvSpPr>
          <p:nvPr>
            <p:ph idx="1"/>
          </p:nvPr>
        </p:nvSpPr>
        <p:spPr bwMode="auto">
          <a:xfrm>
            <a:off x="538843" y="1581904"/>
            <a:ext cx="11114314"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Links Tables</a:t>
            </a:r>
            <a:r>
              <a:rPr kumimoji="0" lang="en-US" altLang="en-US" sz="2400" b="0" i="0" u="none" strike="noStrike" cap="none" normalizeH="0" baseline="0" dirty="0">
                <a:ln>
                  <a:noFill/>
                </a:ln>
                <a:solidFill>
                  <a:schemeClr val="tx1"/>
                </a:solidFill>
                <a:effectLst/>
              </a:rPr>
              <a:t>: A foreign key connects two tables, showing how they relate to each other.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Keeps Data Accurate</a:t>
            </a:r>
            <a:r>
              <a:rPr kumimoji="0" lang="en-US" altLang="en-US" sz="2400" b="0" i="0" u="none" strike="noStrike" cap="none" normalizeH="0" baseline="0" dirty="0">
                <a:ln>
                  <a:noFill/>
                </a:ln>
                <a:solidFill>
                  <a:schemeClr val="tx1"/>
                </a:solidFill>
                <a:effectLst/>
              </a:rPr>
              <a:t>: It makes sure that the data in one table matches the data in another table, preventing mistakes.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Same Data Type</a:t>
            </a:r>
            <a:r>
              <a:rPr kumimoji="0" lang="en-US" altLang="en-US" sz="2400" b="0" i="0" u="none" strike="noStrike" cap="none" normalizeH="0" baseline="0" dirty="0">
                <a:ln>
                  <a:noFill/>
                </a:ln>
                <a:solidFill>
                  <a:schemeClr val="tx1"/>
                </a:solidFill>
                <a:effectLst/>
              </a:rPr>
              <a:t>: The foreign key must have the same type of data as the primary key it points to.</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Can Have Many</a:t>
            </a:r>
            <a:r>
              <a:rPr kumimoji="0" lang="en-US" altLang="en-US" sz="2400" b="0" i="0" u="none" strike="noStrike" cap="none" normalizeH="0" baseline="0" dirty="0">
                <a:ln>
                  <a:noFill/>
                </a:ln>
                <a:solidFill>
                  <a:schemeClr val="tx1"/>
                </a:solidFill>
                <a:effectLst/>
              </a:rPr>
              <a:t>: A table can have multiple foreign keys linking it to different tables.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Optional or Required</a:t>
            </a:r>
            <a:r>
              <a:rPr kumimoji="0" lang="en-US" altLang="en-US" sz="2400" b="0" i="0" u="none" strike="noStrike" cap="none" normalizeH="0" baseline="0" dirty="0">
                <a:ln>
                  <a:noFill/>
                </a:ln>
                <a:solidFill>
                  <a:schemeClr val="tx1"/>
                </a:solidFill>
                <a:effectLst/>
              </a:rPr>
              <a:t>: A foreign key can be optional (can be empty) or required (must have a value).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Represents Relationships</a:t>
            </a:r>
            <a:r>
              <a:rPr kumimoji="0" lang="en-US" altLang="en-US" sz="2400" b="0" i="0" u="none" strike="noStrike" cap="none" normalizeH="0" baseline="0" dirty="0">
                <a:ln>
                  <a:noFill/>
                </a:ln>
                <a:solidFill>
                  <a:schemeClr val="tx1"/>
                </a:solidFill>
                <a:effectLst/>
              </a:rPr>
              <a:t>: They show how different pieces of data are related, helping to keep everything organized.</a:t>
            </a:r>
          </a:p>
        </p:txBody>
      </p:sp>
    </p:spTree>
    <p:extLst>
      <p:ext uri="{BB962C8B-B14F-4D97-AF65-F5344CB8AC3E}">
        <p14:creationId xmlns:p14="http://schemas.microsoft.com/office/powerpoint/2010/main" val="3371780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6A03F2-2018-F1D8-97EE-9A4CBAE556F3}"/>
              </a:ext>
            </a:extLst>
          </p:cNvPr>
          <p:cNvPicPr>
            <a:picLocks noChangeAspect="1"/>
          </p:cNvPicPr>
          <p:nvPr/>
        </p:nvPicPr>
        <p:blipFill>
          <a:blip r:embed="rId3"/>
          <a:stretch>
            <a:fillRect/>
          </a:stretch>
        </p:blipFill>
        <p:spPr>
          <a:xfrm>
            <a:off x="5783856" y="260154"/>
            <a:ext cx="4596782" cy="2633700"/>
          </a:xfrm>
          <a:prstGeom prst="rect">
            <a:avLst/>
          </a:prstGeom>
        </p:spPr>
      </p:pic>
      <p:pic>
        <p:nvPicPr>
          <p:cNvPr id="4" name="Picture 3">
            <a:extLst>
              <a:ext uri="{FF2B5EF4-FFF2-40B4-BE49-F238E27FC236}">
                <a16:creationId xmlns:a16="http://schemas.microsoft.com/office/drawing/2014/main" id="{7427327F-12B6-315B-F351-5B7D3C3E88F3}"/>
              </a:ext>
            </a:extLst>
          </p:cNvPr>
          <p:cNvPicPr>
            <a:picLocks noChangeAspect="1"/>
          </p:cNvPicPr>
          <p:nvPr/>
        </p:nvPicPr>
        <p:blipFill>
          <a:blip r:embed="rId4"/>
          <a:stretch>
            <a:fillRect/>
          </a:stretch>
        </p:blipFill>
        <p:spPr>
          <a:xfrm>
            <a:off x="5574535" y="3429000"/>
            <a:ext cx="6072142" cy="2536156"/>
          </a:xfrm>
          <a:prstGeom prst="rect">
            <a:avLst/>
          </a:prstGeom>
        </p:spPr>
      </p:pic>
      <p:sp>
        <p:nvSpPr>
          <p:cNvPr id="6" name="Content Placeholder 5">
            <a:extLst>
              <a:ext uri="{FF2B5EF4-FFF2-40B4-BE49-F238E27FC236}">
                <a16:creationId xmlns:a16="http://schemas.microsoft.com/office/drawing/2014/main" id="{513D3CF3-14E2-9AB1-B845-E0547286FAF0}"/>
              </a:ext>
            </a:extLst>
          </p:cNvPr>
          <p:cNvSpPr>
            <a:spLocks noGrp="1"/>
          </p:cNvSpPr>
          <p:nvPr>
            <p:ph idx="1"/>
          </p:nvPr>
        </p:nvSpPr>
        <p:spPr>
          <a:xfrm>
            <a:off x="428878" y="365126"/>
            <a:ext cx="5145657" cy="5517784"/>
          </a:xfrm>
        </p:spPr>
        <p:txBody>
          <a:bodyPr/>
          <a:lstStyle/>
          <a:p>
            <a:pPr marL="0" indent="0" algn="l">
              <a:buNone/>
            </a:pPr>
            <a:r>
              <a:rPr lang="en-GB" sz="2800" b="1" i="0" u="none" strike="noStrike" baseline="0" dirty="0">
                <a:latin typeface="GillSans-Bold"/>
              </a:rPr>
              <a:t>Foreign key</a:t>
            </a:r>
          </a:p>
        </p:txBody>
      </p:sp>
      <p:sp>
        <p:nvSpPr>
          <p:cNvPr id="2" name="TextBox 1">
            <a:extLst>
              <a:ext uri="{FF2B5EF4-FFF2-40B4-BE49-F238E27FC236}">
                <a16:creationId xmlns:a16="http://schemas.microsoft.com/office/drawing/2014/main" id="{669715DD-CAE3-5CAA-F270-E98DE3078D01}"/>
              </a:ext>
            </a:extLst>
          </p:cNvPr>
          <p:cNvSpPr txBox="1"/>
          <p:nvPr/>
        </p:nvSpPr>
        <p:spPr>
          <a:xfrm>
            <a:off x="733647" y="1648046"/>
            <a:ext cx="3997841" cy="400110"/>
          </a:xfrm>
          <a:prstGeom prst="rect">
            <a:avLst/>
          </a:prstGeom>
          <a:noFill/>
        </p:spPr>
        <p:txBody>
          <a:bodyPr wrap="square" rtlCol="0">
            <a:spAutoFit/>
          </a:bodyPr>
          <a:lstStyle/>
          <a:p>
            <a:r>
              <a:rPr lang="en-GB" sz="2000" dirty="0"/>
              <a:t>Which is the foreign key here?</a:t>
            </a:r>
          </a:p>
        </p:txBody>
      </p:sp>
    </p:spTree>
    <p:extLst>
      <p:ext uri="{BB962C8B-B14F-4D97-AF65-F5344CB8AC3E}">
        <p14:creationId xmlns:p14="http://schemas.microsoft.com/office/powerpoint/2010/main" val="2030227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6A03F2-2018-F1D8-97EE-9A4CBAE556F3}"/>
              </a:ext>
            </a:extLst>
          </p:cNvPr>
          <p:cNvPicPr>
            <a:picLocks noChangeAspect="1"/>
          </p:cNvPicPr>
          <p:nvPr/>
        </p:nvPicPr>
        <p:blipFill>
          <a:blip r:embed="rId3"/>
          <a:stretch>
            <a:fillRect/>
          </a:stretch>
        </p:blipFill>
        <p:spPr>
          <a:xfrm>
            <a:off x="5783856" y="260154"/>
            <a:ext cx="4596782" cy="2633700"/>
          </a:xfrm>
          <a:prstGeom prst="rect">
            <a:avLst/>
          </a:prstGeom>
        </p:spPr>
      </p:pic>
      <p:pic>
        <p:nvPicPr>
          <p:cNvPr id="4" name="Picture 3">
            <a:extLst>
              <a:ext uri="{FF2B5EF4-FFF2-40B4-BE49-F238E27FC236}">
                <a16:creationId xmlns:a16="http://schemas.microsoft.com/office/drawing/2014/main" id="{7427327F-12B6-315B-F351-5B7D3C3E88F3}"/>
              </a:ext>
            </a:extLst>
          </p:cNvPr>
          <p:cNvPicPr>
            <a:picLocks noChangeAspect="1"/>
          </p:cNvPicPr>
          <p:nvPr/>
        </p:nvPicPr>
        <p:blipFill>
          <a:blip r:embed="rId4"/>
          <a:stretch>
            <a:fillRect/>
          </a:stretch>
        </p:blipFill>
        <p:spPr>
          <a:xfrm>
            <a:off x="5574535" y="3429000"/>
            <a:ext cx="6072142" cy="2536156"/>
          </a:xfrm>
          <a:prstGeom prst="rect">
            <a:avLst/>
          </a:prstGeom>
        </p:spPr>
      </p:pic>
      <p:sp>
        <p:nvSpPr>
          <p:cNvPr id="6" name="Content Placeholder 5">
            <a:extLst>
              <a:ext uri="{FF2B5EF4-FFF2-40B4-BE49-F238E27FC236}">
                <a16:creationId xmlns:a16="http://schemas.microsoft.com/office/drawing/2014/main" id="{513D3CF3-14E2-9AB1-B845-E0547286FAF0}"/>
              </a:ext>
            </a:extLst>
          </p:cNvPr>
          <p:cNvSpPr>
            <a:spLocks noGrp="1"/>
          </p:cNvSpPr>
          <p:nvPr>
            <p:ph idx="1"/>
          </p:nvPr>
        </p:nvSpPr>
        <p:spPr>
          <a:xfrm>
            <a:off x="428878" y="365126"/>
            <a:ext cx="5145657" cy="5517784"/>
          </a:xfrm>
        </p:spPr>
        <p:txBody>
          <a:bodyPr/>
          <a:lstStyle/>
          <a:p>
            <a:pPr marL="0" indent="0" algn="l">
              <a:buNone/>
            </a:pPr>
            <a:r>
              <a:rPr lang="en-GB" sz="2800" b="1" i="0" u="none" strike="noStrike" baseline="0" dirty="0">
                <a:latin typeface="GillSans-Bold"/>
              </a:rPr>
              <a:t>Foreign key</a:t>
            </a:r>
          </a:p>
        </p:txBody>
      </p:sp>
      <p:cxnSp>
        <p:nvCxnSpPr>
          <p:cNvPr id="12" name="Straight Connector 11">
            <a:extLst>
              <a:ext uri="{FF2B5EF4-FFF2-40B4-BE49-F238E27FC236}">
                <a16:creationId xmlns:a16="http://schemas.microsoft.com/office/drawing/2014/main" id="{89F120EA-D88A-4200-D759-0B0822FB673F}"/>
              </a:ext>
            </a:extLst>
          </p:cNvPr>
          <p:cNvCxnSpPr/>
          <p:nvPr/>
        </p:nvCxnSpPr>
        <p:spPr>
          <a:xfrm>
            <a:off x="6323682" y="3327094"/>
            <a:ext cx="4549966" cy="0"/>
          </a:xfrm>
          <a:prstGeom prst="line">
            <a:avLst/>
          </a:prstGeom>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E483FF5F-EBCC-DED9-9DAC-FCDDDDEF0450}"/>
              </a:ext>
            </a:extLst>
          </p:cNvPr>
          <p:cNvCxnSpPr/>
          <p:nvPr/>
        </p:nvCxnSpPr>
        <p:spPr>
          <a:xfrm>
            <a:off x="10873648" y="3316077"/>
            <a:ext cx="0" cy="48474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4AF99E98-69B5-0C47-577D-641828DCBF87}"/>
              </a:ext>
            </a:extLst>
          </p:cNvPr>
          <p:cNvCxnSpPr/>
          <p:nvPr/>
        </p:nvCxnSpPr>
        <p:spPr>
          <a:xfrm flipV="1">
            <a:off x="6323682" y="2743200"/>
            <a:ext cx="0" cy="58389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A0212098-2865-A992-22A1-D925158169E0}"/>
              </a:ext>
            </a:extLst>
          </p:cNvPr>
          <p:cNvSpPr txBox="1"/>
          <p:nvPr/>
        </p:nvSpPr>
        <p:spPr>
          <a:xfrm>
            <a:off x="9741660" y="3389171"/>
            <a:ext cx="1277956" cy="338554"/>
          </a:xfrm>
          <a:prstGeom prst="rect">
            <a:avLst/>
          </a:prstGeom>
          <a:noFill/>
        </p:spPr>
        <p:txBody>
          <a:bodyPr wrap="square" rtlCol="0">
            <a:spAutoFit/>
          </a:bodyPr>
          <a:lstStyle/>
          <a:p>
            <a:r>
              <a:rPr lang="en-GB" sz="1600" i="1" dirty="0"/>
              <a:t>Foreign key</a:t>
            </a:r>
          </a:p>
        </p:txBody>
      </p:sp>
      <p:sp>
        <p:nvSpPr>
          <p:cNvPr id="18" name="TextBox 17">
            <a:extLst>
              <a:ext uri="{FF2B5EF4-FFF2-40B4-BE49-F238E27FC236}">
                <a16:creationId xmlns:a16="http://schemas.microsoft.com/office/drawing/2014/main" id="{F3E2457F-A50A-6AD9-3503-EFA889974AB1}"/>
              </a:ext>
            </a:extLst>
          </p:cNvPr>
          <p:cNvSpPr txBox="1"/>
          <p:nvPr/>
        </p:nvSpPr>
        <p:spPr>
          <a:xfrm>
            <a:off x="6323681" y="3044894"/>
            <a:ext cx="1277956" cy="338554"/>
          </a:xfrm>
          <a:prstGeom prst="rect">
            <a:avLst/>
          </a:prstGeom>
          <a:noFill/>
        </p:spPr>
        <p:txBody>
          <a:bodyPr wrap="square" rtlCol="0">
            <a:spAutoFit/>
          </a:bodyPr>
          <a:lstStyle/>
          <a:p>
            <a:r>
              <a:rPr lang="en-GB" sz="1600" i="1" dirty="0"/>
              <a:t>Primary key</a:t>
            </a:r>
          </a:p>
        </p:txBody>
      </p:sp>
    </p:spTree>
    <p:extLst>
      <p:ext uri="{BB962C8B-B14F-4D97-AF65-F5344CB8AC3E}">
        <p14:creationId xmlns:p14="http://schemas.microsoft.com/office/powerpoint/2010/main" val="7841222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5C64-CAF0-CB56-6C1B-FB0BD7A92C07}"/>
              </a:ext>
            </a:extLst>
          </p:cNvPr>
          <p:cNvSpPr>
            <a:spLocks noGrp="1"/>
          </p:cNvSpPr>
          <p:nvPr>
            <p:ph type="title"/>
          </p:nvPr>
        </p:nvSpPr>
        <p:spPr/>
        <p:txBody>
          <a:bodyPr/>
          <a:lstStyle/>
          <a:p>
            <a:r>
              <a:rPr lang="en-GB" dirty="0"/>
              <a:t>Composite Key</a:t>
            </a:r>
          </a:p>
        </p:txBody>
      </p:sp>
      <p:sp>
        <p:nvSpPr>
          <p:cNvPr id="3" name="Content Placeholder 2">
            <a:extLst>
              <a:ext uri="{FF2B5EF4-FFF2-40B4-BE49-F238E27FC236}">
                <a16:creationId xmlns:a16="http://schemas.microsoft.com/office/drawing/2014/main" id="{C299C3A7-2892-1188-5F67-9F87C8CAC9BB}"/>
              </a:ext>
            </a:extLst>
          </p:cNvPr>
          <p:cNvSpPr>
            <a:spLocks noGrp="1"/>
          </p:cNvSpPr>
          <p:nvPr>
            <p:ph idx="1"/>
          </p:nvPr>
        </p:nvSpPr>
        <p:spPr/>
        <p:txBody>
          <a:bodyPr/>
          <a:lstStyle/>
          <a:p>
            <a:r>
              <a:rPr lang="en-GB" dirty="0"/>
              <a:t>Combination of two or more attributes (columns) in a database table that together uniquely identify a record</a:t>
            </a:r>
          </a:p>
        </p:txBody>
      </p:sp>
      <p:graphicFrame>
        <p:nvGraphicFramePr>
          <p:cNvPr id="4" name="Table 3">
            <a:extLst>
              <a:ext uri="{FF2B5EF4-FFF2-40B4-BE49-F238E27FC236}">
                <a16:creationId xmlns:a16="http://schemas.microsoft.com/office/drawing/2014/main" id="{C2750398-CD02-5527-887B-FCBEF29AF142}"/>
              </a:ext>
            </a:extLst>
          </p:cNvPr>
          <p:cNvGraphicFramePr>
            <a:graphicFrameLocks noGrp="1"/>
          </p:cNvGraphicFramePr>
          <p:nvPr>
            <p:extLst>
              <p:ext uri="{D42A27DB-BD31-4B8C-83A1-F6EECF244321}">
                <p14:modId xmlns:p14="http://schemas.microsoft.com/office/powerpoint/2010/main" val="1179400305"/>
              </p:ext>
            </p:extLst>
          </p:nvPr>
        </p:nvGraphicFramePr>
        <p:xfrm>
          <a:off x="2603205" y="3386801"/>
          <a:ext cx="6009168" cy="2185100"/>
        </p:xfrm>
        <a:graphic>
          <a:graphicData uri="http://schemas.openxmlformats.org/drawingml/2006/table">
            <a:tbl>
              <a:tblPr>
                <a:tableStyleId>{69CF1AB2-1976-4502-BF36-3FF5EA218861}</a:tableStyleId>
              </a:tblPr>
              <a:tblGrid>
                <a:gridCol w="2003056">
                  <a:extLst>
                    <a:ext uri="{9D8B030D-6E8A-4147-A177-3AD203B41FA5}">
                      <a16:colId xmlns:a16="http://schemas.microsoft.com/office/drawing/2014/main" val="3518050526"/>
                    </a:ext>
                  </a:extLst>
                </a:gridCol>
                <a:gridCol w="2003056">
                  <a:extLst>
                    <a:ext uri="{9D8B030D-6E8A-4147-A177-3AD203B41FA5}">
                      <a16:colId xmlns:a16="http://schemas.microsoft.com/office/drawing/2014/main" val="3337131978"/>
                    </a:ext>
                  </a:extLst>
                </a:gridCol>
                <a:gridCol w="2003056">
                  <a:extLst>
                    <a:ext uri="{9D8B030D-6E8A-4147-A177-3AD203B41FA5}">
                      <a16:colId xmlns:a16="http://schemas.microsoft.com/office/drawing/2014/main" val="1670651796"/>
                    </a:ext>
                  </a:extLst>
                </a:gridCol>
              </a:tblGrid>
              <a:tr h="437020">
                <a:tc>
                  <a:txBody>
                    <a:bodyPr/>
                    <a:lstStyle/>
                    <a:p>
                      <a:r>
                        <a:rPr lang="en-GB" dirty="0" err="1"/>
                        <a:t>StudentID</a:t>
                      </a:r>
                      <a:endParaRPr lang="en-GB" dirty="0"/>
                    </a:p>
                  </a:txBody>
                  <a:tcPr anchor="ctr"/>
                </a:tc>
                <a:tc>
                  <a:txBody>
                    <a:bodyPr/>
                    <a:lstStyle/>
                    <a:p>
                      <a:r>
                        <a:rPr lang="en-GB"/>
                        <a:t>CourseID</a:t>
                      </a:r>
                    </a:p>
                  </a:txBody>
                  <a:tcPr anchor="ctr"/>
                </a:tc>
                <a:tc>
                  <a:txBody>
                    <a:bodyPr/>
                    <a:lstStyle/>
                    <a:p>
                      <a:r>
                        <a:rPr lang="en-GB"/>
                        <a:t>EnrollmentDate</a:t>
                      </a:r>
                    </a:p>
                  </a:txBody>
                  <a:tcPr anchor="ctr"/>
                </a:tc>
                <a:extLst>
                  <a:ext uri="{0D108BD9-81ED-4DB2-BD59-A6C34878D82A}">
                    <a16:rowId xmlns:a16="http://schemas.microsoft.com/office/drawing/2014/main" val="2763500129"/>
                  </a:ext>
                </a:extLst>
              </a:tr>
              <a:tr h="437020">
                <a:tc>
                  <a:txBody>
                    <a:bodyPr/>
                    <a:lstStyle/>
                    <a:p>
                      <a:r>
                        <a:rPr lang="en-GB"/>
                        <a:t>1</a:t>
                      </a:r>
                    </a:p>
                  </a:txBody>
                  <a:tcPr anchor="ctr"/>
                </a:tc>
                <a:tc>
                  <a:txBody>
                    <a:bodyPr/>
                    <a:lstStyle/>
                    <a:p>
                      <a:r>
                        <a:rPr lang="en-GB"/>
                        <a:t>101</a:t>
                      </a:r>
                    </a:p>
                  </a:txBody>
                  <a:tcPr anchor="ctr"/>
                </a:tc>
                <a:tc>
                  <a:txBody>
                    <a:bodyPr/>
                    <a:lstStyle/>
                    <a:p>
                      <a:r>
                        <a:rPr lang="en-GB"/>
                        <a:t>2024-01-10</a:t>
                      </a:r>
                    </a:p>
                  </a:txBody>
                  <a:tcPr anchor="ctr"/>
                </a:tc>
                <a:extLst>
                  <a:ext uri="{0D108BD9-81ED-4DB2-BD59-A6C34878D82A}">
                    <a16:rowId xmlns:a16="http://schemas.microsoft.com/office/drawing/2014/main" val="4145873136"/>
                  </a:ext>
                </a:extLst>
              </a:tr>
              <a:tr h="437020">
                <a:tc>
                  <a:txBody>
                    <a:bodyPr/>
                    <a:lstStyle/>
                    <a:p>
                      <a:r>
                        <a:rPr lang="en-GB"/>
                        <a:t>1</a:t>
                      </a:r>
                    </a:p>
                  </a:txBody>
                  <a:tcPr anchor="ctr"/>
                </a:tc>
                <a:tc>
                  <a:txBody>
                    <a:bodyPr/>
                    <a:lstStyle/>
                    <a:p>
                      <a:r>
                        <a:rPr lang="en-GB"/>
                        <a:t>102</a:t>
                      </a:r>
                    </a:p>
                  </a:txBody>
                  <a:tcPr anchor="ctr"/>
                </a:tc>
                <a:tc>
                  <a:txBody>
                    <a:bodyPr/>
                    <a:lstStyle/>
                    <a:p>
                      <a:r>
                        <a:rPr lang="en-GB"/>
                        <a:t>2024-01-15</a:t>
                      </a:r>
                    </a:p>
                  </a:txBody>
                  <a:tcPr anchor="ctr"/>
                </a:tc>
                <a:extLst>
                  <a:ext uri="{0D108BD9-81ED-4DB2-BD59-A6C34878D82A}">
                    <a16:rowId xmlns:a16="http://schemas.microsoft.com/office/drawing/2014/main" val="1715781498"/>
                  </a:ext>
                </a:extLst>
              </a:tr>
              <a:tr h="437020">
                <a:tc>
                  <a:txBody>
                    <a:bodyPr/>
                    <a:lstStyle/>
                    <a:p>
                      <a:r>
                        <a:rPr lang="en-GB"/>
                        <a:t>2</a:t>
                      </a:r>
                    </a:p>
                  </a:txBody>
                  <a:tcPr anchor="ctr"/>
                </a:tc>
                <a:tc>
                  <a:txBody>
                    <a:bodyPr/>
                    <a:lstStyle/>
                    <a:p>
                      <a:r>
                        <a:rPr lang="en-GB"/>
                        <a:t>101</a:t>
                      </a:r>
                    </a:p>
                  </a:txBody>
                  <a:tcPr anchor="ctr"/>
                </a:tc>
                <a:tc>
                  <a:txBody>
                    <a:bodyPr/>
                    <a:lstStyle/>
                    <a:p>
                      <a:r>
                        <a:rPr lang="en-GB" dirty="0"/>
                        <a:t>2024-01-12</a:t>
                      </a:r>
                    </a:p>
                  </a:txBody>
                  <a:tcPr anchor="ctr"/>
                </a:tc>
                <a:extLst>
                  <a:ext uri="{0D108BD9-81ED-4DB2-BD59-A6C34878D82A}">
                    <a16:rowId xmlns:a16="http://schemas.microsoft.com/office/drawing/2014/main" val="4233085627"/>
                  </a:ext>
                </a:extLst>
              </a:tr>
              <a:tr h="437020">
                <a:tc>
                  <a:txBody>
                    <a:bodyPr/>
                    <a:lstStyle/>
                    <a:p>
                      <a:r>
                        <a:rPr lang="en-GB" dirty="0"/>
                        <a:t>3</a:t>
                      </a:r>
                    </a:p>
                  </a:txBody>
                  <a:tcPr anchor="ctr"/>
                </a:tc>
                <a:tc>
                  <a:txBody>
                    <a:bodyPr/>
                    <a:lstStyle/>
                    <a:p>
                      <a:r>
                        <a:rPr lang="en-GB" dirty="0"/>
                        <a:t>103</a:t>
                      </a:r>
                    </a:p>
                  </a:txBody>
                  <a:tcPr anchor="ctr"/>
                </a:tc>
                <a:tc>
                  <a:txBody>
                    <a:bodyPr/>
                    <a:lstStyle/>
                    <a:p>
                      <a:r>
                        <a:rPr lang="en-GB" dirty="0"/>
                        <a:t>2024-01-20</a:t>
                      </a:r>
                    </a:p>
                  </a:txBody>
                  <a:tcPr anchor="ctr"/>
                </a:tc>
                <a:extLst>
                  <a:ext uri="{0D108BD9-81ED-4DB2-BD59-A6C34878D82A}">
                    <a16:rowId xmlns:a16="http://schemas.microsoft.com/office/drawing/2014/main" val="4118698323"/>
                  </a:ext>
                </a:extLst>
              </a:tr>
            </a:tbl>
          </a:graphicData>
        </a:graphic>
      </p:graphicFrame>
      <p:sp>
        <p:nvSpPr>
          <p:cNvPr id="5" name="Rectangle 1">
            <a:extLst>
              <a:ext uri="{FF2B5EF4-FFF2-40B4-BE49-F238E27FC236}">
                <a16:creationId xmlns:a16="http://schemas.microsoft.com/office/drawing/2014/main" id="{797C98EC-91DB-0CDE-48C7-52E7E5FBFD6D}"/>
              </a:ext>
            </a:extLst>
          </p:cNvPr>
          <p:cNvSpPr>
            <a:spLocks noChangeArrowheads="1"/>
          </p:cNvSpPr>
          <p:nvPr/>
        </p:nvSpPr>
        <p:spPr bwMode="auto">
          <a:xfrm>
            <a:off x="838200" y="292960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Consider a </a:t>
            </a:r>
            <a:r>
              <a:rPr kumimoji="0" lang="en-US" altLang="en-US" sz="1800" b="1" i="0" u="none" strike="noStrike" cap="none" normalizeH="0" baseline="0" dirty="0">
                <a:ln>
                  <a:noFill/>
                </a:ln>
                <a:solidFill>
                  <a:schemeClr val="tx1"/>
                </a:solidFill>
                <a:effectLst/>
                <a:latin typeface="Arial" panose="020B0604020202020204" pitchFamily="34" charset="0"/>
              </a:rPr>
              <a:t>Course Enrollment</a:t>
            </a:r>
            <a:r>
              <a:rPr kumimoji="0" lang="en-US" altLang="en-US" sz="1800" b="0" i="0" u="none" strike="noStrike" cap="none" normalizeH="0" baseline="0" dirty="0">
                <a:ln>
                  <a:noFill/>
                </a:ln>
                <a:solidFill>
                  <a:schemeClr val="tx1"/>
                </a:solidFill>
                <a:effectLst/>
                <a:latin typeface="Arial" panose="020B0604020202020204" pitchFamily="34" charset="0"/>
              </a:rPr>
              <a:t> table that records which students are enrolled in which courses.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Table Structure</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707672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5C64-CAF0-CB56-6C1B-FB0BD7A92C07}"/>
              </a:ext>
            </a:extLst>
          </p:cNvPr>
          <p:cNvSpPr>
            <a:spLocks noGrp="1"/>
          </p:cNvSpPr>
          <p:nvPr>
            <p:ph type="title"/>
          </p:nvPr>
        </p:nvSpPr>
        <p:spPr/>
        <p:txBody>
          <a:bodyPr/>
          <a:lstStyle/>
          <a:p>
            <a:r>
              <a:rPr lang="en-GB" dirty="0"/>
              <a:t>Composite Key</a:t>
            </a:r>
          </a:p>
        </p:txBody>
      </p:sp>
      <p:sp>
        <p:nvSpPr>
          <p:cNvPr id="3" name="Content Placeholder 2">
            <a:extLst>
              <a:ext uri="{FF2B5EF4-FFF2-40B4-BE49-F238E27FC236}">
                <a16:creationId xmlns:a16="http://schemas.microsoft.com/office/drawing/2014/main" id="{C299C3A7-2892-1188-5F67-9F87C8CAC9BB}"/>
              </a:ext>
            </a:extLst>
          </p:cNvPr>
          <p:cNvSpPr>
            <a:spLocks noGrp="1"/>
          </p:cNvSpPr>
          <p:nvPr>
            <p:ph idx="1"/>
          </p:nvPr>
        </p:nvSpPr>
        <p:spPr/>
        <p:txBody>
          <a:bodyPr/>
          <a:lstStyle/>
          <a:p>
            <a:r>
              <a:rPr lang="en-GB" dirty="0"/>
              <a:t>Combination of two or more attributes (columns) in a database table that together uniquely identify a record</a:t>
            </a:r>
          </a:p>
        </p:txBody>
      </p:sp>
      <p:graphicFrame>
        <p:nvGraphicFramePr>
          <p:cNvPr id="4" name="Table 3">
            <a:extLst>
              <a:ext uri="{FF2B5EF4-FFF2-40B4-BE49-F238E27FC236}">
                <a16:creationId xmlns:a16="http://schemas.microsoft.com/office/drawing/2014/main" id="{C2750398-CD02-5527-887B-FCBEF29AF142}"/>
              </a:ext>
            </a:extLst>
          </p:cNvPr>
          <p:cNvGraphicFramePr>
            <a:graphicFrameLocks noGrp="1"/>
          </p:cNvGraphicFramePr>
          <p:nvPr>
            <p:extLst>
              <p:ext uri="{D42A27DB-BD31-4B8C-83A1-F6EECF244321}">
                <p14:modId xmlns:p14="http://schemas.microsoft.com/office/powerpoint/2010/main" val="830089738"/>
              </p:ext>
            </p:extLst>
          </p:nvPr>
        </p:nvGraphicFramePr>
        <p:xfrm>
          <a:off x="2603205" y="3386801"/>
          <a:ext cx="6009168" cy="2185100"/>
        </p:xfrm>
        <a:graphic>
          <a:graphicData uri="http://schemas.openxmlformats.org/drawingml/2006/table">
            <a:tbl>
              <a:tblPr>
                <a:tableStyleId>{69CF1AB2-1976-4502-BF36-3FF5EA218861}</a:tableStyleId>
              </a:tblPr>
              <a:tblGrid>
                <a:gridCol w="2003056">
                  <a:extLst>
                    <a:ext uri="{9D8B030D-6E8A-4147-A177-3AD203B41FA5}">
                      <a16:colId xmlns:a16="http://schemas.microsoft.com/office/drawing/2014/main" val="3518050526"/>
                    </a:ext>
                  </a:extLst>
                </a:gridCol>
                <a:gridCol w="2003056">
                  <a:extLst>
                    <a:ext uri="{9D8B030D-6E8A-4147-A177-3AD203B41FA5}">
                      <a16:colId xmlns:a16="http://schemas.microsoft.com/office/drawing/2014/main" val="3337131978"/>
                    </a:ext>
                  </a:extLst>
                </a:gridCol>
                <a:gridCol w="2003056">
                  <a:extLst>
                    <a:ext uri="{9D8B030D-6E8A-4147-A177-3AD203B41FA5}">
                      <a16:colId xmlns:a16="http://schemas.microsoft.com/office/drawing/2014/main" val="1670651796"/>
                    </a:ext>
                  </a:extLst>
                </a:gridCol>
              </a:tblGrid>
              <a:tr h="437020">
                <a:tc>
                  <a:txBody>
                    <a:bodyPr/>
                    <a:lstStyle/>
                    <a:p>
                      <a:r>
                        <a:rPr lang="en-GB" dirty="0" err="1">
                          <a:solidFill>
                            <a:srgbClr val="C00000"/>
                          </a:solidFill>
                        </a:rPr>
                        <a:t>StudentID</a:t>
                      </a:r>
                      <a:endParaRPr lang="en-GB" dirty="0">
                        <a:solidFill>
                          <a:srgbClr val="C00000"/>
                        </a:solidFill>
                      </a:endParaRPr>
                    </a:p>
                  </a:txBody>
                  <a:tcPr anchor="ctr"/>
                </a:tc>
                <a:tc>
                  <a:txBody>
                    <a:bodyPr/>
                    <a:lstStyle/>
                    <a:p>
                      <a:r>
                        <a:rPr lang="en-GB">
                          <a:solidFill>
                            <a:srgbClr val="C00000"/>
                          </a:solidFill>
                        </a:rPr>
                        <a:t>CourseID</a:t>
                      </a:r>
                    </a:p>
                  </a:txBody>
                  <a:tcPr anchor="ctr"/>
                </a:tc>
                <a:tc>
                  <a:txBody>
                    <a:bodyPr/>
                    <a:lstStyle/>
                    <a:p>
                      <a:r>
                        <a:rPr lang="en-GB"/>
                        <a:t>EnrollmentDate</a:t>
                      </a:r>
                    </a:p>
                  </a:txBody>
                  <a:tcPr anchor="ctr"/>
                </a:tc>
                <a:extLst>
                  <a:ext uri="{0D108BD9-81ED-4DB2-BD59-A6C34878D82A}">
                    <a16:rowId xmlns:a16="http://schemas.microsoft.com/office/drawing/2014/main" val="2763500129"/>
                  </a:ext>
                </a:extLst>
              </a:tr>
              <a:tr h="437020">
                <a:tc>
                  <a:txBody>
                    <a:bodyPr/>
                    <a:lstStyle/>
                    <a:p>
                      <a:r>
                        <a:rPr lang="en-GB">
                          <a:solidFill>
                            <a:srgbClr val="C00000"/>
                          </a:solidFill>
                        </a:rPr>
                        <a:t>1</a:t>
                      </a:r>
                    </a:p>
                  </a:txBody>
                  <a:tcPr anchor="ctr"/>
                </a:tc>
                <a:tc>
                  <a:txBody>
                    <a:bodyPr/>
                    <a:lstStyle/>
                    <a:p>
                      <a:r>
                        <a:rPr lang="en-GB">
                          <a:solidFill>
                            <a:srgbClr val="C00000"/>
                          </a:solidFill>
                        </a:rPr>
                        <a:t>101</a:t>
                      </a:r>
                    </a:p>
                  </a:txBody>
                  <a:tcPr anchor="ctr"/>
                </a:tc>
                <a:tc>
                  <a:txBody>
                    <a:bodyPr/>
                    <a:lstStyle/>
                    <a:p>
                      <a:r>
                        <a:rPr lang="en-GB"/>
                        <a:t>2024-01-10</a:t>
                      </a:r>
                    </a:p>
                  </a:txBody>
                  <a:tcPr anchor="ctr"/>
                </a:tc>
                <a:extLst>
                  <a:ext uri="{0D108BD9-81ED-4DB2-BD59-A6C34878D82A}">
                    <a16:rowId xmlns:a16="http://schemas.microsoft.com/office/drawing/2014/main" val="4145873136"/>
                  </a:ext>
                </a:extLst>
              </a:tr>
              <a:tr h="437020">
                <a:tc>
                  <a:txBody>
                    <a:bodyPr/>
                    <a:lstStyle/>
                    <a:p>
                      <a:r>
                        <a:rPr lang="en-GB">
                          <a:solidFill>
                            <a:srgbClr val="C00000"/>
                          </a:solidFill>
                        </a:rPr>
                        <a:t>1</a:t>
                      </a:r>
                    </a:p>
                  </a:txBody>
                  <a:tcPr anchor="ctr"/>
                </a:tc>
                <a:tc>
                  <a:txBody>
                    <a:bodyPr/>
                    <a:lstStyle/>
                    <a:p>
                      <a:r>
                        <a:rPr lang="en-GB">
                          <a:solidFill>
                            <a:srgbClr val="C00000"/>
                          </a:solidFill>
                        </a:rPr>
                        <a:t>102</a:t>
                      </a:r>
                    </a:p>
                  </a:txBody>
                  <a:tcPr anchor="ctr"/>
                </a:tc>
                <a:tc>
                  <a:txBody>
                    <a:bodyPr/>
                    <a:lstStyle/>
                    <a:p>
                      <a:r>
                        <a:rPr lang="en-GB"/>
                        <a:t>2024-01-15</a:t>
                      </a:r>
                    </a:p>
                  </a:txBody>
                  <a:tcPr anchor="ctr"/>
                </a:tc>
                <a:extLst>
                  <a:ext uri="{0D108BD9-81ED-4DB2-BD59-A6C34878D82A}">
                    <a16:rowId xmlns:a16="http://schemas.microsoft.com/office/drawing/2014/main" val="1715781498"/>
                  </a:ext>
                </a:extLst>
              </a:tr>
              <a:tr h="437020">
                <a:tc>
                  <a:txBody>
                    <a:bodyPr/>
                    <a:lstStyle/>
                    <a:p>
                      <a:r>
                        <a:rPr lang="en-GB" dirty="0">
                          <a:solidFill>
                            <a:srgbClr val="C00000"/>
                          </a:solidFill>
                        </a:rPr>
                        <a:t>2</a:t>
                      </a:r>
                    </a:p>
                  </a:txBody>
                  <a:tcPr anchor="ctr"/>
                </a:tc>
                <a:tc>
                  <a:txBody>
                    <a:bodyPr/>
                    <a:lstStyle/>
                    <a:p>
                      <a:r>
                        <a:rPr lang="en-GB">
                          <a:solidFill>
                            <a:srgbClr val="C00000"/>
                          </a:solidFill>
                        </a:rPr>
                        <a:t>101</a:t>
                      </a:r>
                    </a:p>
                  </a:txBody>
                  <a:tcPr anchor="ctr"/>
                </a:tc>
                <a:tc>
                  <a:txBody>
                    <a:bodyPr/>
                    <a:lstStyle/>
                    <a:p>
                      <a:r>
                        <a:rPr lang="en-GB" dirty="0"/>
                        <a:t>2024-01-12</a:t>
                      </a:r>
                    </a:p>
                  </a:txBody>
                  <a:tcPr anchor="ctr"/>
                </a:tc>
                <a:extLst>
                  <a:ext uri="{0D108BD9-81ED-4DB2-BD59-A6C34878D82A}">
                    <a16:rowId xmlns:a16="http://schemas.microsoft.com/office/drawing/2014/main" val="4233085627"/>
                  </a:ext>
                </a:extLst>
              </a:tr>
              <a:tr h="437020">
                <a:tc>
                  <a:txBody>
                    <a:bodyPr/>
                    <a:lstStyle/>
                    <a:p>
                      <a:r>
                        <a:rPr lang="en-GB" dirty="0">
                          <a:solidFill>
                            <a:srgbClr val="C00000"/>
                          </a:solidFill>
                        </a:rPr>
                        <a:t>3</a:t>
                      </a:r>
                    </a:p>
                  </a:txBody>
                  <a:tcPr anchor="ctr"/>
                </a:tc>
                <a:tc>
                  <a:txBody>
                    <a:bodyPr/>
                    <a:lstStyle/>
                    <a:p>
                      <a:r>
                        <a:rPr lang="en-GB" dirty="0">
                          <a:solidFill>
                            <a:srgbClr val="C00000"/>
                          </a:solidFill>
                        </a:rPr>
                        <a:t>103</a:t>
                      </a:r>
                    </a:p>
                  </a:txBody>
                  <a:tcPr anchor="ctr"/>
                </a:tc>
                <a:tc>
                  <a:txBody>
                    <a:bodyPr/>
                    <a:lstStyle/>
                    <a:p>
                      <a:r>
                        <a:rPr lang="en-GB" dirty="0"/>
                        <a:t>2024-01-20</a:t>
                      </a:r>
                    </a:p>
                  </a:txBody>
                  <a:tcPr anchor="ctr"/>
                </a:tc>
                <a:extLst>
                  <a:ext uri="{0D108BD9-81ED-4DB2-BD59-A6C34878D82A}">
                    <a16:rowId xmlns:a16="http://schemas.microsoft.com/office/drawing/2014/main" val="4118698323"/>
                  </a:ext>
                </a:extLst>
              </a:tr>
            </a:tbl>
          </a:graphicData>
        </a:graphic>
      </p:graphicFrame>
      <p:sp>
        <p:nvSpPr>
          <p:cNvPr id="5" name="Rectangle 1">
            <a:extLst>
              <a:ext uri="{FF2B5EF4-FFF2-40B4-BE49-F238E27FC236}">
                <a16:creationId xmlns:a16="http://schemas.microsoft.com/office/drawing/2014/main" id="{797C98EC-91DB-0CDE-48C7-52E7E5FBFD6D}"/>
              </a:ext>
            </a:extLst>
          </p:cNvPr>
          <p:cNvSpPr>
            <a:spLocks noChangeArrowheads="1"/>
          </p:cNvSpPr>
          <p:nvPr/>
        </p:nvSpPr>
        <p:spPr bwMode="auto">
          <a:xfrm>
            <a:off x="838200" y="292960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Consider a </a:t>
            </a:r>
            <a:r>
              <a:rPr kumimoji="0" lang="en-US" altLang="en-US" sz="1800" b="1" i="0" u="none" strike="noStrike" cap="none" normalizeH="0" baseline="0" dirty="0">
                <a:ln>
                  <a:noFill/>
                </a:ln>
                <a:solidFill>
                  <a:schemeClr val="tx1"/>
                </a:solidFill>
                <a:effectLst/>
                <a:latin typeface="Arial" panose="020B0604020202020204" pitchFamily="34" charset="0"/>
              </a:rPr>
              <a:t>Course Enrollment</a:t>
            </a:r>
            <a:r>
              <a:rPr kumimoji="0" lang="en-US" altLang="en-US" sz="1800" b="0" i="0" u="none" strike="noStrike" cap="none" normalizeH="0" baseline="0" dirty="0">
                <a:ln>
                  <a:noFill/>
                </a:ln>
                <a:solidFill>
                  <a:schemeClr val="tx1"/>
                </a:solidFill>
                <a:effectLst/>
                <a:latin typeface="Arial" panose="020B0604020202020204" pitchFamily="34" charset="0"/>
              </a:rPr>
              <a:t> table that records which students are enrolled in which courses.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Table Structure</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757432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b="1" dirty="0">
                <a:ea typeface="+mn-ea"/>
              </a:rPr>
              <a:t> Keys</a:t>
            </a:r>
          </a:p>
        </p:txBody>
      </p:sp>
      <p:sp>
        <p:nvSpPr>
          <p:cNvPr id="29699" name="Rectangle 1027"/>
          <p:cNvSpPr>
            <a:spLocks noGrp="1" noChangeArrowheads="1"/>
          </p:cNvSpPr>
          <p:nvPr>
            <p:ph idx="1"/>
          </p:nvPr>
        </p:nvSpPr>
        <p:spPr>
          <a:xfrm>
            <a:off x="266700" y="1407661"/>
            <a:ext cx="4516152" cy="4106281"/>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a:bodyPr>
          <a:lstStyle/>
          <a:p>
            <a:pPr marL="0" indent="0">
              <a:buNone/>
            </a:pPr>
            <a:r>
              <a:rPr lang="en-GB" altLang="en-US" dirty="0">
                <a:latin typeface="Times" panose="02020603050405020304" pitchFamily="18" charset="0"/>
              </a:rPr>
              <a:t>Identify the following keys from this order table</a:t>
            </a:r>
          </a:p>
          <a:p>
            <a:pPr marL="0" indent="0">
              <a:buNone/>
            </a:pPr>
            <a:endParaRPr lang="en-GB" altLang="en-US" dirty="0">
              <a:latin typeface="Times" panose="02020603050405020304" pitchFamily="18" charset="0"/>
            </a:endParaRPr>
          </a:p>
          <a:p>
            <a:r>
              <a:rPr lang="en-GB" altLang="en-US" dirty="0">
                <a:latin typeface="Times" panose="02020603050405020304" pitchFamily="18" charset="0"/>
              </a:rPr>
              <a:t>Candidate Key?</a:t>
            </a:r>
          </a:p>
          <a:p>
            <a:pPr marL="457200" lvl="1" indent="0">
              <a:lnSpc>
                <a:spcPct val="40000"/>
              </a:lnSpc>
              <a:buNone/>
            </a:pPr>
            <a:endParaRPr lang="en-GB" altLang="en-US" dirty="0">
              <a:latin typeface="Times" panose="02020603050405020304" pitchFamily="18" charset="0"/>
            </a:endParaRPr>
          </a:p>
          <a:p>
            <a:r>
              <a:rPr lang="en-GB" altLang="en-US" dirty="0">
                <a:latin typeface="Times" panose="02020603050405020304" pitchFamily="18" charset="0"/>
              </a:rPr>
              <a:t>Primary Key?</a:t>
            </a:r>
          </a:p>
          <a:p>
            <a:pPr marL="457200" lvl="1" indent="0">
              <a:lnSpc>
                <a:spcPct val="30000"/>
              </a:lnSpc>
              <a:buNone/>
            </a:pPr>
            <a:endParaRPr lang="en-GB" altLang="en-US" b="1" dirty="0">
              <a:latin typeface="Times" panose="02020603050405020304" pitchFamily="18" charset="0"/>
            </a:endParaRPr>
          </a:p>
        </p:txBody>
      </p:sp>
      <p:sp>
        <p:nvSpPr>
          <p:cNvPr id="55297" name="Slide Number Placeholder 3"/>
          <p:cNvSpPr>
            <a:spLocks noGrp="1"/>
          </p:cNvSpPr>
          <p:nvPr>
            <p:ph type="sldNum" sz="quarter" idx="12"/>
          </p:nvPr>
        </p:nvSpPr>
        <p:spPr bwMode="auto">
          <a:xfrm>
            <a:off x="0" y="1272222"/>
            <a:ext cx="533400" cy="2444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anchor="ctr" anchorCtr="0">
            <a:normAutofit fontScale="85000" lnSpcReduction="20000"/>
          </a:bodyP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A6EA856F-7FCD-4AED-824B-82A47E56E707}" type="slidenum">
              <a:rPr kumimoji="0" lang="en-GB" sz="1400" b="1"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a:t>
            </a:fld>
            <a:endParaRPr kumimoji="0" lang="en-GB" altLang="en-US" sz="14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3" name="Table 3">
            <a:extLst>
              <a:ext uri="{FF2B5EF4-FFF2-40B4-BE49-F238E27FC236}">
                <a16:creationId xmlns:a16="http://schemas.microsoft.com/office/drawing/2014/main" id="{87981E7A-E8FA-DD34-1E64-6710D7B31C15}"/>
              </a:ext>
            </a:extLst>
          </p:cNvPr>
          <p:cNvGraphicFramePr>
            <a:graphicFrameLocks noGrp="1"/>
          </p:cNvGraphicFramePr>
          <p:nvPr>
            <p:extLst>
              <p:ext uri="{D42A27DB-BD31-4B8C-83A1-F6EECF244321}">
                <p14:modId xmlns:p14="http://schemas.microsoft.com/office/powerpoint/2010/main" val="603242010"/>
              </p:ext>
            </p:extLst>
          </p:nvPr>
        </p:nvGraphicFramePr>
        <p:xfrm>
          <a:off x="4362677" y="1756397"/>
          <a:ext cx="7562623" cy="2646340"/>
        </p:xfrm>
        <a:graphic>
          <a:graphicData uri="http://schemas.openxmlformats.org/drawingml/2006/table">
            <a:tbl>
              <a:tblPr firstRow="1" bandRow="1">
                <a:tableStyleId>{5C22544A-7EE6-4342-B048-85BDC9FD1C3A}</a:tableStyleId>
              </a:tblPr>
              <a:tblGrid>
                <a:gridCol w="886254">
                  <a:extLst>
                    <a:ext uri="{9D8B030D-6E8A-4147-A177-3AD203B41FA5}">
                      <a16:colId xmlns:a16="http://schemas.microsoft.com/office/drawing/2014/main" val="1310792344"/>
                    </a:ext>
                  </a:extLst>
                </a:gridCol>
                <a:gridCol w="1269144">
                  <a:extLst>
                    <a:ext uri="{9D8B030D-6E8A-4147-A177-3AD203B41FA5}">
                      <a16:colId xmlns:a16="http://schemas.microsoft.com/office/drawing/2014/main" val="1676322871"/>
                    </a:ext>
                  </a:extLst>
                </a:gridCol>
                <a:gridCol w="1222924">
                  <a:extLst>
                    <a:ext uri="{9D8B030D-6E8A-4147-A177-3AD203B41FA5}">
                      <a16:colId xmlns:a16="http://schemas.microsoft.com/office/drawing/2014/main" val="260051668"/>
                    </a:ext>
                  </a:extLst>
                </a:gridCol>
                <a:gridCol w="1630922">
                  <a:extLst>
                    <a:ext uri="{9D8B030D-6E8A-4147-A177-3AD203B41FA5}">
                      <a16:colId xmlns:a16="http://schemas.microsoft.com/office/drawing/2014/main" val="2841114303"/>
                    </a:ext>
                  </a:extLst>
                </a:gridCol>
                <a:gridCol w="2553379">
                  <a:extLst>
                    <a:ext uri="{9D8B030D-6E8A-4147-A177-3AD203B41FA5}">
                      <a16:colId xmlns:a16="http://schemas.microsoft.com/office/drawing/2014/main" val="1617930292"/>
                    </a:ext>
                  </a:extLst>
                </a:gridCol>
              </a:tblGrid>
              <a:tr h="661585">
                <a:tc>
                  <a:txBody>
                    <a:bodyPr/>
                    <a:lstStyle/>
                    <a:p>
                      <a:pPr fontAlgn="b"/>
                      <a:r>
                        <a:rPr lang="en-GB" sz="1600" b="1" dirty="0" err="1">
                          <a:effectLst/>
                        </a:rPr>
                        <a:t>OrderID</a:t>
                      </a:r>
                      <a:endParaRPr lang="en-GB" sz="1600" b="1" dirty="0">
                        <a:effectLst/>
                      </a:endParaRPr>
                    </a:p>
                  </a:txBody>
                  <a:tcPr anchor="b"/>
                </a:tc>
                <a:tc>
                  <a:txBody>
                    <a:bodyPr/>
                    <a:lstStyle/>
                    <a:p>
                      <a:pPr fontAlgn="b"/>
                      <a:r>
                        <a:rPr lang="en-GB" sz="1600" b="1" dirty="0" err="1">
                          <a:effectLst/>
                        </a:rPr>
                        <a:t>CustomerID</a:t>
                      </a:r>
                      <a:endParaRPr lang="en-GB" sz="1600" b="1" dirty="0">
                        <a:effectLst/>
                      </a:endParaRPr>
                    </a:p>
                  </a:txBody>
                  <a:tcPr anchor="b"/>
                </a:tc>
                <a:tc>
                  <a:txBody>
                    <a:bodyPr/>
                    <a:lstStyle/>
                    <a:p>
                      <a:pPr fontAlgn="b"/>
                      <a:r>
                        <a:rPr lang="en-GB" sz="1600" b="1" dirty="0" err="1">
                          <a:effectLst/>
                        </a:rPr>
                        <a:t>OrderDate</a:t>
                      </a:r>
                      <a:endParaRPr lang="en-GB" sz="1600" b="1" dirty="0">
                        <a:effectLst/>
                      </a:endParaRPr>
                    </a:p>
                  </a:txBody>
                  <a:tcPr anchor="b"/>
                </a:tc>
                <a:tc>
                  <a:txBody>
                    <a:bodyPr/>
                    <a:lstStyle/>
                    <a:p>
                      <a:pPr fontAlgn="b"/>
                      <a:r>
                        <a:rPr lang="en-GB" sz="1600" b="1" dirty="0">
                          <a:effectLst/>
                        </a:rPr>
                        <a:t>Invoice Number</a:t>
                      </a:r>
                    </a:p>
                  </a:txBody>
                  <a:tcPr anchor="b"/>
                </a:tc>
                <a:tc>
                  <a:txBody>
                    <a:bodyPr/>
                    <a:lstStyle/>
                    <a:p>
                      <a:pPr fontAlgn="b"/>
                      <a:r>
                        <a:rPr lang="en-GB" sz="1600" b="1">
                          <a:effectLst/>
                        </a:rPr>
                        <a:t>ShippingAddress</a:t>
                      </a:r>
                    </a:p>
                  </a:txBody>
                  <a:tcPr anchor="b"/>
                </a:tc>
                <a:extLst>
                  <a:ext uri="{0D108BD9-81ED-4DB2-BD59-A6C34878D82A}">
                    <a16:rowId xmlns:a16="http://schemas.microsoft.com/office/drawing/2014/main" val="178998988"/>
                  </a:ext>
                </a:extLst>
              </a:tr>
              <a:tr h="661585">
                <a:tc>
                  <a:txBody>
                    <a:bodyPr/>
                    <a:lstStyle/>
                    <a:p>
                      <a:pPr fontAlgn="base"/>
                      <a:r>
                        <a:rPr lang="en-GB" sz="1600">
                          <a:effectLst/>
                        </a:rPr>
                        <a:t>301</a:t>
                      </a:r>
                    </a:p>
                  </a:txBody>
                  <a:tcPr anchor="ctr"/>
                </a:tc>
                <a:tc>
                  <a:txBody>
                    <a:bodyPr/>
                    <a:lstStyle/>
                    <a:p>
                      <a:pPr fontAlgn="base"/>
                      <a:r>
                        <a:rPr lang="en-GB" sz="1600">
                          <a:effectLst/>
                        </a:rPr>
                        <a:t>501</a:t>
                      </a:r>
                    </a:p>
                  </a:txBody>
                  <a:tcPr anchor="ctr"/>
                </a:tc>
                <a:tc>
                  <a:txBody>
                    <a:bodyPr/>
                    <a:lstStyle/>
                    <a:p>
                      <a:pPr fontAlgn="base"/>
                      <a:r>
                        <a:rPr lang="en-GB" sz="1600">
                          <a:effectLst/>
                        </a:rPr>
                        <a:t>2023-10-15</a:t>
                      </a:r>
                    </a:p>
                  </a:txBody>
                  <a:tcPr anchor="ctr"/>
                </a:tc>
                <a:tc>
                  <a:txBody>
                    <a:bodyPr/>
                    <a:lstStyle/>
                    <a:p>
                      <a:pPr fontAlgn="base"/>
                      <a:r>
                        <a:rPr lang="en-GB" sz="1600">
                          <a:effectLst/>
                        </a:rPr>
                        <a:t>12345</a:t>
                      </a:r>
                    </a:p>
                  </a:txBody>
                  <a:tcPr anchor="ctr"/>
                </a:tc>
                <a:tc>
                  <a:txBody>
                    <a:bodyPr/>
                    <a:lstStyle/>
                    <a:p>
                      <a:pPr fontAlgn="base"/>
                      <a:r>
                        <a:rPr lang="en-GB" sz="1600">
                          <a:effectLst/>
                        </a:rPr>
                        <a:t>123 Main St, City1</a:t>
                      </a:r>
                    </a:p>
                  </a:txBody>
                  <a:tcPr anchor="ctr"/>
                </a:tc>
                <a:extLst>
                  <a:ext uri="{0D108BD9-81ED-4DB2-BD59-A6C34878D82A}">
                    <a16:rowId xmlns:a16="http://schemas.microsoft.com/office/drawing/2014/main" val="802240714"/>
                  </a:ext>
                </a:extLst>
              </a:tr>
              <a:tr h="661585">
                <a:tc>
                  <a:txBody>
                    <a:bodyPr/>
                    <a:lstStyle/>
                    <a:p>
                      <a:pPr fontAlgn="base"/>
                      <a:r>
                        <a:rPr lang="en-GB" sz="1600">
                          <a:effectLst/>
                        </a:rPr>
                        <a:t>302</a:t>
                      </a:r>
                    </a:p>
                  </a:txBody>
                  <a:tcPr anchor="ctr"/>
                </a:tc>
                <a:tc>
                  <a:txBody>
                    <a:bodyPr/>
                    <a:lstStyle/>
                    <a:p>
                      <a:pPr fontAlgn="base"/>
                      <a:r>
                        <a:rPr lang="en-GB" sz="1600">
                          <a:effectLst/>
                        </a:rPr>
                        <a:t>502</a:t>
                      </a:r>
                    </a:p>
                  </a:txBody>
                  <a:tcPr anchor="ctr"/>
                </a:tc>
                <a:tc>
                  <a:txBody>
                    <a:bodyPr/>
                    <a:lstStyle/>
                    <a:p>
                      <a:pPr fontAlgn="base"/>
                      <a:r>
                        <a:rPr lang="en-GB" sz="1600">
                          <a:effectLst/>
                        </a:rPr>
                        <a:t>2023-10-16</a:t>
                      </a:r>
                    </a:p>
                  </a:txBody>
                  <a:tcPr anchor="ctr"/>
                </a:tc>
                <a:tc>
                  <a:txBody>
                    <a:bodyPr/>
                    <a:lstStyle/>
                    <a:p>
                      <a:pPr fontAlgn="base"/>
                      <a:r>
                        <a:rPr lang="en-GB" sz="1600">
                          <a:effectLst/>
                        </a:rPr>
                        <a:t>54321</a:t>
                      </a:r>
                    </a:p>
                  </a:txBody>
                  <a:tcPr anchor="ctr"/>
                </a:tc>
                <a:tc>
                  <a:txBody>
                    <a:bodyPr/>
                    <a:lstStyle/>
                    <a:p>
                      <a:pPr fontAlgn="base"/>
                      <a:r>
                        <a:rPr lang="en-GB" sz="1600">
                          <a:effectLst/>
                        </a:rPr>
                        <a:t>456 Elm St, City2</a:t>
                      </a:r>
                    </a:p>
                  </a:txBody>
                  <a:tcPr anchor="ctr"/>
                </a:tc>
                <a:extLst>
                  <a:ext uri="{0D108BD9-81ED-4DB2-BD59-A6C34878D82A}">
                    <a16:rowId xmlns:a16="http://schemas.microsoft.com/office/drawing/2014/main" val="3354166906"/>
                  </a:ext>
                </a:extLst>
              </a:tr>
              <a:tr h="661585">
                <a:tc>
                  <a:txBody>
                    <a:bodyPr/>
                    <a:lstStyle/>
                    <a:p>
                      <a:pPr fontAlgn="base"/>
                      <a:r>
                        <a:rPr lang="en-GB" sz="1600">
                          <a:effectLst/>
                        </a:rPr>
                        <a:t>303</a:t>
                      </a:r>
                    </a:p>
                  </a:txBody>
                  <a:tcPr anchor="ctr"/>
                </a:tc>
                <a:tc>
                  <a:txBody>
                    <a:bodyPr/>
                    <a:lstStyle/>
                    <a:p>
                      <a:pPr fontAlgn="base"/>
                      <a:r>
                        <a:rPr lang="en-GB" sz="1600">
                          <a:effectLst/>
                        </a:rPr>
                        <a:t>503</a:t>
                      </a:r>
                    </a:p>
                  </a:txBody>
                  <a:tcPr anchor="ctr"/>
                </a:tc>
                <a:tc>
                  <a:txBody>
                    <a:bodyPr/>
                    <a:lstStyle/>
                    <a:p>
                      <a:pPr fontAlgn="base"/>
                      <a:r>
                        <a:rPr lang="en-GB" sz="1600">
                          <a:effectLst/>
                        </a:rPr>
                        <a:t>2023-10-17</a:t>
                      </a:r>
                    </a:p>
                  </a:txBody>
                  <a:tcPr anchor="ctr"/>
                </a:tc>
                <a:tc>
                  <a:txBody>
                    <a:bodyPr/>
                    <a:lstStyle/>
                    <a:p>
                      <a:pPr fontAlgn="base"/>
                      <a:r>
                        <a:rPr lang="en-GB" sz="1600">
                          <a:effectLst/>
                        </a:rPr>
                        <a:t>98765</a:t>
                      </a:r>
                    </a:p>
                  </a:txBody>
                  <a:tcPr anchor="ctr"/>
                </a:tc>
                <a:tc>
                  <a:txBody>
                    <a:bodyPr/>
                    <a:lstStyle/>
                    <a:p>
                      <a:pPr fontAlgn="base"/>
                      <a:r>
                        <a:rPr lang="en-GB" sz="1600" dirty="0">
                          <a:effectLst/>
                        </a:rPr>
                        <a:t>789 Oak St, City3</a:t>
                      </a:r>
                    </a:p>
                  </a:txBody>
                  <a:tcPr anchor="ctr"/>
                </a:tc>
                <a:extLst>
                  <a:ext uri="{0D108BD9-81ED-4DB2-BD59-A6C34878D82A}">
                    <a16:rowId xmlns:a16="http://schemas.microsoft.com/office/drawing/2014/main" val="405927597"/>
                  </a:ext>
                </a:extLst>
              </a:tr>
            </a:tbl>
          </a:graphicData>
        </a:graphic>
      </p:graphicFrame>
      <p:sp>
        <p:nvSpPr>
          <p:cNvPr id="2" name="TextBox 1">
            <a:extLst>
              <a:ext uri="{FF2B5EF4-FFF2-40B4-BE49-F238E27FC236}">
                <a16:creationId xmlns:a16="http://schemas.microsoft.com/office/drawing/2014/main" id="{81B9D6B6-3F9F-3A43-5BD0-DC3AF4E86929}"/>
              </a:ext>
            </a:extLst>
          </p:cNvPr>
          <p:cNvSpPr txBox="1"/>
          <p:nvPr/>
        </p:nvSpPr>
        <p:spPr>
          <a:xfrm>
            <a:off x="4362677" y="1134680"/>
            <a:ext cx="253002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prstClr val="black"/>
                </a:solidFill>
                <a:latin typeface="Calibri" panose="020F0502020204030204"/>
              </a:rPr>
              <a:t>O</a:t>
            </a:r>
            <a:r>
              <a:rPr kumimoji="0" lang="en-GB" sz="1800" b="1" i="0" u="none" strike="noStrike" kern="1200" cap="none" spc="0" normalizeH="0" baseline="0" noProof="0" dirty="0" err="1">
                <a:ln>
                  <a:noFill/>
                </a:ln>
                <a:solidFill>
                  <a:prstClr val="black"/>
                </a:solidFill>
                <a:effectLst/>
                <a:uLnTx/>
                <a:uFillTx/>
                <a:latin typeface="Calibri" panose="020F0502020204030204"/>
                <a:ea typeface="+mn-ea"/>
                <a:cs typeface="+mn-cs"/>
              </a:rPr>
              <a:t>rder</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transition>
    <p:wipe dir="d"/>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b="1" dirty="0">
                <a:ea typeface="+mn-ea"/>
              </a:rPr>
              <a:t> Keys</a:t>
            </a:r>
          </a:p>
        </p:txBody>
      </p:sp>
      <p:sp>
        <p:nvSpPr>
          <p:cNvPr id="29699" name="Rectangle 1027"/>
          <p:cNvSpPr>
            <a:spLocks noGrp="1" noChangeArrowheads="1"/>
          </p:cNvSpPr>
          <p:nvPr>
            <p:ph idx="1"/>
          </p:nvPr>
        </p:nvSpPr>
        <p:spPr>
          <a:xfrm>
            <a:off x="266700" y="1121963"/>
            <a:ext cx="4516152" cy="4391979"/>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a:bodyPr>
          <a:lstStyle/>
          <a:p>
            <a:pPr marL="0" indent="0">
              <a:buNone/>
            </a:pPr>
            <a:r>
              <a:rPr lang="en-GB" altLang="en-US" dirty="0">
                <a:latin typeface="Times" panose="02020603050405020304" pitchFamily="18" charset="0"/>
              </a:rPr>
              <a:t>Identify the following keys from this Order table</a:t>
            </a:r>
          </a:p>
          <a:p>
            <a:r>
              <a:rPr lang="en-GB" altLang="en-US" dirty="0">
                <a:latin typeface="Times" panose="02020603050405020304" pitchFamily="18" charset="0"/>
              </a:rPr>
              <a:t>Candidate Key?</a:t>
            </a:r>
          </a:p>
          <a:p>
            <a:pPr marL="0" indent="0">
              <a:buNone/>
            </a:pPr>
            <a:r>
              <a:rPr lang="en-GB" altLang="en-US" sz="1800" dirty="0">
                <a:solidFill>
                  <a:srgbClr val="FF0000"/>
                </a:solidFill>
                <a:latin typeface="Times" panose="02020603050405020304" pitchFamily="18" charset="0"/>
              </a:rPr>
              <a:t>	</a:t>
            </a:r>
            <a:r>
              <a:rPr lang="en-GB" altLang="en-US" sz="1800" dirty="0" err="1">
                <a:solidFill>
                  <a:srgbClr val="FF0000"/>
                </a:solidFill>
                <a:latin typeface="Times" panose="02020603050405020304" pitchFamily="18" charset="0"/>
              </a:rPr>
              <a:t>OrderID</a:t>
            </a:r>
            <a:r>
              <a:rPr lang="en-GB" altLang="en-US" sz="1800" dirty="0">
                <a:solidFill>
                  <a:srgbClr val="FF0000"/>
                </a:solidFill>
                <a:latin typeface="Times" panose="02020603050405020304" pitchFamily="18" charset="0"/>
              </a:rPr>
              <a:t> </a:t>
            </a:r>
          </a:p>
          <a:p>
            <a:pPr marL="0" indent="0">
              <a:buNone/>
            </a:pPr>
            <a:r>
              <a:rPr lang="en-GB" altLang="en-US" sz="1800" dirty="0">
                <a:solidFill>
                  <a:srgbClr val="FF0000"/>
                </a:solidFill>
                <a:latin typeface="Times" panose="02020603050405020304" pitchFamily="18" charset="0"/>
              </a:rPr>
              <a:t>	Invoice number</a:t>
            </a:r>
          </a:p>
          <a:p>
            <a:pPr marL="457200" lvl="1" indent="0">
              <a:lnSpc>
                <a:spcPct val="40000"/>
              </a:lnSpc>
              <a:buNone/>
            </a:pPr>
            <a:endParaRPr lang="en-GB" altLang="en-US" dirty="0">
              <a:latin typeface="Times" panose="02020603050405020304" pitchFamily="18" charset="0"/>
            </a:endParaRPr>
          </a:p>
          <a:p>
            <a:r>
              <a:rPr lang="en-GB" altLang="en-US" dirty="0">
                <a:latin typeface="Times" panose="02020603050405020304" pitchFamily="18" charset="0"/>
              </a:rPr>
              <a:t>Primary Key?</a:t>
            </a:r>
          </a:p>
          <a:p>
            <a:pPr marL="0" indent="0">
              <a:buNone/>
            </a:pPr>
            <a:r>
              <a:rPr lang="en-GB" altLang="en-US" sz="1800" dirty="0">
                <a:solidFill>
                  <a:srgbClr val="FF0000"/>
                </a:solidFill>
                <a:latin typeface="Times" panose="02020603050405020304" pitchFamily="18" charset="0"/>
              </a:rPr>
              <a:t>	</a:t>
            </a:r>
            <a:r>
              <a:rPr lang="en-GB" altLang="en-US" sz="1800" dirty="0" err="1">
                <a:solidFill>
                  <a:srgbClr val="FF0000"/>
                </a:solidFill>
                <a:latin typeface="Times" panose="02020603050405020304" pitchFamily="18" charset="0"/>
              </a:rPr>
              <a:t>OrderID</a:t>
            </a:r>
            <a:endParaRPr lang="en-GB" altLang="en-US" sz="1800" b="1" dirty="0">
              <a:latin typeface="Times" panose="02020603050405020304" pitchFamily="18" charset="0"/>
            </a:endParaRPr>
          </a:p>
        </p:txBody>
      </p:sp>
      <p:sp>
        <p:nvSpPr>
          <p:cNvPr id="55297" name="Slide Number Placeholder 3"/>
          <p:cNvSpPr>
            <a:spLocks noGrp="1"/>
          </p:cNvSpPr>
          <p:nvPr>
            <p:ph type="sldNum" sz="quarter" idx="12"/>
          </p:nvPr>
        </p:nvSpPr>
        <p:spPr bwMode="auto">
          <a:xfrm>
            <a:off x="0" y="1272222"/>
            <a:ext cx="533400" cy="2444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anchor="ctr" anchorCtr="0">
            <a:normAutofit fontScale="85000" lnSpcReduction="20000"/>
          </a:bodyP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A6EA856F-7FCD-4AED-824B-82A47E56E707}" type="slidenum">
              <a:rPr kumimoji="0" lang="en-GB" sz="1400" b="1"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31</a:t>
            </a:fld>
            <a:endParaRPr kumimoji="0" lang="en-GB" altLang="en-US" sz="14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3" name="Table 3">
            <a:extLst>
              <a:ext uri="{FF2B5EF4-FFF2-40B4-BE49-F238E27FC236}">
                <a16:creationId xmlns:a16="http://schemas.microsoft.com/office/drawing/2014/main" id="{87981E7A-E8FA-DD34-1E64-6710D7B31C15}"/>
              </a:ext>
            </a:extLst>
          </p:cNvPr>
          <p:cNvGraphicFramePr>
            <a:graphicFrameLocks noGrp="1"/>
          </p:cNvGraphicFramePr>
          <p:nvPr/>
        </p:nvGraphicFramePr>
        <p:xfrm>
          <a:off x="4362677" y="1756397"/>
          <a:ext cx="7562623" cy="2646340"/>
        </p:xfrm>
        <a:graphic>
          <a:graphicData uri="http://schemas.openxmlformats.org/drawingml/2006/table">
            <a:tbl>
              <a:tblPr firstRow="1" bandRow="1">
                <a:tableStyleId>{5C22544A-7EE6-4342-B048-85BDC9FD1C3A}</a:tableStyleId>
              </a:tblPr>
              <a:tblGrid>
                <a:gridCol w="886254">
                  <a:extLst>
                    <a:ext uri="{9D8B030D-6E8A-4147-A177-3AD203B41FA5}">
                      <a16:colId xmlns:a16="http://schemas.microsoft.com/office/drawing/2014/main" val="1310792344"/>
                    </a:ext>
                  </a:extLst>
                </a:gridCol>
                <a:gridCol w="1269144">
                  <a:extLst>
                    <a:ext uri="{9D8B030D-6E8A-4147-A177-3AD203B41FA5}">
                      <a16:colId xmlns:a16="http://schemas.microsoft.com/office/drawing/2014/main" val="1676322871"/>
                    </a:ext>
                  </a:extLst>
                </a:gridCol>
                <a:gridCol w="1222924">
                  <a:extLst>
                    <a:ext uri="{9D8B030D-6E8A-4147-A177-3AD203B41FA5}">
                      <a16:colId xmlns:a16="http://schemas.microsoft.com/office/drawing/2014/main" val="260051668"/>
                    </a:ext>
                  </a:extLst>
                </a:gridCol>
                <a:gridCol w="1630922">
                  <a:extLst>
                    <a:ext uri="{9D8B030D-6E8A-4147-A177-3AD203B41FA5}">
                      <a16:colId xmlns:a16="http://schemas.microsoft.com/office/drawing/2014/main" val="2841114303"/>
                    </a:ext>
                  </a:extLst>
                </a:gridCol>
                <a:gridCol w="2553379">
                  <a:extLst>
                    <a:ext uri="{9D8B030D-6E8A-4147-A177-3AD203B41FA5}">
                      <a16:colId xmlns:a16="http://schemas.microsoft.com/office/drawing/2014/main" val="1617930292"/>
                    </a:ext>
                  </a:extLst>
                </a:gridCol>
              </a:tblGrid>
              <a:tr h="661585">
                <a:tc>
                  <a:txBody>
                    <a:bodyPr/>
                    <a:lstStyle/>
                    <a:p>
                      <a:pPr fontAlgn="b"/>
                      <a:r>
                        <a:rPr lang="en-GB" sz="1600" b="1" dirty="0" err="1">
                          <a:effectLst/>
                        </a:rPr>
                        <a:t>OrderID</a:t>
                      </a:r>
                      <a:endParaRPr lang="en-GB" sz="1600" b="1" dirty="0">
                        <a:effectLst/>
                      </a:endParaRPr>
                    </a:p>
                  </a:txBody>
                  <a:tcPr anchor="b"/>
                </a:tc>
                <a:tc>
                  <a:txBody>
                    <a:bodyPr/>
                    <a:lstStyle/>
                    <a:p>
                      <a:pPr fontAlgn="b"/>
                      <a:r>
                        <a:rPr lang="en-GB" sz="1600" b="1" dirty="0" err="1">
                          <a:effectLst/>
                        </a:rPr>
                        <a:t>CustomerID</a:t>
                      </a:r>
                      <a:endParaRPr lang="en-GB" sz="1600" b="1" dirty="0">
                        <a:effectLst/>
                      </a:endParaRPr>
                    </a:p>
                  </a:txBody>
                  <a:tcPr anchor="b"/>
                </a:tc>
                <a:tc>
                  <a:txBody>
                    <a:bodyPr/>
                    <a:lstStyle/>
                    <a:p>
                      <a:pPr fontAlgn="b"/>
                      <a:r>
                        <a:rPr lang="en-GB" sz="1600" b="1" dirty="0" err="1">
                          <a:effectLst/>
                        </a:rPr>
                        <a:t>OrderDate</a:t>
                      </a:r>
                      <a:endParaRPr lang="en-GB" sz="1600" b="1" dirty="0">
                        <a:effectLst/>
                      </a:endParaRPr>
                    </a:p>
                  </a:txBody>
                  <a:tcPr anchor="b"/>
                </a:tc>
                <a:tc>
                  <a:txBody>
                    <a:bodyPr/>
                    <a:lstStyle/>
                    <a:p>
                      <a:pPr fontAlgn="b"/>
                      <a:r>
                        <a:rPr lang="en-GB" sz="1600" b="1" dirty="0">
                          <a:effectLst/>
                        </a:rPr>
                        <a:t>Invoice Number</a:t>
                      </a:r>
                    </a:p>
                  </a:txBody>
                  <a:tcPr anchor="b"/>
                </a:tc>
                <a:tc>
                  <a:txBody>
                    <a:bodyPr/>
                    <a:lstStyle/>
                    <a:p>
                      <a:pPr fontAlgn="b"/>
                      <a:r>
                        <a:rPr lang="en-GB" sz="1600" b="1" dirty="0" err="1">
                          <a:effectLst/>
                        </a:rPr>
                        <a:t>ShippingAddress</a:t>
                      </a:r>
                      <a:endParaRPr lang="en-GB" sz="1600" b="1" dirty="0">
                        <a:effectLst/>
                      </a:endParaRPr>
                    </a:p>
                  </a:txBody>
                  <a:tcPr anchor="b"/>
                </a:tc>
                <a:extLst>
                  <a:ext uri="{0D108BD9-81ED-4DB2-BD59-A6C34878D82A}">
                    <a16:rowId xmlns:a16="http://schemas.microsoft.com/office/drawing/2014/main" val="178998988"/>
                  </a:ext>
                </a:extLst>
              </a:tr>
              <a:tr h="661585">
                <a:tc>
                  <a:txBody>
                    <a:bodyPr/>
                    <a:lstStyle/>
                    <a:p>
                      <a:pPr fontAlgn="base"/>
                      <a:r>
                        <a:rPr lang="en-GB" sz="1600">
                          <a:effectLst/>
                        </a:rPr>
                        <a:t>301</a:t>
                      </a:r>
                    </a:p>
                  </a:txBody>
                  <a:tcPr anchor="ctr"/>
                </a:tc>
                <a:tc>
                  <a:txBody>
                    <a:bodyPr/>
                    <a:lstStyle/>
                    <a:p>
                      <a:pPr fontAlgn="base"/>
                      <a:r>
                        <a:rPr lang="en-GB" sz="1600">
                          <a:effectLst/>
                        </a:rPr>
                        <a:t>501</a:t>
                      </a:r>
                    </a:p>
                  </a:txBody>
                  <a:tcPr anchor="ctr"/>
                </a:tc>
                <a:tc>
                  <a:txBody>
                    <a:bodyPr/>
                    <a:lstStyle/>
                    <a:p>
                      <a:pPr fontAlgn="base"/>
                      <a:r>
                        <a:rPr lang="en-GB" sz="1600">
                          <a:effectLst/>
                        </a:rPr>
                        <a:t>2023-10-15</a:t>
                      </a:r>
                    </a:p>
                  </a:txBody>
                  <a:tcPr anchor="ctr"/>
                </a:tc>
                <a:tc>
                  <a:txBody>
                    <a:bodyPr/>
                    <a:lstStyle/>
                    <a:p>
                      <a:pPr fontAlgn="base"/>
                      <a:r>
                        <a:rPr lang="en-GB" sz="1600">
                          <a:effectLst/>
                        </a:rPr>
                        <a:t>12345</a:t>
                      </a:r>
                    </a:p>
                  </a:txBody>
                  <a:tcPr anchor="ctr"/>
                </a:tc>
                <a:tc>
                  <a:txBody>
                    <a:bodyPr/>
                    <a:lstStyle/>
                    <a:p>
                      <a:pPr fontAlgn="base"/>
                      <a:r>
                        <a:rPr lang="en-GB" sz="1600">
                          <a:effectLst/>
                        </a:rPr>
                        <a:t>123 Main St, City1</a:t>
                      </a:r>
                    </a:p>
                  </a:txBody>
                  <a:tcPr anchor="ctr"/>
                </a:tc>
                <a:extLst>
                  <a:ext uri="{0D108BD9-81ED-4DB2-BD59-A6C34878D82A}">
                    <a16:rowId xmlns:a16="http://schemas.microsoft.com/office/drawing/2014/main" val="802240714"/>
                  </a:ext>
                </a:extLst>
              </a:tr>
              <a:tr h="661585">
                <a:tc>
                  <a:txBody>
                    <a:bodyPr/>
                    <a:lstStyle/>
                    <a:p>
                      <a:pPr fontAlgn="base"/>
                      <a:r>
                        <a:rPr lang="en-GB" sz="1600">
                          <a:effectLst/>
                        </a:rPr>
                        <a:t>302</a:t>
                      </a:r>
                    </a:p>
                  </a:txBody>
                  <a:tcPr anchor="ctr"/>
                </a:tc>
                <a:tc>
                  <a:txBody>
                    <a:bodyPr/>
                    <a:lstStyle/>
                    <a:p>
                      <a:pPr fontAlgn="base"/>
                      <a:r>
                        <a:rPr lang="en-GB" sz="1600">
                          <a:effectLst/>
                        </a:rPr>
                        <a:t>502</a:t>
                      </a:r>
                    </a:p>
                  </a:txBody>
                  <a:tcPr anchor="ctr"/>
                </a:tc>
                <a:tc>
                  <a:txBody>
                    <a:bodyPr/>
                    <a:lstStyle/>
                    <a:p>
                      <a:pPr fontAlgn="base"/>
                      <a:r>
                        <a:rPr lang="en-GB" sz="1600">
                          <a:effectLst/>
                        </a:rPr>
                        <a:t>2023-10-16</a:t>
                      </a:r>
                    </a:p>
                  </a:txBody>
                  <a:tcPr anchor="ctr"/>
                </a:tc>
                <a:tc>
                  <a:txBody>
                    <a:bodyPr/>
                    <a:lstStyle/>
                    <a:p>
                      <a:pPr fontAlgn="base"/>
                      <a:r>
                        <a:rPr lang="en-GB" sz="1600">
                          <a:effectLst/>
                        </a:rPr>
                        <a:t>54321</a:t>
                      </a:r>
                    </a:p>
                  </a:txBody>
                  <a:tcPr anchor="ctr"/>
                </a:tc>
                <a:tc>
                  <a:txBody>
                    <a:bodyPr/>
                    <a:lstStyle/>
                    <a:p>
                      <a:pPr fontAlgn="base"/>
                      <a:r>
                        <a:rPr lang="en-GB" sz="1600">
                          <a:effectLst/>
                        </a:rPr>
                        <a:t>456 Elm St, City2</a:t>
                      </a:r>
                    </a:p>
                  </a:txBody>
                  <a:tcPr anchor="ctr"/>
                </a:tc>
                <a:extLst>
                  <a:ext uri="{0D108BD9-81ED-4DB2-BD59-A6C34878D82A}">
                    <a16:rowId xmlns:a16="http://schemas.microsoft.com/office/drawing/2014/main" val="3354166906"/>
                  </a:ext>
                </a:extLst>
              </a:tr>
              <a:tr h="661585">
                <a:tc>
                  <a:txBody>
                    <a:bodyPr/>
                    <a:lstStyle/>
                    <a:p>
                      <a:pPr fontAlgn="base"/>
                      <a:r>
                        <a:rPr lang="en-GB" sz="1600">
                          <a:effectLst/>
                        </a:rPr>
                        <a:t>303</a:t>
                      </a:r>
                    </a:p>
                  </a:txBody>
                  <a:tcPr anchor="ctr"/>
                </a:tc>
                <a:tc>
                  <a:txBody>
                    <a:bodyPr/>
                    <a:lstStyle/>
                    <a:p>
                      <a:pPr fontAlgn="base"/>
                      <a:r>
                        <a:rPr lang="en-GB" sz="1600">
                          <a:effectLst/>
                        </a:rPr>
                        <a:t>503</a:t>
                      </a:r>
                    </a:p>
                  </a:txBody>
                  <a:tcPr anchor="ctr"/>
                </a:tc>
                <a:tc>
                  <a:txBody>
                    <a:bodyPr/>
                    <a:lstStyle/>
                    <a:p>
                      <a:pPr fontAlgn="base"/>
                      <a:r>
                        <a:rPr lang="en-GB" sz="1600">
                          <a:effectLst/>
                        </a:rPr>
                        <a:t>2023-10-17</a:t>
                      </a:r>
                    </a:p>
                  </a:txBody>
                  <a:tcPr anchor="ctr"/>
                </a:tc>
                <a:tc>
                  <a:txBody>
                    <a:bodyPr/>
                    <a:lstStyle/>
                    <a:p>
                      <a:pPr fontAlgn="base"/>
                      <a:r>
                        <a:rPr lang="en-GB" sz="1600">
                          <a:effectLst/>
                        </a:rPr>
                        <a:t>98765</a:t>
                      </a:r>
                    </a:p>
                  </a:txBody>
                  <a:tcPr anchor="ctr"/>
                </a:tc>
                <a:tc>
                  <a:txBody>
                    <a:bodyPr/>
                    <a:lstStyle/>
                    <a:p>
                      <a:pPr fontAlgn="base"/>
                      <a:r>
                        <a:rPr lang="en-GB" sz="1600" dirty="0">
                          <a:effectLst/>
                        </a:rPr>
                        <a:t>789 Oak St, City3</a:t>
                      </a:r>
                    </a:p>
                  </a:txBody>
                  <a:tcPr anchor="ctr"/>
                </a:tc>
                <a:extLst>
                  <a:ext uri="{0D108BD9-81ED-4DB2-BD59-A6C34878D82A}">
                    <a16:rowId xmlns:a16="http://schemas.microsoft.com/office/drawing/2014/main" val="405927597"/>
                  </a:ext>
                </a:extLst>
              </a:tr>
            </a:tbl>
          </a:graphicData>
        </a:graphic>
      </p:graphicFrame>
      <p:sp>
        <p:nvSpPr>
          <p:cNvPr id="2" name="TextBox 1">
            <a:extLst>
              <a:ext uri="{FF2B5EF4-FFF2-40B4-BE49-F238E27FC236}">
                <a16:creationId xmlns:a16="http://schemas.microsoft.com/office/drawing/2014/main" id="{81B9D6B6-3F9F-3A43-5BD0-DC3AF4E86929}"/>
              </a:ext>
            </a:extLst>
          </p:cNvPr>
          <p:cNvSpPr txBox="1"/>
          <p:nvPr/>
        </p:nvSpPr>
        <p:spPr>
          <a:xfrm>
            <a:off x="5531279" y="1121963"/>
            <a:ext cx="253002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prstClr val="black"/>
                </a:solidFill>
                <a:latin typeface="Calibri" panose="020F0502020204030204"/>
              </a:rPr>
              <a:t>O</a:t>
            </a:r>
            <a:r>
              <a:rPr kumimoji="0" lang="en-GB" sz="1800" b="1" i="0" u="none" strike="noStrike" kern="1200" cap="none" spc="0" normalizeH="0" baseline="0" noProof="0" dirty="0" err="1">
                <a:ln>
                  <a:noFill/>
                </a:ln>
                <a:solidFill>
                  <a:prstClr val="black"/>
                </a:solidFill>
                <a:effectLst/>
                <a:uLnTx/>
                <a:uFillTx/>
                <a:latin typeface="Calibri" panose="020F0502020204030204"/>
                <a:ea typeface="+mn-ea"/>
                <a:cs typeface="+mn-cs"/>
              </a:rPr>
              <a:t>rder</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0826439"/>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321753F-FE18-8684-C85A-078AE75D6DA2}"/>
              </a:ext>
            </a:extLst>
          </p:cNvPr>
          <p:cNvPicPr>
            <a:picLocks noGrp="1" noChangeAspect="1"/>
          </p:cNvPicPr>
          <p:nvPr>
            <p:ph sz="half" idx="1"/>
          </p:nvPr>
        </p:nvPicPr>
        <p:blipFill rotWithShape="1">
          <a:blip r:embed="rId3"/>
          <a:srcRect b="4901"/>
          <a:stretch/>
        </p:blipFill>
        <p:spPr>
          <a:xfrm>
            <a:off x="1946491" y="1752553"/>
            <a:ext cx="8299018" cy="4113929"/>
          </a:xfrm>
        </p:spPr>
      </p:pic>
      <p:sp>
        <p:nvSpPr>
          <p:cNvPr id="7" name="Content Placeholder 6">
            <a:extLst>
              <a:ext uri="{FF2B5EF4-FFF2-40B4-BE49-F238E27FC236}">
                <a16:creationId xmlns:a16="http://schemas.microsoft.com/office/drawing/2014/main" id="{835D4E15-8E44-E816-7754-15CB6B4DBF5F}"/>
              </a:ext>
            </a:extLst>
          </p:cNvPr>
          <p:cNvSpPr>
            <a:spLocks noGrp="1"/>
          </p:cNvSpPr>
          <p:nvPr>
            <p:ph sz="half" idx="2"/>
          </p:nvPr>
        </p:nvSpPr>
        <p:spPr>
          <a:xfrm>
            <a:off x="472522" y="675844"/>
            <a:ext cx="11555427" cy="1491675"/>
          </a:xfrm>
        </p:spPr>
        <p:txBody>
          <a:bodyPr/>
          <a:lstStyle/>
          <a:p>
            <a:pPr marL="0" indent="0">
              <a:buNone/>
            </a:pPr>
            <a:r>
              <a:rPr lang="en-GB" altLang="en-US" dirty="0">
                <a:latin typeface="Times" panose="02020603050405020304" pitchFamily="18" charset="0"/>
              </a:rPr>
              <a:t>Identify the primary key from this </a:t>
            </a:r>
            <a:r>
              <a:rPr lang="en-GB" altLang="en-US" b="1" i="1" dirty="0">
                <a:latin typeface="Times" panose="02020603050405020304" pitchFamily="18" charset="0"/>
              </a:rPr>
              <a:t>viewing</a:t>
            </a:r>
            <a:r>
              <a:rPr lang="en-GB" altLang="en-US" dirty="0">
                <a:latin typeface="Times" panose="02020603050405020304" pitchFamily="18" charset="0"/>
              </a:rPr>
              <a:t> table</a:t>
            </a:r>
          </a:p>
          <a:p>
            <a:pPr marL="0" indent="0">
              <a:buNone/>
            </a:pPr>
            <a:endParaRPr lang="en-GB" dirty="0"/>
          </a:p>
        </p:txBody>
      </p:sp>
    </p:spTree>
    <p:extLst>
      <p:ext uri="{BB962C8B-B14F-4D97-AF65-F5344CB8AC3E}">
        <p14:creationId xmlns:p14="http://schemas.microsoft.com/office/powerpoint/2010/main" val="14683478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321753F-FE18-8684-C85A-078AE75D6DA2}"/>
              </a:ext>
            </a:extLst>
          </p:cNvPr>
          <p:cNvPicPr>
            <a:picLocks noGrp="1" noChangeAspect="1"/>
          </p:cNvPicPr>
          <p:nvPr>
            <p:ph sz="half" idx="1"/>
          </p:nvPr>
        </p:nvPicPr>
        <p:blipFill rotWithShape="1">
          <a:blip r:embed="rId3"/>
          <a:srcRect b="4901"/>
          <a:stretch/>
        </p:blipFill>
        <p:spPr>
          <a:xfrm>
            <a:off x="1702738" y="199126"/>
            <a:ext cx="8299018" cy="4113929"/>
          </a:xfrm>
        </p:spPr>
      </p:pic>
      <p:sp>
        <p:nvSpPr>
          <p:cNvPr id="7" name="Content Placeholder 6">
            <a:extLst>
              <a:ext uri="{FF2B5EF4-FFF2-40B4-BE49-F238E27FC236}">
                <a16:creationId xmlns:a16="http://schemas.microsoft.com/office/drawing/2014/main" id="{835D4E15-8E44-E816-7754-15CB6B4DBF5F}"/>
              </a:ext>
            </a:extLst>
          </p:cNvPr>
          <p:cNvSpPr>
            <a:spLocks noGrp="1"/>
          </p:cNvSpPr>
          <p:nvPr>
            <p:ph sz="half" idx="2"/>
          </p:nvPr>
        </p:nvSpPr>
        <p:spPr>
          <a:xfrm>
            <a:off x="339865" y="4410158"/>
            <a:ext cx="11555427" cy="1491675"/>
          </a:xfrm>
        </p:spPr>
        <p:txBody>
          <a:bodyPr/>
          <a:lstStyle/>
          <a:p>
            <a:pPr marL="0" indent="0">
              <a:buNone/>
            </a:pPr>
            <a:r>
              <a:rPr lang="en-GB" dirty="0" err="1">
                <a:solidFill>
                  <a:srgbClr val="FF0000"/>
                </a:solidFill>
              </a:rPr>
              <a:t>ClientNo</a:t>
            </a:r>
            <a:r>
              <a:rPr lang="en-GB" dirty="0">
                <a:solidFill>
                  <a:srgbClr val="FF0000"/>
                </a:solidFill>
              </a:rPr>
              <a:t> and </a:t>
            </a:r>
            <a:r>
              <a:rPr lang="en-GB" dirty="0" err="1">
                <a:solidFill>
                  <a:srgbClr val="FF0000"/>
                </a:solidFill>
              </a:rPr>
              <a:t>propertyNo</a:t>
            </a:r>
            <a:r>
              <a:rPr lang="en-GB" dirty="0">
                <a:solidFill>
                  <a:srgbClr val="FF0000"/>
                </a:solidFill>
              </a:rPr>
              <a:t> together form the composite key</a:t>
            </a:r>
          </a:p>
        </p:txBody>
      </p:sp>
    </p:spTree>
    <p:extLst>
      <p:ext uri="{BB962C8B-B14F-4D97-AF65-F5344CB8AC3E}">
        <p14:creationId xmlns:p14="http://schemas.microsoft.com/office/powerpoint/2010/main" val="34878022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67330A-DC01-7DCD-E5D5-F24848E9258A}"/>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A9B21080-43A5-C060-B3DF-C9B15BC5124A}"/>
              </a:ext>
            </a:extLst>
          </p:cNvPr>
          <p:cNvSpPr>
            <a:spLocks noGrp="1"/>
          </p:cNvSpPr>
          <p:nvPr>
            <p:ph idx="1"/>
          </p:nvPr>
        </p:nvSpPr>
        <p:spPr/>
        <p:txBody>
          <a:bodyPr/>
          <a:lstStyle/>
          <a:p>
            <a:pPr marL="0" indent="0">
              <a:buNone/>
            </a:pPr>
            <a:r>
              <a:rPr lang="en-GB" b="1" dirty="0"/>
              <a:t>Further Reading :</a:t>
            </a:r>
          </a:p>
          <a:p>
            <a:pPr marL="0" indent="0">
              <a:buNone/>
            </a:pPr>
            <a:endParaRPr lang="en-GB" b="1" dirty="0"/>
          </a:p>
          <a:p>
            <a:pPr marL="0" indent="0">
              <a:buNone/>
            </a:pPr>
            <a:r>
              <a:rPr lang="en-GB" b="1" dirty="0"/>
              <a:t>Chapter 2.1: Database Environment</a:t>
            </a:r>
          </a:p>
          <a:p>
            <a:pPr marL="0" indent="0">
              <a:buNone/>
            </a:pPr>
            <a:r>
              <a:rPr lang="en-GB" b="1" dirty="0"/>
              <a:t>Chapter 4.2.5: Relational Keys</a:t>
            </a:r>
          </a:p>
          <a:p>
            <a:r>
              <a:rPr lang="en-GB" dirty="0"/>
              <a:t>Database Systems: A Practical Approach to Design, Implementation, and Management Sixth edition by • Thomas Connolly • Carolyn </a:t>
            </a:r>
            <a:r>
              <a:rPr lang="en-GB" dirty="0" err="1"/>
              <a:t>Begg</a:t>
            </a:r>
            <a:endParaRPr lang="en-GB" dirty="0"/>
          </a:p>
          <a:p>
            <a:endParaRPr lang="en-GB" dirty="0"/>
          </a:p>
        </p:txBody>
      </p:sp>
    </p:spTree>
    <p:extLst>
      <p:ext uri="{BB962C8B-B14F-4D97-AF65-F5344CB8AC3E}">
        <p14:creationId xmlns:p14="http://schemas.microsoft.com/office/powerpoint/2010/main" val="740932026"/>
      </p:ext>
    </p:extLst>
  </p:cSld>
  <p:clrMapOvr>
    <a:masterClrMapping/>
  </p:clrMapOvr>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 slid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tent slide template" id="{125065F7-B211-4A5C-A1CF-B50C7211C943}" vid="{B8301DC0-4BAA-4361-B5F2-DD5D06C69812}"/>
    </a:ext>
  </a:extLst>
</a:theme>
</file>

<file path=ppt/theme/theme3.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3448</Words>
  <Application>Microsoft Office PowerPoint</Application>
  <PresentationFormat>Widescreen</PresentationFormat>
  <Paragraphs>443</Paragraphs>
  <Slides>34</Slides>
  <Notes>29</Notes>
  <HiddenSlides>1</HiddenSlides>
  <MMClips>0</MMClips>
  <ScaleCrop>false</ScaleCrop>
  <HeadingPairs>
    <vt:vector size="6" baseType="variant">
      <vt:variant>
        <vt:lpstr>Fonts Used</vt:lpstr>
      </vt:variant>
      <vt:variant>
        <vt:i4>13</vt:i4>
      </vt:variant>
      <vt:variant>
        <vt:lpstr>Theme</vt:lpstr>
      </vt:variant>
      <vt:variant>
        <vt:i4>20</vt:i4>
      </vt:variant>
      <vt:variant>
        <vt:lpstr>Slide Titles</vt:lpstr>
      </vt:variant>
      <vt:variant>
        <vt:i4>34</vt:i4>
      </vt:variant>
    </vt:vector>
  </HeadingPairs>
  <TitlesOfParts>
    <vt:vector size="67" baseType="lpstr">
      <vt:lpstr>CG Times</vt:lpstr>
      <vt:lpstr>GillSans-Bold</vt:lpstr>
      <vt:lpstr>inter-regular</vt:lpstr>
      <vt:lpstr>Myriad Pro</vt:lpstr>
      <vt:lpstr>Söhne</vt:lpstr>
      <vt:lpstr>Aptos</vt:lpstr>
      <vt:lpstr>Arial</vt:lpstr>
      <vt:lpstr>Calibri</vt:lpstr>
      <vt:lpstr>Calibri Light</vt:lpstr>
      <vt:lpstr>Open Sans</vt:lpstr>
      <vt:lpstr>Times</vt:lpstr>
      <vt:lpstr>Times New Roman</vt:lpstr>
      <vt:lpstr>Wingdings</vt:lpstr>
      <vt:lpstr>Text 1</vt:lpstr>
      <vt:lpstr>content slide template</vt:lpstr>
      <vt:lpstr>1_Text 1</vt:lpstr>
      <vt:lpstr>2_Text 1</vt:lpstr>
      <vt:lpstr>Holding PAge</vt:lpstr>
      <vt:lpstr>Title Slide 1</vt:lpstr>
      <vt:lpstr>Title Slide 2</vt:lpstr>
      <vt:lpstr>Title Slide 3</vt:lpstr>
      <vt:lpstr>Title Slide 4</vt:lpstr>
      <vt:lpstr>Sub Title 1</vt:lpstr>
      <vt:lpstr>Sub Title 2</vt:lpstr>
      <vt:lpstr>Sub Title 3</vt:lpstr>
      <vt:lpstr>Sub Title 4</vt:lpstr>
      <vt:lpstr>Text 2</vt:lpstr>
      <vt:lpstr>Text 3</vt:lpstr>
      <vt:lpstr>Text 4</vt:lpstr>
      <vt:lpstr>Text Break / Info Slide 1</vt:lpstr>
      <vt:lpstr>Text Break Info Slide 2</vt:lpstr>
      <vt:lpstr>UWTSD Logo Only_Image Bkgrnd</vt:lpstr>
      <vt:lpstr>Office 2013 - 2022 Theme</vt:lpstr>
      <vt:lpstr>Database Architecture</vt:lpstr>
      <vt:lpstr>Today’s Lecture</vt:lpstr>
      <vt:lpstr>Components of DBMS Environment</vt:lpstr>
      <vt:lpstr>Levels of abstraction(Architecture)</vt:lpstr>
      <vt:lpstr>Physical or Internal Level</vt:lpstr>
      <vt:lpstr>Logical or Conceptual Level</vt:lpstr>
      <vt:lpstr>View or External Level</vt:lpstr>
      <vt:lpstr>PowerPoint Presentation</vt:lpstr>
      <vt:lpstr>PowerPoint Presentation</vt:lpstr>
      <vt:lpstr>DBMS-Three Level Architecture</vt:lpstr>
      <vt:lpstr>DBMS-Three Level Architecture</vt:lpstr>
      <vt:lpstr>DBMS-Three Level Architecture</vt:lpstr>
      <vt:lpstr>DBMS-Three Level Architecture</vt:lpstr>
      <vt:lpstr>Activity- External, conceptual and physical views</vt:lpstr>
      <vt:lpstr>Relational Keys</vt:lpstr>
      <vt:lpstr>E/R (Entity/Relationship) Model</vt:lpstr>
      <vt:lpstr>Key</vt:lpstr>
      <vt:lpstr>Candidate Key</vt:lpstr>
      <vt:lpstr>Candidate Key</vt:lpstr>
      <vt:lpstr>Primary Keys</vt:lpstr>
      <vt:lpstr>Rules for defining Primary key:</vt:lpstr>
      <vt:lpstr>PowerPoint Presentation</vt:lpstr>
      <vt:lpstr>Choose a Primary Key</vt:lpstr>
      <vt:lpstr>Foreign Key</vt:lpstr>
      <vt:lpstr>Key Characteristics of Foreign Keys</vt:lpstr>
      <vt:lpstr>PowerPoint Presentation</vt:lpstr>
      <vt:lpstr>PowerPoint Presentation</vt:lpstr>
      <vt:lpstr>Composite Key</vt:lpstr>
      <vt:lpstr>Composite Key</vt:lpstr>
      <vt:lpstr> Keys</vt:lpstr>
      <vt:lpstr> Keys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Divya Chidambaram</dc:creator>
  <cp:lastModifiedBy>Divya Chidambaram</cp:lastModifiedBy>
  <cp:revision>4</cp:revision>
  <dcterms:created xsi:type="dcterms:W3CDTF">2023-10-29T18:08:19Z</dcterms:created>
  <dcterms:modified xsi:type="dcterms:W3CDTF">2025-11-14T12:26:51Z</dcterms:modified>
</cp:coreProperties>
</file>