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5"/>
  </p:notesMasterIdLst>
  <p:handoutMasterIdLst>
    <p:handoutMasterId r:id="rId16"/>
  </p:handoutMasterIdLst>
  <p:sldIdLst>
    <p:sldId id="257" r:id="rId5"/>
    <p:sldId id="384" r:id="rId6"/>
    <p:sldId id="394" r:id="rId7"/>
    <p:sldId id="389" r:id="rId8"/>
    <p:sldId id="317" r:id="rId9"/>
    <p:sldId id="278" r:id="rId10"/>
    <p:sldId id="392" r:id="rId11"/>
    <p:sldId id="390" r:id="rId12"/>
    <p:sldId id="391" r:id="rId13"/>
    <p:sldId id="393"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61" autoAdjust="0"/>
    <p:restoredTop sz="79078" autoAdjust="0"/>
  </p:normalViewPr>
  <p:slideViewPr>
    <p:cSldViewPr snapToGrid="0">
      <p:cViewPr varScale="1">
        <p:scale>
          <a:sx n="56" d="100"/>
          <a:sy n="56" d="100"/>
        </p:scale>
        <p:origin x="720" y="5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07/01/2024</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07/01/2024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name is Leonard </a:t>
            </a:r>
            <a:r>
              <a:rPr lang="en-GB" sz="1200" kern="1200" dirty="0" err="1">
                <a:solidFill>
                  <a:schemeClr val="tx1"/>
                </a:solidFill>
                <a:effectLst/>
                <a:latin typeface="+mn-lt"/>
                <a:ea typeface="+mn-ea"/>
                <a:cs typeface="+mn-cs"/>
              </a:rPr>
              <a:t>Betton</a:t>
            </a:r>
            <a:r>
              <a:rPr lang="en-GB" sz="1200" kern="1200" dirty="0">
                <a:solidFill>
                  <a:schemeClr val="tx1"/>
                </a:solidFill>
                <a:effectLst/>
                <a:latin typeface="+mn-lt"/>
                <a:ea typeface="+mn-ea"/>
                <a:cs typeface="+mn-cs"/>
              </a:rPr>
              <a:t> and today I am going to present a critical analysis of Amazon’s ethical approach to marketing. I will highlight  the commitment they have to customer care and sustainability I will also explore Amazons dedication to its social and environmental responsibility.</a:t>
            </a:r>
          </a:p>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07/01/2024</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Amazon was founded by Jeff </a:t>
            </a:r>
            <a:r>
              <a:rPr lang="en-GB" dirty="0" err="1"/>
              <a:t>Bezoz</a:t>
            </a:r>
            <a:r>
              <a:rPr lang="en-GB" dirty="0"/>
              <a:t> in 1994. He initially formed the company as an online bookstore, but very quickly became a huge retailer selling books, and consumer media. In the mid 2000’s Amazon launched its web services quickly followed by its ‘Elastic computer cloud and ‘ Simple storage service’. Today it is known as the worlds largest on line retailer. So to what does it does it owe  its success ?.</a:t>
            </a:r>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07/01/2024</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ethics are the principles that marketers follow when they are advertising. This set of principles ensures the business operates in an honest, reliable, fair way and emphasizes respect for consumers and society </a:t>
            </a:r>
            <a:r>
              <a:rPr lang="en-GB" sz="1200" kern="1200" dirty="0">
                <a:solidFill>
                  <a:schemeClr val="tx1"/>
                </a:solidFill>
                <a:effectLst/>
                <a:latin typeface="+mn-lt"/>
                <a:ea typeface="+mn-ea"/>
                <a:cs typeface="+mn-cs"/>
              </a:rPr>
              <a:t>(Bradford, 2023) . The ethics in marketing is very important and is policed by the Advertising Standards Authority (ASA). This regulator makes sure that advertising rules are followed. The Committee of Advertising Practice (CAP) works alongside the ASA and writes the advertising codes. These codes are always transparent , targeted, evidenced consistent, proportionate and accountable (ASA, 2011).</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Date Placeholder 3"/>
          <p:cNvSpPr>
            <a:spLocks noGrp="1"/>
          </p:cNvSpPr>
          <p:nvPr>
            <p:ph type="dt" idx="1"/>
          </p:nvPr>
        </p:nvSpPr>
        <p:spPr/>
        <p:txBody>
          <a:bodyPr/>
          <a:lstStyle/>
          <a:p>
            <a:pPr rtl="0"/>
            <a:fld id="{BF695629-D1D6-472E-AD8D-B841B09640C4}" type="datetime1">
              <a:rPr lang="en-GB" smtClean="0"/>
              <a:t>07/01/2024</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3</a:t>
            </a:fld>
            <a:endParaRPr lang="en-GB"/>
          </a:p>
        </p:txBody>
      </p:sp>
    </p:spTree>
    <p:extLst>
      <p:ext uri="{BB962C8B-B14F-4D97-AF65-F5344CB8AC3E}">
        <p14:creationId xmlns:p14="http://schemas.microsoft.com/office/powerpoint/2010/main" val="3802548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Amazons marketing strategy is created using a very successful marketing mix that was introduced by </a:t>
            </a:r>
            <a:r>
              <a:rPr lang="en-GB" sz="1200" b="0" i="0" kern="1200" dirty="0">
                <a:solidFill>
                  <a:schemeClr val="tx1"/>
                </a:solidFill>
                <a:effectLst/>
                <a:latin typeface="+mn-lt"/>
                <a:ea typeface="+mn-ea"/>
                <a:cs typeface="+mn-cs"/>
              </a:rPr>
              <a:t>E. Jerome McCarthy and was done to “develop the ‘right’ product and made it available at the ‘right’ place with the ‘right’ promotion and at the ‘right’ price, to satisfy target consumers and still meet the objectives of the business”. It looked at the four P’s ,now a very well used strategy highlighted  </a:t>
            </a:r>
            <a:r>
              <a:rPr lang="en-GB" sz="1200" kern="1200" dirty="0">
                <a:solidFill>
                  <a:schemeClr val="tx1"/>
                </a:solidFill>
                <a:effectLst/>
                <a:latin typeface="+mn-lt"/>
                <a:ea typeface="+mn-ea"/>
                <a:cs typeface="+mn-cs"/>
              </a:rPr>
              <a:t>by Michael Porter.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Price – Amazon mainly uses a market-orientated pricing strategy. Which means its prices are competitive and it follows the markets to provide customers with the best prices and is also able to offer discounts where it can.</a:t>
            </a:r>
          </a:p>
          <a:p>
            <a:r>
              <a:rPr lang="en-GB" sz="1200" kern="1200" dirty="0">
                <a:solidFill>
                  <a:schemeClr val="tx1"/>
                </a:solidFill>
                <a:effectLst/>
                <a:latin typeface="+mn-lt"/>
                <a:ea typeface="+mn-ea"/>
                <a:cs typeface="+mn-cs"/>
              </a:rPr>
              <a:t>Product – The product is mainly a retail service boasting a sales floor of books, electronics, clothing, homewares and food. It is competitive in being able to offer its customers a wide range of products to satisfy a diverse customer base.</a:t>
            </a:r>
          </a:p>
          <a:p>
            <a:r>
              <a:rPr lang="en-GB" sz="1200" kern="1200" dirty="0">
                <a:solidFill>
                  <a:schemeClr val="tx1"/>
                </a:solidFill>
                <a:effectLst/>
                <a:latin typeface="+mn-lt"/>
                <a:ea typeface="+mn-ea"/>
                <a:cs typeface="+mn-cs"/>
              </a:rPr>
              <a:t>Place – The use of e-commerce means Amazons selling platform is huge and can reach an enormous amount of potential customers.</a:t>
            </a:r>
          </a:p>
          <a:p>
            <a:r>
              <a:rPr lang="en-GB" sz="1200" kern="1200" dirty="0">
                <a:solidFill>
                  <a:schemeClr val="tx1"/>
                </a:solidFill>
                <a:effectLst/>
                <a:latin typeface="+mn-lt"/>
                <a:ea typeface="+mn-ea"/>
                <a:cs typeface="+mn-cs"/>
              </a:rPr>
              <a:t>It also has bricks and mortar shops which adds to the choice for the consumer.</a:t>
            </a:r>
          </a:p>
          <a:p>
            <a:r>
              <a:rPr lang="en-GB" sz="1200" kern="1200" dirty="0">
                <a:solidFill>
                  <a:schemeClr val="tx1"/>
                </a:solidFill>
                <a:effectLst/>
                <a:latin typeface="+mn-lt"/>
                <a:ea typeface="+mn-ea"/>
                <a:cs typeface="+mn-cs"/>
              </a:rPr>
              <a:t>Promotion – Amazon uses target advertising, email campaigns and exclusive deals to promote its products. It also encourages customers to join Prime which is a membership offering exclusive deals to loyal customers at a small charge.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Date Placeholder 3"/>
          <p:cNvSpPr>
            <a:spLocks noGrp="1"/>
          </p:cNvSpPr>
          <p:nvPr>
            <p:ph type="dt" idx="1"/>
          </p:nvPr>
        </p:nvSpPr>
        <p:spPr/>
        <p:txBody>
          <a:bodyPr/>
          <a:lstStyle/>
          <a:p>
            <a:pPr rtl="0"/>
            <a:fld id="{BF695629-D1D6-472E-AD8D-B841B09640C4}" type="datetime1">
              <a:rPr lang="en-GB" smtClean="0"/>
              <a:t>07/01/2024</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4</a:t>
            </a:fld>
            <a:endParaRPr lang="en-GB"/>
          </a:p>
        </p:txBody>
      </p:sp>
    </p:spTree>
    <p:extLst>
      <p:ext uri="{BB962C8B-B14F-4D97-AF65-F5344CB8AC3E}">
        <p14:creationId xmlns:p14="http://schemas.microsoft.com/office/powerpoint/2010/main" val="3240457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Evangelist marketing involves advertising and recommending through word of mouth. Customers are evangelists without even knowing they are. This is done by leaving comments on the business website and can be positive or negative.</a:t>
            </a:r>
          </a:p>
          <a:p>
            <a:pPr rtl="0"/>
            <a:r>
              <a:rPr lang="en-GB" dirty="0"/>
              <a:t>Amazon use this type of marketing to its advantage where it encourages consumers to leave feedback on any transaction. This is almost free advertising.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Golfayn</a:t>
            </a:r>
            <a:r>
              <a:rPr lang="en-GB" sz="1200" kern="1200" dirty="0">
                <a:solidFill>
                  <a:schemeClr val="tx1"/>
                </a:solidFill>
                <a:effectLst/>
                <a:latin typeface="+mn-lt"/>
                <a:ea typeface="+mn-ea"/>
                <a:cs typeface="+mn-cs"/>
              </a:rPr>
              <a:t>, n.d.)</a:t>
            </a:r>
          </a:p>
          <a:p>
            <a:pPr rt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5</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07/01/2024</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E-commerce is a form of marketing that is done online, this type of marketing is done through websites, Facebook, Instagram, Twitter , You tube or Pinterest. It can use other forms of advertising such as influencer advertising or evangelist advertising on its platforms (</a:t>
            </a:r>
            <a:r>
              <a:rPr lang="en-GB" sz="1200" kern="1200" dirty="0">
                <a:solidFill>
                  <a:schemeClr val="tx1"/>
                </a:solidFill>
                <a:effectLst/>
                <a:latin typeface="+mn-lt"/>
                <a:ea typeface="+mn-ea"/>
                <a:cs typeface="+mn-cs"/>
              </a:rPr>
              <a:t>Novak, J. 2023).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uses this platform to create an excellent advantage in its business, by increasing brand awareness and attracting customers who support sustainability and ethical practices.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Date Placeholder 3"/>
          <p:cNvSpPr>
            <a:spLocks noGrp="1"/>
          </p:cNvSpPr>
          <p:nvPr>
            <p:ph type="dt" idx="1"/>
          </p:nvPr>
        </p:nvSpPr>
        <p:spPr/>
        <p:txBody>
          <a:bodyPr/>
          <a:lstStyle/>
          <a:p>
            <a:pPr rtl="0"/>
            <a:fld id="{BF695629-D1D6-472E-AD8D-B841B09640C4}" type="datetime1">
              <a:rPr lang="en-GB" smtClean="0"/>
              <a:t>07/01/2024</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6</a:t>
            </a:fld>
            <a:endParaRPr lang="en-GB"/>
          </a:p>
        </p:txBody>
      </p:sp>
    </p:spTree>
    <p:extLst>
      <p:ext uri="{BB962C8B-B14F-4D97-AF65-F5344CB8AC3E}">
        <p14:creationId xmlns:p14="http://schemas.microsoft.com/office/powerpoint/2010/main" val="1865101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style of marketing uses an influential person to promote its product. It can be a famous person or just someone who has a large following on social media. Amazon uses this type of marketing and  created the Amazon Influencer Program in 2017</a:t>
            </a:r>
            <a:r>
              <a:rPr lang="en-GB" sz="1200" kern="1200" dirty="0">
                <a:solidFill>
                  <a:schemeClr val="tx1"/>
                </a:solidFill>
                <a:effectLst/>
                <a:latin typeface="+mn-lt"/>
                <a:ea typeface="+mn-ea"/>
                <a:cs typeface="+mn-cs"/>
              </a:rPr>
              <a:t>. This program was created following the success of the ‘Amazon Affiliate Program’ which is a program that rewards people who market Amazon goods and services on their behalf (Geyser, 2019).</a:t>
            </a:r>
          </a:p>
          <a:p>
            <a:endParaRPr lang="en-GB" sz="1200" kern="1200" dirty="0">
              <a:solidFill>
                <a:schemeClr val="tx1"/>
              </a:solidFill>
              <a:effectLst/>
              <a:latin typeface="+mn-lt"/>
              <a:ea typeface="+mn-ea"/>
              <a:cs typeface="+mn-cs"/>
            </a:endParaRPr>
          </a:p>
        </p:txBody>
      </p:sp>
      <p:sp>
        <p:nvSpPr>
          <p:cNvPr id="4" name="Date Placeholder 3"/>
          <p:cNvSpPr>
            <a:spLocks noGrp="1"/>
          </p:cNvSpPr>
          <p:nvPr>
            <p:ph type="dt" idx="1"/>
          </p:nvPr>
        </p:nvSpPr>
        <p:spPr/>
        <p:txBody>
          <a:bodyPr/>
          <a:lstStyle/>
          <a:p>
            <a:pPr rtl="0"/>
            <a:fld id="{BF695629-D1D6-472E-AD8D-B841B09640C4}" type="datetime1">
              <a:rPr lang="en-GB" smtClean="0"/>
              <a:t>07/01/2024</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7</a:t>
            </a:fld>
            <a:endParaRPr lang="en-GB"/>
          </a:p>
        </p:txBody>
      </p:sp>
    </p:spTree>
    <p:extLst>
      <p:ext uri="{BB962C8B-B14F-4D97-AF65-F5344CB8AC3E}">
        <p14:creationId xmlns:p14="http://schemas.microsoft.com/office/powerpoint/2010/main" val="3298317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aimed to critically analyze Amazon’s approach to marketing from an ethical perspective. It explained the importance of ethical marketing, and the different types of marketing that is used by businesses. Throughout it emphasized how Amazon uses the different types of marketing within their business. Amazon has proved to have an excellent record of successfully marketing their products but it knows in todays marketplace it </a:t>
            </a:r>
            <a:r>
              <a:rPr lang="en-US" sz="1200" kern="1200">
                <a:solidFill>
                  <a:schemeClr val="tx1"/>
                </a:solidFill>
                <a:effectLst/>
                <a:latin typeface="+mn-lt"/>
                <a:ea typeface="+mn-ea"/>
                <a:cs typeface="+mn-cs"/>
              </a:rPr>
              <a:t>has to continually </a:t>
            </a:r>
            <a:r>
              <a:rPr lang="en-US" sz="1200" kern="1200" dirty="0">
                <a:solidFill>
                  <a:schemeClr val="tx1"/>
                </a:solidFill>
                <a:effectLst/>
                <a:latin typeface="+mn-lt"/>
                <a:ea typeface="+mn-ea"/>
                <a:cs typeface="+mn-cs"/>
              </a:rPr>
              <a:t>find new ways to keep ahead to make sure the business stays as successful as it is today.</a:t>
            </a:r>
            <a:endParaRPr lang="en-GB" sz="1200" kern="1200" dirty="0">
              <a:solidFill>
                <a:schemeClr val="tx1"/>
              </a:solidFill>
              <a:effectLst/>
              <a:latin typeface="+mn-lt"/>
              <a:ea typeface="+mn-ea"/>
              <a:cs typeface="+mn-cs"/>
            </a:endParaRPr>
          </a:p>
          <a:p>
            <a:endParaRPr lang="en-US" dirty="0"/>
          </a:p>
        </p:txBody>
      </p:sp>
      <p:sp>
        <p:nvSpPr>
          <p:cNvPr id="4" name="Date Placeholder 3"/>
          <p:cNvSpPr>
            <a:spLocks noGrp="1"/>
          </p:cNvSpPr>
          <p:nvPr>
            <p:ph type="dt" idx="1"/>
          </p:nvPr>
        </p:nvSpPr>
        <p:spPr/>
        <p:txBody>
          <a:bodyPr/>
          <a:lstStyle/>
          <a:p>
            <a:pPr rtl="0"/>
            <a:fld id="{BF695629-D1D6-472E-AD8D-B841B09640C4}" type="datetime1">
              <a:rPr lang="en-GB" smtClean="0"/>
              <a:t>07/01/2024</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8</a:t>
            </a:fld>
            <a:endParaRPr lang="en-GB"/>
          </a:p>
        </p:txBody>
      </p:sp>
    </p:spTree>
    <p:extLst>
      <p:ext uri="{BB962C8B-B14F-4D97-AF65-F5344CB8AC3E}">
        <p14:creationId xmlns:p14="http://schemas.microsoft.com/office/powerpoint/2010/main" val="33777102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
          </p:nvPr>
        </p:nvSpPr>
        <p:spPr/>
        <p:txBody>
          <a:bodyPr/>
          <a:lstStyle/>
          <a:p>
            <a:pPr rtl="0"/>
            <a:fld id="{BF695629-D1D6-472E-AD8D-B841B09640C4}" type="datetime1">
              <a:rPr lang="en-GB" smtClean="0"/>
              <a:t>07/01/2024</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10</a:t>
            </a:fld>
            <a:endParaRPr lang="en-GB"/>
          </a:p>
        </p:txBody>
      </p:sp>
    </p:spTree>
    <p:extLst>
      <p:ext uri="{BB962C8B-B14F-4D97-AF65-F5344CB8AC3E}">
        <p14:creationId xmlns:p14="http://schemas.microsoft.com/office/powerpoint/2010/main" val="1268984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a:t>Click icon to add picture</a:t>
            </a:r>
            <a:endParaRPr lang="en-GB"/>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a:t>Click icon to add picture</a:t>
            </a:r>
            <a:endParaRPr lang="en-GB"/>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a:t>Click icon to add picture</a:t>
            </a:r>
            <a:endParaRPr lang="en-GB"/>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a:t>Click icon to add picture</a:t>
            </a:r>
            <a:endParaRPr lang="en-GB"/>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a:t>Click icon to add picture</a:t>
            </a:r>
            <a:endParaRPr lang="en-GB"/>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a:t>Click icon to add picture</a:t>
            </a:r>
            <a:endParaRPr lang="en-GB"/>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US"/>
              <a:t>Click to edit Master title style</a:t>
            </a:r>
            <a:endParaRPr lang="en-GB"/>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t>Click icon to add picture</a:t>
            </a:r>
            <a:endParaRPr lang="en-GB"/>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t>Click icon to add picture</a:t>
            </a:r>
            <a:endParaRPr lang="en-GB"/>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t>Click icon to add picture</a:t>
            </a:r>
            <a:endParaRPr lang="en-GB"/>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a:t>Click icon to add picture</a:t>
            </a:r>
            <a:endParaRPr lang="en-GB"/>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t>Click icon to add picture</a:t>
            </a:r>
            <a:endParaRPr lang="en-GB"/>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US"/>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en.wikipedia.org/wiki/Amazon.com"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image" Target="../media/image2.jpeg"/><Relationship Id="rId7" Type="http://schemas.openxmlformats.org/officeDocument/2006/relationships/hyperlink" Target="https://www.rawpixel.com/search/book%20store"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4.1"/><Relationship Id="rId5" Type="http://schemas.openxmlformats.org/officeDocument/2006/relationships/hyperlink" Target="https://commons.wikimedia.org/wiki/File:Amazon_locker_at_Eastgate_Shopping_Centre,_Gloucester.JPG" TargetMode="External"/><Relationship Id="rId4" Type="http://schemas.openxmlformats.org/officeDocument/2006/relationships/image" Target="../media/image3.JPG"/><Relationship Id="rId9" Type="http://schemas.openxmlformats.org/officeDocument/2006/relationships/hyperlink" Target="https://www.flickr.com/photos/vanhoosear/4415542464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tscpl.org/services/red-carpet/the-basics-of-red-carpet-deliveries" TargetMode="External"/><Relationship Id="rId5" Type="http://schemas.openxmlformats.org/officeDocument/2006/relationships/image" Target="../media/image8.jpg"/><Relationship Id="rId4" Type="http://schemas.openxmlformats.org/officeDocument/2006/relationships/hyperlink" Target="http://pixabay.com/en/earth-blue-planet-globe-planet-11015/"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hyperlink" Target="https://www.techstagram.com/2015/07/07/amazon-cloud-driv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www.uscreditcardguide.com/amex-he-amazon-jianglianhefaxingshangyexinyongka/"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www.uscreditcardguide.com/amex-he-amazon-jianglianhefaxingshangyexinyongka/"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research-methodology.net/amazon-segmentation-targeting-positioning-widest-range-target-customer-segment-2/" TargetMode="External"/><Relationship Id="rId2" Type="http://schemas.openxmlformats.org/officeDocument/2006/relationships/hyperlink" Target="https://zooma.agency/en/learn/amazons-vision-statement#:~:text=Amazon"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panmore.com/amazon-com-inc-stakeholders-corporate-social-responsibility-analysis"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hyperlink" Target="https://www.marketing-schools.org/types-of-marketing/evangelism-marketing/" TargetMode="External"/><Relationship Id="rId4" Type="http://schemas.openxmlformats.org/officeDocument/2006/relationships/hyperlink" Target="https://www.coursera.org/gb/articles/4-ps-of-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669471"/>
            <a:ext cx="3565524" cy="2766978"/>
          </a:xfrm>
        </p:spPr>
        <p:txBody>
          <a:bodyPr wrap="square" rtlCol="0" anchor="b" anchorCtr="0">
            <a:normAutofit fontScale="90000"/>
          </a:bodyPr>
          <a:lstStyle/>
          <a:p>
            <a:pPr algn="ctr" rtl="0"/>
            <a:r>
              <a:rPr lang="en-GB" dirty="0"/>
              <a:t>Responsible</a:t>
            </a:r>
            <a:br>
              <a:rPr lang="en-GB" dirty="0"/>
            </a:br>
            <a:r>
              <a:rPr lang="en-GB" dirty="0"/>
              <a:t>Marketing</a:t>
            </a:r>
            <a:br>
              <a:rPr lang="en-GB" dirty="0"/>
            </a:br>
            <a:br>
              <a:rPr lang="en-GB" dirty="0"/>
            </a:br>
            <a:r>
              <a:rPr lang="en-GB" sz="6700" dirty="0"/>
              <a:t>Amazon</a:t>
            </a:r>
          </a:p>
        </p:txBody>
      </p:sp>
      <p:pic>
        <p:nvPicPr>
          <p:cNvPr id="5" name="Picture 4" descr="A large glass dome building&#10;&#10;Description automatically generated with medium confidence">
            <a:extLst>
              <a:ext uri="{FF2B5EF4-FFF2-40B4-BE49-F238E27FC236}">
                <a16:creationId xmlns:a16="http://schemas.microsoft.com/office/drawing/2014/main" id="{80E423F7-AC68-BE66-ED40-7488D9FC49E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199" r="13809" b="-1"/>
          <a:stretch/>
        </p:blipFill>
        <p:spPr>
          <a:xfrm>
            <a:off x="20" y="7454"/>
            <a:ext cx="7452340" cy="6857990"/>
          </a:xfrm>
          <a:prstGeom prst="rect">
            <a:avLst/>
          </a:prstGeom>
          <a:noFill/>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4784035"/>
            <a:ext cx="1634917" cy="954156"/>
          </a:xfrm>
        </p:spPr>
        <p:txBody>
          <a:bodyPr wrap="square" rtlCol="0">
            <a:noAutofit/>
          </a:bodyPr>
          <a:lstStyle/>
          <a:p>
            <a:pPr rtl="0"/>
            <a:r>
              <a:rPr lang="en-GB" sz="1800" dirty="0">
                <a:latin typeface="Arial" panose="020B0604020202020204" pitchFamily="34" charset="0"/>
                <a:cs typeface="Arial" panose="020B0604020202020204" pitchFamily="34" charset="0"/>
              </a:rPr>
              <a:t>Leonard </a:t>
            </a:r>
            <a:r>
              <a:rPr lang="en-GB" sz="1800" dirty="0" err="1">
                <a:latin typeface="Arial" panose="020B0604020202020204" pitchFamily="34" charset="0"/>
                <a:cs typeface="Arial" panose="020B0604020202020204" pitchFamily="34" charset="0"/>
              </a:rPr>
              <a:t>Betton</a:t>
            </a:r>
            <a:endParaRPr lang="en-GB" sz="1800" dirty="0">
              <a:latin typeface="Arial" panose="020B0604020202020204" pitchFamily="34" charset="0"/>
              <a:cs typeface="Arial" panose="020B0604020202020204" pitchFamily="34" charset="0"/>
            </a:endParaRPr>
          </a:p>
          <a:p>
            <a:pPr rtl="0"/>
            <a:r>
              <a:rPr lang="en-GB" sz="1800" dirty="0">
                <a:latin typeface="Arial" panose="020B0604020202020204" pitchFamily="34" charset="0"/>
                <a:cs typeface="Arial" panose="020B0604020202020204" pitchFamily="34" charset="0"/>
              </a:rPr>
              <a:t>1910735</a:t>
            </a:r>
          </a:p>
        </p:txBody>
      </p:sp>
      <p:sp>
        <p:nvSpPr>
          <p:cNvPr id="4" name="TextBox 3">
            <a:extLst>
              <a:ext uri="{FF2B5EF4-FFF2-40B4-BE49-F238E27FC236}">
                <a16:creationId xmlns:a16="http://schemas.microsoft.com/office/drawing/2014/main" id="{57661976-64A2-3C42-A682-10961DB850A0}"/>
              </a:ext>
            </a:extLst>
          </p:cNvPr>
          <p:cNvSpPr txBox="1"/>
          <p:nvPr/>
        </p:nvSpPr>
        <p:spPr>
          <a:xfrm>
            <a:off x="9978887" y="385638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8501"/>
            <a:ext cx="3351666" cy="578842"/>
          </a:xfrm>
        </p:spPr>
        <p:txBody>
          <a:bodyPr rtlCol="0"/>
          <a:lstStyle/>
          <a:p>
            <a:pPr rtl="0"/>
            <a:r>
              <a:rPr lang="en-GB" u="sng" dirty="0"/>
              <a:t>Introduction</a:t>
            </a:r>
          </a:p>
        </p:txBody>
      </p:sp>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t="42" b="42"/>
          <a:stretch/>
        </p:blipFill>
        <p:spPr>
          <a:xfrm>
            <a:off x="9137904" y="0"/>
            <a:ext cx="3054096" cy="3776472"/>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2</a:t>
            </a:fld>
            <a:endParaRPr lang="en-GB"/>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rtlCol="0">
            <a:normAutofit/>
          </a:bodyPr>
          <a:lstStyle/>
          <a:p>
            <a:pPr marL="0" indent="0" rtl="0">
              <a:buNone/>
            </a:pPr>
            <a:r>
              <a:rPr lang="en-GB" dirty="0"/>
              <a:t>Amazon mission is:-</a:t>
            </a:r>
          </a:p>
        </p:txBody>
      </p:sp>
      <p:pic>
        <p:nvPicPr>
          <p:cNvPr id="17" name="Picture Placeholder 16" descr="A yellow locker with a screen&#10;&#10;Description automatically generated">
            <a:extLst>
              <a:ext uri="{FF2B5EF4-FFF2-40B4-BE49-F238E27FC236}">
                <a16:creationId xmlns:a16="http://schemas.microsoft.com/office/drawing/2014/main" id="{994E7F72-36D0-280D-7BC1-7E3B3CA7C8C4}"/>
              </a:ext>
            </a:extLst>
          </p:cNvPr>
          <p:cNvPicPr>
            <a:picLocks noGrp="1" noChangeAspect="1"/>
          </p:cNvPicPr>
          <p:nvPr>
            <p:ph type="pic" sz="quarter" idx="14"/>
          </p:nvPr>
        </p:nvPicPr>
        <p:blipFill>
          <a:blip r:embed="rId4">
            <a:extLst>
              <a:ext uri="{837473B0-CC2E-450A-ABE3-18F120FF3D39}">
                <a1611:picAttrSrcUrl xmlns:a1611="http://schemas.microsoft.com/office/drawing/2016/11/main" r:id="rId5"/>
              </a:ext>
            </a:extLst>
          </a:blip>
          <a:srcRect l="19672" r="19672"/>
          <a:stretch>
            <a:fillRect/>
          </a:stretch>
        </p:blipFill>
        <p:spPr>
          <a:xfrm>
            <a:off x="4787362" y="0"/>
            <a:ext cx="3537772" cy="3776472"/>
          </a:xfrm>
        </p:spPr>
      </p:pic>
      <p:pic>
        <p:nvPicPr>
          <p:cNvPr id="27" name="Picture 26" descr="A computer on a table&#10;&#10;Description automatically generated">
            <a:extLst>
              <a:ext uri="{FF2B5EF4-FFF2-40B4-BE49-F238E27FC236}">
                <a16:creationId xmlns:a16="http://schemas.microsoft.com/office/drawing/2014/main" id="{A03D466D-52CE-B2A2-63DF-B3F425A8D55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461612" y="0"/>
            <a:ext cx="3669018" cy="3776472"/>
          </a:xfrm>
          <a:prstGeom prst="rect">
            <a:avLst/>
          </a:prstGeom>
        </p:spPr>
      </p:pic>
      <p:pic>
        <p:nvPicPr>
          <p:cNvPr id="29" name="Picture 28" descr="A row of vans parked in a parking lot&#10;&#10;Description automatically generated">
            <a:extLst>
              <a:ext uri="{FF2B5EF4-FFF2-40B4-BE49-F238E27FC236}">
                <a16:creationId xmlns:a16="http://schemas.microsoft.com/office/drawing/2014/main" id="{C2F7F61C-F755-E7C2-1E17-D667C51522B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7432" y="0"/>
            <a:ext cx="4500562" cy="3776472"/>
          </a:xfrm>
          <a:prstGeom prst="rect">
            <a:avLst/>
          </a:prstGeom>
        </p:spPr>
      </p:pic>
      <p:sp>
        <p:nvSpPr>
          <p:cNvPr id="2" name="Rectangle 1">
            <a:extLst>
              <a:ext uri="{FF2B5EF4-FFF2-40B4-BE49-F238E27FC236}">
                <a16:creationId xmlns:a16="http://schemas.microsoft.com/office/drawing/2014/main" id="{9DB11A4D-2499-194F-B494-AF66E28DA327}"/>
              </a:ext>
            </a:extLst>
          </p:cNvPr>
          <p:cNvSpPr/>
          <p:nvPr/>
        </p:nvSpPr>
        <p:spPr>
          <a:xfrm>
            <a:off x="4793258" y="5087342"/>
            <a:ext cx="6096000" cy="1200329"/>
          </a:xfrm>
          <a:prstGeom prst="rect">
            <a:avLst/>
          </a:prstGeom>
        </p:spPr>
        <p:txBody>
          <a:bodyPr>
            <a:spAutoFit/>
          </a:bodyPr>
          <a:lstStyle/>
          <a:p>
            <a:r>
              <a:rPr lang="en-GB" dirty="0">
                <a:solidFill>
                  <a:srgbClr val="4D5156"/>
                </a:solidFill>
                <a:latin typeface="Google Sans"/>
              </a:rPr>
              <a:t> </a:t>
            </a:r>
            <a:r>
              <a:rPr lang="en-GB" dirty="0">
                <a:latin typeface="Google Sans"/>
              </a:rPr>
              <a:t>"to be Earth's most customer-centric company, where customers can find and discover anything they might want to buy online, and endeavours to offer its customers the lowest possible prices.” </a:t>
            </a:r>
            <a:r>
              <a:rPr lang="en-GB" dirty="0"/>
              <a:t>(Bjorklund, 2014)</a:t>
            </a:r>
            <a:endParaRPr lang="en-US" dirty="0"/>
          </a:p>
        </p:txBody>
      </p:sp>
    </p:spTree>
    <p:extLst>
      <p:ext uri="{BB962C8B-B14F-4D97-AF65-F5344CB8AC3E}">
        <p14:creationId xmlns:p14="http://schemas.microsoft.com/office/powerpoint/2010/main" val="215888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61C613B5-11DE-BF49-BCD7-140B42E8E403}"/>
              </a:ext>
            </a:extLst>
          </p:cNvPr>
          <p:cNvSpPr>
            <a:spLocks noGrp="1"/>
          </p:cNvSpPr>
          <p:nvPr>
            <p:ph type="sldNum" sz="quarter" idx="12"/>
          </p:nvPr>
        </p:nvSpPr>
        <p:spPr/>
        <p:txBody>
          <a:bodyPr/>
          <a:lstStyle/>
          <a:p>
            <a:pPr rtl="0"/>
            <a:fld id="{DBA1B0FB-D917-4C8C-928F-313BD683BF39}" type="slidenum">
              <a:rPr lang="en-GB" smtClean="0"/>
              <a:t>3</a:t>
            </a:fld>
            <a:endParaRPr lang="en-GB"/>
          </a:p>
        </p:txBody>
      </p:sp>
      <p:pic>
        <p:nvPicPr>
          <p:cNvPr id="14" name="Picture 13">
            <a:extLst>
              <a:ext uri="{FF2B5EF4-FFF2-40B4-BE49-F238E27FC236}">
                <a16:creationId xmlns:a16="http://schemas.microsoft.com/office/drawing/2014/main" id="{D112760C-5EF8-4145-A4D7-B3389E939D4E}"/>
              </a:ext>
            </a:extLst>
          </p:cNvPr>
          <p:cNvPicPr>
            <a:picLocks noChangeAspect="1"/>
          </p:cNvPicPr>
          <p:nvPr/>
        </p:nvPicPr>
        <p:blipFill>
          <a:blip r:embed="rId3"/>
          <a:stretch>
            <a:fillRect/>
          </a:stretch>
        </p:blipFill>
        <p:spPr>
          <a:xfrm>
            <a:off x="6595004" y="1032933"/>
            <a:ext cx="5046133" cy="5261643"/>
          </a:xfrm>
          <a:prstGeom prst="rect">
            <a:avLst/>
          </a:prstGeom>
        </p:spPr>
      </p:pic>
      <p:sp>
        <p:nvSpPr>
          <p:cNvPr id="11" name="Title 10">
            <a:extLst>
              <a:ext uri="{FF2B5EF4-FFF2-40B4-BE49-F238E27FC236}">
                <a16:creationId xmlns:a16="http://schemas.microsoft.com/office/drawing/2014/main" id="{05D9FADE-EDAF-3841-997A-09F669976FC8}"/>
              </a:ext>
            </a:extLst>
          </p:cNvPr>
          <p:cNvSpPr>
            <a:spLocks noGrp="1"/>
          </p:cNvSpPr>
          <p:nvPr>
            <p:ph type="ctrTitle"/>
          </p:nvPr>
        </p:nvSpPr>
        <p:spPr>
          <a:xfrm>
            <a:off x="550863" y="549275"/>
            <a:ext cx="5437187" cy="619125"/>
          </a:xfrm>
        </p:spPr>
        <p:txBody>
          <a:bodyPr/>
          <a:lstStyle/>
          <a:p>
            <a:r>
              <a:rPr lang="en-US" sz="4800" u="sng" dirty="0">
                <a:latin typeface="Arial" panose="020B0604020202020204" pitchFamily="34" charset="0"/>
                <a:cs typeface="Arial" panose="020B0604020202020204" pitchFamily="34" charset="0"/>
              </a:rPr>
              <a:t>Marketing Ethics</a:t>
            </a:r>
          </a:p>
        </p:txBody>
      </p:sp>
      <p:sp>
        <p:nvSpPr>
          <p:cNvPr id="16" name="Rectangle 15">
            <a:extLst>
              <a:ext uri="{FF2B5EF4-FFF2-40B4-BE49-F238E27FC236}">
                <a16:creationId xmlns:a16="http://schemas.microsoft.com/office/drawing/2014/main" id="{B71D150A-16A9-A348-881E-74A60375955D}"/>
              </a:ext>
            </a:extLst>
          </p:cNvPr>
          <p:cNvSpPr/>
          <p:nvPr/>
        </p:nvSpPr>
        <p:spPr>
          <a:xfrm>
            <a:off x="9948863" y="5846896"/>
            <a:ext cx="1518364" cy="369332"/>
          </a:xfrm>
          <a:prstGeom prst="rect">
            <a:avLst/>
          </a:prstGeom>
        </p:spPr>
        <p:txBody>
          <a:bodyPr wrap="none">
            <a:spAutoFit/>
          </a:bodyPr>
          <a:lstStyle/>
          <a:p>
            <a:r>
              <a:rPr lang="en-GB" dirty="0">
                <a:latin typeface="Times New Roman" panose="02020603050405020304" pitchFamily="18" charset="0"/>
              </a:rPr>
              <a:t>(Cheng, 2019)</a:t>
            </a:r>
            <a:endParaRPr lang="en-US" dirty="0"/>
          </a:p>
        </p:txBody>
      </p:sp>
      <p:sp>
        <p:nvSpPr>
          <p:cNvPr id="17" name="TextBox 16">
            <a:extLst>
              <a:ext uri="{FF2B5EF4-FFF2-40B4-BE49-F238E27FC236}">
                <a16:creationId xmlns:a16="http://schemas.microsoft.com/office/drawing/2014/main" id="{2DE1D1B0-5575-F540-9B13-E366ED56099B}"/>
              </a:ext>
            </a:extLst>
          </p:cNvPr>
          <p:cNvSpPr txBox="1"/>
          <p:nvPr/>
        </p:nvSpPr>
        <p:spPr>
          <a:xfrm>
            <a:off x="406399" y="1322581"/>
            <a:ext cx="5435600" cy="4647426"/>
          </a:xfrm>
          <a:prstGeom prst="rect">
            <a:avLst/>
          </a:prstGeom>
          <a:noFill/>
        </p:spPr>
        <p:txBody>
          <a:bodyPr wrap="square" rtlCol="0">
            <a:spAutoFit/>
          </a:bodyPr>
          <a:lstStyle/>
          <a:p>
            <a:endParaRPr lang="en-GB" sz="2400" dirty="0"/>
          </a:p>
          <a:p>
            <a:endParaRPr lang="en-GB" sz="2400" dirty="0"/>
          </a:p>
          <a:p>
            <a:r>
              <a:rPr lang="en-GB" sz="3200" dirty="0">
                <a:latin typeface="Arial" panose="020B0604020202020204" pitchFamily="34" charset="0"/>
                <a:cs typeface="Arial" panose="020B0604020202020204" pitchFamily="34" charset="0"/>
              </a:rPr>
              <a:t>Marketing ethics are a set of moral principles that a company follows when they are advertising.</a:t>
            </a:r>
          </a:p>
          <a:p>
            <a:endParaRPr lang="en-GB" sz="2400" dirty="0"/>
          </a:p>
          <a:p>
            <a:endParaRPr lang="en-GB" sz="2400" dirty="0"/>
          </a:p>
          <a:p>
            <a:endParaRPr lang="en-GB" sz="2400" dirty="0"/>
          </a:p>
          <a:p>
            <a:endParaRPr lang="en-GB" sz="2400" dirty="0"/>
          </a:p>
          <a:p>
            <a:r>
              <a:rPr lang="en-GB" sz="2400" dirty="0"/>
              <a:t>(Indeed Editorial Team, 2022)</a:t>
            </a:r>
            <a:endParaRPr lang="en-US" sz="2400" dirty="0"/>
          </a:p>
        </p:txBody>
      </p:sp>
    </p:spTree>
    <p:extLst>
      <p:ext uri="{BB962C8B-B14F-4D97-AF65-F5344CB8AC3E}">
        <p14:creationId xmlns:p14="http://schemas.microsoft.com/office/powerpoint/2010/main" val="1333895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3" y="549276"/>
            <a:ext cx="4625293" cy="854982"/>
          </a:xfrm>
        </p:spPr>
        <p:txBody>
          <a:bodyPr wrap="square" rtlCol="0" anchor="b">
            <a:normAutofit/>
          </a:bodyPr>
          <a:lstStyle/>
          <a:p>
            <a:pPr rtl="0"/>
            <a:r>
              <a:rPr lang="en-GB" u="sng" dirty="0">
                <a:latin typeface="Arial" panose="020B0604020202020204" pitchFamily="34" charset="0"/>
                <a:cs typeface="Arial" panose="020B0604020202020204" pitchFamily="34" charset="0"/>
              </a:rPr>
              <a:t>Marketing mix</a:t>
            </a:r>
          </a:p>
        </p:txBody>
      </p:sp>
      <p:pic>
        <p:nvPicPr>
          <p:cNvPr id="19" name="Picture 18" descr="A planet earth with clouds and water&#10;&#10;Description automatically generated with medium confidence">
            <a:extLst>
              <a:ext uri="{FF2B5EF4-FFF2-40B4-BE49-F238E27FC236}">
                <a16:creationId xmlns:a16="http://schemas.microsoft.com/office/drawing/2014/main" id="{8B6C9373-E392-E8CC-0E51-33AF18D0FEC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8" b="2507"/>
          <a:stretch/>
        </p:blipFill>
        <p:spPr>
          <a:xfrm>
            <a:off x="6104617" y="1304666"/>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noFill/>
        </p:spPr>
      </p:pic>
      <p:pic>
        <p:nvPicPr>
          <p:cNvPr id="21" name="Picture Placeholder 20" descr="A person handing a book to a person&#10;&#10;Description automatically generated">
            <a:extLst>
              <a:ext uri="{FF2B5EF4-FFF2-40B4-BE49-F238E27FC236}">
                <a16:creationId xmlns:a16="http://schemas.microsoft.com/office/drawing/2014/main" id="{F4C62F9B-FA88-BB7B-D812-CBFB7122056F}"/>
              </a:ext>
            </a:extLst>
          </p:cNvPr>
          <p:cNvPicPr>
            <a:picLocks noGrp="1" noChangeAspect="1"/>
          </p:cNvPicPr>
          <p:nvPr>
            <p:ph type="pic" sz="quarter" idx="15"/>
          </p:nvPr>
        </p:nvPicPr>
        <p:blipFill>
          <a:blip r:embed="rId5">
            <a:extLst>
              <a:ext uri="{837473B0-CC2E-450A-ABE3-18F120FF3D39}">
                <a1611:picAttrSrcUrl xmlns:a1611="http://schemas.microsoft.com/office/drawing/2016/11/main" r:id="rId6"/>
              </a:ext>
            </a:extLst>
          </a:blip>
          <a:srcRect l="16700" r="16700"/>
          <a:stretch>
            <a:fillRect/>
          </a:stretch>
        </p:blipFill>
        <p:spPr>
          <a:xfrm>
            <a:off x="9091613" y="3324225"/>
            <a:ext cx="2936875" cy="2936875"/>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wrap="square" rtlCol="0" anchor="ctr">
            <a:normAutofit/>
          </a:bodyPr>
          <a:lstStyle/>
          <a:p>
            <a:pPr rtl="0">
              <a:spcAft>
                <a:spcPts val="600"/>
              </a:spcAft>
            </a:pPr>
            <a:fld id="{DBA1B0FB-D917-4C8C-928F-313BD683BF39}" type="slidenum">
              <a:rPr lang="en-GB" smtClean="0"/>
              <a:pPr rtl="0">
                <a:spcAft>
                  <a:spcPts val="600"/>
                </a:spcAft>
              </a:pPr>
              <a:t>4</a:t>
            </a:fld>
            <a:endParaRPr lang="en-GB"/>
          </a:p>
        </p:txBody>
      </p:sp>
      <p:sp>
        <p:nvSpPr>
          <p:cNvPr id="12" name="Title 14">
            <a:extLst>
              <a:ext uri="{FF2B5EF4-FFF2-40B4-BE49-F238E27FC236}">
                <a16:creationId xmlns:a16="http://schemas.microsoft.com/office/drawing/2014/main" id="{B12CA9B4-84AE-AA46-B497-43D34F258F03}"/>
              </a:ext>
            </a:extLst>
          </p:cNvPr>
          <p:cNvSpPr>
            <a:spLocks noGrp="1"/>
          </p:cNvSpPr>
          <p:nvPr>
            <p:ph idx="1"/>
          </p:nvPr>
        </p:nvSpPr>
        <p:spPr>
          <a:xfrm>
            <a:off x="1336787" y="1630362"/>
            <a:ext cx="7678737" cy="4329112"/>
          </a:xfrm>
        </p:spPr>
        <p:txBody>
          <a:bodyPr vert="horz" wrap="square" lIns="0" tIns="0" rIns="0" bIns="0" rtlCol="0" anchor="t" anchorCtr="0">
            <a:normAutofit/>
          </a:bodyPr>
          <a:lstStyle/>
          <a:p>
            <a:pPr rtl="0">
              <a:lnSpc>
                <a:spcPct val="150000"/>
              </a:lnSpc>
            </a:pPr>
            <a:r>
              <a:rPr lang="en-GB" sz="4000" kern="1200" dirty="0">
                <a:latin typeface="Arial" panose="020B0604020202020204" pitchFamily="34" charset="0"/>
                <a:cs typeface="Arial" panose="020B0604020202020204" pitchFamily="34" charset="0"/>
              </a:rPr>
              <a:t> Product </a:t>
            </a:r>
            <a:endParaRPr lang="en-GB" sz="4000" dirty="0">
              <a:latin typeface="Arial" panose="020B0604020202020204" pitchFamily="34" charset="0"/>
              <a:cs typeface="Arial" panose="020B0604020202020204" pitchFamily="34" charset="0"/>
            </a:endParaRPr>
          </a:p>
          <a:p>
            <a:pPr rtl="0">
              <a:lnSpc>
                <a:spcPct val="150000"/>
              </a:lnSpc>
            </a:pPr>
            <a:r>
              <a:rPr lang="en-GB" sz="4000" kern="1200" dirty="0">
                <a:latin typeface="Arial" panose="020B0604020202020204" pitchFamily="34" charset="0"/>
                <a:cs typeface="Arial" panose="020B0604020202020204" pitchFamily="34" charset="0"/>
              </a:rPr>
              <a:t> Price </a:t>
            </a:r>
            <a:endParaRPr lang="en-GB" sz="4000" dirty="0">
              <a:latin typeface="Arial" panose="020B0604020202020204" pitchFamily="34" charset="0"/>
              <a:cs typeface="Arial" panose="020B0604020202020204" pitchFamily="34" charset="0"/>
            </a:endParaRPr>
          </a:p>
          <a:p>
            <a:pPr rtl="0">
              <a:lnSpc>
                <a:spcPct val="150000"/>
              </a:lnSpc>
            </a:pPr>
            <a:r>
              <a:rPr lang="en-GB" sz="4000" kern="1200" dirty="0">
                <a:latin typeface="Arial" panose="020B0604020202020204" pitchFamily="34" charset="0"/>
                <a:cs typeface="Arial" panose="020B0604020202020204" pitchFamily="34" charset="0"/>
              </a:rPr>
              <a:t> Place </a:t>
            </a:r>
            <a:endParaRPr lang="en-GB" sz="4000" dirty="0">
              <a:latin typeface="Arial" panose="020B0604020202020204" pitchFamily="34" charset="0"/>
              <a:cs typeface="Arial" panose="020B0604020202020204" pitchFamily="34" charset="0"/>
            </a:endParaRPr>
          </a:p>
          <a:p>
            <a:pPr rtl="0">
              <a:lnSpc>
                <a:spcPct val="150000"/>
              </a:lnSpc>
            </a:pPr>
            <a:r>
              <a:rPr lang="en-GB" sz="4000" kern="1200" dirty="0">
                <a:latin typeface="Arial" panose="020B0604020202020204" pitchFamily="34" charset="0"/>
                <a:cs typeface="Arial" panose="020B0604020202020204" pitchFamily="34" charset="0"/>
              </a:rPr>
              <a:t>Promotion </a:t>
            </a:r>
          </a:p>
        </p:txBody>
      </p:sp>
      <p:sp>
        <p:nvSpPr>
          <p:cNvPr id="4" name="TextBox 3">
            <a:extLst>
              <a:ext uri="{FF2B5EF4-FFF2-40B4-BE49-F238E27FC236}">
                <a16:creationId xmlns:a16="http://schemas.microsoft.com/office/drawing/2014/main" id="{8E1D0233-EC82-3341-A627-A004A538B489}"/>
              </a:ext>
            </a:extLst>
          </p:cNvPr>
          <p:cNvSpPr txBox="1"/>
          <p:nvPr/>
        </p:nvSpPr>
        <p:spPr>
          <a:xfrm>
            <a:off x="7119258" y="6076434"/>
            <a:ext cx="2498271" cy="369332"/>
          </a:xfrm>
          <a:prstGeom prst="rect">
            <a:avLst/>
          </a:prstGeom>
          <a:noFill/>
        </p:spPr>
        <p:txBody>
          <a:bodyPr wrap="square" rtlCol="0">
            <a:spAutoFit/>
          </a:bodyPr>
          <a:lstStyle/>
          <a:p>
            <a:r>
              <a:rPr lang="en-GB" dirty="0"/>
              <a:t>(Coursera, 2023)</a:t>
            </a:r>
            <a:endParaRPr lang="en-US" dirty="0"/>
          </a:p>
        </p:txBody>
      </p:sp>
    </p:spTree>
    <p:extLst>
      <p:ext uri="{BB962C8B-B14F-4D97-AF65-F5344CB8AC3E}">
        <p14:creationId xmlns:p14="http://schemas.microsoft.com/office/powerpoint/2010/main" val="2313234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36945959-B489-41CD-4AC0-6231B04E1E5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894" r="6994" b="-4"/>
          <a:stretch/>
        </p:blipFill>
        <p:spPr>
          <a:xfrm>
            <a:off x="9620745" y="395036"/>
            <a:ext cx="2027668" cy="1204489"/>
          </a:xfrm>
          <a:prstGeom prst="rect">
            <a:avLst/>
          </a:prstGeom>
          <a:noFill/>
        </p:spPr>
      </p:pic>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a:xfrm>
            <a:off x="9948863" y="6507212"/>
            <a:ext cx="1692274" cy="153888"/>
          </a:xfrm>
        </p:spPr>
        <p:txBody>
          <a:bodyPr wrap="square" rtlCol="0" anchor="ctr">
            <a:normAutofit/>
          </a:bodyPr>
          <a:lstStyle/>
          <a:p>
            <a:pPr rtl="0">
              <a:spcAft>
                <a:spcPts val="600"/>
              </a:spcAft>
            </a:pPr>
            <a:fld id="{DBA1B0FB-D917-4C8C-928F-313BD683BF39}" type="slidenum">
              <a:rPr lang="en-GB" smtClean="0"/>
              <a:pPr rtl="0">
                <a:spcAft>
                  <a:spcPts val="600"/>
                </a:spcAft>
              </a:pPr>
              <a:t>5</a:t>
            </a:fld>
            <a:endParaRPr lang="en-GB"/>
          </a:p>
        </p:txBody>
      </p:sp>
      <p:sp>
        <p:nvSpPr>
          <p:cNvPr id="11" name="Title 10">
            <a:extLst>
              <a:ext uri="{FF2B5EF4-FFF2-40B4-BE49-F238E27FC236}">
                <a16:creationId xmlns:a16="http://schemas.microsoft.com/office/drawing/2014/main" id="{1396C1D1-721C-DA4F-A31F-9618849AD618}"/>
              </a:ext>
            </a:extLst>
          </p:cNvPr>
          <p:cNvSpPr>
            <a:spLocks noGrp="1"/>
          </p:cNvSpPr>
          <p:nvPr>
            <p:ph type="title"/>
          </p:nvPr>
        </p:nvSpPr>
        <p:spPr>
          <a:xfrm>
            <a:off x="550862" y="699445"/>
            <a:ext cx="11097551" cy="4697014"/>
          </a:xfrm>
        </p:spPr>
        <p:txBody>
          <a:bodyPr/>
          <a:lstStyle/>
          <a:p>
            <a:r>
              <a:rPr lang="en-US" dirty="0"/>
              <a:t>      </a:t>
            </a:r>
            <a:r>
              <a:rPr lang="en-US" u="sng" dirty="0"/>
              <a:t>Evangelist Marketing</a:t>
            </a:r>
          </a:p>
        </p:txBody>
      </p:sp>
      <p:sp>
        <p:nvSpPr>
          <p:cNvPr id="2" name="TextBox 1">
            <a:extLst>
              <a:ext uri="{FF2B5EF4-FFF2-40B4-BE49-F238E27FC236}">
                <a16:creationId xmlns:a16="http://schemas.microsoft.com/office/drawing/2014/main" id="{05A8B39F-2970-0B49-82B2-FDF255E87727}"/>
              </a:ext>
            </a:extLst>
          </p:cNvPr>
          <p:cNvSpPr txBox="1"/>
          <p:nvPr/>
        </p:nvSpPr>
        <p:spPr>
          <a:xfrm>
            <a:off x="8309105" y="5621311"/>
            <a:ext cx="2623279" cy="369332"/>
          </a:xfrm>
          <a:prstGeom prst="rect">
            <a:avLst/>
          </a:prstGeom>
          <a:noFill/>
        </p:spPr>
        <p:txBody>
          <a:bodyPr wrap="square" rtlCol="0">
            <a:spAutoFit/>
          </a:bodyPr>
          <a:lstStyle/>
          <a:p>
            <a:r>
              <a:rPr lang="en-GB" dirty="0"/>
              <a:t>(Marketing Schools, 2020)</a:t>
            </a:r>
            <a:endParaRPr lang="en-US" dirty="0"/>
          </a:p>
        </p:txBody>
      </p:sp>
      <p:sp>
        <p:nvSpPr>
          <p:cNvPr id="5" name="TextBox 4">
            <a:extLst>
              <a:ext uri="{FF2B5EF4-FFF2-40B4-BE49-F238E27FC236}">
                <a16:creationId xmlns:a16="http://schemas.microsoft.com/office/drawing/2014/main" id="{7A09DBD6-298F-7A4C-B30B-829BB8838CC0}"/>
              </a:ext>
            </a:extLst>
          </p:cNvPr>
          <p:cNvSpPr txBox="1"/>
          <p:nvPr/>
        </p:nvSpPr>
        <p:spPr>
          <a:xfrm>
            <a:off x="929390" y="1963711"/>
            <a:ext cx="9263921" cy="1938992"/>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‘Evangelism marketing is a marketing strategy where customers promote the product voluntarily’.</a:t>
            </a:r>
            <a:endParaRPr lang="en-US" dirty="0"/>
          </a:p>
        </p:txBody>
      </p:sp>
    </p:spTree>
    <p:extLst>
      <p:ext uri="{BB962C8B-B14F-4D97-AF65-F5344CB8AC3E}">
        <p14:creationId xmlns:p14="http://schemas.microsoft.com/office/powerpoint/2010/main" val="560021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6</a:t>
            </a:fld>
            <a:endParaRPr lang="en-GB"/>
          </a:p>
        </p:txBody>
      </p:sp>
      <p:pic>
        <p:nvPicPr>
          <p:cNvPr id="17" name="Picture 16" descr="A close-up of a logo&#10;&#10;Description automatically generated">
            <a:extLst>
              <a:ext uri="{FF2B5EF4-FFF2-40B4-BE49-F238E27FC236}">
                <a16:creationId xmlns:a16="http://schemas.microsoft.com/office/drawing/2014/main" id="{BB769382-82CC-4B4D-971E-5D5EEB955290}"/>
              </a:ext>
            </a:extLst>
          </p:cNvPr>
          <p:cNvPicPr>
            <a:picLocks noChangeAspect="1"/>
          </p:cNvPicPr>
          <p:nvPr/>
        </p:nvPicPr>
        <p:blipFill>
          <a:blip r:embed="rId3">
            <a:alphaModFix amt="44000"/>
            <a:extLst>
              <a:ext uri="{837473B0-CC2E-450A-ABE3-18F120FF3D39}">
                <a1611:picAttrSrcUrl xmlns:a1611="http://schemas.microsoft.com/office/drawing/2016/11/main" r:id="rId4"/>
              </a:ext>
            </a:extLst>
          </a:blip>
          <a:stretch>
            <a:fillRect/>
          </a:stretch>
        </p:blipFill>
        <p:spPr>
          <a:xfrm>
            <a:off x="131327" y="367856"/>
            <a:ext cx="11509810" cy="6139356"/>
          </a:xfrm>
          <a:prstGeom prst="rect">
            <a:avLst/>
          </a:prstGeom>
          <a:effectLst>
            <a:outerShdw blurRad="50800" dist="50800" dir="5400000" algn="ctr" rotWithShape="0">
              <a:srgbClr val="000000">
                <a:alpha val="43000"/>
              </a:srgbClr>
            </a:outerShdw>
          </a:effectLst>
        </p:spPr>
      </p:pic>
      <p:sp>
        <p:nvSpPr>
          <p:cNvPr id="12" name="TextBox 11">
            <a:extLst>
              <a:ext uri="{FF2B5EF4-FFF2-40B4-BE49-F238E27FC236}">
                <a16:creationId xmlns:a16="http://schemas.microsoft.com/office/drawing/2014/main" id="{7B24799F-1674-CC43-B0CD-1CE0A9C42844}"/>
              </a:ext>
            </a:extLst>
          </p:cNvPr>
          <p:cNvSpPr txBox="1"/>
          <p:nvPr/>
        </p:nvSpPr>
        <p:spPr>
          <a:xfrm>
            <a:off x="588128" y="367856"/>
            <a:ext cx="4508201" cy="769441"/>
          </a:xfrm>
          <a:prstGeom prst="rect">
            <a:avLst/>
          </a:prstGeom>
          <a:noFill/>
        </p:spPr>
        <p:txBody>
          <a:bodyPr wrap="square" rtlCol="0">
            <a:spAutoFit/>
          </a:bodyPr>
          <a:lstStyle/>
          <a:p>
            <a:r>
              <a:rPr lang="en-US" sz="4400" u="sng" dirty="0">
                <a:latin typeface="Arial" panose="020B0604020202020204" pitchFamily="34" charset="0"/>
                <a:cs typeface="Arial" panose="020B0604020202020204" pitchFamily="34" charset="0"/>
              </a:rPr>
              <a:t>Digital Marketing</a:t>
            </a:r>
          </a:p>
        </p:txBody>
      </p:sp>
      <p:sp>
        <p:nvSpPr>
          <p:cNvPr id="19" name="TextBox 18">
            <a:extLst>
              <a:ext uri="{FF2B5EF4-FFF2-40B4-BE49-F238E27FC236}">
                <a16:creationId xmlns:a16="http://schemas.microsoft.com/office/drawing/2014/main" id="{41E8A159-558F-A244-A981-A97E9EAEB461}"/>
              </a:ext>
            </a:extLst>
          </p:cNvPr>
          <p:cNvSpPr txBox="1"/>
          <p:nvPr/>
        </p:nvSpPr>
        <p:spPr>
          <a:xfrm>
            <a:off x="7179753" y="964172"/>
            <a:ext cx="3493243" cy="5447645"/>
          </a:xfrm>
          <a:prstGeom prst="rect">
            <a:avLst/>
          </a:prstGeom>
          <a:noFill/>
        </p:spPr>
        <p:txBody>
          <a:bodyPr wrap="square" rtlCol="0">
            <a:spAutoFit/>
          </a:bodyPr>
          <a:lstStyle/>
          <a:p>
            <a:endParaRPr lang="en-US" sz="2000" dirty="0">
              <a:latin typeface="Arial" panose="020B0604020202020204" pitchFamily="34" charset="0"/>
              <a:cs typeface="Arial" panose="020B0604020202020204" pitchFamily="34" charset="0"/>
            </a:endParaRPr>
          </a:p>
          <a:p>
            <a:pPr marL="285750" indent="-285750">
              <a:buFont typeface="Wingdings" pitchFamily="2" charset="2"/>
              <a:buChar char="v"/>
            </a:pPr>
            <a:endParaRPr lang="en-US" sz="20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Websites</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Facebook</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Instagram</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Twitter</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You Tube</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Pinterest </a:t>
            </a:r>
          </a:p>
        </p:txBody>
      </p:sp>
      <p:sp>
        <p:nvSpPr>
          <p:cNvPr id="20" name="TextBox 19">
            <a:extLst>
              <a:ext uri="{FF2B5EF4-FFF2-40B4-BE49-F238E27FC236}">
                <a16:creationId xmlns:a16="http://schemas.microsoft.com/office/drawing/2014/main" id="{06421156-1793-FF4B-97AE-3F61D2BDE8AC}"/>
              </a:ext>
            </a:extLst>
          </p:cNvPr>
          <p:cNvSpPr txBox="1"/>
          <p:nvPr/>
        </p:nvSpPr>
        <p:spPr>
          <a:xfrm>
            <a:off x="9840239" y="5710791"/>
            <a:ext cx="1665514" cy="646331"/>
          </a:xfrm>
          <a:prstGeom prst="rect">
            <a:avLst/>
          </a:prstGeom>
          <a:noFill/>
        </p:spPr>
        <p:txBody>
          <a:bodyPr wrap="square" rtlCol="0">
            <a:spAutoFit/>
          </a:bodyPr>
          <a:lstStyle/>
          <a:p>
            <a:r>
              <a:rPr lang="en-GB" dirty="0"/>
              <a:t>(Ferguson, 2023)</a:t>
            </a:r>
            <a:endParaRPr lang="en-US" dirty="0"/>
          </a:p>
        </p:txBody>
      </p:sp>
      <p:sp>
        <p:nvSpPr>
          <p:cNvPr id="2" name="TextBox 1">
            <a:extLst>
              <a:ext uri="{FF2B5EF4-FFF2-40B4-BE49-F238E27FC236}">
                <a16:creationId xmlns:a16="http://schemas.microsoft.com/office/drawing/2014/main" id="{48C04E34-16F2-8643-AF07-5C671F073770}"/>
              </a:ext>
            </a:extLst>
          </p:cNvPr>
          <p:cNvSpPr txBox="1"/>
          <p:nvPr/>
        </p:nvSpPr>
        <p:spPr>
          <a:xfrm>
            <a:off x="779489" y="1439056"/>
            <a:ext cx="5546360" cy="5078313"/>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Digital Marketing is sometimes known as on-line marketing.</a:t>
            </a: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This e-commerce marketing is done by using social media and websites.</a:t>
            </a:r>
          </a:p>
          <a:p>
            <a:endParaRPr lang="en-US" dirty="0"/>
          </a:p>
          <a:p>
            <a:r>
              <a:rPr lang="en-US" dirty="0"/>
              <a:t> </a:t>
            </a:r>
          </a:p>
        </p:txBody>
      </p:sp>
    </p:spTree>
    <p:extLst>
      <p:ext uri="{BB962C8B-B14F-4D97-AF65-F5344CB8AC3E}">
        <p14:creationId xmlns:p14="http://schemas.microsoft.com/office/powerpoint/2010/main" val="249694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BBCC5-4F64-9242-B625-BDEDBE805F17}"/>
              </a:ext>
            </a:extLst>
          </p:cNvPr>
          <p:cNvSpPr>
            <a:spLocks noGrp="1"/>
          </p:cNvSpPr>
          <p:nvPr>
            <p:ph type="title"/>
          </p:nvPr>
        </p:nvSpPr>
        <p:spPr>
          <a:xfrm>
            <a:off x="300473" y="353332"/>
            <a:ext cx="5490709" cy="805996"/>
          </a:xfrm>
        </p:spPr>
        <p:txBody>
          <a:bodyPr/>
          <a:lstStyle/>
          <a:p>
            <a:r>
              <a:rPr lang="en-US" u="sng" dirty="0"/>
              <a:t>Influencer Marketing</a:t>
            </a:r>
          </a:p>
        </p:txBody>
      </p:sp>
      <p:sp>
        <p:nvSpPr>
          <p:cNvPr id="6" name="Slide Number Placeholder 5">
            <a:extLst>
              <a:ext uri="{FF2B5EF4-FFF2-40B4-BE49-F238E27FC236}">
                <a16:creationId xmlns:a16="http://schemas.microsoft.com/office/drawing/2014/main" id="{B958F3E8-7CB3-AF48-B876-048825288D6C}"/>
              </a:ext>
            </a:extLst>
          </p:cNvPr>
          <p:cNvSpPr>
            <a:spLocks noGrp="1"/>
          </p:cNvSpPr>
          <p:nvPr>
            <p:ph type="sldNum" sz="quarter" idx="12"/>
          </p:nvPr>
        </p:nvSpPr>
        <p:spPr/>
        <p:txBody>
          <a:bodyPr/>
          <a:lstStyle/>
          <a:p>
            <a:pPr rtl="0"/>
            <a:fld id="{DBA1B0FB-D917-4C8C-928F-313BD683BF39}" type="slidenum">
              <a:rPr lang="en-GB" smtClean="0"/>
              <a:t>7</a:t>
            </a:fld>
            <a:endParaRPr lang="en-GB"/>
          </a:p>
        </p:txBody>
      </p:sp>
      <p:pic>
        <p:nvPicPr>
          <p:cNvPr id="7" name="Content Placeholder 6" descr="A close-up of a logo&#10;&#10;Description automatically generated">
            <a:extLst>
              <a:ext uri="{FF2B5EF4-FFF2-40B4-BE49-F238E27FC236}">
                <a16:creationId xmlns:a16="http://schemas.microsoft.com/office/drawing/2014/main" id="{6131C9A1-7E8E-674B-A94A-99028E84B75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00473" y="2176010"/>
            <a:ext cx="5693263" cy="3979862"/>
          </a:xfrm>
          <a:prstGeom prst="rect">
            <a:avLst/>
          </a:prstGeom>
        </p:spPr>
      </p:pic>
      <p:sp>
        <p:nvSpPr>
          <p:cNvPr id="3" name="TextBox 2">
            <a:extLst>
              <a:ext uri="{FF2B5EF4-FFF2-40B4-BE49-F238E27FC236}">
                <a16:creationId xmlns:a16="http://schemas.microsoft.com/office/drawing/2014/main" id="{30E218B8-9F55-1E4B-9E74-7DB99E2576FC}"/>
              </a:ext>
            </a:extLst>
          </p:cNvPr>
          <p:cNvSpPr txBox="1"/>
          <p:nvPr/>
        </p:nvSpPr>
        <p:spPr>
          <a:xfrm>
            <a:off x="6550702" y="1019331"/>
            <a:ext cx="4871803" cy="4524315"/>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A type of marketing that uses a person who can influence sales by promoting them.</a:t>
            </a:r>
          </a:p>
          <a:p>
            <a:endParaRPr lang="en-US"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A person who has large followings on social media can be an excellent influencer.</a:t>
            </a:r>
          </a:p>
        </p:txBody>
      </p:sp>
    </p:spTree>
    <p:extLst>
      <p:ext uri="{BB962C8B-B14F-4D97-AF65-F5344CB8AC3E}">
        <p14:creationId xmlns:p14="http://schemas.microsoft.com/office/powerpoint/2010/main" val="365542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BFD4577-B466-FC46-8093-6E1DDE51C00D}"/>
              </a:ext>
            </a:extLst>
          </p:cNvPr>
          <p:cNvSpPr>
            <a:spLocks noGrp="1"/>
          </p:cNvSpPr>
          <p:nvPr>
            <p:ph type="title"/>
          </p:nvPr>
        </p:nvSpPr>
        <p:spPr>
          <a:xfrm>
            <a:off x="1845129" y="583076"/>
            <a:ext cx="6579343" cy="805491"/>
          </a:xfrm>
        </p:spPr>
        <p:txBody>
          <a:bodyPr/>
          <a:lstStyle/>
          <a:p>
            <a:pPr algn="ctr"/>
            <a:r>
              <a:rPr lang="en-US" dirty="0"/>
              <a:t>                              </a:t>
            </a:r>
            <a:r>
              <a:rPr lang="en-US" u="sng" dirty="0"/>
              <a:t>Conclusion</a:t>
            </a:r>
          </a:p>
        </p:txBody>
      </p:sp>
      <p:pic>
        <p:nvPicPr>
          <p:cNvPr id="8" name="Picture 7">
            <a:extLst>
              <a:ext uri="{FF2B5EF4-FFF2-40B4-BE49-F238E27FC236}">
                <a16:creationId xmlns:a16="http://schemas.microsoft.com/office/drawing/2014/main" id="{38203B94-CB4D-B04F-A0C8-046FD44EDF7E}"/>
              </a:ext>
            </a:extLst>
          </p:cNvPr>
          <p:cNvPicPr>
            <a:picLocks noChangeAspect="1"/>
          </p:cNvPicPr>
          <p:nvPr/>
        </p:nvPicPr>
        <p:blipFill>
          <a:blip r:embed="rId3"/>
          <a:stretch>
            <a:fillRect/>
          </a:stretch>
        </p:blipFill>
        <p:spPr>
          <a:xfrm>
            <a:off x="1994370" y="2082801"/>
            <a:ext cx="7285097" cy="4097867"/>
          </a:xfrm>
          <a:prstGeom prst="rect">
            <a:avLst/>
          </a:prstGeom>
        </p:spPr>
      </p:pic>
    </p:spTree>
    <p:extLst>
      <p:ext uri="{BB962C8B-B14F-4D97-AF65-F5344CB8AC3E}">
        <p14:creationId xmlns:p14="http://schemas.microsoft.com/office/powerpoint/2010/main" val="155610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3416981" cy="789668"/>
          </a:xfrm>
        </p:spPr>
        <p:txBody>
          <a:bodyPr rtlCol="0"/>
          <a:lstStyle/>
          <a:p>
            <a:pPr algn="ctr" rtl="0"/>
            <a:r>
              <a:rPr lang="en-GB" sz="5400" u="sng" dirty="0"/>
              <a:t>References</a:t>
            </a:r>
          </a:p>
        </p:txBody>
      </p:sp>
      <p:sp>
        <p:nvSpPr>
          <p:cNvPr id="6" name="Content Placeholder 5">
            <a:extLst>
              <a:ext uri="{FF2B5EF4-FFF2-40B4-BE49-F238E27FC236}">
                <a16:creationId xmlns:a16="http://schemas.microsoft.com/office/drawing/2014/main" id="{268D107C-A7FE-2F49-AAFC-9839B39C802E}"/>
              </a:ext>
            </a:extLst>
          </p:cNvPr>
          <p:cNvSpPr>
            <a:spLocks noGrp="1"/>
          </p:cNvSpPr>
          <p:nvPr>
            <p:ph idx="1"/>
          </p:nvPr>
        </p:nvSpPr>
        <p:spPr>
          <a:xfrm>
            <a:off x="550863" y="1338943"/>
            <a:ext cx="11090274" cy="5211759"/>
          </a:xfrm>
        </p:spPr>
        <p:txBody>
          <a:bodyPr/>
          <a:lstStyle/>
          <a:p>
            <a:r>
              <a:rPr lang="en-GB" sz="1400" dirty="0">
                <a:latin typeface="Arial" panose="020B0604020202020204" pitchFamily="34" charset="0"/>
                <a:cs typeface="Arial" panose="020B0604020202020204" pitchFamily="34" charset="0"/>
              </a:rPr>
              <a:t>     Bjorklund, A. (2014). </a:t>
            </a:r>
            <a:r>
              <a:rPr lang="en-GB" sz="1400" i="1" dirty="0">
                <a:latin typeface="Arial" panose="020B0604020202020204" pitchFamily="34" charset="0"/>
                <a:cs typeface="Arial" panose="020B0604020202020204" pitchFamily="34" charset="0"/>
              </a:rPr>
              <a:t>Amazon’s vision statement</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zooma.agency</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https://zooma.agency/en/learn/amazons-vision-statement#:~:text=Amazon</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Bradford, J. (2023). </a:t>
            </a:r>
            <a:r>
              <a:rPr lang="en-GB" sz="1400" i="1" dirty="0">
                <a:latin typeface="Arial" panose="020B0604020202020204" pitchFamily="34" charset="0"/>
                <a:cs typeface="Arial" panose="020B0604020202020204" pitchFamily="34" charset="0"/>
              </a:rPr>
              <a:t>Council Post: Ethical Marketing: 4 Values All Brands Should Strive For</a:t>
            </a:r>
            <a:r>
              <a:rPr lang="en-GB" sz="1400" dirty="0">
                <a:latin typeface="Arial" panose="020B0604020202020204" pitchFamily="34" charset="0"/>
                <a:cs typeface="Arial" panose="020B0604020202020204" pitchFamily="34" charset="0"/>
              </a:rPr>
              <a:t>. [online] Forbes. Available at: https://</a:t>
            </a:r>
            <a:r>
              <a:rPr lang="en-GB" sz="1400" dirty="0" err="1">
                <a:latin typeface="Arial" panose="020B0604020202020204" pitchFamily="34" charset="0"/>
                <a:cs typeface="Arial" panose="020B0604020202020204" pitchFamily="34" charset="0"/>
              </a:rPr>
              <a:t>www.forbes.com</a:t>
            </a:r>
            <a:r>
              <a:rPr lang="en-GB" sz="1400" dirty="0">
                <a:latin typeface="Arial" panose="020B0604020202020204" pitchFamily="34" charset="0"/>
                <a:cs typeface="Arial" panose="020B0604020202020204" pitchFamily="34" charset="0"/>
              </a:rPr>
              <a:t>/sites/</a:t>
            </a:r>
            <a:r>
              <a:rPr lang="en-GB" sz="1400" dirty="0" err="1">
                <a:latin typeface="Arial" panose="020B0604020202020204" pitchFamily="34" charset="0"/>
                <a:cs typeface="Arial" panose="020B0604020202020204" pitchFamily="34" charset="0"/>
              </a:rPr>
              <a:t>forbesagencycouncil</a:t>
            </a:r>
            <a:r>
              <a:rPr lang="en-GB" sz="1400" dirty="0">
                <a:latin typeface="Arial" panose="020B0604020202020204" pitchFamily="34" charset="0"/>
                <a:cs typeface="Arial" panose="020B0604020202020204" pitchFamily="34" charset="0"/>
              </a:rPr>
              <a:t>/2023/05/02/ethical-marketing-4-values-all-brands-should-strive-for/?</a:t>
            </a:r>
            <a:r>
              <a:rPr lang="en-GB" sz="1400" dirty="0" err="1">
                <a:latin typeface="Arial" panose="020B0604020202020204" pitchFamily="34" charset="0"/>
                <a:cs typeface="Arial" panose="020B0604020202020204" pitchFamily="34" charset="0"/>
              </a:rPr>
              <a:t>sh</a:t>
            </a:r>
            <a:r>
              <a:rPr lang="en-GB" sz="1400" dirty="0">
                <a:latin typeface="Arial" panose="020B0604020202020204" pitchFamily="34" charset="0"/>
                <a:cs typeface="Arial" panose="020B0604020202020204" pitchFamily="34" charset="0"/>
              </a:rPr>
              <a:t>=113411d11f79 [Accessed 7 Jan. 2024].</a:t>
            </a:r>
          </a:p>
          <a:p>
            <a:r>
              <a:rPr lang="en-GB" sz="1400" dirty="0">
                <a:latin typeface="Arial" panose="020B0604020202020204" pitchFamily="34" charset="0"/>
                <a:cs typeface="Arial" panose="020B0604020202020204" pitchFamily="34" charset="0"/>
              </a:rPr>
              <a:t>.Cheng, A. (2019). </a:t>
            </a:r>
            <a:r>
              <a:rPr lang="en-GB" sz="1400" i="1" dirty="0">
                <a:latin typeface="Arial" panose="020B0604020202020204" pitchFamily="34" charset="0"/>
                <a:cs typeface="Arial" panose="020B0604020202020204" pitchFamily="34" charset="0"/>
              </a:rPr>
              <a:t>Why Amazon Go May Soon Change The Way We Shop</a:t>
            </a:r>
            <a:r>
              <a:rPr lang="en-GB" sz="1400" dirty="0">
                <a:latin typeface="Arial" panose="020B0604020202020204" pitchFamily="34" charset="0"/>
                <a:cs typeface="Arial" panose="020B0604020202020204" pitchFamily="34" charset="0"/>
              </a:rPr>
              <a:t>. [online] Forbes. Available at: https://</a:t>
            </a:r>
            <a:r>
              <a:rPr lang="en-GB" sz="1400" dirty="0" err="1">
                <a:latin typeface="Arial" panose="020B0604020202020204" pitchFamily="34" charset="0"/>
                <a:cs typeface="Arial" panose="020B0604020202020204" pitchFamily="34" charset="0"/>
              </a:rPr>
              <a:t>www.forbes.com</a:t>
            </a:r>
            <a:r>
              <a:rPr lang="en-GB" sz="1400" dirty="0">
                <a:latin typeface="Arial" panose="020B0604020202020204" pitchFamily="34" charset="0"/>
                <a:cs typeface="Arial" panose="020B0604020202020204" pitchFamily="34" charset="0"/>
              </a:rPr>
              <a:t>/sites/</a:t>
            </a:r>
            <a:r>
              <a:rPr lang="en-GB" sz="1400" dirty="0" err="1">
                <a:latin typeface="Arial" panose="020B0604020202020204" pitchFamily="34" charset="0"/>
                <a:cs typeface="Arial" panose="020B0604020202020204" pitchFamily="34" charset="0"/>
              </a:rPr>
              <a:t>andriacheng</a:t>
            </a:r>
            <a:r>
              <a:rPr lang="en-GB" sz="1400" dirty="0">
                <a:latin typeface="Arial" panose="020B0604020202020204" pitchFamily="34" charset="0"/>
                <a:cs typeface="Arial" panose="020B0604020202020204" pitchFamily="34" charset="0"/>
              </a:rPr>
              <a:t>/2019/01/13/why-amazon-go-may-soon-change-the-way-we-want-to-shop/?</a:t>
            </a:r>
            <a:r>
              <a:rPr lang="en-GB" sz="1400" dirty="0" err="1">
                <a:latin typeface="Arial" panose="020B0604020202020204" pitchFamily="34" charset="0"/>
                <a:cs typeface="Arial" panose="020B0604020202020204" pitchFamily="34" charset="0"/>
              </a:rPr>
              <a:t>sh</a:t>
            </a:r>
            <a:r>
              <a:rPr lang="en-GB" sz="1400" dirty="0">
                <a:latin typeface="Arial" panose="020B0604020202020204" pitchFamily="34" charset="0"/>
                <a:cs typeface="Arial" panose="020B0604020202020204" pitchFamily="34" charset="0"/>
              </a:rPr>
              <a:t>=42d01ae56709 [Accessed 6 Jan. 2024].</a:t>
            </a:r>
          </a:p>
          <a:p>
            <a:r>
              <a:rPr lang="en-GB" sz="1400" dirty="0" err="1">
                <a:latin typeface="Arial" panose="020B0604020202020204" pitchFamily="34" charset="0"/>
                <a:cs typeface="Arial" panose="020B0604020202020204" pitchFamily="34" charset="0"/>
              </a:rPr>
              <a:t>Dudovskiy</a:t>
            </a:r>
            <a:r>
              <a:rPr lang="en-GB" sz="1400" dirty="0">
                <a:latin typeface="Arial" panose="020B0604020202020204" pitchFamily="34" charset="0"/>
                <a:cs typeface="Arial" panose="020B0604020202020204" pitchFamily="34" charset="0"/>
              </a:rPr>
              <a:t>, J. (2020). </a:t>
            </a:r>
            <a:r>
              <a:rPr lang="en-GB" sz="1400" i="1" dirty="0">
                <a:latin typeface="Arial" panose="020B0604020202020204" pitchFamily="34" charset="0"/>
                <a:cs typeface="Arial" panose="020B0604020202020204" pitchFamily="34" charset="0"/>
              </a:rPr>
              <a:t>Amazon Segmentation, Targeting and Positioning: Widest Range of Target Customer Segment</a:t>
            </a:r>
            <a:r>
              <a:rPr lang="en-GB" sz="1400" dirty="0">
                <a:latin typeface="Arial" panose="020B0604020202020204" pitchFamily="34" charset="0"/>
                <a:cs typeface="Arial" panose="020B0604020202020204" pitchFamily="34" charset="0"/>
              </a:rPr>
              <a:t>. [online] Research-Methodology. Available at: </a:t>
            </a:r>
            <a:r>
              <a:rPr lang="en-GB" sz="1400" dirty="0">
                <a:latin typeface="Arial" panose="020B0604020202020204" pitchFamily="34" charset="0"/>
                <a:cs typeface="Arial" panose="020B0604020202020204" pitchFamily="34" charset="0"/>
                <a:hlinkClick r:id="rId3"/>
              </a:rPr>
              <a:t>https://research-methodology.net/amazon-segmentation-targeting-positioning-widest-range-target-customer-segment-2/</a:t>
            </a:r>
            <a:r>
              <a:rPr lang="en-GB" sz="1400" dirty="0">
                <a:latin typeface="Arial" panose="020B0604020202020204" pitchFamily="34" charset="0"/>
                <a:cs typeface="Arial" panose="020B0604020202020204" pitchFamily="34" charset="0"/>
              </a:rPr>
              <a:t>.</a:t>
            </a:r>
          </a:p>
          <a:p>
            <a:r>
              <a:rPr lang="en-GB" sz="1400" dirty="0" err="1"/>
              <a:t>golfayn</a:t>
            </a:r>
            <a:r>
              <a:rPr lang="en-GB" sz="1400" dirty="0"/>
              <a:t>, </a:t>
            </a:r>
            <a:r>
              <a:rPr lang="en-GB" sz="1400" dirty="0" err="1"/>
              <a:t>alex</a:t>
            </a:r>
            <a:r>
              <a:rPr lang="en-GB" sz="1400" dirty="0"/>
              <a:t> (n.d.). </a:t>
            </a:r>
            <a:r>
              <a:rPr lang="en-GB" sz="1400" i="1" dirty="0"/>
              <a:t>Evangelist Marketing: What Apple, Amazon, and Netflix U…</a:t>
            </a:r>
            <a:r>
              <a:rPr lang="en-GB" sz="1400" dirty="0"/>
              <a:t>. [online] Goodreads. Available at: https://</a:t>
            </a:r>
            <a:r>
              <a:rPr lang="en-GB" sz="1400" dirty="0" err="1"/>
              <a:t>www.goodreads.com</a:t>
            </a:r>
            <a:r>
              <a:rPr lang="en-GB" sz="1400" dirty="0"/>
              <a:t>/book/show/17460704-evangelist-marketing [Accessed 7 Jan. 2024].</a:t>
            </a:r>
          </a:p>
          <a:p>
            <a:r>
              <a:rPr lang="en-GB" sz="1400" dirty="0"/>
              <a:t>  </a:t>
            </a:r>
            <a:r>
              <a:rPr lang="en-GB" sz="1400" dirty="0">
                <a:latin typeface="Arial" panose="020B0604020202020204" pitchFamily="34" charset="0"/>
                <a:cs typeface="Arial" panose="020B0604020202020204" pitchFamily="34" charset="0"/>
              </a:rPr>
              <a:t>Indeed Editorial Team (2022). What Are Marketing Ethics? (With Principles and Examples). </a:t>
            </a:r>
            <a:r>
              <a:rPr lang="en-GB" sz="1400" i="1" dirty="0">
                <a:latin typeface="Arial" panose="020B0604020202020204" pitchFamily="34" charset="0"/>
                <a:cs typeface="Arial" panose="020B0604020202020204" pitchFamily="34" charset="0"/>
              </a:rPr>
              <a:t>Indeed Career Guide</a:t>
            </a:r>
            <a:r>
              <a:rPr lang="en-GB" sz="1400" dirty="0">
                <a:latin typeface="Arial" panose="020B0604020202020204" pitchFamily="34" charset="0"/>
                <a:cs typeface="Arial" panose="020B0604020202020204" pitchFamily="34" charset="0"/>
              </a:rPr>
              <a:t>. [online] 3 Jan. Available at: https://</a:t>
            </a:r>
            <a:r>
              <a:rPr lang="en-GB" sz="1400" dirty="0" err="1">
                <a:latin typeface="Arial" panose="020B0604020202020204" pitchFamily="34" charset="0"/>
                <a:cs typeface="Arial" panose="020B0604020202020204" pitchFamily="34" charset="0"/>
              </a:rPr>
              <a:t>www.indeed.com</a:t>
            </a:r>
            <a:r>
              <a:rPr lang="en-GB" sz="1400" dirty="0">
                <a:latin typeface="Arial" panose="020B0604020202020204" pitchFamily="34" charset="0"/>
                <a:cs typeface="Arial" panose="020B0604020202020204" pitchFamily="34" charset="0"/>
              </a:rPr>
              <a:t>/career-advice/career-development/marketing-ethics.</a:t>
            </a:r>
          </a:p>
          <a:p>
            <a:endParaRPr lang="en-GB" sz="1200"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44669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627BE96-EDD1-804D-BD11-BBE774284313}"/>
              </a:ext>
            </a:extLst>
          </p:cNvPr>
          <p:cNvSpPr>
            <a:spLocks noGrp="1"/>
          </p:cNvSpPr>
          <p:nvPr>
            <p:ph type="sldNum" sz="quarter" idx="12"/>
          </p:nvPr>
        </p:nvSpPr>
        <p:spPr/>
        <p:txBody>
          <a:bodyPr/>
          <a:lstStyle/>
          <a:p>
            <a:pPr rtl="0"/>
            <a:fld id="{DBA1B0FB-D917-4C8C-928F-313BD683BF39}" type="slidenum">
              <a:rPr lang="en-GB" smtClean="0"/>
              <a:t>10</a:t>
            </a:fld>
            <a:endParaRPr lang="en-GB"/>
          </a:p>
        </p:txBody>
      </p:sp>
      <p:sp>
        <p:nvSpPr>
          <p:cNvPr id="8" name="TextBox 7">
            <a:extLst>
              <a:ext uri="{FF2B5EF4-FFF2-40B4-BE49-F238E27FC236}">
                <a16:creationId xmlns:a16="http://schemas.microsoft.com/office/drawing/2014/main" id="{503C2D55-BFB4-914A-BC0D-C0CB3F5D5198}"/>
              </a:ext>
            </a:extLst>
          </p:cNvPr>
          <p:cNvSpPr txBox="1"/>
          <p:nvPr/>
        </p:nvSpPr>
        <p:spPr>
          <a:xfrm>
            <a:off x="1249002" y="0"/>
            <a:ext cx="10009414" cy="6093976"/>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Ferguson, E. (2023). </a:t>
            </a:r>
            <a:r>
              <a:rPr lang="en-GB" sz="1400" i="1" dirty="0" err="1">
                <a:latin typeface="Arial" panose="020B0604020202020204" pitchFamily="34" charset="0"/>
                <a:cs typeface="Arial" panose="020B0604020202020204" pitchFamily="34" charset="0"/>
              </a:rPr>
              <a:t>Amazon.com</a:t>
            </a:r>
            <a:r>
              <a:rPr lang="en-GB" sz="1400" i="1" dirty="0">
                <a:latin typeface="Arial" panose="020B0604020202020204" pitchFamily="34" charset="0"/>
                <a:cs typeface="Arial" panose="020B0604020202020204" pitchFamily="34" charset="0"/>
              </a:rPr>
              <a:t> Inc. Stakeholders, Corporate Social Responsibility (An Analysis)</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Panmore</a:t>
            </a:r>
            <a:r>
              <a:rPr lang="en-GB" sz="1400" dirty="0">
                <a:latin typeface="Arial" panose="020B0604020202020204" pitchFamily="34" charset="0"/>
                <a:cs typeface="Arial" panose="020B0604020202020204" pitchFamily="34" charset="0"/>
              </a:rPr>
              <a:t> Institute. Available at: </a:t>
            </a:r>
            <a:r>
              <a:rPr lang="en-GB" sz="1400" dirty="0">
                <a:latin typeface="Arial" panose="020B0604020202020204" pitchFamily="34" charset="0"/>
                <a:cs typeface="Arial" panose="020B0604020202020204" pitchFamily="34" charset="0"/>
                <a:hlinkClick r:id="rId3"/>
              </a:rPr>
              <a:t>https://panmore.com/amazon-com-inc-stakeholders-corporate-social-responsibility-analysis</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Geyser, W. (2019). </a:t>
            </a:r>
            <a:r>
              <a:rPr lang="en-GB" sz="1400" i="1" dirty="0">
                <a:latin typeface="Arial" panose="020B0604020202020204" pitchFamily="34" charset="0"/>
                <a:cs typeface="Arial" panose="020B0604020202020204" pitchFamily="34" charset="0"/>
              </a:rPr>
              <a:t>Amazon Influencer Marketing: Everything you Need to Know To Succeed</a:t>
            </a:r>
            <a:r>
              <a:rPr lang="en-GB" sz="1400" dirty="0">
                <a:latin typeface="Arial" panose="020B0604020202020204" pitchFamily="34" charset="0"/>
                <a:cs typeface="Arial" panose="020B0604020202020204" pitchFamily="34" charset="0"/>
              </a:rPr>
              <a:t>. [online] Influencer Marketing Hub. Available at: https://</a:t>
            </a:r>
            <a:r>
              <a:rPr lang="en-GB" sz="1400" dirty="0" err="1">
                <a:latin typeface="Arial" panose="020B0604020202020204" pitchFamily="34" charset="0"/>
                <a:cs typeface="Arial" panose="020B0604020202020204" pitchFamily="34" charset="0"/>
              </a:rPr>
              <a:t>influencermarketinghub.com</a:t>
            </a:r>
            <a:r>
              <a:rPr lang="en-GB" sz="1400" dirty="0">
                <a:latin typeface="Arial" panose="020B0604020202020204" pitchFamily="34" charset="0"/>
                <a:cs typeface="Arial" panose="020B0604020202020204" pitchFamily="34" charset="0"/>
              </a:rPr>
              <a:t>/amazon-influencer-marketing/.</a:t>
            </a:r>
          </a:p>
          <a:p>
            <a:r>
              <a:rPr lang="en-US" sz="1400" dirty="0">
                <a:latin typeface="Arial" panose="020B0604020202020204" pitchFamily="34" charset="0"/>
                <a:cs typeface="Arial" panose="020B0604020202020204" pitchFamily="34" charset="0"/>
                <a:hlinkClick r:id="rId4"/>
              </a:rPr>
              <a:t>https://www.coursera.org/gb/articles/4-ps-of-marketing</a:t>
            </a:r>
            <a:endParaRPr lang="en-US"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Practice, A.S.A. | C. of A. (2022). </a:t>
            </a:r>
            <a:r>
              <a:rPr lang="en-GB" sz="1400" i="1" dirty="0">
                <a:latin typeface="Arial" panose="020B0604020202020204" pitchFamily="34" charset="0"/>
                <a:cs typeface="Arial" panose="020B0604020202020204" pitchFamily="34" charset="0"/>
              </a:rPr>
              <a:t>About the ASA and CAP</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www.asa.org.uk</a:t>
            </a:r>
            <a:r>
              <a:rPr lang="en-GB" sz="1400" dirty="0">
                <a:latin typeface="Arial" panose="020B0604020202020204" pitchFamily="34" charset="0"/>
                <a:cs typeface="Arial" panose="020B0604020202020204" pitchFamily="34" charset="0"/>
              </a:rPr>
              <a:t>. Available at: https://</a:t>
            </a:r>
            <a:r>
              <a:rPr lang="en-GB" sz="1400" dirty="0" err="1">
                <a:latin typeface="Arial" panose="020B0604020202020204" pitchFamily="34" charset="0"/>
                <a:cs typeface="Arial" panose="020B0604020202020204" pitchFamily="34" charset="0"/>
              </a:rPr>
              <a:t>www.asa.org.uk</a:t>
            </a:r>
            <a:r>
              <a:rPr lang="en-GB" sz="1400" dirty="0">
                <a:latin typeface="Arial" panose="020B0604020202020204" pitchFamily="34" charset="0"/>
                <a:cs typeface="Arial" panose="020B0604020202020204" pitchFamily="34" charset="0"/>
              </a:rPr>
              <a:t>/about-</a:t>
            </a:r>
            <a:r>
              <a:rPr lang="en-GB" sz="1400" dirty="0" err="1">
                <a:latin typeface="Arial" panose="020B0604020202020204" pitchFamily="34" charset="0"/>
                <a:cs typeface="Arial" panose="020B0604020202020204" pitchFamily="34" charset="0"/>
              </a:rPr>
              <a:t>asa</a:t>
            </a:r>
            <a:r>
              <a:rPr lang="en-GB" sz="1400" dirty="0">
                <a:latin typeface="Arial" panose="020B0604020202020204" pitchFamily="34" charset="0"/>
                <a:cs typeface="Arial" panose="020B0604020202020204" pitchFamily="34" charset="0"/>
              </a:rPr>
              <a:t>-and-cap/about-regulation/about-the-</a:t>
            </a:r>
            <a:r>
              <a:rPr lang="en-GB" sz="1400" dirty="0" err="1">
                <a:latin typeface="Arial" panose="020B0604020202020204" pitchFamily="34" charset="0"/>
                <a:cs typeface="Arial" panose="020B0604020202020204" pitchFamily="34" charset="0"/>
              </a:rPr>
              <a:t>asa</a:t>
            </a:r>
            <a:r>
              <a:rPr lang="en-GB" sz="1400" dirty="0">
                <a:latin typeface="Arial" panose="020B0604020202020204" pitchFamily="34" charset="0"/>
                <a:cs typeface="Arial" panose="020B0604020202020204" pitchFamily="34" charset="0"/>
              </a:rPr>
              <a:t>-and-</a:t>
            </a:r>
            <a:r>
              <a:rPr lang="en-GB" sz="1400" dirty="0" err="1">
                <a:latin typeface="Arial" panose="020B0604020202020204" pitchFamily="34" charset="0"/>
                <a:cs typeface="Arial" panose="020B0604020202020204" pitchFamily="34" charset="0"/>
              </a:rPr>
              <a:t>cap.html</a:t>
            </a:r>
            <a:r>
              <a:rPr lang="en-GB" sz="1400" dirty="0">
                <a:latin typeface="Arial" panose="020B0604020202020204" pitchFamily="34" charset="0"/>
                <a:cs typeface="Arial" panose="020B0604020202020204" pitchFamily="34" charset="0"/>
              </a:rPr>
              <a:t>#:~:text=The%20Advertising%20Standards%20Authority%20(ASA.</a:t>
            </a:r>
          </a:p>
          <a:p>
            <a:endParaRPr lang="en-US"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Simplilearn</a:t>
            </a:r>
            <a:r>
              <a:rPr lang="en-GB" sz="1400" dirty="0">
                <a:latin typeface="Arial" panose="020B0604020202020204" pitchFamily="34" charset="0"/>
                <a:cs typeface="Arial" panose="020B0604020202020204" pitchFamily="34" charset="0"/>
              </a:rPr>
              <a:t> (2022). </a:t>
            </a:r>
            <a:r>
              <a:rPr lang="en-GB" sz="1400" i="1" dirty="0">
                <a:latin typeface="Arial" panose="020B0604020202020204" pitchFamily="34" charset="0"/>
                <a:cs typeface="Arial" panose="020B0604020202020204" pitchFamily="34" charset="0"/>
              </a:rPr>
              <a:t>Amazon marketing strategy 2022: A case study | </a:t>
            </a:r>
            <a:r>
              <a:rPr lang="en-GB" sz="1400" i="1" dirty="0" err="1">
                <a:latin typeface="Arial" panose="020B0604020202020204" pitchFamily="34" charset="0"/>
                <a:cs typeface="Arial" panose="020B0604020202020204" pitchFamily="34" charset="0"/>
              </a:rPr>
              <a:t>simplilearn</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Simplilearn.com</a:t>
            </a:r>
            <a:r>
              <a:rPr lang="en-GB" sz="1400" dirty="0">
                <a:latin typeface="Arial" panose="020B0604020202020204" pitchFamily="34" charset="0"/>
                <a:cs typeface="Arial" panose="020B0604020202020204" pitchFamily="34" charset="0"/>
              </a:rPr>
              <a:t>. Available at: https://</a:t>
            </a:r>
            <a:r>
              <a:rPr lang="en-GB" sz="1400" dirty="0" err="1">
                <a:latin typeface="Arial" panose="020B0604020202020204" pitchFamily="34" charset="0"/>
                <a:cs typeface="Arial" panose="020B0604020202020204" pitchFamily="34" charset="0"/>
              </a:rPr>
              <a:t>www.simplilearn.com</a:t>
            </a:r>
            <a:r>
              <a:rPr lang="en-GB" sz="1400" dirty="0">
                <a:latin typeface="Arial" panose="020B0604020202020204" pitchFamily="34" charset="0"/>
                <a:cs typeface="Arial" panose="020B0604020202020204" pitchFamily="34" charset="0"/>
              </a:rPr>
              <a:t>/tutorials/marketing-case-studies-tutorial/amazon-marketing-strategy.</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Shethna</a:t>
            </a:r>
            <a:r>
              <a:rPr lang="en-GB" sz="1400" dirty="0">
                <a:latin typeface="Arial" panose="020B0604020202020204" pitchFamily="34" charset="0"/>
                <a:cs typeface="Arial" panose="020B0604020202020204" pitchFamily="34" charset="0"/>
              </a:rPr>
              <a:t>, J. and Thakur, M. (2016). </a:t>
            </a:r>
            <a:r>
              <a:rPr lang="en-GB" sz="1400" i="1" dirty="0">
                <a:latin typeface="Arial" panose="020B0604020202020204" pitchFamily="34" charset="0"/>
                <a:cs typeface="Arial" panose="020B0604020202020204" pitchFamily="34" charset="0"/>
              </a:rPr>
              <a:t>Evangelism marketing | Ways to make evangelism work for industry</a:t>
            </a:r>
            <a:r>
              <a:rPr lang="en-GB" sz="1400" dirty="0">
                <a:latin typeface="Arial" panose="020B0604020202020204" pitchFamily="34" charset="0"/>
                <a:cs typeface="Arial" panose="020B0604020202020204" pitchFamily="34" charset="0"/>
              </a:rPr>
              <a:t>. [online] EDUCBA. Available at: https://</a:t>
            </a:r>
            <a:r>
              <a:rPr lang="en-GB" sz="1400" dirty="0" err="1">
                <a:latin typeface="Arial" panose="020B0604020202020204" pitchFamily="34" charset="0"/>
                <a:cs typeface="Arial" panose="020B0604020202020204" pitchFamily="34" charset="0"/>
              </a:rPr>
              <a:t>www.educba.com</a:t>
            </a:r>
            <a:r>
              <a:rPr lang="en-GB" sz="1400" dirty="0">
                <a:latin typeface="Arial" panose="020B0604020202020204" pitchFamily="34" charset="0"/>
                <a:cs typeface="Arial" panose="020B0604020202020204" pitchFamily="34" charset="0"/>
              </a:rPr>
              <a:t>/evangelism-marketing/ [Accessed 6 Jan. 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Marketing Schools. (2020). </a:t>
            </a:r>
            <a:r>
              <a:rPr lang="en-GB" sz="1400" i="1" dirty="0">
                <a:latin typeface="Arial" panose="020B0604020202020204" pitchFamily="34" charset="0"/>
                <a:cs typeface="Arial" panose="020B0604020202020204" pitchFamily="34" charset="0"/>
              </a:rPr>
              <a:t>Evangelism Marketing</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5"/>
              </a:rPr>
              <a:t>https://www.marketing-schools.org/types-of-marketing/evangelism-marketing/</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Milanesi</a:t>
            </a:r>
            <a:r>
              <a:rPr lang="en-GB" sz="1400" dirty="0">
                <a:latin typeface="Arial" panose="020B0604020202020204" pitchFamily="34" charset="0"/>
                <a:cs typeface="Arial" panose="020B0604020202020204" pitchFamily="34" charset="0"/>
              </a:rPr>
              <a:t>, C. (2023). </a:t>
            </a:r>
            <a:r>
              <a:rPr lang="en-GB" sz="1400" i="1" dirty="0">
                <a:latin typeface="Arial" panose="020B0604020202020204" pitchFamily="34" charset="0"/>
                <a:cs typeface="Arial" panose="020B0604020202020204" pitchFamily="34" charset="0"/>
              </a:rPr>
              <a:t>Amazon’s Next Big Sustainability Push To Focus On Supply Chain</a:t>
            </a:r>
            <a:r>
              <a:rPr lang="en-GB" sz="1400" dirty="0">
                <a:latin typeface="Arial" panose="020B0604020202020204" pitchFamily="34" charset="0"/>
                <a:cs typeface="Arial" panose="020B0604020202020204" pitchFamily="34" charset="0"/>
              </a:rPr>
              <a:t>. [online] Forbes. Available at: https://</a:t>
            </a:r>
            <a:r>
              <a:rPr lang="en-GB" sz="1400" dirty="0" err="1">
                <a:latin typeface="Arial" panose="020B0604020202020204" pitchFamily="34" charset="0"/>
                <a:cs typeface="Arial" panose="020B0604020202020204" pitchFamily="34" charset="0"/>
              </a:rPr>
              <a:t>www.forbes.com</a:t>
            </a:r>
            <a:r>
              <a:rPr lang="en-GB" sz="1400" dirty="0">
                <a:latin typeface="Arial" panose="020B0604020202020204" pitchFamily="34" charset="0"/>
                <a:cs typeface="Arial" panose="020B0604020202020204" pitchFamily="34" charset="0"/>
              </a:rPr>
              <a:t>/sites/</a:t>
            </a:r>
            <a:r>
              <a:rPr lang="en-GB" sz="1400" dirty="0" err="1">
                <a:latin typeface="Arial" panose="020B0604020202020204" pitchFamily="34" charset="0"/>
                <a:cs typeface="Arial" panose="020B0604020202020204" pitchFamily="34" charset="0"/>
              </a:rPr>
              <a:t>carolinamilanesi</a:t>
            </a:r>
            <a:r>
              <a:rPr lang="en-GB" sz="1400" dirty="0">
                <a:latin typeface="Arial" panose="020B0604020202020204" pitchFamily="34" charset="0"/>
                <a:cs typeface="Arial" panose="020B0604020202020204" pitchFamily="34" charset="0"/>
              </a:rPr>
              <a:t>/2023/07/26/amazons-next-big-sustainability-push-to-focus-on-supply-chain/?</a:t>
            </a:r>
            <a:r>
              <a:rPr lang="en-GB" sz="1400" dirty="0" err="1">
                <a:latin typeface="Arial" panose="020B0604020202020204" pitchFamily="34" charset="0"/>
                <a:cs typeface="Arial" panose="020B0604020202020204" pitchFamily="34" charset="0"/>
              </a:rPr>
              <a:t>sh</a:t>
            </a:r>
            <a:r>
              <a:rPr lang="en-GB" sz="1400" dirty="0">
                <a:latin typeface="Arial" panose="020B0604020202020204" pitchFamily="34" charset="0"/>
                <a:cs typeface="Arial" panose="020B0604020202020204" pitchFamily="34" charset="0"/>
              </a:rPr>
              <a:t>=327d8ca64ba0 [Accessed 7 Jan. 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Novak, J. (2023). </a:t>
            </a:r>
            <a:r>
              <a:rPr lang="en-GB" sz="1400" i="1" dirty="0">
                <a:latin typeface="Arial" panose="020B0604020202020204" pitchFamily="34" charset="0"/>
                <a:cs typeface="Arial" panose="020B0604020202020204" pitchFamily="34" charset="0"/>
              </a:rPr>
              <a:t>What Is Digital Marketing? Types, Strategies &amp; Best Practices – Forbes Advisor</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www.forbes.com</a:t>
            </a:r>
            <a:r>
              <a:rPr lang="en-GB" sz="1400" dirty="0">
                <a:latin typeface="Arial" panose="020B0604020202020204" pitchFamily="34" charset="0"/>
                <a:cs typeface="Arial" panose="020B0604020202020204" pitchFamily="34" charset="0"/>
              </a:rPr>
              <a:t>. Available at: https://</a:t>
            </a:r>
            <a:r>
              <a:rPr lang="en-GB" sz="1400" dirty="0" err="1">
                <a:latin typeface="Arial" panose="020B0604020202020204" pitchFamily="34" charset="0"/>
                <a:cs typeface="Arial" panose="020B0604020202020204" pitchFamily="34" charset="0"/>
              </a:rPr>
              <a:t>www.forbes.com</a:t>
            </a:r>
            <a:r>
              <a:rPr lang="en-GB" sz="1400" dirty="0">
                <a:latin typeface="Arial" panose="020B0604020202020204" pitchFamily="34" charset="0"/>
                <a:cs typeface="Arial" panose="020B0604020202020204" pitchFamily="34" charset="0"/>
              </a:rPr>
              <a:t>/advisor/business/what-is-digital-marketing/.</a:t>
            </a:r>
          </a:p>
          <a:p>
            <a:endParaRPr lang="en-GB" dirty="0"/>
          </a:p>
          <a:p>
            <a:endParaRPr lang="en-GB" dirty="0"/>
          </a:p>
        </p:txBody>
      </p:sp>
    </p:spTree>
    <p:extLst>
      <p:ext uri="{BB962C8B-B14F-4D97-AF65-F5344CB8AC3E}">
        <p14:creationId xmlns:p14="http://schemas.microsoft.com/office/powerpoint/2010/main" val="1050459468"/>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{7189DD17-07F3-4974-ABC0-E4DA57422981}tf33713516_win32</Template>
  <TotalTime>846</TotalTime>
  <Words>1674</Words>
  <Application>Microsoft Office PowerPoint</Application>
  <PresentationFormat>Widescreen</PresentationFormat>
  <Paragraphs>122</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Gill Sans MT</vt:lpstr>
      <vt:lpstr>Google Sans</vt:lpstr>
      <vt:lpstr>Times New Roman</vt:lpstr>
      <vt:lpstr>Walbaum Display</vt:lpstr>
      <vt:lpstr>Wingdings</vt:lpstr>
      <vt:lpstr>3DFloatVTI</vt:lpstr>
      <vt:lpstr>Responsible Marketing  Amazon</vt:lpstr>
      <vt:lpstr>Introduction</vt:lpstr>
      <vt:lpstr>Marketing Ethics</vt:lpstr>
      <vt:lpstr>Marketing mix</vt:lpstr>
      <vt:lpstr>      Evangelist Marketing</vt:lpstr>
      <vt:lpstr>PowerPoint Presentation</vt:lpstr>
      <vt:lpstr>Influencer Marketing</vt:lpstr>
      <vt:lpstr>                              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Leonard Betton (1910735)</dc:creator>
  <cp:lastModifiedBy>Leonard Betton (1910735)</cp:lastModifiedBy>
  <cp:revision>38</cp:revision>
  <cp:lastPrinted>2024-01-07T13:08:04Z</cp:lastPrinted>
  <dcterms:created xsi:type="dcterms:W3CDTF">2024-01-01T16:02:50Z</dcterms:created>
  <dcterms:modified xsi:type="dcterms:W3CDTF">2024-01-07T21:13:02Z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