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0" r:id="rId1"/>
  </p:sldMasterIdLst>
  <p:notesMasterIdLst>
    <p:notesMasterId r:id="rId32"/>
  </p:notesMasterIdLst>
  <p:handoutMasterIdLst>
    <p:handoutMasterId r:id="rId33"/>
  </p:handoutMasterIdLst>
  <p:sldIdLst>
    <p:sldId id="256" r:id="rId2"/>
    <p:sldId id="283" r:id="rId3"/>
    <p:sldId id="289" r:id="rId4"/>
    <p:sldId id="270" r:id="rId5"/>
    <p:sldId id="280" r:id="rId6"/>
    <p:sldId id="300" r:id="rId7"/>
    <p:sldId id="301" r:id="rId8"/>
    <p:sldId id="261" r:id="rId9"/>
    <p:sldId id="306" r:id="rId10"/>
    <p:sldId id="260" r:id="rId11"/>
    <p:sldId id="281" r:id="rId12"/>
    <p:sldId id="285" r:id="rId13"/>
    <p:sldId id="296" r:id="rId14"/>
    <p:sldId id="262" r:id="rId15"/>
    <p:sldId id="287" r:id="rId16"/>
    <p:sldId id="264" r:id="rId17"/>
    <p:sldId id="297" r:id="rId18"/>
    <p:sldId id="286" r:id="rId19"/>
    <p:sldId id="288" r:id="rId20"/>
    <p:sldId id="263" r:id="rId21"/>
    <p:sldId id="273" r:id="rId22"/>
    <p:sldId id="276" r:id="rId23"/>
    <p:sldId id="291" r:id="rId24"/>
    <p:sldId id="274" r:id="rId25"/>
    <p:sldId id="279" r:id="rId26"/>
    <p:sldId id="310" r:id="rId27"/>
    <p:sldId id="307" r:id="rId28"/>
    <p:sldId id="293" r:id="rId29"/>
    <p:sldId id="313" r:id="rId30"/>
    <p:sldId id="294" r:id="rId31"/>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91" autoAdjust="0"/>
    <p:restoredTop sz="94660"/>
  </p:normalViewPr>
  <p:slideViewPr>
    <p:cSldViewPr>
      <p:cViewPr varScale="1">
        <p:scale>
          <a:sx n="64" d="100"/>
          <a:sy n="64" d="100"/>
        </p:scale>
        <p:origin x="1542"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EB88E8F0-EFFA-4FBE-A37C-225F71E4FB93}" type="datetimeFigureOut">
              <a:rPr lang="en-GB" smtClean="0"/>
              <a:t>02/12/2019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67812FFA-24E6-4AFF-9F40-09935C73E886}" type="slidenum">
              <a:rPr lang="en-GB" smtClean="0"/>
              <a:t>‹#›</a:t>
            </a:fld>
            <a:endParaRPr lang="en-GB"/>
          </a:p>
        </p:txBody>
      </p:sp>
    </p:spTree>
    <p:extLst>
      <p:ext uri="{BB962C8B-B14F-4D97-AF65-F5344CB8AC3E}">
        <p14:creationId xmlns:p14="http://schemas.microsoft.com/office/powerpoint/2010/main" val="1027855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31AF8D49-4A0A-4C68-89DD-A69915D00E97}" type="datetimeFigureOut">
              <a:rPr lang="en-GB" smtClean="0"/>
              <a:t>02/12/2019</a:t>
            </a:fld>
            <a:endParaRPr lang="en-GB"/>
          </a:p>
        </p:txBody>
      </p:sp>
      <p:sp>
        <p:nvSpPr>
          <p:cNvPr id="4" name="Slide Image Placeholder 3"/>
          <p:cNvSpPr>
            <a:spLocks noGrp="1" noRot="1" noChangeAspect="1"/>
          </p:cNvSpPr>
          <p:nvPr>
            <p:ph type="sldImg" idx="2"/>
          </p:nvPr>
        </p:nvSpPr>
        <p:spPr>
          <a:xfrm>
            <a:off x="895350" y="730250"/>
            <a:ext cx="4878388" cy="36591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70FAA39B-F3AD-4D1E-AEE4-E5EAEBBAFEB5}" type="slidenum">
              <a:rPr lang="en-GB" smtClean="0"/>
              <a:t>‹#›</a:t>
            </a:fld>
            <a:endParaRPr lang="en-GB"/>
          </a:p>
        </p:txBody>
      </p:sp>
    </p:spTree>
    <p:extLst>
      <p:ext uri="{BB962C8B-B14F-4D97-AF65-F5344CB8AC3E}">
        <p14:creationId xmlns:p14="http://schemas.microsoft.com/office/powerpoint/2010/main" val="1420456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FAA39B-F3AD-4D1E-AEE4-E5EAEBBAFEB5}" type="slidenum">
              <a:rPr lang="en-GB" smtClean="0"/>
              <a:t>12</a:t>
            </a:fld>
            <a:endParaRPr lang="en-GB"/>
          </a:p>
        </p:txBody>
      </p:sp>
    </p:spTree>
    <p:extLst>
      <p:ext uri="{BB962C8B-B14F-4D97-AF65-F5344CB8AC3E}">
        <p14:creationId xmlns:p14="http://schemas.microsoft.com/office/powerpoint/2010/main" val="16419646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FAA39B-F3AD-4D1E-AEE4-E5EAEBBAFEB5}" type="slidenum">
              <a:rPr lang="en-GB" smtClean="0"/>
              <a:t>13</a:t>
            </a:fld>
            <a:endParaRPr lang="en-GB"/>
          </a:p>
        </p:txBody>
      </p:sp>
    </p:spTree>
    <p:extLst>
      <p:ext uri="{BB962C8B-B14F-4D97-AF65-F5344CB8AC3E}">
        <p14:creationId xmlns:p14="http://schemas.microsoft.com/office/powerpoint/2010/main" val="16419646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that accessing</a:t>
            </a:r>
            <a:r>
              <a:rPr lang="en-GB" baseline="0" dirty="0"/>
              <a:t> more of the wells promotes our own well-being which can impact on our own resiliency levels</a:t>
            </a:r>
            <a:endParaRPr lang="en-GB" dirty="0"/>
          </a:p>
        </p:txBody>
      </p:sp>
      <p:sp>
        <p:nvSpPr>
          <p:cNvPr id="4" name="Slide Number Placeholder 3"/>
          <p:cNvSpPr>
            <a:spLocks noGrp="1"/>
          </p:cNvSpPr>
          <p:nvPr>
            <p:ph type="sldNum" sz="quarter" idx="10"/>
          </p:nvPr>
        </p:nvSpPr>
        <p:spPr/>
        <p:txBody>
          <a:bodyPr/>
          <a:lstStyle/>
          <a:p>
            <a:fld id="{70FAA39B-F3AD-4D1E-AEE4-E5EAEBBAFEB5}" type="slidenum">
              <a:rPr lang="en-GB" smtClean="0"/>
              <a:t>25</a:t>
            </a:fld>
            <a:endParaRPr lang="en-GB"/>
          </a:p>
        </p:txBody>
      </p:sp>
    </p:spTree>
    <p:extLst>
      <p:ext uri="{BB962C8B-B14F-4D97-AF65-F5344CB8AC3E}">
        <p14:creationId xmlns:p14="http://schemas.microsoft.com/office/powerpoint/2010/main" val="21637328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Resilience </a:t>
            </a:r>
          </a:p>
          <a:p>
            <a:pPr marL="171450" indent="-171450">
              <a:buFont typeface="Arial" panose="020B0604020202020204" pitchFamily="34" charset="0"/>
              <a:buChar char="•"/>
            </a:pPr>
            <a:r>
              <a:rPr lang="en-GB" dirty="0"/>
              <a:t>Self esteem-nurture</a:t>
            </a:r>
            <a:r>
              <a:rPr lang="en-GB" baseline="0" dirty="0"/>
              <a:t> a positive view of yourself</a:t>
            </a:r>
          </a:p>
          <a:p>
            <a:pPr marL="171450" indent="-171450">
              <a:buFont typeface="Arial" panose="020B0604020202020204" pitchFamily="34" charset="0"/>
              <a:buChar char="•"/>
            </a:pPr>
            <a:r>
              <a:rPr lang="en-GB" baseline="0" dirty="0"/>
              <a:t>Take care of yourself-look for opportunities for self discovery</a:t>
            </a:r>
          </a:p>
          <a:p>
            <a:pPr marL="171450" indent="-171450">
              <a:buFont typeface="Arial" panose="020B0604020202020204" pitchFamily="34" charset="0"/>
              <a:buChar char="•"/>
            </a:pPr>
            <a:r>
              <a:rPr lang="en-GB" baseline="0" dirty="0"/>
              <a:t>Make connections-use social skills and develop the ability to seek help from others</a:t>
            </a:r>
          </a:p>
          <a:p>
            <a:pPr marL="171450" indent="-171450">
              <a:buFont typeface="Arial" panose="020B0604020202020204" pitchFamily="34" charset="0"/>
              <a:buChar char="•"/>
            </a:pPr>
            <a:r>
              <a:rPr lang="en-GB" baseline="0" dirty="0"/>
              <a:t>Self control and take decisive actions-learning from experience</a:t>
            </a:r>
          </a:p>
          <a:p>
            <a:pPr marL="171450" indent="-171450">
              <a:buFont typeface="Arial" panose="020B0604020202020204" pitchFamily="34" charset="0"/>
              <a:buChar char="•"/>
            </a:pPr>
            <a:r>
              <a:rPr lang="en-GB" baseline="0" dirty="0"/>
              <a:t>Maintain a hopeful outlook-optimistic thinking patterns</a:t>
            </a:r>
          </a:p>
          <a:p>
            <a:pPr marL="171450" indent="-171450">
              <a:buFont typeface="Arial" panose="020B0604020202020204" pitchFamily="34" charset="0"/>
              <a:buChar char="•"/>
            </a:pPr>
            <a:r>
              <a:rPr lang="en-GB" baseline="0" dirty="0"/>
              <a:t>Ability to recognise our own emotions and those of others-dealing with feeling</a:t>
            </a:r>
          </a:p>
          <a:p>
            <a:pPr marL="171450" indent="-171450">
              <a:buFont typeface="Arial" panose="020B0604020202020204" pitchFamily="34" charset="0"/>
              <a:buChar char="•"/>
            </a:pPr>
            <a:r>
              <a:rPr lang="en-GB" baseline="0" dirty="0"/>
              <a:t>Willingness to overcome difficulties-problem solving skills</a:t>
            </a:r>
          </a:p>
          <a:p>
            <a:pPr marL="171450" indent="-171450">
              <a:buFont typeface="Arial" panose="020B0604020202020204" pitchFamily="34" charset="0"/>
              <a:buChar char="•"/>
            </a:pPr>
            <a:r>
              <a:rPr lang="en-GB" baseline="0" dirty="0"/>
              <a:t>Keep things in perspective- accept that change is a part of life</a:t>
            </a:r>
          </a:p>
          <a:p>
            <a:pPr marL="171450" indent="-171450">
              <a:buFont typeface="Arial" panose="020B0604020202020204" pitchFamily="34" charset="0"/>
              <a:buChar char="•"/>
            </a:pPr>
            <a:r>
              <a:rPr lang="en-GB" baseline="0" dirty="0"/>
              <a:t>Move towards your goals-realistic expectations</a:t>
            </a:r>
            <a:endParaRPr lang="en-GB" dirty="0"/>
          </a:p>
        </p:txBody>
      </p:sp>
      <p:sp>
        <p:nvSpPr>
          <p:cNvPr id="4" name="Slide Number Placeholder 3"/>
          <p:cNvSpPr>
            <a:spLocks noGrp="1"/>
          </p:cNvSpPr>
          <p:nvPr>
            <p:ph type="sldNum" sz="quarter" idx="10"/>
          </p:nvPr>
        </p:nvSpPr>
        <p:spPr/>
        <p:txBody>
          <a:bodyPr/>
          <a:lstStyle/>
          <a:p>
            <a:fld id="{70FAA39B-F3AD-4D1E-AEE4-E5EAEBBAFEB5}" type="slidenum">
              <a:rPr lang="en-GB" smtClean="0"/>
              <a:t>27</a:t>
            </a:fld>
            <a:endParaRPr lang="en-GB"/>
          </a:p>
        </p:txBody>
      </p:sp>
    </p:spTree>
    <p:extLst>
      <p:ext uri="{BB962C8B-B14F-4D97-AF65-F5344CB8AC3E}">
        <p14:creationId xmlns:p14="http://schemas.microsoft.com/office/powerpoint/2010/main" val="12674104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hope you’ve enjoyed</a:t>
            </a:r>
            <a:r>
              <a:rPr lang="en-GB" baseline="0" dirty="0" smtClean="0"/>
              <a:t> this session and it’s got you thinking about the role you can play in tackling and preventing ACEs.  If you want to know more or follow the work we are doing, please join us one any one, or all, of our social media sites – details here for you.</a:t>
            </a:r>
          </a:p>
          <a:p>
            <a:endParaRPr lang="en-GB" baseline="0" dirty="0" smtClean="0"/>
          </a:p>
          <a:p>
            <a:r>
              <a:rPr lang="en-GB" baseline="0" dirty="0" smtClean="0"/>
              <a:t>Thank you very much!</a:t>
            </a:r>
            <a:endParaRPr lang="en-GB" dirty="0"/>
          </a:p>
        </p:txBody>
      </p:sp>
      <p:sp>
        <p:nvSpPr>
          <p:cNvPr id="4" name="Slide Number Placeholder 3"/>
          <p:cNvSpPr>
            <a:spLocks noGrp="1"/>
          </p:cNvSpPr>
          <p:nvPr>
            <p:ph type="sldNum" sz="quarter" idx="10"/>
          </p:nvPr>
        </p:nvSpPr>
        <p:spPr/>
        <p:txBody>
          <a:bodyPr/>
          <a:lstStyle/>
          <a:p>
            <a:fld id="{6EAD73DE-ED11-42D0-8370-44AEA20C1918}" type="slidenum">
              <a:rPr lang="en-GB" smtClean="0"/>
              <a:t>29</a:t>
            </a:fld>
            <a:endParaRPr lang="en-GB"/>
          </a:p>
        </p:txBody>
      </p:sp>
    </p:spTree>
    <p:extLst>
      <p:ext uri="{BB962C8B-B14F-4D97-AF65-F5344CB8AC3E}">
        <p14:creationId xmlns:p14="http://schemas.microsoft.com/office/powerpoint/2010/main" val="2962269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20" y="802300"/>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20" y="3531207"/>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6E754CB-3783-466B-A895-000378DFB074}" type="datetimeFigureOut">
              <a:rPr lang="en-GB" smtClean="0"/>
              <a:t>02/12/2019</a:t>
            </a:fld>
            <a:endParaRPr lang="en-GB"/>
          </a:p>
        </p:txBody>
      </p:sp>
      <p:sp>
        <p:nvSpPr>
          <p:cNvPr id="5" name="Footer Placeholder 4"/>
          <p:cNvSpPr>
            <a:spLocks noGrp="1"/>
          </p:cNvSpPr>
          <p:nvPr>
            <p:ph type="ftr" sz="quarter" idx="11"/>
          </p:nvPr>
        </p:nvSpPr>
        <p:spPr>
          <a:xfrm>
            <a:off x="2396319" y="329310"/>
            <a:ext cx="3086292" cy="309201"/>
          </a:xfrm>
        </p:spPr>
        <p:txBody>
          <a:bodyPr/>
          <a:lstStyle/>
          <a:p>
            <a:endParaRPr lang="en-GB"/>
          </a:p>
        </p:txBody>
      </p:sp>
      <p:sp>
        <p:nvSpPr>
          <p:cNvPr id="6" name="Slide Number Placeholder 5"/>
          <p:cNvSpPr>
            <a:spLocks noGrp="1"/>
          </p:cNvSpPr>
          <p:nvPr>
            <p:ph type="sldNum" sz="quarter" idx="12"/>
          </p:nvPr>
        </p:nvSpPr>
        <p:spPr>
          <a:xfrm>
            <a:off x="1434704" y="798973"/>
            <a:ext cx="802005" cy="503578"/>
          </a:xfrm>
        </p:spPr>
        <p:txBody>
          <a:bodyPr/>
          <a:lstStyle/>
          <a:p>
            <a:fld id="{F883CAAE-B71C-47B9-A9D2-3D34FE1863A9}" type="slidenum">
              <a:rPr lang="en-GB" smtClean="0"/>
              <a:t>‹#›</a:t>
            </a:fld>
            <a:endParaRPr lang="en-GB"/>
          </a:p>
        </p:txBody>
      </p:sp>
      <p:cxnSp>
        <p:nvCxnSpPr>
          <p:cNvPr id="15" name="Straight Connector 14"/>
          <p:cNvCxnSpPr/>
          <p:nvPr/>
        </p:nvCxnSpPr>
        <p:spPr>
          <a:xfrm>
            <a:off x="2396320"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90192371"/>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E754CB-3783-466B-A895-000378DFB074}" type="datetimeFigureOut">
              <a:rPr lang="en-GB" smtClean="0"/>
              <a:t>02/12/2019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83CAAE-B71C-47B9-A9D2-3D34FE1863A9}" type="slidenum">
              <a:rPr lang="en-GB" smtClean="0"/>
              <a:t>‹#›</a:t>
            </a:fld>
            <a:endParaRPr lang="en-GB"/>
          </a:p>
        </p:txBody>
      </p:sp>
      <p:cxnSp>
        <p:nvCxnSpPr>
          <p:cNvPr id="33" name="Straight Connector 32"/>
          <p:cNvCxnSpPr/>
          <p:nvPr/>
        </p:nvCxnSpPr>
        <p:spPr>
          <a:xfrm>
            <a:off x="1443492"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36662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8"/>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6E754CB-3783-466B-A895-000378DFB074}" type="datetimeFigureOut">
              <a:rPr lang="en-GB" smtClean="0"/>
              <a:t>02/12/2019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83CAAE-B71C-47B9-A9D2-3D34FE1863A9}" type="slidenum">
              <a:rPr lang="en-GB" smtClean="0"/>
              <a:t>‹#›</a:t>
            </a:fld>
            <a:endParaRPr lang="en-GB"/>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14468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2" y="804892"/>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7"/>
            <a:ext cx="3125652" cy="34375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6E754CB-3783-466B-A895-000378DFB074}" type="datetimeFigureOut">
              <a:rPr lang="en-GB" smtClean="0"/>
              <a:t>02/12/2019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83CAAE-B71C-47B9-A9D2-3D34FE1863A9}" type="slidenum">
              <a:rPr lang="en-GB" smtClean="0"/>
              <a:t>‹#›</a:t>
            </a:fld>
            <a:endParaRPr lang="en-GB"/>
          </a:p>
        </p:txBody>
      </p:sp>
      <p:cxnSp>
        <p:nvCxnSpPr>
          <p:cNvPr id="33" name="Straight Connector 32"/>
          <p:cNvCxnSpPr/>
          <p:nvPr/>
        </p:nvCxnSpPr>
        <p:spPr>
          <a:xfrm>
            <a:off x="1443492"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879058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2"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6"/>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2"/>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1443491" y="2824272"/>
            <a:ext cx="3125766"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6"/>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E754CB-3783-466B-A895-000378DFB074}" type="datetimeFigureOut">
              <a:rPr lang="en-GB" smtClean="0"/>
              <a:t>02/12/2019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883CAAE-B71C-47B9-A9D2-3D34FE1863A9}" type="slidenum">
              <a:rPr lang="en-GB" smtClean="0"/>
              <a:t>‹#›</a:t>
            </a:fld>
            <a:endParaRPr lang="en-GB"/>
          </a:p>
        </p:txBody>
      </p:sp>
    </p:spTree>
    <p:extLst>
      <p:ext uri="{BB962C8B-B14F-4D97-AF65-F5344CB8AC3E}">
        <p14:creationId xmlns:p14="http://schemas.microsoft.com/office/powerpoint/2010/main" val="2991835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2"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6E754CB-3783-466B-A895-000378DFB074}" type="datetimeFigureOut">
              <a:rPr lang="en-GB" smtClean="0"/>
              <a:t>02/12/2019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83CAAE-B71C-47B9-A9D2-3D34FE1863A9}" type="slidenum">
              <a:rPr lang="en-GB" smtClean="0"/>
              <a:t>‹#›</a:t>
            </a:fld>
            <a:endParaRPr lang="en-GB"/>
          </a:p>
        </p:txBody>
      </p:sp>
    </p:spTree>
    <p:extLst>
      <p:ext uri="{BB962C8B-B14F-4D97-AF65-F5344CB8AC3E}">
        <p14:creationId xmlns:p14="http://schemas.microsoft.com/office/powerpoint/2010/main" val="1227642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E754CB-3783-466B-A895-000378DFB074}" type="datetimeFigureOut">
              <a:rPr lang="en-GB" smtClean="0"/>
              <a:t>02/12/2019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883CAAE-B71C-47B9-A9D2-3D34FE1863A9}" type="slidenum">
              <a:rPr lang="en-GB" smtClean="0"/>
              <a:t>‹#›</a:t>
            </a:fld>
            <a:endParaRPr lang="en-GB"/>
          </a:p>
        </p:txBody>
      </p:sp>
    </p:spTree>
    <p:extLst>
      <p:ext uri="{BB962C8B-B14F-4D97-AF65-F5344CB8AC3E}">
        <p14:creationId xmlns:p14="http://schemas.microsoft.com/office/powerpoint/2010/main" val="731535364"/>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4"/>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06E754CB-3783-466B-A895-000378DFB074}" type="datetimeFigureOut">
              <a:rPr lang="en-GB" smtClean="0"/>
              <a:t>02/12/2019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83CAAE-B71C-47B9-A9D2-3D34FE1863A9}" type="slidenum">
              <a:rPr lang="en-GB" smtClean="0"/>
              <a:t>‹#›</a:t>
            </a:fld>
            <a:endParaRPr lang="en-GB"/>
          </a:p>
        </p:txBody>
      </p:sp>
      <p:cxnSp>
        <p:nvCxnSpPr>
          <p:cNvPr id="17" name="Straight Connector 16"/>
          <p:cNvCxnSpPr/>
          <p:nvPr/>
        </p:nvCxnSpPr>
        <p:spPr>
          <a:xfrm>
            <a:off x="1441749"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9537261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2" y="482173"/>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9" y="1122545"/>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1436664" y="5469859"/>
            <a:ext cx="3252420" cy="320123"/>
          </a:xfrm>
        </p:spPr>
        <p:txBody>
          <a:bodyPr/>
          <a:lstStyle>
            <a:lvl1pPr algn="l">
              <a:defRPr/>
            </a:lvl1pPr>
          </a:lstStyle>
          <a:p>
            <a:fld id="{06E754CB-3783-466B-A895-000378DFB074}" type="datetimeFigureOut">
              <a:rPr lang="en-GB" smtClean="0"/>
              <a:t>02/12/2019</a:t>
            </a:fld>
            <a:endParaRPr lang="en-GB"/>
          </a:p>
        </p:txBody>
      </p:sp>
      <p:sp>
        <p:nvSpPr>
          <p:cNvPr id="6" name="Footer Placeholder 5"/>
          <p:cNvSpPr>
            <a:spLocks noGrp="1"/>
          </p:cNvSpPr>
          <p:nvPr>
            <p:ph type="ftr" sz="quarter" idx="11"/>
          </p:nvPr>
        </p:nvSpPr>
        <p:spPr>
          <a:xfrm>
            <a:off x="1437530" y="318642"/>
            <a:ext cx="3251553" cy="320931"/>
          </a:xfrm>
        </p:spPr>
        <p:txBody>
          <a:bodyPr/>
          <a:lstStyle/>
          <a:p>
            <a:endParaRPr lang="en-GB"/>
          </a:p>
        </p:txBody>
      </p:sp>
      <p:sp>
        <p:nvSpPr>
          <p:cNvPr id="7" name="Slide Number Placeholder 6"/>
          <p:cNvSpPr>
            <a:spLocks noGrp="1"/>
          </p:cNvSpPr>
          <p:nvPr>
            <p:ph type="sldNum" sz="quarter" idx="12"/>
          </p:nvPr>
        </p:nvSpPr>
        <p:spPr/>
        <p:txBody>
          <a:bodyPr/>
          <a:lstStyle/>
          <a:p>
            <a:fld id="{F883CAAE-B71C-47B9-A9D2-3D34FE1863A9}" type="slidenum">
              <a:rPr lang="en-GB" smtClean="0"/>
              <a:t>‹#›</a:t>
            </a:fld>
            <a:endParaRPr lang="en-GB"/>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28459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2"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E754CB-3783-466B-A895-000378DFB074}" type="datetimeFigureOut">
              <a:rPr lang="en-GB" smtClean="0"/>
              <a:t>02/12/2019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83CAAE-B71C-47B9-A9D2-3D34FE1863A9}" type="slidenum">
              <a:rPr lang="en-GB" smtClean="0"/>
              <a:t>‹#›</a:t>
            </a:fld>
            <a:endParaRPr lang="en-GB"/>
          </a:p>
        </p:txBody>
      </p:sp>
    </p:spTree>
    <p:extLst>
      <p:ext uri="{BB962C8B-B14F-4D97-AF65-F5344CB8AC3E}">
        <p14:creationId xmlns:p14="http://schemas.microsoft.com/office/powerpoint/2010/main" val="2465007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9" y="798976"/>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2" y="798976"/>
            <a:ext cx="5301095"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E754CB-3783-466B-A895-000378DFB074}" type="datetimeFigureOut">
              <a:rPr lang="en-GB" smtClean="0"/>
              <a:t>02/12/2019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83CAAE-B71C-47B9-A9D2-3D34FE1863A9}" type="slidenum">
              <a:rPr lang="en-GB" smtClean="0"/>
              <a:t>‹#›</a:t>
            </a:fld>
            <a:endParaRPr lang="en-GB"/>
          </a:p>
        </p:txBody>
      </p:sp>
      <p:cxnSp>
        <p:nvCxnSpPr>
          <p:cNvPr id="15" name="Straight Connector 14"/>
          <p:cNvCxnSpPr/>
          <p:nvPr/>
        </p:nvCxnSpPr>
        <p:spPr>
          <a:xfrm>
            <a:off x="6918028" y="798976"/>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2715968"/>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5"/>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2" y="804522"/>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2" y="2015734"/>
            <a:ext cx="6571343"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646543"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6E754CB-3783-466B-A895-000378DFB074}" type="datetimeFigureOut">
              <a:rPr lang="en-GB" smtClean="0"/>
              <a:t>02/12/2019</a:t>
            </a:fld>
            <a:endParaRPr lang="en-GB"/>
          </a:p>
        </p:txBody>
      </p:sp>
      <p:sp>
        <p:nvSpPr>
          <p:cNvPr id="5" name="Footer Placeholder 4"/>
          <p:cNvSpPr>
            <a:spLocks noGrp="1"/>
          </p:cNvSpPr>
          <p:nvPr>
            <p:ph type="ftr" sz="quarter" idx="3"/>
          </p:nvPr>
        </p:nvSpPr>
        <p:spPr>
          <a:xfrm>
            <a:off x="1443491" y="329310"/>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7726"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F883CAAE-B71C-47B9-A9D2-3D34FE1863A9}" type="slidenum">
              <a:rPr lang="en-GB" smtClean="0"/>
              <a:t>‹#›</a:t>
            </a:fld>
            <a:endParaRPr lang="en-GB"/>
          </a:p>
        </p:txBody>
      </p:sp>
    </p:spTree>
    <p:extLst>
      <p:ext uri="{BB962C8B-B14F-4D97-AF65-F5344CB8AC3E}">
        <p14:creationId xmlns:p14="http://schemas.microsoft.com/office/powerpoint/2010/main" val="939880125"/>
      </p:ext>
    </p:extLst>
  </p:cSld>
  <p:clrMap bg1="lt1" tx1="dk1" bg2="lt2" tx2="dk2" accent1="accent1" accent2="accent2" accent3="accent3" accent4="accent4" accent5="accent5" accent6="accent6" hlink="hlink" folHlink="folHlink"/>
  <p:sldLayoutIdLst>
    <p:sldLayoutId id="2147483981" r:id="rId1"/>
    <p:sldLayoutId id="2147483982" r:id="rId2"/>
    <p:sldLayoutId id="2147483983" r:id="rId3"/>
    <p:sldLayoutId id="2147483984" r:id="rId4"/>
    <p:sldLayoutId id="2147483985" r:id="rId5"/>
    <p:sldLayoutId id="2147483986" r:id="rId6"/>
    <p:sldLayoutId id="2147483987" r:id="rId7"/>
    <p:sldLayoutId id="2147483988" r:id="rId8"/>
    <p:sldLayoutId id="2147483989" r:id="rId9"/>
    <p:sldLayoutId id="2147483990" r:id="rId10"/>
    <p:sldLayoutId id="2147483991"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9.png"/><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jpe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0.jpe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21.png"/><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21.png"/><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image" Target="../media/image29.jpeg"/><Relationship Id="rId4" Type="http://schemas.openxmlformats.org/officeDocument/2006/relationships/image" Target="../media/image28.jpeg"/></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6.jpeg"/></Relationships>
</file>

<file path=ppt/slides/_rels/slide2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2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3.png"/><Relationship Id="rId7" Type="http://schemas.openxmlformats.org/officeDocument/2006/relationships/image" Target="../media/image4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4.gif"/><Relationship Id="rId5" Type="http://schemas.openxmlformats.org/officeDocument/2006/relationships/hyperlink" Target="mailto:ACE@wales.nhs.uk" TargetMode="External"/><Relationship Id="rId4" Type="http://schemas.openxmlformats.org/officeDocument/2006/relationships/hyperlink" Target="http://www.facebook.com/acehubwales/"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844824"/>
            <a:ext cx="7772400" cy="1944215"/>
          </a:xfrm>
        </p:spPr>
        <p:txBody>
          <a:bodyPr>
            <a:normAutofit/>
          </a:bodyPr>
          <a:lstStyle/>
          <a:p>
            <a:pPr algn="ctr"/>
            <a:r>
              <a:rPr lang="en-GB" b="1" dirty="0"/>
              <a:t>Adverse Childhood Experiences</a:t>
            </a:r>
            <a:br>
              <a:rPr lang="en-GB" b="1" dirty="0"/>
            </a:br>
            <a:r>
              <a:rPr lang="en-GB" sz="1500" dirty="0" err="1" smtClean="0"/>
              <a:t>PrimARY</a:t>
            </a:r>
            <a:r>
              <a:rPr lang="en-GB" sz="1500" dirty="0" smtClean="0"/>
              <a:t>: </a:t>
            </a:r>
            <a:r>
              <a:rPr lang="en-GB" sz="1500" dirty="0" err="1" smtClean="0"/>
              <a:t>sESSION</a:t>
            </a:r>
            <a:r>
              <a:rPr lang="en-GB" sz="1500" dirty="0" smtClean="0"/>
              <a:t> </a:t>
            </a:r>
            <a:r>
              <a:rPr lang="en-GB" sz="1500" dirty="0"/>
              <a:t>2</a:t>
            </a:r>
          </a:p>
        </p:txBody>
      </p:sp>
      <p:sp>
        <p:nvSpPr>
          <p:cNvPr id="3" name="Subtitle 2"/>
          <p:cNvSpPr>
            <a:spLocks noGrp="1"/>
          </p:cNvSpPr>
          <p:nvPr>
            <p:ph type="subTitle" idx="1"/>
          </p:nvPr>
        </p:nvSpPr>
        <p:spPr>
          <a:xfrm rot="21420000">
            <a:off x="240221" y="3973431"/>
            <a:ext cx="8606411" cy="1566957"/>
          </a:xfrm>
        </p:spPr>
        <p:txBody>
          <a:bodyPr>
            <a:normAutofit fontScale="25000" lnSpcReduction="20000"/>
          </a:bodyPr>
          <a:lstStyle/>
          <a:p>
            <a:r>
              <a:rPr lang="en-GB" sz="9600" dirty="0" smtClean="0"/>
              <a:t>Developed by Peter D’Lima AND</a:t>
            </a:r>
            <a:r>
              <a:rPr lang="en-GB" sz="9600" dirty="0"/>
              <a:t> </a:t>
            </a:r>
            <a:r>
              <a:rPr lang="en-GB" sz="9600" dirty="0" smtClean="0"/>
              <a:t>Mel </a:t>
            </a:r>
            <a:r>
              <a:rPr lang="en-GB" sz="9600" dirty="0"/>
              <a:t>Collins</a:t>
            </a:r>
          </a:p>
          <a:p>
            <a:r>
              <a:rPr lang="en-GB" sz="9600" dirty="0"/>
              <a:t>Bridgend Educational Psychology </a:t>
            </a:r>
            <a:r>
              <a:rPr lang="en-GB" sz="9600" dirty="0" smtClean="0"/>
              <a:t>Service 2018</a:t>
            </a:r>
            <a:endParaRPr lang="en-GB" sz="9600" dirty="0"/>
          </a:p>
          <a:p>
            <a:endParaRPr lang="en-GB" dirty="0"/>
          </a:p>
        </p:txBody>
      </p:sp>
      <p:pic>
        <p:nvPicPr>
          <p:cNvPr id="4" name="Content Placeholder 3" descr="ACE Generational.JPG">
            <a:extLst>
              <a:ext uri="{FF2B5EF4-FFF2-40B4-BE49-F238E27FC236}">
                <a16:creationId xmlns:a16="http://schemas.microsoft.com/office/drawing/2014/main" id="{736B2BB2-B119-4777-A91A-6077C804B8AF}"/>
              </a:ext>
            </a:extLst>
          </p:cNvPr>
          <p:cNvPicPr>
            <a:picLocks noChangeAspect="1"/>
          </p:cNvPicPr>
          <p:nvPr/>
        </p:nvPicPr>
        <p:blipFill>
          <a:blip r:embed="rId2" cstate="print"/>
          <a:stretch>
            <a:fillRect/>
          </a:stretch>
        </p:blipFill>
        <p:spPr>
          <a:xfrm>
            <a:off x="5436096" y="116632"/>
            <a:ext cx="3403456" cy="2016224"/>
          </a:xfrm>
          <a:prstGeom prst="rect">
            <a:avLst/>
          </a:prstGeom>
        </p:spPr>
      </p:pic>
    </p:spTree>
    <p:extLst>
      <p:ext uri="{BB962C8B-B14F-4D97-AF65-F5344CB8AC3E}">
        <p14:creationId xmlns:p14="http://schemas.microsoft.com/office/powerpoint/2010/main" val="2370671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DF84B-786B-4615-95C5-A41823770E0D}"/>
              </a:ext>
            </a:extLst>
          </p:cNvPr>
          <p:cNvSpPr>
            <a:spLocks noGrp="1"/>
          </p:cNvSpPr>
          <p:nvPr>
            <p:ph type="title"/>
          </p:nvPr>
        </p:nvSpPr>
        <p:spPr>
          <a:xfrm>
            <a:off x="1423944" y="1340768"/>
            <a:ext cx="6571343" cy="1049235"/>
          </a:xfrm>
        </p:spPr>
        <p:txBody>
          <a:bodyPr/>
          <a:lstStyle/>
          <a:p>
            <a:r>
              <a:rPr lang="en-GB" dirty="0"/>
              <a:t>Session objectives </a:t>
            </a:r>
          </a:p>
        </p:txBody>
      </p:sp>
      <p:sp>
        <p:nvSpPr>
          <p:cNvPr id="3" name="Content Placeholder 2">
            <a:extLst>
              <a:ext uri="{FF2B5EF4-FFF2-40B4-BE49-F238E27FC236}">
                <a16:creationId xmlns:a16="http://schemas.microsoft.com/office/drawing/2014/main" id="{9C3C5DEC-6A36-4E44-B926-C4C714D25A84}"/>
              </a:ext>
            </a:extLst>
          </p:cNvPr>
          <p:cNvSpPr>
            <a:spLocks noGrp="1"/>
          </p:cNvSpPr>
          <p:nvPr>
            <p:ph idx="1"/>
          </p:nvPr>
        </p:nvSpPr>
        <p:spPr>
          <a:xfrm>
            <a:off x="1443492" y="2015734"/>
            <a:ext cx="7160956" cy="4077562"/>
          </a:xfrm>
        </p:spPr>
        <p:txBody>
          <a:bodyPr>
            <a:normAutofit fontScale="92500"/>
          </a:bodyPr>
          <a:lstStyle/>
          <a:p>
            <a:r>
              <a:rPr lang="en-US" sz="2500" dirty="0"/>
              <a:t>To increase confidence in responding to individuals ACE needs:</a:t>
            </a:r>
            <a:endParaRPr lang="en-GB" sz="2500" dirty="0"/>
          </a:p>
          <a:p>
            <a:pPr lvl="0">
              <a:buFont typeface="Wingdings" panose="05000000000000000000" pitchFamily="2" charset="2"/>
              <a:buChar char="ü"/>
            </a:pPr>
            <a:r>
              <a:rPr lang="en-US" sz="2500" dirty="0"/>
              <a:t>By developing and enhancing school communication skills within an ACE informed school </a:t>
            </a:r>
            <a:endParaRPr lang="en-GB" sz="2500" dirty="0"/>
          </a:p>
          <a:p>
            <a:pPr>
              <a:buFont typeface="Wingdings" panose="05000000000000000000" pitchFamily="2" charset="2"/>
              <a:buChar char="ü"/>
            </a:pPr>
            <a:r>
              <a:rPr lang="en-US" sz="2500" dirty="0"/>
              <a:t>By prioritizing our own well-being as school staff</a:t>
            </a:r>
            <a:endParaRPr lang="en-GB" sz="2500" dirty="0"/>
          </a:p>
          <a:p>
            <a:pPr lvl="0">
              <a:buFont typeface="Wingdings" panose="05000000000000000000" pitchFamily="2" charset="2"/>
              <a:buChar char="ü"/>
            </a:pPr>
            <a:r>
              <a:rPr lang="en-US" sz="2500" dirty="0"/>
              <a:t>By building resilience in children and young people who face adversity </a:t>
            </a:r>
            <a:endParaRPr lang="en-GB" sz="2500" dirty="0"/>
          </a:p>
          <a:p>
            <a:pPr marL="0" indent="0">
              <a:buNone/>
            </a:pPr>
            <a:endParaRPr lang="en-GB" dirty="0"/>
          </a:p>
        </p:txBody>
      </p:sp>
      <p:pic>
        <p:nvPicPr>
          <p:cNvPr id="10244" name="Picture 4" descr="Image result for communic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31726" y="116632"/>
            <a:ext cx="1584176" cy="16162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3366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2" descr="Image result for universal specialist targeted"/>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1600" y="692696"/>
            <a:ext cx="7056784" cy="4613173"/>
          </a:xfrm>
          <a:prstGeom prst="rect">
            <a:avLst/>
          </a:prstGeom>
          <a:noFill/>
          <a:extLst>
            <a:ext uri="{909E8E84-426E-40DD-AFC4-6F175D3DCCD1}">
              <a14:hiddenFill xmlns:a14="http://schemas.microsoft.com/office/drawing/2010/main">
                <a:solidFill>
                  <a:srgbClr val="FFFFFF"/>
                </a:solidFill>
              </a14:hiddenFill>
            </a:ext>
          </a:extLst>
        </p:spPr>
      </p:pic>
      <p:sp>
        <p:nvSpPr>
          <p:cNvPr id="5" name="Smiley Face 4"/>
          <p:cNvSpPr/>
          <p:nvPr/>
        </p:nvSpPr>
        <p:spPr>
          <a:xfrm>
            <a:off x="2123728" y="3933056"/>
            <a:ext cx="1296144" cy="1008112"/>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58179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ppt_x"/>
                                          </p:val>
                                        </p:tav>
                                        <p:tav tm="100000">
                                          <p:val>
                                            <p:strVal val="#ppt_x"/>
                                          </p:val>
                                        </p:tav>
                                      </p:tavLst>
                                    </p:anim>
                                    <p:anim calcmode="lin" valueType="num">
                                      <p:cBhvr additive="base">
                                        <p:cTn id="8" dur="10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83569" y="332657"/>
            <a:ext cx="7704856" cy="56886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8173531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Reflection</a:t>
            </a:r>
          </a:p>
        </p:txBody>
      </p:sp>
      <p:sp>
        <p:nvSpPr>
          <p:cNvPr id="3" name="Content Placeholder 2"/>
          <p:cNvSpPr>
            <a:spLocks noGrp="1"/>
          </p:cNvSpPr>
          <p:nvPr>
            <p:ph idx="1"/>
          </p:nvPr>
        </p:nvSpPr>
        <p:spPr>
          <a:xfrm>
            <a:off x="611560" y="2177370"/>
            <a:ext cx="6571343" cy="3450613"/>
          </a:xfrm>
        </p:spPr>
        <p:txBody>
          <a:bodyPr>
            <a:normAutofit/>
          </a:bodyPr>
          <a:lstStyle/>
          <a:p>
            <a:r>
              <a:rPr lang="en-GB" sz="3000" dirty="0"/>
              <a:t>What did you learn last session that you didn’t already know?</a:t>
            </a:r>
          </a:p>
          <a:p>
            <a:pPr marL="0" indent="0">
              <a:buNone/>
            </a:pPr>
            <a:endParaRPr lang="en-GB" sz="30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192" y="3096452"/>
            <a:ext cx="2520280" cy="2531531"/>
          </a:xfrm>
          <a:prstGeom prst="rect">
            <a:avLst/>
          </a:prstGeom>
        </p:spPr>
      </p:pic>
      <p:pic>
        <p:nvPicPr>
          <p:cNvPr id="1026" name="Picture 2" descr="https://images-na.ssl-images-amazon.com/images/G/01/aplusautomation/vendorimages/ca4c1224-8096-4843-a67f-327536ec330f.jpg._CB294227358__SR300,300_.jpg">
            <a:extLst>
              <a:ext uri="{FF2B5EF4-FFF2-40B4-BE49-F238E27FC236}">
                <a16:creationId xmlns:a16="http://schemas.microsoft.com/office/drawing/2014/main" id="{AFFA244B-5011-402E-826F-EE43734DE1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25796"/>
            <a:ext cx="1890936" cy="1575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053010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419872" y="476672"/>
            <a:ext cx="6571343" cy="1049235"/>
          </a:xfrm>
        </p:spPr>
        <p:txBody>
          <a:bodyPr/>
          <a:lstStyle/>
          <a:p>
            <a:r>
              <a:rPr lang="en-GB" dirty="0"/>
              <a:t>Photocopier scenario</a:t>
            </a:r>
          </a:p>
        </p:txBody>
      </p:sp>
      <p:pic>
        <p:nvPicPr>
          <p:cNvPr id="1026" name="Picture 2" descr="http://photocopy.vn/wp-content/uploads/2017/07/sua-chua-may-photocopy-300x252.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234" y="157809"/>
            <a:ext cx="2865590" cy="2407096"/>
          </a:xfrm>
          <a:prstGeom prst="rect">
            <a:avLst/>
          </a:prstGeom>
          <a:noFill/>
          <a:extLst>
            <a:ext uri="{909E8E84-426E-40DD-AFC4-6F175D3DCCD1}">
              <a14:hiddenFill xmlns:a14="http://schemas.microsoft.com/office/drawing/2010/main">
                <a:solidFill>
                  <a:srgbClr val="FFFFFF"/>
                </a:solidFill>
              </a14:hiddenFill>
            </a:ext>
          </a:extLst>
        </p:spPr>
      </p:pic>
      <p:sp>
        <p:nvSpPr>
          <p:cNvPr id="4" name="Oval Callout 3"/>
          <p:cNvSpPr/>
          <p:nvPr/>
        </p:nvSpPr>
        <p:spPr>
          <a:xfrm>
            <a:off x="2987824" y="1124743"/>
            <a:ext cx="5940152" cy="5182671"/>
          </a:xfrm>
          <a:prstGeom prst="wedgeEllipseCallout">
            <a:avLst>
              <a:gd name="adj1" fmla="val -59841"/>
              <a:gd name="adj2" fmla="val 36302"/>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500" b="1" i="1" dirty="0">
                <a:solidFill>
                  <a:schemeClr val="tx1"/>
                </a:solidFill>
                <a:latin typeface="Arabic Typesetting" panose="03020402040406030203" pitchFamily="66" charset="-78"/>
                <a:cs typeface="Arabic Typesetting" panose="03020402040406030203" pitchFamily="66" charset="-78"/>
              </a:rPr>
              <a:t>I didn’t get time to make my lunch last night and now I have no food for today.  And plus, now, I have to do lunch duty. This is just so annoying! Why do things like this always happen to me? </a:t>
            </a:r>
          </a:p>
        </p:txBody>
      </p:sp>
      <p:sp>
        <p:nvSpPr>
          <p:cNvPr id="5" name="TextBox 4"/>
          <p:cNvSpPr txBox="1"/>
          <p:nvPr/>
        </p:nvSpPr>
        <p:spPr>
          <a:xfrm>
            <a:off x="323528" y="2795081"/>
            <a:ext cx="2232248" cy="3477875"/>
          </a:xfrm>
          <a:prstGeom prst="rect">
            <a:avLst/>
          </a:prstGeom>
          <a:noFill/>
        </p:spPr>
        <p:txBody>
          <a:bodyPr wrap="square" rtlCol="0">
            <a:spAutoFit/>
          </a:bodyPr>
          <a:lstStyle/>
          <a:p>
            <a:r>
              <a:rPr lang="en-GB" sz="2200" dirty="0"/>
              <a:t>You meet your colleague at the </a:t>
            </a:r>
          </a:p>
          <a:p>
            <a:r>
              <a:rPr lang="en-GB" sz="2200" dirty="0"/>
              <a:t>photocopier.  </a:t>
            </a:r>
          </a:p>
          <a:p>
            <a:endParaRPr lang="en-GB" sz="2200" dirty="0"/>
          </a:p>
          <a:p>
            <a:r>
              <a:rPr lang="en-GB" sz="2200" dirty="0"/>
              <a:t>How would you respond? </a:t>
            </a:r>
          </a:p>
          <a:p>
            <a:r>
              <a:rPr lang="en-GB" sz="2200" dirty="0"/>
              <a:t>Write what you would you say in your speech bubbles.</a:t>
            </a:r>
          </a:p>
        </p:txBody>
      </p:sp>
    </p:spTree>
    <p:extLst>
      <p:ext uri="{BB962C8B-B14F-4D97-AF65-F5344CB8AC3E}">
        <p14:creationId xmlns:p14="http://schemas.microsoft.com/office/powerpoint/2010/main" val="186751726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08322" y="71731"/>
            <a:ext cx="8676456" cy="1280890"/>
          </a:xfrm>
        </p:spPr>
        <p:txBody>
          <a:bodyPr>
            <a:normAutofit/>
          </a:bodyPr>
          <a:lstStyle/>
          <a:p>
            <a:r>
              <a:rPr lang="en-GB" sz="2500" b="1" dirty="0"/>
              <a:t>Meta-Emotion philosophy </a:t>
            </a:r>
            <a:r>
              <a:rPr lang="en-GB" sz="1100" b="1" dirty="0"/>
              <a:t>(</a:t>
            </a:r>
            <a:r>
              <a:rPr lang="en-GB" sz="1100" b="1" dirty="0" err="1"/>
              <a:t>Gottman</a:t>
            </a:r>
            <a:r>
              <a:rPr lang="en-GB" sz="1100" b="1" dirty="0"/>
              <a:t>  &amp; colleagues,1996)</a:t>
            </a:r>
          </a:p>
        </p:txBody>
      </p:sp>
      <p:sp>
        <p:nvSpPr>
          <p:cNvPr id="3" name="Content Placeholder 2"/>
          <p:cNvSpPr>
            <a:spLocks noGrp="1"/>
          </p:cNvSpPr>
          <p:nvPr>
            <p:ph idx="1"/>
          </p:nvPr>
        </p:nvSpPr>
        <p:spPr>
          <a:xfrm>
            <a:off x="251519" y="1196752"/>
            <a:ext cx="7272809" cy="5472608"/>
          </a:xfrm>
        </p:spPr>
        <p:txBody>
          <a:bodyPr>
            <a:normAutofit fontScale="77500" lnSpcReduction="20000"/>
          </a:bodyPr>
          <a:lstStyle/>
          <a:p>
            <a:pPr marL="0" indent="0">
              <a:buNone/>
            </a:pPr>
            <a:r>
              <a:rPr lang="en-GB" sz="2800" b="1" dirty="0"/>
              <a:t>Emotion coaching:</a:t>
            </a:r>
          </a:p>
          <a:p>
            <a:pPr marL="0" indent="0">
              <a:buNone/>
            </a:pPr>
            <a:r>
              <a:rPr lang="en-GB" sz="2800" i="1" dirty="0"/>
              <a:t>Woah,  you sound upset!  It’s annoying when one thing puts your schedule off kilter. Tell me what happened last night.</a:t>
            </a:r>
          </a:p>
          <a:p>
            <a:pPr marL="0" indent="0">
              <a:buNone/>
            </a:pPr>
            <a:r>
              <a:rPr lang="en-GB" sz="2800" b="1" dirty="0"/>
              <a:t>Emotion dismissing:</a:t>
            </a:r>
          </a:p>
          <a:p>
            <a:pPr marL="0" indent="0">
              <a:buNone/>
            </a:pPr>
            <a:r>
              <a:rPr lang="en-GB" sz="2800" i="1" dirty="0"/>
              <a:t>Don’t worry!  You’ll be fine.  The past few days I’ve been so busy, I haven’t even had a chance to have lunch!  </a:t>
            </a:r>
          </a:p>
          <a:p>
            <a:pPr marL="0" indent="0">
              <a:buNone/>
            </a:pPr>
            <a:r>
              <a:rPr lang="en-GB" sz="2800" b="1" dirty="0"/>
              <a:t> Emotion suppressing:</a:t>
            </a:r>
          </a:p>
          <a:p>
            <a:pPr marL="0" indent="0">
              <a:buNone/>
            </a:pPr>
            <a:r>
              <a:rPr lang="en-GB" sz="2800" i="1" dirty="0"/>
              <a:t>You can’t be over-reacting like this all the time,  just chill out!</a:t>
            </a:r>
          </a:p>
          <a:p>
            <a:pPr marL="0" indent="0">
              <a:buNone/>
            </a:pPr>
            <a:r>
              <a:rPr lang="en-GB" sz="2800" b="1" dirty="0"/>
              <a:t>Laissez-faire:</a:t>
            </a:r>
          </a:p>
          <a:p>
            <a:pPr marL="0" indent="0">
              <a:buNone/>
            </a:pPr>
            <a:r>
              <a:rPr lang="en-GB" sz="2800" i="1" dirty="0"/>
              <a:t>How dramatic! Have you finished with the photocopier yet?</a:t>
            </a:r>
            <a:endParaRPr lang="en-GB" dirty="0"/>
          </a:p>
        </p:txBody>
      </p:sp>
      <p:sp>
        <p:nvSpPr>
          <p:cNvPr id="4" name="TextBox 3">
            <a:extLst>
              <a:ext uri="{FF2B5EF4-FFF2-40B4-BE49-F238E27FC236}">
                <a16:creationId xmlns:a16="http://schemas.microsoft.com/office/drawing/2014/main" id="{41757F52-A21D-4C20-B7A3-F5342E678B31}"/>
              </a:ext>
            </a:extLst>
          </p:cNvPr>
          <p:cNvSpPr txBox="1"/>
          <p:nvPr/>
        </p:nvSpPr>
        <p:spPr>
          <a:xfrm>
            <a:off x="251518" y="429291"/>
            <a:ext cx="7776866" cy="646331"/>
          </a:xfrm>
          <a:prstGeom prst="rect">
            <a:avLst/>
          </a:prstGeom>
          <a:noFill/>
        </p:spPr>
        <p:txBody>
          <a:bodyPr wrap="square" rtlCol="0">
            <a:spAutoFit/>
          </a:bodyPr>
          <a:lstStyle/>
          <a:p>
            <a:r>
              <a:rPr lang="en-GB" b="1" dirty="0"/>
              <a:t>Definition: </a:t>
            </a:r>
            <a:r>
              <a:rPr lang="en-GB" b="1" dirty="0">
                <a:solidFill>
                  <a:srgbClr val="FF0000"/>
                </a:solidFill>
              </a:rPr>
              <a:t>Meta-emotion philosophy is the way we think and feel about how we express our OWN emotions &amp; the emotions of OTHERS. </a:t>
            </a:r>
          </a:p>
        </p:txBody>
      </p:sp>
      <p:pic>
        <p:nvPicPr>
          <p:cNvPr id="5" name="Picture 2">
            <a:extLst>
              <a:ext uri="{FF2B5EF4-FFF2-40B4-BE49-F238E27FC236}">
                <a16:creationId xmlns:a16="http://schemas.microsoft.com/office/drawing/2014/main" id="{5C714A3A-DB1A-405B-8E54-38BC79FDD5F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59586" y="915345"/>
            <a:ext cx="1648870" cy="133792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
            <a:extLst>
              <a:ext uri="{FF2B5EF4-FFF2-40B4-BE49-F238E27FC236}">
                <a16:creationId xmlns:a16="http://schemas.microsoft.com/office/drawing/2014/main" id="{83711C4E-58E2-421F-A560-44400A679D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4957" y="2495569"/>
            <a:ext cx="1683907" cy="130540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http://ethosmagazine.org/wp-content/uploads/2013/10/whatever02.jpg">
            <a:extLst>
              <a:ext uri="{FF2B5EF4-FFF2-40B4-BE49-F238E27FC236}">
                <a16:creationId xmlns:a16="http://schemas.microsoft.com/office/drawing/2014/main" id="{79C0D0D6-FB74-4AE0-A499-C8B5186F846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99994" y="5597365"/>
            <a:ext cx="1648870" cy="1071995"/>
          </a:xfrm>
          <a:prstGeom prst="rect">
            <a:avLst/>
          </a:prstGeom>
          <a:noFill/>
          <a:extLst>
            <a:ext uri="{909E8E84-426E-40DD-AFC4-6F175D3DCCD1}">
              <a14:hiddenFill xmlns:a14="http://schemas.microsoft.com/office/drawing/2010/main">
                <a:solidFill>
                  <a:srgbClr val="FFFFFF"/>
                </a:solidFill>
              </a14:hiddenFill>
            </a:ext>
          </a:extLst>
        </p:spPr>
      </p:pic>
      <p:sp>
        <p:nvSpPr>
          <p:cNvPr id="6" name="AutoShape 2" descr="Image result for stop angry face">
            <a:extLst>
              <a:ext uri="{FF2B5EF4-FFF2-40B4-BE49-F238E27FC236}">
                <a16:creationId xmlns:a16="http://schemas.microsoft.com/office/drawing/2014/main" id="{C8AD81D3-E02E-4354-8876-C19BBAB09CBE}"/>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Image result for stop angry face">
            <a:extLst>
              <a:ext uri="{FF2B5EF4-FFF2-40B4-BE49-F238E27FC236}">
                <a16:creationId xmlns:a16="http://schemas.microsoft.com/office/drawing/2014/main" id="{6D864BAB-A1F7-4F79-B824-0EE86A578CAA}"/>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449374" y="3842230"/>
            <a:ext cx="1592602" cy="1592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2258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What does Emotion coaching look like?</a:t>
            </a:r>
          </a:p>
        </p:txBody>
      </p:sp>
      <p:sp>
        <p:nvSpPr>
          <p:cNvPr id="3" name="Content Placeholder 2"/>
          <p:cNvSpPr>
            <a:spLocks noGrp="1"/>
          </p:cNvSpPr>
          <p:nvPr>
            <p:ph idx="1"/>
          </p:nvPr>
        </p:nvSpPr>
        <p:spPr>
          <a:xfrm rot="10800000" flipV="1">
            <a:off x="6634355" y="2099242"/>
            <a:ext cx="2603291" cy="1936766"/>
          </a:xfrm>
        </p:spPr>
        <p:txBody>
          <a:bodyPr>
            <a:noAutofit/>
          </a:bodyPr>
          <a:lstStyle/>
          <a:p>
            <a:pPr marL="0" indent="0">
              <a:buNone/>
            </a:pPr>
            <a:r>
              <a:rPr lang="en-GB" sz="2100" dirty="0"/>
              <a:t>Accepting negative emotion and viewing it as an opportunity for growth &amp; learning.</a:t>
            </a:r>
          </a:p>
        </p:txBody>
      </p:sp>
      <p:pic>
        <p:nvPicPr>
          <p:cNvPr id="11266" name="Picture 2" descr="C:\Users\collimj\AppData\Local\Microsoft\Windows\Temporary Internet Files\Content.IE5\JQPOOIQK\dat-1252-en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46324" y="2042316"/>
            <a:ext cx="2045850" cy="1536564"/>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C:\Users\collimj\AppData\Local\Microsoft\Windows\Temporary Internet Files\Content.IE5\JQPOOIQK\large-Dad-holding-daughters-hand-0-3312[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00459" y="3686470"/>
            <a:ext cx="2449080" cy="3159313"/>
          </a:xfrm>
          <a:prstGeom prst="rect">
            <a:avLst/>
          </a:prstGeom>
          <a:noFill/>
          <a:extLst>
            <a:ext uri="{909E8E84-426E-40DD-AFC4-6F175D3DCCD1}">
              <a14:hiddenFill xmlns:a14="http://schemas.microsoft.com/office/drawing/2010/main">
                <a:solidFill>
                  <a:srgbClr val="FFFFFF"/>
                </a:solidFill>
              </a14:hiddenFill>
            </a:ext>
          </a:extLst>
        </p:spPr>
      </p:pic>
      <p:pic>
        <p:nvPicPr>
          <p:cNvPr id="11271" name="Picture 7" descr="C:\Users\collimj\AppData\Local\Microsoft\Windows\Temporary Internet Files\Content.IE5\BHMAQ1QY\Fotolia_31923644_S-240x300[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3593" y="88587"/>
            <a:ext cx="1242821" cy="155352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http://www.nelive.in/sites/default/files/Awareness-Road-Sign.jpg">
            <a:extLst>
              <a:ext uri="{FF2B5EF4-FFF2-40B4-BE49-F238E27FC236}">
                <a16:creationId xmlns:a16="http://schemas.microsoft.com/office/drawing/2014/main" id="{BF432CC7-D43F-4CCE-B844-EAAA553B5FE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104" t="8408" r="36994"/>
          <a:stretch/>
        </p:blipFill>
        <p:spPr bwMode="auto">
          <a:xfrm>
            <a:off x="304382" y="1998524"/>
            <a:ext cx="1596469" cy="170762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6F794B25-D103-4268-A4B9-0481439F5E40}"/>
              </a:ext>
            </a:extLst>
          </p:cNvPr>
          <p:cNvSpPr/>
          <p:nvPr/>
        </p:nvSpPr>
        <p:spPr>
          <a:xfrm>
            <a:off x="1965597" y="2105679"/>
            <a:ext cx="2515980" cy="1323439"/>
          </a:xfrm>
          <a:prstGeom prst="rect">
            <a:avLst/>
          </a:prstGeom>
        </p:spPr>
        <p:txBody>
          <a:bodyPr wrap="square">
            <a:spAutoFit/>
          </a:bodyPr>
          <a:lstStyle/>
          <a:p>
            <a:r>
              <a:rPr lang="en-GB" sz="2000" dirty="0"/>
              <a:t>An awareness of both low intensity &amp; high intensity emotions in yourself and the child</a:t>
            </a:r>
          </a:p>
        </p:txBody>
      </p:sp>
      <p:sp>
        <p:nvSpPr>
          <p:cNvPr id="5" name="Rectangle 4">
            <a:extLst>
              <a:ext uri="{FF2B5EF4-FFF2-40B4-BE49-F238E27FC236}">
                <a16:creationId xmlns:a16="http://schemas.microsoft.com/office/drawing/2014/main" id="{CBAF6DC2-F60B-46FC-B1C0-AF5F5C700A17}"/>
              </a:ext>
            </a:extLst>
          </p:cNvPr>
          <p:cNvSpPr/>
          <p:nvPr/>
        </p:nvSpPr>
        <p:spPr>
          <a:xfrm>
            <a:off x="2625899" y="4092202"/>
            <a:ext cx="2286000" cy="1107996"/>
          </a:xfrm>
          <a:prstGeom prst="rect">
            <a:avLst/>
          </a:prstGeom>
        </p:spPr>
        <p:txBody>
          <a:bodyPr wrap="square">
            <a:spAutoFit/>
          </a:bodyPr>
          <a:lstStyle/>
          <a:p>
            <a:r>
              <a:rPr lang="en-GB" sz="2200" dirty="0"/>
              <a:t>Helping the child to label their feelings</a:t>
            </a:r>
          </a:p>
        </p:txBody>
      </p:sp>
      <p:sp>
        <p:nvSpPr>
          <p:cNvPr id="6" name="Rectangle 5">
            <a:extLst>
              <a:ext uri="{FF2B5EF4-FFF2-40B4-BE49-F238E27FC236}">
                <a16:creationId xmlns:a16="http://schemas.microsoft.com/office/drawing/2014/main" id="{546072CC-750C-4227-89F1-8FE1309223B6}"/>
              </a:ext>
            </a:extLst>
          </p:cNvPr>
          <p:cNvSpPr/>
          <p:nvPr/>
        </p:nvSpPr>
        <p:spPr>
          <a:xfrm>
            <a:off x="6639664" y="4215313"/>
            <a:ext cx="2677732" cy="861774"/>
          </a:xfrm>
          <a:prstGeom prst="rect">
            <a:avLst/>
          </a:prstGeom>
        </p:spPr>
        <p:txBody>
          <a:bodyPr wrap="square">
            <a:spAutoFit/>
          </a:bodyPr>
          <a:lstStyle/>
          <a:p>
            <a:r>
              <a:rPr lang="en-GB" sz="2500" dirty="0"/>
              <a:t>Validating child’s emotions</a:t>
            </a:r>
          </a:p>
        </p:txBody>
      </p:sp>
      <p:pic>
        <p:nvPicPr>
          <p:cNvPr id="4100" name="Picture 4" descr="https://sunflowerstorytime.files.wordpress.com/2011/03/emotion-faces-picture-e1429925480789.png">
            <a:extLst>
              <a:ext uri="{FF2B5EF4-FFF2-40B4-BE49-F238E27FC236}">
                <a16:creationId xmlns:a16="http://schemas.microsoft.com/office/drawing/2014/main" id="{4FCD6356-50E1-49E8-AD0D-7A8BE44262B5}"/>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098" y="3928686"/>
            <a:ext cx="2468546" cy="1838124"/>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a:extLst>
              <a:ext uri="{FF2B5EF4-FFF2-40B4-BE49-F238E27FC236}">
                <a16:creationId xmlns:a16="http://schemas.microsoft.com/office/drawing/2014/main" id="{5C714A3A-DB1A-405B-8E54-38BC79FDD5FC}"/>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51981" y="219618"/>
            <a:ext cx="1648870" cy="13379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47175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Emotion Coaching Process (1)"/>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27584" y="260648"/>
            <a:ext cx="7632848" cy="5616624"/>
          </a:xfrm>
          <a:prstGeom prst="rect">
            <a:avLst/>
          </a:prstGeom>
          <a:noFill/>
          <a:ln>
            <a:noFill/>
          </a:ln>
        </p:spPr>
      </p:pic>
    </p:spTree>
    <p:extLst>
      <p:ext uri="{BB962C8B-B14F-4D97-AF65-F5344CB8AC3E}">
        <p14:creationId xmlns:p14="http://schemas.microsoft.com/office/powerpoint/2010/main" val="155955693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0520" y="1340768"/>
            <a:ext cx="6571343" cy="1049235"/>
          </a:xfrm>
        </p:spPr>
        <p:txBody>
          <a:bodyPr/>
          <a:lstStyle/>
          <a:p>
            <a:r>
              <a:rPr lang="en-GB" dirty="0"/>
              <a:t>Ruby</a:t>
            </a:r>
          </a:p>
        </p:txBody>
      </p:sp>
      <p:sp>
        <p:nvSpPr>
          <p:cNvPr id="3" name="Content Placeholder 2"/>
          <p:cNvSpPr>
            <a:spLocks noGrp="1"/>
          </p:cNvSpPr>
          <p:nvPr>
            <p:ph idx="1"/>
          </p:nvPr>
        </p:nvSpPr>
        <p:spPr>
          <a:xfrm>
            <a:off x="1331640" y="1889757"/>
            <a:ext cx="6571343" cy="3450613"/>
          </a:xfrm>
        </p:spPr>
        <p:txBody>
          <a:bodyPr>
            <a:normAutofit/>
          </a:bodyPr>
          <a:lstStyle/>
          <a:p>
            <a:pPr marL="0" indent="0">
              <a:buNone/>
            </a:pPr>
            <a:r>
              <a:rPr lang="en-US" sz="2500" i="1" dirty="0"/>
              <a:t>You are about to line the children up to go to assembly. Ruby, an 8-year old, is teary-eyed and approaches you. Ruby often gets teary-eyed in school. She says, “I just don’t want to be in this school anymore!”</a:t>
            </a:r>
            <a:endParaRPr lang="en-GB" sz="2500" i="1" dirty="0"/>
          </a:p>
          <a:p>
            <a:pPr marL="0" indent="0">
              <a:buNone/>
            </a:pPr>
            <a:endParaRPr lang="en-GB" dirty="0"/>
          </a:p>
          <a:p>
            <a:endParaRPr lang="en-GB" dirty="0"/>
          </a:p>
          <a:p>
            <a:endParaRPr lang="en-GB" dirty="0"/>
          </a:p>
          <a:p>
            <a:endParaRPr lang="en-GB" dirty="0"/>
          </a:p>
          <a:p>
            <a:pPr marL="0" indent="0">
              <a:buNone/>
            </a:pPr>
            <a:endParaRPr lang="en-GB" dirty="0"/>
          </a:p>
        </p:txBody>
      </p:sp>
      <p:pic>
        <p:nvPicPr>
          <p:cNvPr id="1229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4168" y="3828609"/>
            <a:ext cx="2348818" cy="21350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8F598F67-E2A2-4DD7-A789-15EFB5C3DC7F}"/>
              </a:ext>
            </a:extLst>
          </p:cNvPr>
          <p:cNvSpPr txBox="1"/>
          <p:nvPr/>
        </p:nvSpPr>
        <p:spPr>
          <a:xfrm>
            <a:off x="467544" y="4555540"/>
            <a:ext cx="4680520" cy="1569660"/>
          </a:xfrm>
          <a:prstGeom prst="rect">
            <a:avLst/>
          </a:prstGeom>
          <a:noFill/>
        </p:spPr>
        <p:txBody>
          <a:bodyPr wrap="square" rtlCol="0">
            <a:spAutoFit/>
          </a:bodyPr>
          <a:lstStyle/>
          <a:p>
            <a:r>
              <a:rPr lang="en-GB" sz="2400" i="1" dirty="0">
                <a:solidFill>
                  <a:srgbClr val="FF0000"/>
                </a:solidFill>
              </a:rPr>
              <a:t>Activity: Match the responses to how the person views emotion. What impact may these different responses have on Ruby?</a:t>
            </a:r>
          </a:p>
        </p:txBody>
      </p:sp>
    </p:spTree>
    <p:extLst>
      <p:ext uri="{BB962C8B-B14F-4D97-AF65-F5344CB8AC3E}">
        <p14:creationId xmlns:p14="http://schemas.microsoft.com/office/powerpoint/2010/main" val="210634063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260648"/>
            <a:ext cx="7668344" cy="798402"/>
          </a:xfrm>
        </p:spPr>
        <p:txBody>
          <a:bodyPr>
            <a:normAutofit/>
          </a:bodyPr>
          <a:lstStyle/>
          <a:p>
            <a:pPr algn="ctr"/>
            <a:r>
              <a:rPr lang="en-GB" sz="2500" dirty="0">
                <a:solidFill>
                  <a:srgbClr val="FF0000"/>
                </a:solidFill>
              </a:rPr>
              <a:t>Activity: Match the response to how the person  views emotional expression</a:t>
            </a:r>
          </a:p>
        </p:txBody>
      </p:sp>
      <p:sp>
        <p:nvSpPr>
          <p:cNvPr id="3" name="Content Placeholder 2"/>
          <p:cNvSpPr>
            <a:spLocks noGrp="1"/>
          </p:cNvSpPr>
          <p:nvPr>
            <p:ph idx="1"/>
          </p:nvPr>
        </p:nvSpPr>
        <p:spPr>
          <a:xfrm>
            <a:off x="251520" y="2786079"/>
            <a:ext cx="8784976" cy="4896544"/>
          </a:xfrm>
        </p:spPr>
        <p:txBody>
          <a:bodyPr>
            <a:normAutofit fontScale="32500" lnSpcReduction="20000"/>
          </a:bodyPr>
          <a:lstStyle/>
          <a:p>
            <a:pPr marL="1371600" lvl="0" indent="-1371600">
              <a:buFont typeface="+mj-lt"/>
              <a:buAutoNum type="arabicPeriod"/>
            </a:pPr>
            <a:r>
              <a:rPr lang="en-US" sz="7400" dirty="0"/>
              <a:t>Just get into the line. We are going to assembly!”</a:t>
            </a:r>
            <a:endParaRPr lang="en-GB" sz="7400" dirty="0"/>
          </a:p>
          <a:p>
            <a:pPr marL="1371600" lvl="0" indent="-1371600">
              <a:buFont typeface="+mj-lt"/>
              <a:buAutoNum type="arabicPeriod"/>
            </a:pPr>
            <a:r>
              <a:rPr lang="en-US" sz="7400" dirty="0"/>
              <a:t>“You love this school. Don’t be silly!” </a:t>
            </a:r>
            <a:endParaRPr lang="en-GB" sz="7400" dirty="0"/>
          </a:p>
          <a:p>
            <a:pPr marL="1371600" lvl="0" indent="-1371600">
              <a:buFont typeface="+mj-lt"/>
              <a:buAutoNum type="arabicPeriod"/>
            </a:pPr>
            <a:r>
              <a:rPr lang="en-US" sz="7400" dirty="0"/>
              <a:t>“You’re looking a bit under the weather. Let’s have a chat after assembly, Ruby!”</a:t>
            </a:r>
            <a:endParaRPr lang="en-GB" sz="7400" dirty="0"/>
          </a:p>
          <a:p>
            <a:pPr marL="1371600" lvl="0" indent="-1371600">
              <a:buFont typeface="+mj-lt"/>
              <a:buAutoNum type="arabicPeriod"/>
            </a:pPr>
            <a:r>
              <a:rPr lang="en-US" sz="7400" dirty="0"/>
              <a:t>“How dare you say that about our school! We do so much for you here, Ruby!” </a:t>
            </a:r>
            <a:endParaRPr lang="en-GB" sz="7400" dirty="0"/>
          </a:p>
          <a:p>
            <a:pPr marL="1371600" lvl="0" indent="-1371600">
              <a:buFont typeface="+mj-lt"/>
              <a:buAutoNum type="arabicPeriod"/>
            </a:pPr>
            <a:r>
              <a:rPr lang="en-US" sz="7400" dirty="0"/>
              <a:t>“I do want to talk to you about why you’re upset, but we can’t talk about this right now. Come and sit by me in assembly.” </a:t>
            </a:r>
            <a:endParaRPr lang="en-GB" sz="7400" dirty="0"/>
          </a:p>
          <a:p>
            <a:endParaRPr lang="en-GB" dirty="0"/>
          </a:p>
        </p:txBody>
      </p:sp>
      <p:pic>
        <p:nvPicPr>
          <p:cNvPr id="7172" name="Picture 4" descr="http://ethosmagazine.org/wp-content/uploads/2013/10/whatever02.jpg">
            <a:extLst>
              <a:ext uri="{FF2B5EF4-FFF2-40B4-BE49-F238E27FC236}">
                <a16:creationId xmlns:a16="http://schemas.microsoft.com/office/drawing/2014/main" id="{DC731F6F-21A0-416D-885F-25B8421DCD2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76256" y="1059050"/>
            <a:ext cx="1948436" cy="1504691"/>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https://t3.ftcdn.net/jpg/00/50/39/12/240_F_50391224_l2KVN0JWE88Kua43yCZBFDko1pU7QkC2.jpg">
            <a:extLst>
              <a:ext uri="{FF2B5EF4-FFF2-40B4-BE49-F238E27FC236}">
                <a16:creationId xmlns:a16="http://schemas.microsoft.com/office/drawing/2014/main" id="{6309DE01-BD4B-473F-9695-08BFDCD8B5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2008" y="1088108"/>
            <a:ext cx="1905000" cy="147679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https://media-exp1.licdn.com/mpr/mpr/p/6/005/0ae/2b5/064793a.png">
            <a:extLst>
              <a:ext uri="{FF2B5EF4-FFF2-40B4-BE49-F238E27FC236}">
                <a16:creationId xmlns:a16="http://schemas.microsoft.com/office/drawing/2014/main" id="{2CC8F00D-58C1-41FE-A787-E0968972542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8784" y="1103023"/>
            <a:ext cx="1800200" cy="146071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Image result for stop angry face">
            <a:extLst>
              <a:ext uri="{FF2B5EF4-FFF2-40B4-BE49-F238E27FC236}">
                <a16:creationId xmlns:a16="http://schemas.microsoft.com/office/drawing/2014/main" id="{96143A90-201C-42DE-9E88-B31C59BFE63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022416" y="998469"/>
            <a:ext cx="1592602" cy="1592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7670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260648"/>
            <a:ext cx="7668344" cy="798402"/>
          </a:xfrm>
        </p:spPr>
        <p:txBody>
          <a:bodyPr>
            <a:normAutofit/>
          </a:bodyPr>
          <a:lstStyle/>
          <a:p>
            <a:pPr algn="ctr"/>
            <a:r>
              <a:rPr lang="en-GB" sz="2000" dirty="0">
                <a:solidFill>
                  <a:srgbClr val="FF0000"/>
                </a:solidFill>
              </a:rPr>
              <a:t>Activity: Match the response to how the person  views emotional  expression</a:t>
            </a:r>
          </a:p>
        </p:txBody>
      </p:sp>
      <p:sp>
        <p:nvSpPr>
          <p:cNvPr id="3" name="Content Placeholder 2"/>
          <p:cNvSpPr>
            <a:spLocks noGrp="1"/>
          </p:cNvSpPr>
          <p:nvPr>
            <p:ph idx="1"/>
          </p:nvPr>
        </p:nvSpPr>
        <p:spPr>
          <a:xfrm>
            <a:off x="291348" y="2368275"/>
            <a:ext cx="9033180" cy="4489726"/>
          </a:xfrm>
        </p:spPr>
        <p:txBody>
          <a:bodyPr>
            <a:normAutofit lnSpcReduction="10000"/>
          </a:bodyPr>
          <a:lstStyle/>
          <a:p>
            <a:pPr marL="457200" lvl="0" indent="-457200">
              <a:buFont typeface="+mj-lt"/>
              <a:buAutoNum type="arabicPeriod" startAt="6"/>
            </a:pPr>
            <a:r>
              <a:rPr lang="en-US" sz="2400" dirty="0"/>
              <a:t>“Don’t talk like that!” </a:t>
            </a:r>
            <a:endParaRPr lang="en-GB" sz="2400" dirty="0"/>
          </a:p>
          <a:p>
            <a:pPr marL="457200" lvl="0" indent="-457200">
              <a:buFont typeface="+mj-lt"/>
              <a:buAutoNum type="arabicPeriod" startAt="6"/>
            </a:pPr>
            <a:r>
              <a:rPr lang="en-US" sz="2400" dirty="0"/>
              <a:t>“I’m wondering whether you’re feeling a bit upset about </a:t>
            </a:r>
            <a:r>
              <a:rPr lang="en-US" sz="2400" dirty="0" err="1"/>
              <a:t>Seren</a:t>
            </a:r>
            <a:r>
              <a:rPr lang="en-US" sz="2400" dirty="0"/>
              <a:t> changing school. I’m on lunch duty, let’s have a chat then!” </a:t>
            </a:r>
            <a:endParaRPr lang="en-GB" sz="2400" dirty="0"/>
          </a:p>
          <a:p>
            <a:pPr marL="457200" lvl="0" indent="-457200">
              <a:buFont typeface="+mj-lt"/>
              <a:buAutoNum type="arabicPeriod" startAt="6"/>
            </a:pPr>
            <a:r>
              <a:rPr lang="en-US" sz="2400" dirty="0"/>
              <a:t>“Can you get my folder from the table?” </a:t>
            </a:r>
            <a:endParaRPr lang="en-GB" sz="2400" dirty="0"/>
          </a:p>
          <a:p>
            <a:pPr marL="457200" lvl="0" indent="-457200">
              <a:buFont typeface="+mj-lt"/>
              <a:buAutoNum type="arabicPeriod" startAt="6"/>
            </a:pPr>
            <a:r>
              <a:rPr lang="en-US" sz="2400" dirty="0"/>
              <a:t>“I have no time to listen to your negativity, Ruby!” </a:t>
            </a:r>
            <a:endParaRPr lang="en-GB" sz="2400" dirty="0"/>
          </a:p>
          <a:p>
            <a:pPr marL="457200" lvl="0" indent="-457200">
              <a:buFont typeface="+mj-lt"/>
              <a:buAutoNum type="arabicPeriod" startAt="6"/>
            </a:pPr>
            <a:r>
              <a:rPr lang="en-US" sz="2400" dirty="0"/>
              <a:t>“Don’t worry, darling. Things will get better!” </a:t>
            </a:r>
            <a:endParaRPr lang="en-GB" sz="2400" dirty="0"/>
          </a:p>
          <a:p>
            <a:pPr marL="457200" lvl="0" indent="-457200">
              <a:buFont typeface="+mj-lt"/>
              <a:buAutoNum type="arabicPeriod" startAt="6"/>
            </a:pPr>
            <a:r>
              <a:rPr lang="en-US" sz="2400" dirty="0"/>
              <a:t>“Aw, you poor thing.  You look sad. What would help you feel a bit better before we go to assembly?” </a:t>
            </a:r>
            <a:endParaRPr lang="en-GB" sz="2400" dirty="0"/>
          </a:p>
          <a:p>
            <a:pPr marL="457200" lvl="0" indent="-457200">
              <a:buFont typeface="+mj-lt"/>
              <a:buAutoNum type="arabicPeriod" startAt="6"/>
            </a:pPr>
            <a:r>
              <a:rPr lang="en-US" sz="2400" dirty="0"/>
              <a:t>“Go talk to Mrs. Thomas.” </a:t>
            </a:r>
            <a:endParaRPr lang="en-GB" sz="2400" dirty="0"/>
          </a:p>
          <a:p>
            <a:pPr marL="0" indent="0">
              <a:buNone/>
            </a:pPr>
            <a:endParaRPr lang="en-GB" dirty="0"/>
          </a:p>
        </p:txBody>
      </p:sp>
      <p:pic>
        <p:nvPicPr>
          <p:cNvPr id="7172" name="Picture 4" descr="http://ethosmagazine.org/wp-content/uploads/2013/10/whatever02.jpg">
            <a:extLst>
              <a:ext uri="{FF2B5EF4-FFF2-40B4-BE49-F238E27FC236}">
                <a16:creationId xmlns:a16="http://schemas.microsoft.com/office/drawing/2014/main" id="{DC731F6F-21A0-416D-885F-25B8421DCD2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39856" y="863584"/>
            <a:ext cx="1948436" cy="1504691"/>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https://t3.ftcdn.net/jpg/00/50/39/12/240_F_50391224_l2KVN0JWE88Kua43yCZBFDko1pU7QkC2.jpg">
            <a:extLst>
              <a:ext uri="{FF2B5EF4-FFF2-40B4-BE49-F238E27FC236}">
                <a16:creationId xmlns:a16="http://schemas.microsoft.com/office/drawing/2014/main" id="{6309DE01-BD4B-473F-9695-08BFDCD8B5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56756" y="892642"/>
            <a:ext cx="1905000" cy="147679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https://media-exp1.licdn.com/mpr/mpr/p/6/005/0ae/2b5/064793a.png">
            <a:extLst>
              <a:ext uri="{FF2B5EF4-FFF2-40B4-BE49-F238E27FC236}">
                <a16:creationId xmlns:a16="http://schemas.microsoft.com/office/drawing/2014/main" id="{832B5127-4377-4218-8EB0-101CFFA22CD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9552" y="908720"/>
            <a:ext cx="1800200" cy="146071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Image result for stop angry face">
            <a:extLst>
              <a:ext uri="{FF2B5EF4-FFF2-40B4-BE49-F238E27FC236}">
                <a16:creationId xmlns:a16="http://schemas.microsoft.com/office/drawing/2014/main" id="{4FB6ECB9-4951-40E3-AFC4-168EEBA91D25}"/>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031350" y="819628"/>
            <a:ext cx="1592602" cy="1592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997941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260648"/>
            <a:ext cx="7668344" cy="798402"/>
          </a:xfrm>
        </p:spPr>
        <p:txBody>
          <a:bodyPr>
            <a:normAutofit/>
          </a:bodyPr>
          <a:lstStyle/>
          <a:p>
            <a:pPr algn="ctr"/>
            <a:r>
              <a:rPr lang="en-GB" sz="2000" dirty="0">
                <a:solidFill>
                  <a:srgbClr val="FF0000"/>
                </a:solidFill>
              </a:rPr>
              <a:t>What could happen next using each approach?  How might ruby respond?</a:t>
            </a:r>
          </a:p>
        </p:txBody>
      </p:sp>
      <p:pic>
        <p:nvPicPr>
          <p:cNvPr id="7172" name="Picture 4" descr="http://ethosmagazine.org/wp-content/uploads/2013/10/whatever02.jpg">
            <a:extLst>
              <a:ext uri="{FF2B5EF4-FFF2-40B4-BE49-F238E27FC236}">
                <a16:creationId xmlns:a16="http://schemas.microsoft.com/office/drawing/2014/main" id="{DC731F6F-21A0-416D-885F-25B8421DCD2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39856" y="863584"/>
            <a:ext cx="1948436" cy="1504691"/>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https://t3.ftcdn.net/jpg/00/50/39/12/240_F_50391224_l2KVN0JWE88Kua43yCZBFDko1pU7QkC2.jpg">
            <a:extLst>
              <a:ext uri="{FF2B5EF4-FFF2-40B4-BE49-F238E27FC236}">
                <a16:creationId xmlns:a16="http://schemas.microsoft.com/office/drawing/2014/main" id="{6309DE01-BD4B-473F-9695-08BFDCD8B5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56756" y="892642"/>
            <a:ext cx="1905000" cy="147679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https://media-exp1.licdn.com/mpr/mpr/p/6/005/0ae/2b5/064793a.png">
            <a:extLst>
              <a:ext uri="{FF2B5EF4-FFF2-40B4-BE49-F238E27FC236}">
                <a16:creationId xmlns:a16="http://schemas.microsoft.com/office/drawing/2014/main" id="{832B5127-4377-4218-8EB0-101CFFA22CD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9552" y="908720"/>
            <a:ext cx="1800200" cy="1460718"/>
          </a:xfrm>
          <a:prstGeom prst="rect">
            <a:avLst/>
          </a:prstGeom>
          <a:noFill/>
          <a:extLst>
            <a:ext uri="{909E8E84-426E-40DD-AFC4-6F175D3DCCD1}">
              <a14:hiddenFill xmlns:a14="http://schemas.microsoft.com/office/drawing/2010/main">
                <a:solidFill>
                  <a:srgbClr val="FFFFFF"/>
                </a:solidFill>
              </a14:hiddenFill>
            </a:ext>
          </a:extLst>
        </p:spPr>
      </p:pic>
      <p:sp>
        <p:nvSpPr>
          <p:cNvPr id="4" name="Cloud 3"/>
          <p:cNvSpPr/>
          <p:nvPr/>
        </p:nvSpPr>
        <p:spPr>
          <a:xfrm>
            <a:off x="4897169" y="2507865"/>
            <a:ext cx="4246831" cy="2497188"/>
          </a:xfrm>
          <a:prstGeom prst="cloud">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002060"/>
                </a:solidFill>
              </a:rPr>
              <a:t>“I’m wondering whether you’re feeling a bit upset about </a:t>
            </a:r>
            <a:r>
              <a:rPr lang="en-US" b="1" dirty="0" err="1">
                <a:solidFill>
                  <a:srgbClr val="002060"/>
                </a:solidFill>
              </a:rPr>
              <a:t>Seren</a:t>
            </a:r>
            <a:r>
              <a:rPr lang="en-US" b="1" dirty="0">
                <a:solidFill>
                  <a:srgbClr val="002060"/>
                </a:solidFill>
              </a:rPr>
              <a:t> changing school. I’m on lunch duty, let’s have a chat then!” </a:t>
            </a:r>
            <a:endParaRPr lang="en-GB" b="1" dirty="0">
              <a:solidFill>
                <a:srgbClr val="002060"/>
              </a:solidFill>
            </a:endParaRPr>
          </a:p>
        </p:txBody>
      </p:sp>
      <p:sp>
        <p:nvSpPr>
          <p:cNvPr id="5" name="Cloud 4"/>
          <p:cNvSpPr/>
          <p:nvPr/>
        </p:nvSpPr>
        <p:spPr>
          <a:xfrm>
            <a:off x="494674" y="5229536"/>
            <a:ext cx="3330116" cy="1620788"/>
          </a:xfrm>
          <a:prstGeom prst="cloud">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500" b="1" dirty="0">
                <a:solidFill>
                  <a:srgbClr val="002060"/>
                </a:solidFill>
              </a:rPr>
              <a:t>“Don’t talk like that!” </a:t>
            </a:r>
            <a:endParaRPr lang="en-GB" sz="2500" b="1" dirty="0">
              <a:solidFill>
                <a:srgbClr val="002060"/>
              </a:solidFill>
            </a:endParaRPr>
          </a:p>
          <a:p>
            <a:pPr algn="ctr"/>
            <a:endParaRPr lang="en-GB" dirty="0"/>
          </a:p>
        </p:txBody>
      </p:sp>
      <p:sp>
        <p:nvSpPr>
          <p:cNvPr id="6" name="Cloud 5"/>
          <p:cNvSpPr/>
          <p:nvPr/>
        </p:nvSpPr>
        <p:spPr>
          <a:xfrm>
            <a:off x="4760894" y="5077937"/>
            <a:ext cx="3635896" cy="1724794"/>
          </a:xfrm>
          <a:prstGeom prst="cloud">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rgbClr val="002060"/>
                </a:solidFill>
              </a:rPr>
              <a:t>“Don’t worry, darling. Things will get better!” </a:t>
            </a:r>
          </a:p>
        </p:txBody>
      </p:sp>
      <p:sp>
        <p:nvSpPr>
          <p:cNvPr id="8" name="Cloud 7"/>
          <p:cNvSpPr/>
          <p:nvPr/>
        </p:nvSpPr>
        <p:spPr>
          <a:xfrm>
            <a:off x="287524" y="2636912"/>
            <a:ext cx="4284476" cy="2239094"/>
          </a:xfrm>
          <a:prstGeom prst="cloud">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endParaRPr lang="en-US" sz="2800" dirty="0">
              <a:solidFill>
                <a:srgbClr val="002060"/>
              </a:solidFill>
            </a:endParaRPr>
          </a:p>
          <a:p>
            <a:pPr lvl="0"/>
            <a:endParaRPr lang="en-US" sz="2800" dirty="0">
              <a:solidFill>
                <a:srgbClr val="002060"/>
              </a:solidFill>
            </a:endParaRPr>
          </a:p>
          <a:p>
            <a:pPr lvl="0"/>
            <a:r>
              <a:rPr lang="en-US" b="1" dirty="0">
                <a:solidFill>
                  <a:srgbClr val="002060"/>
                </a:solidFill>
              </a:rPr>
              <a:t>“I have no time to listen to your negativity, Ruby!” </a:t>
            </a:r>
            <a:endParaRPr lang="en-GB" b="1" dirty="0">
              <a:solidFill>
                <a:srgbClr val="002060"/>
              </a:solidFill>
            </a:endParaRPr>
          </a:p>
          <a:p>
            <a:endParaRPr lang="en-GB" sz="2800" dirty="0">
              <a:solidFill>
                <a:srgbClr val="002060"/>
              </a:solidFill>
            </a:endParaRPr>
          </a:p>
          <a:p>
            <a:pPr algn="ctr"/>
            <a:endParaRPr lang="en-US" sz="2500" b="1" dirty="0">
              <a:solidFill>
                <a:srgbClr val="002060"/>
              </a:solidFill>
            </a:endParaRPr>
          </a:p>
        </p:txBody>
      </p:sp>
      <p:pic>
        <p:nvPicPr>
          <p:cNvPr id="12" name="Picture 6" descr="Image result for stop angry face">
            <a:extLst>
              <a:ext uri="{FF2B5EF4-FFF2-40B4-BE49-F238E27FC236}">
                <a16:creationId xmlns:a16="http://schemas.microsoft.com/office/drawing/2014/main" id="{0EFF70C2-5D16-4A09-B0B9-7CD1F25865AB}"/>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882385" y="908720"/>
            <a:ext cx="1592602" cy="1592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011403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6412" y="1412776"/>
            <a:ext cx="8604448" cy="1049235"/>
          </a:xfrm>
        </p:spPr>
        <p:txBody>
          <a:bodyPr>
            <a:normAutofit/>
          </a:bodyPr>
          <a:lstStyle/>
          <a:p>
            <a:pPr algn="ctr"/>
            <a:r>
              <a:rPr lang="en-GB" sz="3500" dirty="0">
                <a:solidFill>
                  <a:srgbClr val="002060"/>
                </a:solidFill>
              </a:rPr>
              <a:t>Put aces in their place! </a:t>
            </a:r>
          </a:p>
        </p:txBody>
      </p:sp>
      <p:sp>
        <p:nvSpPr>
          <p:cNvPr id="3" name="Content Placeholder 2"/>
          <p:cNvSpPr>
            <a:spLocks noGrp="1"/>
          </p:cNvSpPr>
          <p:nvPr>
            <p:ph idx="1"/>
          </p:nvPr>
        </p:nvSpPr>
        <p:spPr>
          <a:xfrm>
            <a:off x="539552" y="2015734"/>
            <a:ext cx="7475283" cy="4077562"/>
          </a:xfrm>
        </p:spPr>
        <p:txBody>
          <a:bodyPr>
            <a:normAutofit/>
          </a:bodyPr>
          <a:lstStyle/>
          <a:p>
            <a:r>
              <a:rPr lang="en-GB" sz="3000" b="1" dirty="0">
                <a:solidFill>
                  <a:srgbClr val="002060"/>
                </a:solidFill>
              </a:rPr>
              <a:t>P</a:t>
            </a:r>
            <a:r>
              <a:rPr lang="en-GB" sz="3000" dirty="0"/>
              <a:t>layfulness- environment &amp; approach</a:t>
            </a:r>
          </a:p>
          <a:p>
            <a:r>
              <a:rPr lang="en-GB" sz="3000" b="1" dirty="0">
                <a:solidFill>
                  <a:srgbClr val="002060"/>
                </a:solidFill>
              </a:rPr>
              <a:t>L</a:t>
            </a:r>
            <a:r>
              <a:rPr lang="en-GB" sz="3000" dirty="0"/>
              <a:t>iking </a:t>
            </a:r>
          </a:p>
          <a:p>
            <a:r>
              <a:rPr lang="en-GB" sz="3000" b="1" dirty="0">
                <a:solidFill>
                  <a:srgbClr val="002060"/>
                </a:solidFill>
              </a:rPr>
              <a:t>A</a:t>
            </a:r>
            <a:r>
              <a:rPr lang="en-GB" sz="3000" dirty="0"/>
              <a:t>cceptance</a:t>
            </a:r>
          </a:p>
          <a:p>
            <a:r>
              <a:rPr lang="en-GB" sz="3000" b="1" dirty="0">
                <a:solidFill>
                  <a:srgbClr val="002060"/>
                </a:solidFill>
              </a:rPr>
              <a:t>C</a:t>
            </a:r>
            <a:r>
              <a:rPr lang="en-GB" sz="3000" dirty="0"/>
              <a:t>uriosity</a:t>
            </a:r>
          </a:p>
          <a:p>
            <a:r>
              <a:rPr lang="en-GB" sz="3000" b="1" dirty="0">
                <a:solidFill>
                  <a:srgbClr val="002060"/>
                </a:solidFill>
              </a:rPr>
              <a:t>E</a:t>
            </a:r>
            <a:r>
              <a:rPr lang="en-GB" sz="3000" dirty="0"/>
              <a:t>mpathy</a:t>
            </a:r>
          </a:p>
          <a:p>
            <a:pPr marL="0" indent="0">
              <a:buNone/>
            </a:pPr>
            <a:r>
              <a:rPr lang="en-GB" sz="3000" dirty="0">
                <a:solidFill>
                  <a:schemeClr val="accent1">
                    <a:lumMod val="75000"/>
                  </a:schemeClr>
                </a:solidFill>
              </a:rPr>
              <a:t>(Dan Hughes, 2006)</a:t>
            </a:r>
          </a:p>
          <a:p>
            <a:endParaRPr lang="en-GB" dirty="0"/>
          </a:p>
          <a:p>
            <a:pPr marL="0" indent="0">
              <a:buNone/>
            </a:pPr>
            <a:endParaRPr lang="en-GB" dirty="0"/>
          </a:p>
          <a:p>
            <a:pPr marL="0" indent="0">
              <a:buNone/>
            </a:pPr>
            <a:endParaRPr lang="en-GB" dirty="0"/>
          </a:p>
        </p:txBody>
      </p:sp>
      <p:sp>
        <p:nvSpPr>
          <p:cNvPr id="7" name="Double Wave 6">
            <a:extLst>
              <a:ext uri="{FF2B5EF4-FFF2-40B4-BE49-F238E27FC236}">
                <a16:creationId xmlns:a16="http://schemas.microsoft.com/office/drawing/2014/main" id="{240913AE-D742-4702-8578-B1C6BB1C3835}"/>
              </a:ext>
            </a:extLst>
          </p:cNvPr>
          <p:cNvSpPr/>
          <p:nvPr/>
        </p:nvSpPr>
        <p:spPr>
          <a:xfrm>
            <a:off x="5580112" y="2987842"/>
            <a:ext cx="3181692" cy="2133346"/>
          </a:xfrm>
          <a:prstGeom prst="doubleWav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 useful way to ensure an emotion coaching approach in school or home</a:t>
            </a:r>
          </a:p>
        </p:txBody>
      </p:sp>
      <p:pic>
        <p:nvPicPr>
          <p:cNvPr id="8" name="Picture 2" descr="https://media-exp1.licdn.com/mpr/mpr/p/6/005/0ae/2b5/064793a.png">
            <a:extLst>
              <a:ext uri="{FF2B5EF4-FFF2-40B4-BE49-F238E27FC236}">
                <a16:creationId xmlns:a16="http://schemas.microsoft.com/office/drawing/2014/main" id="{38376328-7D8E-4DF5-A325-4CABA8836DE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5514"/>
            <a:ext cx="2154313" cy="17480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539832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023156" y="732435"/>
            <a:ext cx="5688632" cy="1049235"/>
          </a:xfrm>
        </p:spPr>
        <p:txBody>
          <a:bodyPr>
            <a:noAutofit/>
          </a:bodyPr>
          <a:lstStyle/>
          <a:p>
            <a:pPr algn="ctr"/>
            <a:r>
              <a:rPr lang="en-GB" sz="4500" dirty="0">
                <a:solidFill>
                  <a:srgbClr val="002060"/>
                </a:solidFill>
              </a:rPr>
              <a:t>Put aces in </a:t>
            </a:r>
            <a:br>
              <a:rPr lang="en-GB" sz="4500" dirty="0">
                <a:solidFill>
                  <a:srgbClr val="002060"/>
                </a:solidFill>
              </a:rPr>
            </a:br>
            <a:r>
              <a:rPr lang="en-GB" sz="4500" dirty="0">
                <a:solidFill>
                  <a:srgbClr val="002060"/>
                </a:solidFill>
              </a:rPr>
              <a:t>their place! </a:t>
            </a:r>
          </a:p>
        </p:txBody>
      </p:sp>
      <p:sp>
        <p:nvSpPr>
          <p:cNvPr id="3" name="Content Placeholder 2"/>
          <p:cNvSpPr>
            <a:spLocks noGrp="1"/>
          </p:cNvSpPr>
          <p:nvPr>
            <p:ph idx="1"/>
          </p:nvPr>
        </p:nvSpPr>
        <p:spPr>
          <a:xfrm>
            <a:off x="539552" y="2015734"/>
            <a:ext cx="8413540" cy="4725634"/>
          </a:xfrm>
        </p:spPr>
        <p:txBody>
          <a:bodyPr>
            <a:normAutofit fontScale="62500" lnSpcReduction="20000"/>
          </a:bodyPr>
          <a:lstStyle/>
          <a:p>
            <a:r>
              <a:rPr lang="en-GB" sz="3000" b="1" dirty="0">
                <a:solidFill>
                  <a:srgbClr val="002060"/>
                </a:solidFill>
              </a:rPr>
              <a:t>P</a:t>
            </a:r>
            <a:r>
              <a:rPr lang="en-GB" sz="3000" dirty="0"/>
              <a:t>layfulness: </a:t>
            </a:r>
          </a:p>
          <a:p>
            <a:pPr marL="0" indent="0">
              <a:buNone/>
            </a:pPr>
            <a:r>
              <a:rPr lang="en-GB" sz="3000" dirty="0"/>
              <a:t>Showing warmth, soft eye contact, welcoming body posture</a:t>
            </a:r>
          </a:p>
          <a:p>
            <a:r>
              <a:rPr lang="en-GB" sz="3000" b="1" dirty="0">
                <a:solidFill>
                  <a:srgbClr val="002060"/>
                </a:solidFill>
              </a:rPr>
              <a:t>L</a:t>
            </a:r>
            <a:r>
              <a:rPr lang="en-GB" sz="3000" dirty="0"/>
              <a:t>iking:</a:t>
            </a:r>
          </a:p>
          <a:p>
            <a:pPr marL="0" indent="0">
              <a:buNone/>
            </a:pPr>
            <a:r>
              <a:rPr lang="en-GB" sz="3000" dirty="0"/>
              <a:t>Showing unconditional positive regard for the child</a:t>
            </a:r>
          </a:p>
          <a:p>
            <a:r>
              <a:rPr lang="en-GB" sz="3000" b="1" dirty="0">
                <a:solidFill>
                  <a:srgbClr val="002060"/>
                </a:solidFill>
              </a:rPr>
              <a:t>A</a:t>
            </a:r>
            <a:r>
              <a:rPr lang="en-GB" sz="3000" dirty="0"/>
              <a:t>cceptance:</a:t>
            </a:r>
          </a:p>
          <a:p>
            <a:pPr marL="0" indent="0">
              <a:buNone/>
            </a:pPr>
            <a:r>
              <a:rPr lang="en-GB" sz="3000" dirty="0"/>
              <a:t>“ You look really upset right now. What’s happened?”</a:t>
            </a:r>
          </a:p>
          <a:p>
            <a:r>
              <a:rPr lang="en-GB" sz="3000" b="1" dirty="0">
                <a:solidFill>
                  <a:srgbClr val="002060"/>
                </a:solidFill>
              </a:rPr>
              <a:t>C</a:t>
            </a:r>
            <a:r>
              <a:rPr lang="en-GB" sz="3000" dirty="0"/>
              <a:t>uriosity:</a:t>
            </a:r>
          </a:p>
          <a:p>
            <a:pPr marL="0" indent="0">
              <a:buNone/>
            </a:pPr>
            <a:r>
              <a:rPr lang="en-GB" sz="3000" dirty="0"/>
              <a:t>“I’m </a:t>
            </a:r>
            <a:r>
              <a:rPr lang="en-GB" sz="3000" dirty="0">
                <a:solidFill>
                  <a:srgbClr val="FF0000"/>
                </a:solidFill>
              </a:rPr>
              <a:t>wondering</a:t>
            </a:r>
            <a:r>
              <a:rPr lang="en-GB" sz="3000" dirty="0"/>
              <a:t> if you are still upset about what Gethin said…”</a:t>
            </a:r>
          </a:p>
          <a:p>
            <a:r>
              <a:rPr lang="en-GB" sz="3000" b="1" dirty="0">
                <a:solidFill>
                  <a:srgbClr val="002060"/>
                </a:solidFill>
              </a:rPr>
              <a:t>E</a:t>
            </a:r>
            <a:r>
              <a:rPr lang="en-GB" sz="3000" dirty="0"/>
              <a:t>mpathy:</a:t>
            </a:r>
          </a:p>
          <a:p>
            <a:pPr marL="0" indent="0">
              <a:buNone/>
            </a:pPr>
            <a:r>
              <a:rPr lang="en-GB" sz="3000" dirty="0"/>
              <a:t>“ I know you’re finding mum being away difficult at the moment and that’s okay.”</a:t>
            </a:r>
          </a:p>
          <a:p>
            <a:endParaRPr lang="en-GB" sz="3000" dirty="0"/>
          </a:p>
          <a:p>
            <a:pPr marL="0" indent="0">
              <a:buNone/>
            </a:pPr>
            <a:endParaRPr lang="en-GB" dirty="0"/>
          </a:p>
          <a:p>
            <a:pPr marL="0" indent="0">
              <a:buNone/>
            </a:pPr>
            <a:endParaRPr lang="en-GB" dirty="0"/>
          </a:p>
        </p:txBody>
      </p:sp>
      <p:pic>
        <p:nvPicPr>
          <p:cNvPr id="8" name="Picture 2" descr="https://media-exp1.licdn.com/mpr/mpr/p/6/005/0ae/2b5/064793a.png">
            <a:extLst>
              <a:ext uri="{FF2B5EF4-FFF2-40B4-BE49-F238E27FC236}">
                <a16:creationId xmlns:a16="http://schemas.microsoft.com/office/drawing/2014/main" id="{38376328-7D8E-4DF5-A325-4CABA8836DE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33420" y="230895"/>
            <a:ext cx="1619672" cy="131423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a:extLst>
              <a:ext uri="{FF2B5EF4-FFF2-40B4-BE49-F238E27FC236}">
                <a16:creationId xmlns:a16="http://schemas.microsoft.com/office/drawing/2014/main" id="{14A33438-FDF6-408F-A525-F24DC400D8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459" y="0"/>
            <a:ext cx="1931261" cy="1755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0029258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419CA0-BFB4-4390-AB8F-5DBFCA45D4D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96E9C81-ACBE-459E-A7D5-2BB824B68F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13" name="Picture 12" descr="A picture containing indoor, furniture&#10;&#10;Description generated with high confidence">
            <a:extLst>
              <a:ext uri="{FF2B5EF4-FFF2-40B4-BE49-F238E27FC236}">
                <a16:creationId xmlns:a16="http://schemas.microsoft.com/office/drawing/2014/main" id="{08EC5C75-E28F-4899-9C2E-39431B82B740}"/>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5" name="Straight Connector 14">
            <a:extLst>
              <a:ext uri="{FF2B5EF4-FFF2-40B4-BE49-F238E27FC236}">
                <a16:creationId xmlns:a16="http://schemas.microsoft.com/office/drawing/2014/main" id="{46AAE0A1-60AD-4190-B85D-2DD8148369C7}"/>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CF4C623-16D7-4722-8EFB-A5B0E3BC077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4161030"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19" name="Group 18">
            <a:extLst>
              <a:ext uri="{FF2B5EF4-FFF2-40B4-BE49-F238E27FC236}">
                <a16:creationId xmlns:a16="http://schemas.microsoft.com/office/drawing/2014/main" id="{CEBDCB18-ABE5-43B0-8B68-89FEDAECB8B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8041" y="482171"/>
            <a:ext cx="3055899" cy="5149101"/>
            <a:chOff x="7463259" y="583365"/>
            <a:chExt cx="4074533" cy="5181928"/>
          </a:xfrm>
        </p:grpSpPr>
        <p:sp>
          <p:nvSpPr>
            <p:cNvPr id="20" name="Rectangle 19">
              <a:extLst>
                <a:ext uri="{FF2B5EF4-FFF2-40B4-BE49-F238E27FC236}">
                  <a16:creationId xmlns:a16="http://schemas.microsoft.com/office/drawing/2014/main" id="{483C65C6-7268-490D-B4A8-927D45FAB623}"/>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133D4A5-82E5-43A0-9FF0-81B7AC16CDF6}"/>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2" descr="C:\Users\collimj\AppData\Local\Microsoft\Windows\Temporary Internet Files\Content.IE5\JQPOOIQK\Sadness[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277" r="47448" b="4"/>
          <a:stretch/>
        </p:blipFill>
        <p:spPr bwMode="auto">
          <a:xfrm>
            <a:off x="6087279" y="1116345"/>
            <a:ext cx="2099328" cy="386617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088685" y="804520"/>
            <a:ext cx="4162766" cy="1049235"/>
          </a:xfrm>
        </p:spPr>
        <p:txBody>
          <a:bodyPr>
            <a:normAutofit/>
          </a:bodyPr>
          <a:lstStyle/>
          <a:p>
            <a:r>
              <a:rPr lang="en-GB" dirty="0"/>
              <a:t>Ruby –after assembly</a:t>
            </a:r>
          </a:p>
        </p:txBody>
      </p:sp>
      <p:sp>
        <p:nvSpPr>
          <p:cNvPr id="3" name="Content Placeholder 2"/>
          <p:cNvSpPr>
            <a:spLocks noGrp="1"/>
          </p:cNvSpPr>
          <p:nvPr>
            <p:ph idx="1"/>
          </p:nvPr>
        </p:nvSpPr>
        <p:spPr>
          <a:xfrm>
            <a:off x="1088685" y="2015732"/>
            <a:ext cx="4162766" cy="3450613"/>
          </a:xfrm>
        </p:spPr>
        <p:txBody>
          <a:bodyPr>
            <a:normAutofit/>
          </a:bodyPr>
          <a:lstStyle/>
          <a:p>
            <a:r>
              <a:rPr lang="en-US" sz="1800" dirty="0"/>
              <a:t>Staff Member: Hi, Ruby. I said I’d chat to you after assembly.  Let’s sit down here. You seemed really upset before, what’s going on?</a:t>
            </a:r>
            <a:endParaRPr lang="en-GB" sz="1800" dirty="0"/>
          </a:p>
          <a:p>
            <a:r>
              <a:rPr lang="en-US" sz="1800" dirty="0"/>
              <a:t>Ruby: I just HATE it here. And I HATE everyone who goes to this school.</a:t>
            </a:r>
            <a:endParaRPr lang="en-GB" sz="1800" dirty="0"/>
          </a:p>
          <a:p>
            <a:endParaRPr lang="en-GB" dirty="0"/>
          </a:p>
        </p:txBody>
      </p:sp>
      <p:sp>
        <p:nvSpPr>
          <p:cNvPr id="5" name="TextBox 4">
            <a:extLst>
              <a:ext uri="{FF2B5EF4-FFF2-40B4-BE49-F238E27FC236}">
                <a16:creationId xmlns:a16="http://schemas.microsoft.com/office/drawing/2014/main" id="{6D94A84F-24E0-4483-968D-8309148076A7}"/>
              </a:ext>
            </a:extLst>
          </p:cNvPr>
          <p:cNvSpPr txBox="1"/>
          <p:nvPr/>
        </p:nvSpPr>
        <p:spPr>
          <a:xfrm>
            <a:off x="373251" y="4217130"/>
            <a:ext cx="5112568" cy="1938992"/>
          </a:xfrm>
          <a:prstGeom prst="rect">
            <a:avLst/>
          </a:prstGeom>
          <a:noFill/>
        </p:spPr>
        <p:txBody>
          <a:bodyPr wrap="square" rtlCol="0">
            <a:spAutoFit/>
          </a:bodyPr>
          <a:lstStyle/>
          <a:p>
            <a:r>
              <a:rPr lang="en-GB" sz="2000" i="1" dirty="0">
                <a:solidFill>
                  <a:srgbClr val="FF0000"/>
                </a:solidFill>
              </a:rPr>
              <a:t>In 3s, have a practice using an emotion coaching approach through PLACE. </a:t>
            </a:r>
          </a:p>
          <a:p>
            <a:pPr marL="342900" indent="-342900">
              <a:buFont typeface="Arial" panose="020B0604020202020204" pitchFamily="34" charset="0"/>
              <a:buChar char="•"/>
            </a:pPr>
            <a:r>
              <a:rPr lang="en-GB" sz="2000" i="1" dirty="0">
                <a:solidFill>
                  <a:srgbClr val="FF0000"/>
                </a:solidFill>
              </a:rPr>
              <a:t>Three roles: Ruby; Staff member; Observer</a:t>
            </a:r>
          </a:p>
          <a:p>
            <a:pPr marL="342900" indent="-342900">
              <a:buFont typeface="Arial" panose="020B0604020202020204" pitchFamily="34" charset="0"/>
              <a:buChar char="•"/>
            </a:pPr>
            <a:r>
              <a:rPr lang="en-GB" sz="2000" i="1" dirty="0">
                <a:solidFill>
                  <a:srgbClr val="FF0000"/>
                </a:solidFill>
              </a:rPr>
              <a:t>Use Emotion Coaching through PLACE checklist as a prompt</a:t>
            </a:r>
          </a:p>
          <a:p>
            <a:pPr marL="342900" indent="-342900">
              <a:buFont typeface="Arial" panose="020B0604020202020204" pitchFamily="34" charset="0"/>
              <a:buChar char="•"/>
            </a:pPr>
            <a:r>
              <a:rPr lang="en-GB" sz="2000" i="1" dirty="0">
                <a:solidFill>
                  <a:srgbClr val="FF0000"/>
                </a:solidFill>
              </a:rPr>
              <a:t>Observer to complete checklist in handout</a:t>
            </a:r>
          </a:p>
        </p:txBody>
      </p:sp>
    </p:spTree>
    <p:extLst>
      <p:ext uri="{BB962C8B-B14F-4D97-AF65-F5344CB8AC3E}">
        <p14:creationId xmlns:p14="http://schemas.microsoft.com/office/powerpoint/2010/main" val="418181077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419CA0-BFB4-4390-AB8F-5DBFCA45D4D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96E9C81-ACBE-459E-A7D5-2BB824B68F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13" name="Picture 12" descr="A picture containing indoor, furniture&#10;&#10;Description generated with high confidence">
            <a:extLst>
              <a:ext uri="{FF2B5EF4-FFF2-40B4-BE49-F238E27FC236}">
                <a16:creationId xmlns:a16="http://schemas.microsoft.com/office/drawing/2014/main" id="{08EC5C75-E28F-4899-9C2E-39431B82B740}"/>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5" name="Straight Connector 14">
            <a:extLst>
              <a:ext uri="{FF2B5EF4-FFF2-40B4-BE49-F238E27FC236}">
                <a16:creationId xmlns:a16="http://schemas.microsoft.com/office/drawing/2014/main" id="{46AAE0A1-60AD-4190-B85D-2DD8148369C7}"/>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CF4C623-16D7-4722-8EFB-A5B0E3BC077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4161030"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19" name="Group 18">
            <a:extLst>
              <a:ext uri="{FF2B5EF4-FFF2-40B4-BE49-F238E27FC236}">
                <a16:creationId xmlns:a16="http://schemas.microsoft.com/office/drawing/2014/main" id="{CEBDCB18-ABE5-43B0-8B68-89FEDAECB8B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8041" y="482171"/>
            <a:ext cx="3055899" cy="5149101"/>
            <a:chOff x="7463259" y="583365"/>
            <a:chExt cx="4074533" cy="5181928"/>
          </a:xfrm>
        </p:grpSpPr>
        <p:sp>
          <p:nvSpPr>
            <p:cNvPr id="20" name="Rectangle 19">
              <a:extLst>
                <a:ext uri="{FF2B5EF4-FFF2-40B4-BE49-F238E27FC236}">
                  <a16:creationId xmlns:a16="http://schemas.microsoft.com/office/drawing/2014/main" id="{483C65C6-7268-490D-B4A8-927D45FAB623}"/>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133D4A5-82E5-43A0-9FF0-81B7AC16CDF6}"/>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2" descr="C:\Users\collimj\AppData\Local\Microsoft\Windows\Temporary Internet Files\Content.IE5\JQPOOIQK\Sadness[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277" r="47448" b="4"/>
          <a:stretch/>
        </p:blipFill>
        <p:spPr bwMode="auto">
          <a:xfrm>
            <a:off x="6087279" y="1116345"/>
            <a:ext cx="2099328" cy="386617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060443" y="797853"/>
            <a:ext cx="4162766" cy="1049235"/>
          </a:xfrm>
        </p:spPr>
        <p:txBody>
          <a:bodyPr>
            <a:normAutofit/>
          </a:bodyPr>
          <a:lstStyle/>
          <a:p>
            <a:pPr algn="ctr"/>
            <a:r>
              <a:rPr lang="en-GB" dirty="0"/>
              <a:t>Time  to  feedback in groups</a:t>
            </a:r>
          </a:p>
        </p:txBody>
      </p:sp>
      <p:sp>
        <p:nvSpPr>
          <p:cNvPr id="3" name="Content Placeholder 2"/>
          <p:cNvSpPr>
            <a:spLocks noGrp="1"/>
          </p:cNvSpPr>
          <p:nvPr>
            <p:ph idx="1"/>
          </p:nvPr>
        </p:nvSpPr>
        <p:spPr>
          <a:xfrm>
            <a:off x="732095" y="1781884"/>
            <a:ext cx="4875946" cy="4581123"/>
          </a:xfrm>
        </p:spPr>
        <p:txBody>
          <a:bodyPr>
            <a:noAutofit/>
          </a:bodyPr>
          <a:lstStyle/>
          <a:p>
            <a:pPr marL="457200" indent="-457200">
              <a:buFont typeface="+mj-lt"/>
              <a:buAutoNum type="arabicPeriod"/>
            </a:pPr>
            <a:r>
              <a:rPr lang="en-GB" sz="2500" i="1" dirty="0"/>
              <a:t>Observer to share notes made on checklist during role play.</a:t>
            </a:r>
          </a:p>
          <a:p>
            <a:pPr marL="457200" indent="-457200">
              <a:buFont typeface="+mj-lt"/>
              <a:buAutoNum type="arabicPeriod"/>
            </a:pPr>
            <a:r>
              <a:rPr lang="en-GB" sz="2500" i="1" dirty="0"/>
              <a:t>Staff member &amp; Ruby to share feelings and thoughts experienced whilst in role.</a:t>
            </a:r>
          </a:p>
          <a:p>
            <a:pPr marL="457200" indent="-457200">
              <a:buFont typeface="+mj-lt"/>
              <a:buAutoNum type="arabicPeriod"/>
            </a:pPr>
            <a:r>
              <a:rPr lang="en-GB" sz="2500" i="1" dirty="0"/>
              <a:t>What would you say/do to help further if you were the staff member? Note down on the checklist.</a:t>
            </a:r>
          </a:p>
        </p:txBody>
      </p:sp>
    </p:spTree>
    <p:extLst>
      <p:ext uri="{BB962C8B-B14F-4D97-AF65-F5344CB8AC3E}">
        <p14:creationId xmlns:p14="http://schemas.microsoft.com/office/powerpoint/2010/main" val="219270565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9" name="Rectangle 1026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gradFill rotWithShape="1">
            <a:gsLst>
              <a:gs pos="0">
                <a:schemeClr val="bg2">
                  <a:tint val="94000"/>
                  <a:satMod val="80000"/>
                  <a:lumMod val="106000"/>
                </a:schemeClr>
              </a:gs>
              <a:gs pos="100000">
                <a:schemeClr val="bg2">
                  <a:shade val="80000"/>
                </a:schemeClr>
              </a:gs>
            </a:gsLst>
            <a:path path="circle">
              <a:fillToRect l="43000" r="43000" b="100000"/>
            </a:path>
          </a:gradFill>
          <a:ln>
            <a:noFill/>
          </a:ln>
          <a:effectLst/>
        </p:spPr>
      </p:sp>
      <p:sp>
        <p:nvSpPr>
          <p:cNvPr id="95" name="Rectangle 94">
            <a:extLst>
              <a:ext uri="{FF2B5EF4-FFF2-40B4-BE49-F238E27FC236}">
                <a16:creationId xmlns:a16="http://schemas.microsoft.com/office/drawing/2014/main" id="{CDDE5CDF-1512-4CDA-B956-23D223F8DE4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97" name="Picture 96" descr="A picture containing indoor, furniture&#10;&#10;Description generated with high confidence">
            <a:extLst>
              <a:ext uri="{FF2B5EF4-FFF2-40B4-BE49-F238E27FC236}">
                <a16:creationId xmlns:a16="http://schemas.microsoft.com/office/drawing/2014/main" id="{B029D7D8-5A6B-4C76-94C8-15798C6C5AD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99" name="Straight Connector 98">
            <a:extLst>
              <a:ext uri="{FF2B5EF4-FFF2-40B4-BE49-F238E27FC236}">
                <a16:creationId xmlns:a16="http://schemas.microsoft.com/office/drawing/2014/main" id="{A5C9319C-E20D-4884-952F-60B6A58C3E34}"/>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101" name="Rectangle 100">
            <a:extLst>
              <a:ext uri="{FF2B5EF4-FFF2-40B4-BE49-F238E27FC236}">
                <a16:creationId xmlns:a16="http://schemas.microsoft.com/office/drawing/2014/main" id="{62C9703D-C8F9-44AD-A7C0-C2F3871F8C1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160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3" name="Picture 2" descr="http://images.clipartpanda.com/break-clipart-break-time-free-clipart-1.jpg">
            <a:extLst>
              <a:ext uri="{FF2B5EF4-FFF2-40B4-BE49-F238E27FC236}">
                <a16:creationId xmlns:a16="http://schemas.microsoft.com/office/drawing/2014/main" id="{0F7381D9-B4BC-4CB3-9709-EFAA45A6BCC3}"/>
              </a:ext>
            </a:extLst>
          </p:cNvPr>
          <p:cNvPicPr>
            <a:picLocks noGrp="1" noChangeAspect="1" noChangeArrowheads="1"/>
          </p:cNvPicPr>
          <p:nvPr>
            <p:ph idx="1"/>
          </p:nvPr>
        </p:nvPicPr>
        <p:blipFill rotWithShape="1">
          <a:blip r:embed="rId3" cstate="print">
            <a:extLst>
              <a:ext uri="{28A0092B-C50C-407E-A947-70E740481C1C}">
                <a14:useLocalDpi xmlns:a14="http://schemas.microsoft.com/office/drawing/2010/main" val="0"/>
              </a:ext>
            </a:extLst>
          </a:blip>
          <a:srcRect/>
          <a:stretch/>
        </p:blipFill>
        <p:spPr bwMode="auto">
          <a:xfrm>
            <a:off x="921637" y="643467"/>
            <a:ext cx="7300725" cy="4873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409503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270" name="Rectangle 76">
            <a:extLst>
              <a:ext uri="{FF2B5EF4-FFF2-40B4-BE49-F238E27FC236}">
                <a16:creationId xmlns:a16="http://schemas.microsoft.com/office/drawing/2014/main" id="{021A4066-B261-49FE-952E-A0FE3EE75CD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2" name="Rectangle 78">
            <a:extLst>
              <a:ext uri="{FF2B5EF4-FFF2-40B4-BE49-F238E27FC236}">
                <a16:creationId xmlns:a16="http://schemas.microsoft.com/office/drawing/2014/main" id="{81958111-BC13-4D45-AB27-0C2C83F9BA6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11274" name="Picture 80" descr="A picture containing indoor, furniture&#10;&#10;Description generated with high confidence">
            <a:extLst>
              <a:ext uri="{FF2B5EF4-FFF2-40B4-BE49-F238E27FC236}">
                <a16:creationId xmlns:a16="http://schemas.microsoft.com/office/drawing/2014/main" id="{D42F4933-2ECF-4EE5-BCE4-F19E3CA609F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1275" name="Straight Connector 82">
            <a:extLst>
              <a:ext uri="{FF2B5EF4-FFF2-40B4-BE49-F238E27FC236}">
                <a16:creationId xmlns:a16="http://schemas.microsoft.com/office/drawing/2014/main" id="{C6FAC23C-014D-4AC5-AD1B-36F7D0E7EF3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381B4579-E2EA-4BD7-94FF-0A0BEE135C6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2648163"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87" name="Group 86">
            <a:extLst>
              <a:ext uri="{FF2B5EF4-FFF2-40B4-BE49-F238E27FC236}">
                <a16:creationId xmlns:a16="http://schemas.microsoft.com/office/drawing/2014/main" id="{82188758-E18A-4CE5-9D03-F4BF5D887C3F}"/>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5098" y="482171"/>
            <a:ext cx="4568843" cy="5149101"/>
            <a:chOff x="5446003" y="583365"/>
            <a:chExt cx="6091790" cy="5181928"/>
          </a:xfrm>
        </p:grpSpPr>
        <p:sp>
          <p:nvSpPr>
            <p:cNvPr id="88" name="Rectangle 87">
              <a:extLst>
                <a:ext uri="{FF2B5EF4-FFF2-40B4-BE49-F238E27FC236}">
                  <a16:creationId xmlns:a16="http://schemas.microsoft.com/office/drawing/2014/main" id="{821513DD-C15F-4381-AEA6-ED9E5E218CA6}"/>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CED2DE01-7F43-4858-85FC-27022DA78120}"/>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1276" name="Picture 4" descr="http://emergingmama.com/wp-content/uploads/2015/01/Tantrum.jpg"/>
          <p:cNvPicPr>
            <a:picLocks noChangeAspect="1"/>
          </p:cNvPicPr>
          <p:nvPr/>
        </p:nvPicPr>
        <p:blipFill rotWithShape="1">
          <a:blip r:embed="rId3" cstate="print">
            <a:extLst>
              <a:ext uri="{28A0092B-C50C-407E-A947-70E740481C1C}">
                <a14:useLocalDpi xmlns:a14="http://schemas.microsoft.com/office/drawing/2010/main" val="0"/>
              </a:ext>
            </a:extLst>
          </a:blip>
          <a:srcRect l="12175" r="17673" b="-2"/>
          <a:stretch/>
        </p:blipFill>
        <p:spPr>
          <a:xfrm>
            <a:off x="4570444" y="1116345"/>
            <a:ext cx="3616163" cy="3866172"/>
          </a:xfrm>
          <a:prstGeom prst="rect">
            <a:avLst/>
          </a:prstGeom>
        </p:spPr>
      </p:pic>
      <p:sp>
        <p:nvSpPr>
          <p:cNvPr id="2" name="Title 1">
            <a:extLst>
              <a:ext uri="{FF2B5EF4-FFF2-40B4-BE49-F238E27FC236}">
                <a16:creationId xmlns:a16="http://schemas.microsoft.com/office/drawing/2014/main" id="{5BECD21C-29A5-4952-B722-327A46EDD81A}"/>
              </a:ext>
            </a:extLst>
          </p:cNvPr>
          <p:cNvSpPr>
            <a:spLocks noGrp="1"/>
          </p:cNvSpPr>
          <p:nvPr>
            <p:ph type="title"/>
          </p:nvPr>
        </p:nvSpPr>
        <p:spPr>
          <a:xfrm>
            <a:off x="1088685" y="804520"/>
            <a:ext cx="2647617" cy="1049235"/>
          </a:xfrm>
        </p:spPr>
        <p:txBody>
          <a:bodyPr>
            <a:normAutofit/>
          </a:bodyPr>
          <a:lstStyle/>
          <a:p>
            <a:r>
              <a:rPr lang="en-GB" sz="2000" dirty="0"/>
              <a:t>WHEN MAY TALKING THROUGH </a:t>
            </a:r>
            <a:r>
              <a:rPr lang="en-GB" sz="2000" dirty="0" err="1"/>
              <a:t>PlACE</a:t>
            </a:r>
            <a:r>
              <a:rPr lang="en-GB" sz="2000" dirty="0"/>
              <a:t> BE LESS USEFUL?</a:t>
            </a:r>
          </a:p>
        </p:txBody>
      </p:sp>
    </p:spTree>
    <p:extLst>
      <p:ext uri="{BB962C8B-B14F-4D97-AF65-F5344CB8AC3E}">
        <p14:creationId xmlns:p14="http://schemas.microsoft.com/office/powerpoint/2010/main" val="1804769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276"/>
                                        </p:tgtEl>
                                        <p:attrNameLst>
                                          <p:attrName>style.visibility</p:attrName>
                                        </p:attrNameLst>
                                      </p:cBhvr>
                                      <p:to>
                                        <p:strVal val="visible"/>
                                      </p:to>
                                    </p:set>
                                    <p:animEffect transition="in" filter="fade">
                                      <p:cBhvr>
                                        <p:cTn id="7" dur="3000"/>
                                        <p:tgtEl>
                                          <p:spTgt spid="11276"/>
                                        </p:tgtEl>
                                      </p:cBhvr>
                                    </p:animEffect>
                                    <p:anim calcmode="lin" valueType="num">
                                      <p:cBhvr>
                                        <p:cTn id="8" dur="3000" fill="hold"/>
                                        <p:tgtEl>
                                          <p:spTgt spid="11276"/>
                                        </p:tgtEl>
                                        <p:attrNameLst>
                                          <p:attrName>ppt_x</p:attrName>
                                        </p:attrNameLst>
                                      </p:cBhvr>
                                      <p:tavLst>
                                        <p:tav tm="0">
                                          <p:val>
                                            <p:strVal val="#ppt_x"/>
                                          </p:val>
                                        </p:tav>
                                        <p:tav tm="100000">
                                          <p:val>
                                            <p:strVal val="#ppt_x"/>
                                          </p:val>
                                        </p:tav>
                                      </p:tavLst>
                                    </p:anim>
                                    <p:anim calcmode="lin" valueType="num">
                                      <p:cBhvr>
                                        <p:cTn id="9" dur="3000" fill="hold"/>
                                        <p:tgtEl>
                                          <p:spTgt spid="1127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84417"/>
            <a:ext cx="8229600" cy="1143000"/>
          </a:xfrm>
        </p:spPr>
        <p:txBody>
          <a:bodyPr>
            <a:normAutofit/>
          </a:bodyPr>
          <a:lstStyle/>
          <a:p>
            <a:pPr algn="ctr"/>
            <a:r>
              <a:rPr lang="en-GB" dirty="0"/>
              <a:t>‘</a:t>
            </a:r>
            <a:r>
              <a:rPr lang="en-GB" dirty="0">
                <a:solidFill>
                  <a:srgbClr val="FF0000"/>
                </a:solidFill>
              </a:rPr>
              <a:t>THE window of tolerance</a:t>
            </a:r>
            <a:r>
              <a:rPr lang="en-GB" dirty="0"/>
              <a:t>’</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24882" y="855917"/>
            <a:ext cx="7325028" cy="58897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 name="Picture 4">
            <a:extLst>
              <a:ext uri="{FF2B5EF4-FFF2-40B4-BE49-F238E27FC236}">
                <a16:creationId xmlns:a16="http://schemas.microsoft.com/office/drawing/2014/main" id="{0EA107C0-751A-4D25-AB09-AC95B9EC29AE}"/>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2175" r="17673" b="-2"/>
          <a:stretch/>
        </p:blipFill>
        <p:spPr>
          <a:xfrm>
            <a:off x="2987824" y="855917"/>
            <a:ext cx="2592287" cy="1636979"/>
          </a:xfrm>
          <a:prstGeom prst="rect">
            <a:avLst/>
          </a:prstGeom>
        </p:spPr>
      </p:pic>
      <p:pic>
        <p:nvPicPr>
          <p:cNvPr id="14338" name="Picture 2" descr="Image result for sad child">
            <a:extLst>
              <a:ext uri="{FF2B5EF4-FFF2-40B4-BE49-F238E27FC236}">
                <a16:creationId xmlns:a16="http://schemas.microsoft.com/office/drawing/2014/main" id="{6E537AA4-A914-4ED2-A849-FDE4E9A69CF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47965" y="5229200"/>
            <a:ext cx="1595669" cy="1196752"/>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1" descr="Image result for child">
            <a:extLst>
              <a:ext uri="{FF2B5EF4-FFF2-40B4-BE49-F238E27FC236}">
                <a16:creationId xmlns:a16="http://schemas.microsoft.com/office/drawing/2014/main" id="{9323D8D8-7788-4422-9FC2-B7B9B7A465FC}"/>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81277" y="2852936"/>
            <a:ext cx="1691123" cy="1472723"/>
          </a:xfrm>
          <a:prstGeom prst="rect">
            <a:avLst/>
          </a:prstGeom>
          <a:noFill/>
          <a:ln>
            <a:noFill/>
          </a:ln>
        </p:spPr>
      </p:pic>
    </p:spTree>
    <p:extLst>
      <p:ext uri="{BB962C8B-B14F-4D97-AF65-F5344CB8AC3E}">
        <p14:creationId xmlns:p14="http://schemas.microsoft.com/office/powerpoint/2010/main" val="123239226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80608" y="0"/>
            <a:ext cx="8229600" cy="924712"/>
          </a:xfrm>
        </p:spPr>
        <p:txBody>
          <a:bodyPr>
            <a:normAutofit/>
          </a:bodyPr>
          <a:lstStyle/>
          <a:p>
            <a:r>
              <a:rPr lang="en-GB" dirty="0"/>
              <a:t>Window of tolerance -Dan Siegel</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63137744"/>
              </p:ext>
            </p:extLst>
          </p:nvPr>
        </p:nvGraphicFramePr>
        <p:xfrm>
          <a:off x="323528" y="478412"/>
          <a:ext cx="8640960" cy="6175487"/>
        </p:xfrm>
        <a:graphic>
          <a:graphicData uri="http://schemas.openxmlformats.org/drawingml/2006/table">
            <a:tbl>
              <a:tblPr firstRow="1" bandRow="1">
                <a:tableStyleId>{5C22544A-7EE6-4342-B048-85BDC9FD1C3A}</a:tableStyleId>
              </a:tblPr>
              <a:tblGrid>
                <a:gridCol w="8640960">
                  <a:extLst>
                    <a:ext uri="{9D8B030D-6E8A-4147-A177-3AD203B41FA5}">
                      <a16:colId xmlns:a16="http://schemas.microsoft.com/office/drawing/2014/main" val="20000"/>
                    </a:ext>
                  </a:extLst>
                </a:gridCol>
              </a:tblGrid>
              <a:tr h="1579201">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2500" dirty="0">
                          <a:solidFill>
                            <a:schemeClr val="tx1"/>
                          </a:solidFill>
                        </a:rPr>
                        <a:t>‘Fight or flight response’-</a:t>
                      </a:r>
                      <a:r>
                        <a:rPr lang="en-GB" sz="2500" b="1" dirty="0">
                          <a:solidFill>
                            <a:schemeClr val="tx1"/>
                          </a:solidFill>
                        </a:rPr>
                        <a:t>Hyper-arousal</a:t>
                      </a:r>
                      <a:r>
                        <a:rPr lang="en-GB" sz="2500" b="1" baseline="0" dirty="0">
                          <a:solidFill>
                            <a:schemeClr val="tx1"/>
                          </a:solidFill>
                        </a:rPr>
                        <a:t>  zone</a:t>
                      </a:r>
                      <a:endParaRPr lang="en-GB" sz="2500" b="1" dirty="0">
                        <a:solidFill>
                          <a:schemeClr val="tx1"/>
                        </a:solidFill>
                      </a:endParaRPr>
                    </a:p>
                    <a:p>
                      <a:r>
                        <a:rPr lang="en-GB" sz="2500" dirty="0">
                          <a:solidFill>
                            <a:schemeClr val="tx1"/>
                          </a:solidFill>
                        </a:rPr>
                        <a:t> </a:t>
                      </a:r>
                    </a:p>
                    <a:p>
                      <a:r>
                        <a:rPr lang="en-GB" sz="2500" b="0" i="1" dirty="0">
                          <a:solidFill>
                            <a:schemeClr val="tx1"/>
                          </a:solidFill>
                        </a:rPr>
                        <a:t>tension , shaking, racing thoughts, hypervigilance, feeling unsafe, emotional overwhelmed, anger/rage, impulsivity, defensiveness</a:t>
                      </a:r>
                    </a:p>
                  </a:txBody>
                  <a:tcPr>
                    <a:solidFill>
                      <a:schemeClr val="accent5">
                        <a:lumMod val="40000"/>
                        <a:lumOff val="60000"/>
                      </a:schemeClr>
                    </a:solidFill>
                  </a:tcPr>
                </a:tc>
                <a:extLst>
                  <a:ext uri="{0D108BD9-81ED-4DB2-BD59-A6C34878D82A}">
                    <a16:rowId xmlns:a16="http://schemas.microsoft.com/office/drawing/2014/main" val="10000"/>
                  </a:ext>
                </a:extLst>
              </a:tr>
              <a:tr h="2357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b="1" dirty="0"/>
                        <a:t> </a:t>
                      </a:r>
                      <a:r>
                        <a:rPr lang="en-GB" sz="2500" b="1" dirty="0"/>
                        <a:t>‘Window of tolerance’</a:t>
                      </a:r>
                      <a:r>
                        <a:rPr lang="en-GB" sz="2500" b="1" dirty="0">
                          <a:solidFill>
                            <a:schemeClr val="tx1"/>
                          </a:solidFill>
                        </a:rPr>
                        <a:t> </a:t>
                      </a:r>
                      <a:r>
                        <a:rPr lang="en-GB" sz="2500" b="1" baseline="0" dirty="0">
                          <a:solidFill>
                            <a:schemeClr val="tx1"/>
                          </a:solidFill>
                        </a:rPr>
                        <a:t>O</a:t>
                      </a:r>
                      <a:r>
                        <a:rPr lang="en-GB" sz="2500" b="1" dirty="0">
                          <a:solidFill>
                            <a:schemeClr val="tx1"/>
                          </a:solidFill>
                        </a:rPr>
                        <a:t>ptimal arousal zone</a:t>
                      </a:r>
                    </a:p>
                    <a:p>
                      <a:endParaRPr lang="en-GB" dirty="0"/>
                    </a:p>
                    <a:p>
                      <a:endParaRPr lang="en-GB" dirty="0"/>
                    </a:p>
                    <a:p>
                      <a:r>
                        <a:rPr lang="en-GB" sz="2500" i="1" dirty="0">
                          <a:solidFill>
                            <a:schemeClr val="tx1"/>
                          </a:solidFill>
                        </a:rPr>
                        <a:t>Can feel</a:t>
                      </a:r>
                      <a:r>
                        <a:rPr lang="en-GB" sz="2500" i="1" baseline="0" dirty="0">
                          <a:solidFill>
                            <a:schemeClr val="tx1"/>
                          </a:solidFill>
                        </a:rPr>
                        <a:t> and think simultaneously, e</a:t>
                      </a:r>
                      <a:r>
                        <a:rPr lang="en-GB" sz="2500" i="1" dirty="0">
                          <a:solidFill>
                            <a:schemeClr val="tx1"/>
                          </a:solidFill>
                        </a:rPr>
                        <a:t>xperience empathy, feel safe, in the moment-present, feel open and curious, reactions</a:t>
                      </a:r>
                      <a:r>
                        <a:rPr lang="en-GB" sz="2500" i="1" baseline="0" dirty="0">
                          <a:solidFill>
                            <a:schemeClr val="tx1"/>
                          </a:solidFill>
                        </a:rPr>
                        <a:t> adapt to fit the situation, feelings are tolerable, open to relationship/engagement</a:t>
                      </a:r>
                      <a:endParaRPr lang="en-GB" sz="2500" i="1" dirty="0">
                        <a:solidFill>
                          <a:schemeClr val="tx1"/>
                        </a:solidFill>
                      </a:endParaRPr>
                    </a:p>
                    <a:p>
                      <a:endParaRPr lang="en-GB" dirty="0">
                        <a:solidFill>
                          <a:schemeClr val="tx1"/>
                        </a:solidFill>
                      </a:endParaRPr>
                    </a:p>
                  </a:txBody>
                  <a:tcPr/>
                </a:tc>
                <a:extLst>
                  <a:ext uri="{0D108BD9-81ED-4DB2-BD59-A6C34878D82A}">
                    <a16:rowId xmlns:a16="http://schemas.microsoft.com/office/drawing/2014/main" val="10001"/>
                  </a:ext>
                </a:extLst>
              </a:tr>
              <a:tr h="215277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500" b="1" dirty="0"/>
                        <a:t>‘Immobilisation</a:t>
                      </a:r>
                      <a:r>
                        <a:rPr lang="en-GB" sz="2500" b="1" baseline="0" dirty="0"/>
                        <a:t> response’- </a:t>
                      </a:r>
                      <a:r>
                        <a:rPr lang="en-GB" sz="2500" b="1" dirty="0">
                          <a:solidFill>
                            <a:schemeClr val="tx1"/>
                          </a:solidFill>
                        </a:rPr>
                        <a:t>Hypo-arousal zone</a:t>
                      </a:r>
                    </a:p>
                    <a:p>
                      <a:endParaRPr lang="en-GB" sz="2500" baseline="0" dirty="0"/>
                    </a:p>
                    <a:p>
                      <a:r>
                        <a:rPr lang="en-GB" sz="2500" i="1" baseline="0" dirty="0">
                          <a:solidFill>
                            <a:schemeClr val="tx1"/>
                          </a:solidFill>
                        </a:rPr>
                        <a:t>no energy, numbing of emotions, shut down, flat affect, ‘not there’, passive, reduced physical movement, ashamed, disconnected, ‘can’t think’, ‘can’t say no’, can’t defend self</a:t>
                      </a:r>
                      <a:endParaRPr lang="en-GB" sz="2500" i="1" dirty="0">
                        <a:solidFill>
                          <a:schemeClr val="tx1"/>
                        </a:solidFill>
                      </a:endParaRPr>
                    </a:p>
                    <a:p>
                      <a:endParaRPr lang="en-GB" dirty="0">
                        <a:solidFill>
                          <a:schemeClr val="tx1"/>
                        </a:solidFill>
                      </a:endParaRPr>
                    </a:p>
                  </a:txBody>
                  <a:tcPr/>
                </a:tc>
                <a:extLst>
                  <a:ext uri="{0D108BD9-81ED-4DB2-BD59-A6C34878D82A}">
                    <a16:rowId xmlns:a16="http://schemas.microsoft.com/office/drawing/2014/main" val="10002"/>
                  </a:ext>
                </a:extLst>
              </a:tr>
            </a:tbl>
          </a:graphicData>
        </a:graphic>
      </p:graphicFrame>
      <p:sp>
        <p:nvSpPr>
          <p:cNvPr id="6" name="5-Point Star 5"/>
          <p:cNvSpPr/>
          <p:nvPr/>
        </p:nvSpPr>
        <p:spPr>
          <a:xfrm>
            <a:off x="8048257" y="3517016"/>
            <a:ext cx="988239" cy="678722"/>
          </a:xfrm>
          <a:prstGeom prst="star5">
            <a:avLst>
              <a:gd name="adj" fmla="val 14530"/>
              <a:gd name="hf" fmla="val 105146"/>
              <a:gd name="vf" fmla="val 110557"/>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5">
                  <a:lumMod val="75000"/>
                </a:schemeClr>
              </a:solidFill>
            </a:endParaRPr>
          </a:p>
        </p:txBody>
      </p:sp>
      <p:pic>
        <p:nvPicPr>
          <p:cNvPr id="8" name="Picture 2" descr="Image result for sad child">
            <a:extLst>
              <a:ext uri="{FF2B5EF4-FFF2-40B4-BE49-F238E27FC236}">
                <a16:creationId xmlns:a16="http://schemas.microsoft.com/office/drawing/2014/main" id="{5A7AFCEB-9396-4571-9F73-C4814B189C5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39490" y="4496522"/>
            <a:ext cx="991411" cy="74355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Image result for child">
            <a:extLst>
              <a:ext uri="{FF2B5EF4-FFF2-40B4-BE49-F238E27FC236}">
                <a16:creationId xmlns:a16="http://schemas.microsoft.com/office/drawing/2014/main" id="{9F7E89E8-9974-41FE-B588-35EC8261A4E6}"/>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64288" y="2204864"/>
            <a:ext cx="1190914" cy="693012"/>
          </a:xfrm>
          <a:prstGeom prst="rect">
            <a:avLst/>
          </a:prstGeom>
          <a:noFill/>
          <a:ln>
            <a:noFill/>
          </a:ln>
        </p:spPr>
      </p:pic>
      <p:pic>
        <p:nvPicPr>
          <p:cNvPr id="10" name="Picture 4">
            <a:extLst>
              <a:ext uri="{FF2B5EF4-FFF2-40B4-BE49-F238E27FC236}">
                <a16:creationId xmlns:a16="http://schemas.microsoft.com/office/drawing/2014/main" id="{17C3DC9E-A4EB-47FE-BD4D-D5F9A0F4F53C}"/>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2175" r="17673" b="-2"/>
          <a:stretch/>
        </p:blipFill>
        <p:spPr>
          <a:xfrm>
            <a:off x="7184669" y="564053"/>
            <a:ext cx="1259590" cy="795407"/>
          </a:xfrm>
          <a:prstGeom prst="rect">
            <a:avLst/>
          </a:prstGeom>
        </p:spPr>
      </p:pic>
    </p:spTree>
    <p:extLst>
      <p:ext uri="{BB962C8B-B14F-4D97-AF65-F5344CB8AC3E}">
        <p14:creationId xmlns:p14="http://schemas.microsoft.com/office/powerpoint/2010/main" val="337252080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1371654"/>
            <a:ext cx="6571343" cy="1049235"/>
          </a:xfrm>
        </p:spPr>
        <p:txBody>
          <a:bodyPr>
            <a:normAutofit/>
          </a:bodyPr>
          <a:lstStyle/>
          <a:p>
            <a:r>
              <a:rPr lang="en-GB" dirty="0"/>
              <a:t>What can we do?</a:t>
            </a:r>
          </a:p>
        </p:txBody>
      </p:sp>
      <p:sp>
        <p:nvSpPr>
          <p:cNvPr id="3" name="Content Placeholder 2"/>
          <p:cNvSpPr>
            <a:spLocks noGrp="1"/>
          </p:cNvSpPr>
          <p:nvPr>
            <p:ph idx="1"/>
          </p:nvPr>
        </p:nvSpPr>
        <p:spPr>
          <a:xfrm>
            <a:off x="611560" y="1896271"/>
            <a:ext cx="6912768" cy="1575012"/>
          </a:xfrm>
        </p:spPr>
        <p:txBody>
          <a:bodyPr>
            <a:normAutofit lnSpcReduction="10000"/>
          </a:bodyPr>
          <a:lstStyle/>
          <a:p>
            <a:pPr lvl="1"/>
            <a:r>
              <a:rPr lang="en-GB" sz="2100" dirty="0"/>
              <a:t>Imagine that a child in your class is very angry with a class mate. She goes to throw a chair at her. How do we bring that child back to her window of tolerance?</a:t>
            </a:r>
          </a:p>
          <a:p>
            <a:endParaRPr lang="en-GB" dirty="0"/>
          </a:p>
          <a:p>
            <a:endParaRPr lang="en-GB" dirty="0"/>
          </a:p>
          <a:p>
            <a:endParaRPr lang="en-GB" dirty="0"/>
          </a:p>
          <a:p>
            <a:endParaRPr lang="en-GB" dirty="0"/>
          </a:p>
          <a:p>
            <a:endParaRPr lang="en-GB" dirty="0"/>
          </a:p>
        </p:txBody>
      </p:sp>
      <p:pic>
        <p:nvPicPr>
          <p:cNvPr id="10242" name="Picture 2" descr="C:\Users\collimj\AppData\Local\Microsoft\Windows\Temporary Internet Files\Content.IE5\5HO0STZD\under[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48064" y="3248980"/>
            <a:ext cx="3384376" cy="253828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ttps://images-na.ssl-images-amazon.com/images/G/01/aplusautomation/vendorimages/ca4c1224-8096-4843-a67f-327536ec330f.jpg._CB294227358__SR300,300_.jpg">
            <a:extLst>
              <a:ext uri="{FF2B5EF4-FFF2-40B4-BE49-F238E27FC236}">
                <a16:creationId xmlns:a16="http://schemas.microsoft.com/office/drawing/2014/main" id="{AFFA244B-5011-402E-826F-EE43734DE1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7474" y="180116"/>
            <a:ext cx="1890936" cy="1575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251926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4340" name="Picture 4" descr="Image result for matching task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933056"/>
            <a:ext cx="2625518" cy="253248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187624" y="260648"/>
            <a:ext cx="6571343" cy="1049235"/>
          </a:xfrm>
        </p:spPr>
        <p:txBody>
          <a:bodyPr/>
          <a:lstStyle/>
          <a:p>
            <a:pPr algn="ctr"/>
            <a:r>
              <a:rPr lang="en-GB" u="sng" dirty="0"/>
              <a:t>PATHWAYS BACK TO THE ‘WINDOW OF TOLERANCE’  </a:t>
            </a:r>
          </a:p>
        </p:txBody>
      </p:sp>
      <p:sp>
        <p:nvSpPr>
          <p:cNvPr id="3" name="Content Placeholder 2"/>
          <p:cNvSpPr>
            <a:spLocks noGrp="1"/>
          </p:cNvSpPr>
          <p:nvPr>
            <p:ph idx="1"/>
          </p:nvPr>
        </p:nvSpPr>
        <p:spPr>
          <a:xfrm>
            <a:off x="6660232" y="1484784"/>
            <a:ext cx="2483768" cy="1728192"/>
          </a:xfrm>
        </p:spPr>
        <p:txBody>
          <a:bodyPr>
            <a:noAutofit/>
          </a:bodyPr>
          <a:lstStyle/>
          <a:p>
            <a:pPr marL="0" indent="0">
              <a:buNone/>
            </a:pPr>
            <a:r>
              <a:rPr lang="en-GB" sz="2500" i="1" dirty="0">
                <a:solidFill>
                  <a:srgbClr val="002060"/>
                </a:solidFill>
              </a:rPr>
              <a:t>Pre-agreed processes with staff &amp; kids</a:t>
            </a:r>
          </a:p>
        </p:txBody>
      </p:sp>
      <p:pic>
        <p:nvPicPr>
          <p:cNvPr id="14338" name="Picture 2" descr="Image result for safet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6286" y="1343409"/>
            <a:ext cx="2499529" cy="2392965"/>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http://www.armproduct.am/wp-content/uploads/2013/09/AGREEMENT.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79912" y="1343408"/>
            <a:ext cx="2633365" cy="2296679"/>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2"/>
          <p:cNvSpPr txBox="1">
            <a:spLocks/>
          </p:cNvSpPr>
          <p:nvPr/>
        </p:nvSpPr>
        <p:spPr>
          <a:xfrm>
            <a:off x="3272408" y="4103146"/>
            <a:ext cx="2232248" cy="2037196"/>
          </a:xfrm>
          <a:prstGeom prst="rect">
            <a:avLst/>
          </a:prstGeom>
        </p:spPr>
        <p:txBody>
          <a:bodyPr vert="horz" lIns="91440" tIns="45720" rIns="91440" bIns="45720" rtlCol="0" anchor="t">
            <a:normAutofit fontScale="25000" lnSpcReduction="20000"/>
          </a:bodyPr>
          <a:lst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Font typeface="Arial" panose="020B0604020202020204" pitchFamily="34" charset="0"/>
              <a:buNone/>
            </a:pPr>
            <a:r>
              <a:rPr lang="en-GB" sz="10000" i="1" dirty="0">
                <a:solidFill>
                  <a:srgbClr val="002060"/>
                </a:solidFill>
              </a:rPr>
              <a:t>De-escalation tasks- provide opportunities to engage positively</a:t>
            </a:r>
          </a:p>
          <a:p>
            <a:endParaRPr lang="en-GB" dirty="0"/>
          </a:p>
        </p:txBody>
      </p:sp>
      <p:pic>
        <p:nvPicPr>
          <p:cNvPr id="14344" name="Picture 8" descr="Image result for connectio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12160" y="3825475"/>
            <a:ext cx="3067050" cy="1838325"/>
          </a:xfrm>
          <a:prstGeom prst="rect">
            <a:avLst/>
          </a:prstGeom>
          <a:noFill/>
          <a:extLst>
            <a:ext uri="{909E8E84-426E-40DD-AFC4-6F175D3DCCD1}">
              <a14:hiddenFill xmlns:a14="http://schemas.microsoft.com/office/drawing/2010/main">
                <a:solidFill>
                  <a:srgbClr val="FFFFFF"/>
                </a:solidFill>
              </a14:hiddenFill>
            </a:ext>
          </a:extLst>
        </p:spPr>
      </p:pic>
      <p:sp>
        <p:nvSpPr>
          <p:cNvPr id="11" name="Content Placeholder 2"/>
          <p:cNvSpPr txBox="1">
            <a:spLocks/>
          </p:cNvSpPr>
          <p:nvPr/>
        </p:nvSpPr>
        <p:spPr>
          <a:xfrm>
            <a:off x="4462279" y="5877272"/>
            <a:ext cx="4608512" cy="1728192"/>
          </a:xfrm>
          <a:prstGeom prst="rect">
            <a:avLst/>
          </a:prstGeom>
        </p:spPr>
        <p:txBody>
          <a:bodyPr vert="horz" lIns="91440" tIns="45720" rIns="91440" bIns="45720" rtlCol="0" anchor="t">
            <a:noAutofit/>
          </a:bodyPr>
          <a:lst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Font typeface="Arial" panose="020B0604020202020204" pitchFamily="34" charset="0"/>
              <a:buNone/>
            </a:pPr>
            <a:r>
              <a:rPr lang="en-GB" sz="2500" i="1" dirty="0">
                <a:solidFill>
                  <a:srgbClr val="002060"/>
                </a:solidFill>
              </a:rPr>
              <a:t>“Connection before correction”</a:t>
            </a:r>
          </a:p>
        </p:txBody>
      </p:sp>
    </p:spTree>
    <p:extLst>
      <p:ext uri="{BB962C8B-B14F-4D97-AF65-F5344CB8AC3E}">
        <p14:creationId xmlns:p14="http://schemas.microsoft.com/office/powerpoint/2010/main" val="790368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wipe(down)">
                                      <p:cBhvr>
                                        <p:cTn id="7" dur="580">
                                          <p:stCondLst>
                                            <p:cond delay="0"/>
                                          </p:stCondLst>
                                        </p:cTn>
                                        <p:tgtEl>
                                          <p:spTgt spid="14338"/>
                                        </p:tgtEl>
                                      </p:cBhvr>
                                    </p:animEffect>
                                    <p:anim calcmode="lin" valueType="num">
                                      <p:cBhvr>
                                        <p:cTn id="8" dur="1822" tmFilter="0,0; 0.14,0.36; 0.43,0.73; 0.71,0.91; 1.0,1.0">
                                          <p:stCondLst>
                                            <p:cond delay="0"/>
                                          </p:stCondLst>
                                        </p:cTn>
                                        <p:tgtEl>
                                          <p:spTgt spid="1433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433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433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433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4338"/>
                                        </p:tgtEl>
                                        <p:attrNameLst>
                                          <p:attrName>ppt_y</p:attrName>
                                        </p:attrNameLst>
                                      </p:cBhvr>
                                      <p:tavLst>
                                        <p:tav tm="0" fmla="#ppt_y-sin(pi*$)/81">
                                          <p:val>
                                            <p:fltVal val="0"/>
                                          </p:val>
                                        </p:tav>
                                        <p:tav tm="100000">
                                          <p:val>
                                            <p:fltVal val="1"/>
                                          </p:val>
                                        </p:tav>
                                      </p:tavLst>
                                    </p:anim>
                                    <p:animScale>
                                      <p:cBhvr>
                                        <p:cTn id="13" dur="26">
                                          <p:stCondLst>
                                            <p:cond delay="650"/>
                                          </p:stCondLst>
                                        </p:cTn>
                                        <p:tgtEl>
                                          <p:spTgt spid="14338"/>
                                        </p:tgtEl>
                                      </p:cBhvr>
                                      <p:to x="100000" y="60000"/>
                                    </p:animScale>
                                    <p:animScale>
                                      <p:cBhvr>
                                        <p:cTn id="14" dur="166" decel="50000">
                                          <p:stCondLst>
                                            <p:cond delay="676"/>
                                          </p:stCondLst>
                                        </p:cTn>
                                        <p:tgtEl>
                                          <p:spTgt spid="14338"/>
                                        </p:tgtEl>
                                      </p:cBhvr>
                                      <p:to x="100000" y="100000"/>
                                    </p:animScale>
                                    <p:animScale>
                                      <p:cBhvr>
                                        <p:cTn id="15" dur="26">
                                          <p:stCondLst>
                                            <p:cond delay="1312"/>
                                          </p:stCondLst>
                                        </p:cTn>
                                        <p:tgtEl>
                                          <p:spTgt spid="14338"/>
                                        </p:tgtEl>
                                      </p:cBhvr>
                                      <p:to x="100000" y="80000"/>
                                    </p:animScale>
                                    <p:animScale>
                                      <p:cBhvr>
                                        <p:cTn id="16" dur="166" decel="50000">
                                          <p:stCondLst>
                                            <p:cond delay="1338"/>
                                          </p:stCondLst>
                                        </p:cTn>
                                        <p:tgtEl>
                                          <p:spTgt spid="14338"/>
                                        </p:tgtEl>
                                      </p:cBhvr>
                                      <p:to x="100000" y="100000"/>
                                    </p:animScale>
                                    <p:animScale>
                                      <p:cBhvr>
                                        <p:cTn id="17" dur="26">
                                          <p:stCondLst>
                                            <p:cond delay="1642"/>
                                          </p:stCondLst>
                                        </p:cTn>
                                        <p:tgtEl>
                                          <p:spTgt spid="14338"/>
                                        </p:tgtEl>
                                      </p:cBhvr>
                                      <p:to x="100000" y="90000"/>
                                    </p:animScale>
                                    <p:animScale>
                                      <p:cBhvr>
                                        <p:cTn id="18" dur="166" decel="50000">
                                          <p:stCondLst>
                                            <p:cond delay="1668"/>
                                          </p:stCondLst>
                                        </p:cTn>
                                        <p:tgtEl>
                                          <p:spTgt spid="14338"/>
                                        </p:tgtEl>
                                      </p:cBhvr>
                                      <p:to x="100000" y="100000"/>
                                    </p:animScale>
                                    <p:animScale>
                                      <p:cBhvr>
                                        <p:cTn id="19" dur="26">
                                          <p:stCondLst>
                                            <p:cond delay="1808"/>
                                          </p:stCondLst>
                                        </p:cTn>
                                        <p:tgtEl>
                                          <p:spTgt spid="14338"/>
                                        </p:tgtEl>
                                      </p:cBhvr>
                                      <p:to x="100000" y="95000"/>
                                    </p:animScale>
                                    <p:animScale>
                                      <p:cBhvr>
                                        <p:cTn id="20" dur="166" decel="50000">
                                          <p:stCondLst>
                                            <p:cond delay="1834"/>
                                          </p:stCondLst>
                                        </p:cTn>
                                        <p:tgtEl>
                                          <p:spTgt spid="14338"/>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14342"/>
                                        </p:tgtEl>
                                        <p:attrNameLst>
                                          <p:attrName>style.visibility</p:attrName>
                                        </p:attrNameLst>
                                      </p:cBhvr>
                                      <p:to>
                                        <p:strVal val="visible"/>
                                      </p:to>
                                    </p:set>
                                    <p:animEffect transition="in" filter="wheel(1)">
                                      <p:cBhvr>
                                        <p:cTn id="25" dur="2000"/>
                                        <p:tgtEl>
                                          <p:spTgt spid="14342"/>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3">
                                            <p:txEl>
                                              <p:pRg st="0" end="0"/>
                                            </p:txEl>
                                          </p:spTgt>
                                        </p:tgtEl>
                                        <p:attrNameLst>
                                          <p:attrName>style.visibility</p:attrName>
                                        </p:attrNameLst>
                                      </p:cBhvr>
                                      <p:to>
                                        <p:strVal val="visible"/>
                                      </p:to>
                                    </p:set>
                                    <p:animEffect transition="in" filter="fade">
                                      <p:cBhvr>
                                        <p:cTn id="30" dur="1000"/>
                                        <p:tgtEl>
                                          <p:spTgt spid="3">
                                            <p:txEl>
                                              <p:pRg st="0" end="0"/>
                                            </p:txEl>
                                          </p:spTgt>
                                        </p:tgtEl>
                                      </p:cBhvr>
                                    </p:animEffect>
                                    <p:anim calcmode="lin" valueType="num">
                                      <p:cBhvr>
                                        <p:cTn id="31"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53" presetClass="entr" presetSubtype="16" fill="hold" nodeType="clickEffect">
                                  <p:stCondLst>
                                    <p:cond delay="0"/>
                                  </p:stCondLst>
                                  <p:childTnLst>
                                    <p:set>
                                      <p:cBhvr>
                                        <p:cTn id="36" dur="1" fill="hold">
                                          <p:stCondLst>
                                            <p:cond delay="0"/>
                                          </p:stCondLst>
                                        </p:cTn>
                                        <p:tgtEl>
                                          <p:spTgt spid="14340"/>
                                        </p:tgtEl>
                                        <p:attrNameLst>
                                          <p:attrName>style.visibility</p:attrName>
                                        </p:attrNameLst>
                                      </p:cBhvr>
                                      <p:to>
                                        <p:strVal val="visible"/>
                                      </p:to>
                                    </p:set>
                                    <p:anim calcmode="lin" valueType="num">
                                      <p:cBhvr>
                                        <p:cTn id="37" dur="1000" fill="hold"/>
                                        <p:tgtEl>
                                          <p:spTgt spid="14340"/>
                                        </p:tgtEl>
                                        <p:attrNameLst>
                                          <p:attrName>ppt_w</p:attrName>
                                        </p:attrNameLst>
                                      </p:cBhvr>
                                      <p:tavLst>
                                        <p:tav tm="0">
                                          <p:val>
                                            <p:fltVal val="0"/>
                                          </p:val>
                                        </p:tav>
                                        <p:tav tm="100000">
                                          <p:val>
                                            <p:strVal val="#ppt_w"/>
                                          </p:val>
                                        </p:tav>
                                      </p:tavLst>
                                    </p:anim>
                                    <p:anim calcmode="lin" valueType="num">
                                      <p:cBhvr>
                                        <p:cTn id="38" dur="1000" fill="hold"/>
                                        <p:tgtEl>
                                          <p:spTgt spid="14340"/>
                                        </p:tgtEl>
                                        <p:attrNameLst>
                                          <p:attrName>ppt_h</p:attrName>
                                        </p:attrNameLst>
                                      </p:cBhvr>
                                      <p:tavLst>
                                        <p:tav tm="0">
                                          <p:val>
                                            <p:fltVal val="0"/>
                                          </p:val>
                                        </p:tav>
                                        <p:tav tm="100000">
                                          <p:val>
                                            <p:strVal val="#ppt_h"/>
                                          </p:val>
                                        </p:tav>
                                      </p:tavLst>
                                    </p:anim>
                                    <p:animEffect transition="in" filter="fade">
                                      <p:cBhvr>
                                        <p:cTn id="39" dur="1000"/>
                                        <p:tgtEl>
                                          <p:spTgt spid="14340"/>
                                        </p:tgtEl>
                                      </p:cBhvr>
                                    </p:animEffect>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9"/>
                                        </p:tgtEl>
                                        <p:attrNameLst>
                                          <p:attrName>style.visibility</p:attrName>
                                        </p:attrNameLst>
                                      </p:cBhvr>
                                      <p:to>
                                        <p:strVal val="visible"/>
                                      </p:to>
                                    </p:set>
                                    <p:animEffect transition="in" filter="fade">
                                      <p:cBhvr>
                                        <p:cTn id="44" dur="1000"/>
                                        <p:tgtEl>
                                          <p:spTgt spid="9"/>
                                        </p:tgtEl>
                                      </p:cBhvr>
                                    </p:animEffect>
                                    <p:anim calcmode="lin" valueType="num">
                                      <p:cBhvr>
                                        <p:cTn id="45" dur="1000" fill="hold"/>
                                        <p:tgtEl>
                                          <p:spTgt spid="9"/>
                                        </p:tgtEl>
                                        <p:attrNameLst>
                                          <p:attrName>ppt_x</p:attrName>
                                        </p:attrNameLst>
                                      </p:cBhvr>
                                      <p:tavLst>
                                        <p:tav tm="0">
                                          <p:val>
                                            <p:strVal val="#ppt_x"/>
                                          </p:val>
                                        </p:tav>
                                        <p:tav tm="100000">
                                          <p:val>
                                            <p:strVal val="#ppt_x"/>
                                          </p:val>
                                        </p:tav>
                                      </p:tavLst>
                                    </p:anim>
                                    <p:anim calcmode="lin" valueType="num">
                                      <p:cBhvr>
                                        <p:cTn id="4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31" presetClass="entr" presetSubtype="0" fill="hold" nodeType="clickEffect">
                                  <p:stCondLst>
                                    <p:cond delay="0"/>
                                  </p:stCondLst>
                                  <p:childTnLst>
                                    <p:set>
                                      <p:cBhvr>
                                        <p:cTn id="50" dur="1" fill="hold">
                                          <p:stCondLst>
                                            <p:cond delay="0"/>
                                          </p:stCondLst>
                                        </p:cTn>
                                        <p:tgtEl>
                                          <p:spTgt spid="14344"/>
                                        </p:tgtEl>
                                        <p:attrNameLst>
                                          <p:attrName>style.visibility</p:attrName>
                                        </p:attrNameLst>
                                      </p:cBhvr>
                                      <p:to>
                                        <p:strVal val="visible"/>
                                      </p:to>
                                    </p:set>
                                    <p:anim calcmode="lin" valueType="num">
                                      <p:cBhvr>
                                        <p:cTn id="51" dur="1000" fill="hold"/>
                                        <p:tgtEl>
                                          <p:spTgt spid="14344"/>
                                        </p:tgtEl>
                                        <p:attrNameLst>
                                          <p:attrName>ppt_w</p:attrName>
                                        </p:attrNameLst>
                                      </p:cBhvr>
                                      <p:tavLst>
                                        <p:tav tm="0">
                                          <p:val>
                                            <p:fltVal val="0"/>
                                          </p:val>
                                        </p:tav>
                                        <p:tav tm="100000">
                                          <p:val>
                                            <p:strVal val="#ppt_w"/>
                                          </p:val>
                                        </p:tav>
                                      </p:tavLst>
                                    </p:anim>
                                    <p:anim calcmode="lin" valueType="num">
                                      <p:cBhvr>
                                        <p:cTn id="52" dur="1000" fill="hold"/>
                                        <p:tgtEl>
                                          <p:spTgt spid="14344"/>
                                        </p:tgtEl>
                                        <p:attrNameLst>
                                          <p:attrName>ppt_h</p:attrName>
                                        </p:attrNameLst>
                                      </p:cBhvr>
                                      <p:tavLst>
                                        <p:tav tm="0">
                                          <p:val>
                                            <p:fltVal val="0"/>
                                          </p:val>
                                        </p:tav>
                                        <p:tav tm="100000">
                                          <p:val>
                                            <p:strVal val="#ppt_h"/>
                                          </p:val>
                                        </p:tav>
                                      </p:tavLst>
                                    </p:anim>
                                    <p:anim calcmode="lin" valueType="num">
                                      <p:cBhvr>
                                        <p:cTn id="53" dur="1000" fill="hold"/>
                                        <p:tgtEl>
                                          <p:spTgt spid="14344"/>
                                        </p:tgtEl>
                                        <p:attrNameLst>
                                          <p:attrName>style.rotation</p:attrName>
                                        </p:attrNameLst>
                                      </p:cBhvr>
                                      <p:tavLst>
                                        <p:tav tm="0">
                                          <p:val>
                                            <p:fltVal val="90"/>
                                          </p:val>
                                        </p:tav>
                                        <p:tav tm="100000">
                                          <p:val>
                                            <p:fltVal val="0"/>
                                          </p:val>
                                        </p:tav>
                                      </p:tavLst>
                                    </p:anim>
                                    <p:animEffect transition="in" filter="fade">
                                      <p:cBhvr>
                                        <p:cTn id="54" dur="1000"/>
                                        <p:tgtEl>
                                          <p:spTgt spid="14344"/>
                                        </p:tgtEl>
                                      </p:cBhvr>
                                    </p:animEffect>
                                  </p:childTnLst>
                                </p:cTn>
                              </p:par>
                            </p:childTnLst>
                          </p:cTn>
                        </p:par>
                      </p:childTnLst>
                    </p:cTn>
                  </p:par>
                  <p:par>
                    <p:cTn id="55" fill="hold">
                      <p:stCondLst>
                        <p:cond delay="indefinite"/>
                      </p:stCondLst>
                      <p:childTnLst>
                        <p:par>
                          <p:cTn id="56" fill="hold">
                            <p:stCondLst>
                              <p:cond delay="0"/>
                            </p:stCondLst>
                            <p:childTnLst>
                              <p:par>
                                <p:cTn id="57" presetID="31" presetClass="entr" presetSubtype="0" fill="hold" grpId="0" nodeType="clickEffect">
                                  <p:stCondLst>
                                    <p:cond delay="0"/>
                                  </p:stCondLst>
                                  <p:childTnLst>
                                    <p:set>
                                      <p:cBhvr>
                                        <p:cTn id="58" dur="1" fill="hold">
                                          <p:stCondLst>
                                            <p:cond delay="0"/>
                                          </p:stCondLst>
                                        </p:cTn>
                                        <p:tgtEl>
                                          <p:spTgt spid="11"/>
                                        </p:tgtEl>
                                        <p:attrNameLst>
                                          <p:attrName>style.visibility</p:attrName>
                                        </p:attrNameLst>
                                      </p:cBhvr>
                                      <p:to>
                                        <p:strVal val="visible"/>
                                      </p:to>
                                    </p:set>
                                    <p:anim calcmode="lin" valueType="num">
                                      <p:cBhvr>
                                        <p:cTn id="59" dur="2000" fill="hold"/>
                                        <p:tgtEl>
                                          <p:spTgt spid="11"/>
                                        </p:tgtEl>
                                        <p:attrNameLst>
                                          <p:attrName>ppt_w</p:attrName>
                                        </p:attrNameLst>
                                      </p:cBhvr>
                                      <p:tavLst>
                                        <p:tav tm="0">
                                          <p:val>
                                            <p:fltVal val="0"/>
                                          </p:val>
                                        </p:tav>
                                        <p:tav tm="100000">
                                          <p:val>
                                            <p:strVal val="#ppt_w"/>
                                          </p:val>
                                        </p:tav>
                                      </p:tavLst>
                                    </p:anim>
                                    <p:anim calcmode="lin" valueType="num">
                                      <p:cBhvr>
                                        <p:cTn id="60" dur="2000" fill="hold"/>
                                        <p:tgtEl>
                                          <p:spTgt spid="11"/>
                                        </p:tgtEl>
                                        <p:attrNameLst>
                                          <p:attrName>ppt_h</p:attrName>
                                        </p:attrNameLst>
                                      </p:cBhvr>
                                      <p:tavLst>
                                        <p:tav tm="0">
                                          <p:val>
                                            <p:fltVal val="0"/>
                                          </p:val>
                                        </p:tav>
                                        <p:tav tm="100000">
                                          <p:val>
                                            <p:strVal val="#ppt_h"/>
                                          </p:val>
                                        </p:tav>
                                      </p:tavLst>
                                    </p:anim>
                                    <p:anim calcmode="lin" valueType="num">
                                      <p:cBhvr>
                                        <p:cTn id="61" dur="2000" fill="hold"/>
                                        <p:tgtEl>
                                          <p:spTgt spid="11"/>
                                        </p:tgtEl>
                                        <p:attrNameLst>
                                          <p:attrName>style.rotation</p:attrName>
                                        </p:attrNameLst>
                                      </p:cBhvr>
                                      <p:tavLst>
                                        <p:tav tm="0">
                                          <p:val>
                                            <p:fltVal val="90"/>
                                          </p:val>
                                        </p:tav>
                                        <p:tav tm="100000">
                                          <p:val>
                                            <p:fltVal val="0"/>
                                          </p:val>
                                        </p:tav>
                                      </p:tavLst>
                                    </p:anim>
                                    <p:animEffect transition="in" filter="fade">
                                      <p:cBhvr>
                                        <p:cTn id="62"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p:bldP spid="1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3492" y="1340768"/>
            <a:ext cx="6571343" cy="1049235"/>
          </a:xfrm>
        </p:spPr>
        <p:txBody>
          <a:bodyPr/>
          <a:lstStyle/>
          <a:p>
            <a:r>
              <a:rPr lang="en-GB" dirty="0"/>
              <a:t>What about you?</a:t>
            </a:r>
          </a:p>
        </p:txBody>
      </p:sp>
      <p:sp>
        <p:nvSpPr>
          <p:cNvPr id="3" name="Content Placeholder 2"/>
          <p:cNvSpPr>
            <a:spLocks noGrp="1"/>
          </p:cNvSpPr>
          <p:nvPr>
            <p:ph idx="1"/>
          </p:nvPr>
        </p:nvSpPr>
        <p:spPr/>
        <p:txBody>
          <a:bodyPr/>
          <a:lstStyle/>
          <a:p>
            <a:r>
              <a:rPr lang="en-US" dirty="0"/>
              <a:t>Imagine your worst/ most stressful day… how do you bring yourself back to your window of tolerance?</a:t>
            </a:r>
            <a:endParaRPr lang="en-GB" dirty="0"/>
          </a:p>
          <a:p>
            <a:endParaRPr lang="en-GB" dirty="0"/>
          </a:p>
          <a:p>
            <a:pPr marL="0" indent="0">
              <a:buNone/>
            </a:pPr>
            <a:endParaRPr lang="en-GB" dirty="0"/>
          </a:p>
        </p:txBody>
      </p:sp>
      <p:pic>
        <p:nvPicPr>
          <p:cNvPr id="9221" name="Picture 5" descr="C:\Users\collimj\AppData\Local\Microsoft\Windows\Temporary Internet Files\Content.IE5\JQPOOIQK\Calm_-_(Explored_2011-11-17)_(6352101333)[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51720" y="2996952"/>
            <a:ext cx="4386299" cy="2924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116258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          </a:t>
            </a:r>
            <a:r>
              <a:rPr lang="en-GB" sz="2800" b="1" u="sng" dirty="0"/>
              <a:t>Visiting  the  Wells (Mosely)</a:t>
            </a:r>
            <a:r>
              <a:rPr lang="en-GB" dirty="0"/>
              <a:t/>
            </a:r>
            <a:br>
              <a:rPr lang="en-GB" dirty="0"/>
            </a:br>
            <a:endParaRPr lang="en-GB" sz="2000" dirty="0"/>
          </a:p>
        </p:txBody>
      </p:sp>
      <p:sp>
        <p:nvSpPr>
          <p:cNvPr id="3" name="Content Placeholder 2"/>
          <p:cNvSpPr>
            <a:spLocks noGrp="1"/>
          </p:cNvSpPr>
          <p:nvPr>
            <p:ph idx="1"/>
          </p:nvPr>
        </p:nvSpPr>
        <p:spPr>
          <a:xfrm>
            <a:off x="395536" y="1412776"/>
            <a:ext cx="8496944" cy="5256584"/>
          </a:xfrm>
        </p:spPr>
        <p:txBody>
          <a:bodyPr>
            <a:noAutofit/>
          </a:bodyPr>
          <a:lstStyle/>
          <a:p>
            <a:r>
              <a:rPr lang="en-GB" sz="3000" dirty="0">
                <a:solidFill>
                  <a:schemeClr val="accent5">
                    <a:lumMod val="75000"/>
                  </a:schemeClr>
                </a:solidFill>
                <a:effectLst>
                  <a:outerShdw blurRad="38100" dist="38100" dir="2700000" algn="tl">
                    <a:srgbClr val="000000">
                      <a:alpha val="43137"/>
                    </a:srgbClr>
                  </a:outerShdw>
                </a:effectLst>
              </a:rPr>
              <a:t>S</a:t>
            </a:r>
            <a:r>
              <a:rPr lang="en-GB" sz="3000" dirty="0"/>
              <a:t>piritual well-</a:t>
            </a:r>
            <a:r>
              <a:rPr lang="en-GB" sz="3000" dirty="0">
                <a:solidFill>
                  <a:schemeClr val="accent5">
                    <a:lumMod val="50000"/>
                  </a:schemeClr>
                </a:solidFill>
                <a:effectLst>
                  <a:outerShdw blurRad="38100" dist="38100" dir="2700000" algn="tl">
                    <a:srgbClr val="000000">
                      <a:alpha val="43137"/>
                    </a:srgbClr>
                  </a:outerShdw>
                </a:effectLst>
              </a:rPr>
              <a:t>renew your sense of wonder and awe</a:t>
            </a:r>
          </a:p>
          <a:p>
            <a:r>
              <a:rPr lang="en-GB" sz="3000" dirty="0">
                <a:solidFill>
                  <a:srgbClr val="FF0000"/>
                </a:solidFill>
                <a:effectLst>
                  <a:outerShdw blurRad="38100" dist="38100" dir="2700000" algn="tl">
                    <a:srgbClr val="000000">
                      <a:alpha val="43137"/>
                    </a:srgbClr>
                  </a:outerShdw>
                </a:effectLst>
              </a:rPr>
              <a:t>P</a:t>
            </a:r>
            <a:r>
              <a:rPr lang="en-GB" sz="3000" dirty="0"/>
              <a:t>hysical well-</a:t>
            </a:r>
            <a:r>
              <a:rPr lang="en-GB" sz="3000" dirty="0">
                <a:solidFill>
                  <a:srgbClr val="FF0000"/>
                </a:solidFill>
                <a:effectLst>
                  <a:outerShdw blurRad="38100" dist="38100" dir="2700000" algn="tl">
                    <a:srgbClr val="000000">
                      <a:alpha val="43137"/>
                    </a:srgbClr>
                  </a:outerShdw>
                </a:effectLst>
              </a:rPr>
              <a:t>exercise , relax, sleep</a:t>
            </a:r>
          </a:p>
          <a:p>
            <a:r>
              <a:rPr lang="en-GB" sz="3000" dirty="0">
                <a:solidFill>
                  <a:srgbClr val="00B0F0"/>
                </a:solidFill>
                <a:effectLst>
                  <a:outerShdw blurRad="38100" dist="38100" dir="2700000" algn="tl">
                    <a:srgbClr val="000000">
                      <a:alpha val="43137"/>
                    </a:srgbClr>
                  </a:outerShdw>
                </a:effectLst>
              </a:rPr>
              <a:t>I</a:t>
            </a:r>
            <a:r>
              <a:rPr lang="en-GB" sz="3000" dirty="0"/>
              <a:t>ntellectual well-</a:t>
            </a:r>
            <a:r>
              <a:rPr lang="en-GB" sz="3000" dirty="0">
                <a:solidFill>
                  <a:srgbClr val="0070C0"/>
                </a:solidFill>
                <a:effectLst>
                  <a:outerShdw blurRad="38100" dist="38100" dir="2700000" algn="tl">
                    <a:srgbClr val="000000">
                      <a:alpha val="43137"/>
                    </a:srgbClr>
                  </a:outerShdw>
                </a:effectLst>
              </a:rPr>
              <a:t>read, debate, plan, think</a:t>
            </a:r>
          </a:p>
          <a:p>
            <a:r>
              <a:rPr lang="en-GB" sz="3000" dirty="0">
                <a:solidFill>
                  <a:srgbClr val="00B050"/>
                </a:solidFill>
                <a:effectLst>
                  <a:outerShdw blurRad="38100" dist="38100" dir="2700000" algn="tl">
                    <a:srgbClr val="000000">
                      <a:alpha val="43137"/>
                    </a:srgbClr>
                  </a:outerShdw>
                </a:effectLst>
              </a:rPr>
              <a:t>C</a:t>
            </a:r>
            <a:r>
              <a:rPr lang="en-GB" sz="3000" dirty="0"/>
              <a:t>reative well- </a:t>
            </a:r>
            <a:r>
              <a:rPr lang="en-GB" sz="3000" dirty="0">
                <a:solidFill>
                  <a:srgbClr val="00B050"/>
                </a:solidFill>
                <a:effectLst>
                  <a:outerShdw blurRad="38100" dist="38100" dir="2700000" algn="tl">
                    <a:srgbClr val="000000">
                      <a:alpha val="43137"/>
                    </a:srgbClr>
                  </a:outerShdw>
                </a:effectLst>
              </a:rPr>
              <a:t>arts, enjoy your senses, imagination</a:t>
            </a:r>
          </a:p>
          <a:p>
            <a:r>
              <a:rPr lang="en-GB" sz="3000" dirty="0">
                <a:solidFill>
                  <a:srgbClr val="7030A0"/>
                </a:solidFill>
                <a:effectLst>
                  <a:outerShdw blurRad="38100" dist="38100" dir="2700000" algn="tl">
                    <a:srgbClr val="000000">
                      <a:alpha val="43137"/>
                    </a:srgbClr>
                  </a:outerShdw>
                </a:effectLst>
              </a:rPr>
              <a:t>E</a:t>
            </a:r>
            <a:r>
              <a:rPr lang="en-GB" sz="3000" dirty="0"/>
              <a:t>motional well-</a:t>
            </a:r>
            <a:r>
              <a:rPr lang="en-GB" sz="3000" dirty="0">
                <a:solidFill>
                  <a:srgbClr val="7030A0"/>
                </a:solidFill>
                <a:effectLst>
                  <a:outerShdw blurRad="38100" dist="38100" dir="2700000" algn="tl">
                    <a:srgbClr val="000000">
                      <a:alpha val="43137"/>
                    </a:srgbClr>
                  </a:outerShdw>
                </a:effectLst>
              </a:rPr>
              <a:t>unconditional time with close ones, relationships, express feelings….and FUN!</a:t>
            </a:r>
          </a:p>
          <a:p>
            <a:r>
              <a:rPr lang="en-GB" sz="2500" dirty="0"/>
              <a:t>Variety is the S.P.I.C.E of life for energy, perspective, balance.</a:t>
            </a:r>
          </a:p>
          <a:p>
            <a:pPr marL="0" indent="0">
              <a:buNone/>
            </a:pPr>
            <a:r>
              <a:rPr lang="en-GB" sz="2500" b="1" dirty="0">
                <a:solidFill>
                  <a:srgbClr val="002060"/>
                </a:solidFill>
              </a:rPr>
              <a:t>How many of the wells do you access?</a:t>
            </a:r>
            <a:endParaRPr lang="en-GB" sz="1500" b="1" dirty="0">
              <a:solidFill>
                <a:srgbClr val="002060"/>
              </a:solidFill>
            </a:endParaRPr>
          </a:p>
          <a:p>
            <a:pPr marL="0" indent="0">
              <a:buNone/>
            </a:pPr>
            <a:r>
              <a:rPr lang="en-GB" sz="1500" dirty="0"/>
              <a:t>(Jenny Mosely Consultancies)</a:t>
            </a:r>
          </a:p>
        </p:txBody>
      </p:sp>
      <p:pic>
        <p:nvPicPr>
          <p:cNvPr id="15366" name="Picture 6" descr="Related image">
            <a:extLst>
              <a:ext uri="{FF2B5EF4-FFF2-40B4-BE49-F238E27FC236}">
                <a16:creationId xmlns:a16="http://schemas.microsoft.com/office/drawing/2014/main" id="{8F0DCA37-BF87-4E68-A84D-DA2427F808A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3" y="143130"/>
            <a:ext cx="1800200" cy="14111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065858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92696"/>
            <a:ext cx="7643192" cy="360040"/>
          </a:xfrm>
        </p:spPr>
        <p:txBody>
          <a:bodyPr>
            <a:normAutofit fontScale="90000"/>
          </a:bodyPr>
          <a:lstStyle/>
          <a:p>
            <a:r>
              <a:rPr lang="en-GB" dirty="0" smtClean="0"/>
              <a:t>No Ordinary Magic!</a:t>
            </a:r>
            <a:endParaRPr lang="en-GB" dirty="0"/>
          </a:p>
        </p:txBody>
      </p:sp>
      <p:pic>
        <p:nvPicPr>
          <p:cNvPr id="819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1581150" y="2204864"/>
            <a:ext cx="5981700" cy="4248472"/>
          </a:xfrm>
        </p:spPr>
      </p:pic>
    </p:spTree>
    <p:extLst>
      <p:ext uri="{BB962C8B-B14F-4D97-AF65-F5344CB8AC3E}">
        <p14:creationId xmlns:p14="http://schemas.microsoft.com/office/powerpoint/2010/main" val="102083623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0175" y="260648"/>
            <a:ext cx="8727592" cy="1049235"/>
          </a:xfrm>
        </p:spPr>
        <p:txBody>
          <a:bodyPr>
            <a:normAutofit/>
          </a:bodyPr>
          <a:lstStyle/>
          <a:p>
            <a:pPr algn="ctr"/>
            <a:r>
              <a:rPr lang="en-GB" sz="2500" dirty="0" smtClean="0"/>
              <a:t>HOW CAN WE TEACH RESILIENCE SKILLS  TO CHILDREN?</a:t>
            </a:r>
            <a:endParaRPr lang="en-GB" sz="2500" dirty="0"/>
          </a:p>
        </p:txBody>
      </p:sp>
      <p:sp>
        <p:nvSpPr>
          <p:cNvPr id="5" name="Content Placeholder 4"/>
          <p:cNvSpPr>
            <a:spLocks noGrp="1"/>
          </p:cNvSpPr>
          <p:nvPr>
            <p:ph idx="1"/>
          </p:nvPr>
        </p:nvSpPr>
        <p:spPr>
          <a:xfrm>
            <a:off x="5580112" y="3068960"/>
            <a:ext cx="3024336" cy="3528392"/>
          </a:xfrm>
        </p:spPr>
        <p:txBody>
          <a:bodyPr>
            <a:normAutofit/>
          </a:bodyPr>
          <a:lstStyle/>
          <a:p>
            <a:r>
              <a:rPr lang="en-GB" dirty="0" smtClean="0"/>
              <a:t>Select three skill cards that you feel </a:t>
            </a:r>
            <a:r>
              <a:rPr lang="en-GB" b="1" u="sng" dirty="0" smtClean="0"/>
              <a:t>most </a:t>
            </a:r>
            <a:r>
              <a:rPr lang="en-GB" dirty="0" smtClean="0"/>
              <a:t>confident helping children with.</a:t>
            </a:r>
          </a:p>
          <a:p>
            <a:r>
              <a:rPr lang="en-GB" dirty="0" smtClean="0"/>
              <a:t>Share some of the activities you use to promote the skill with your group. </a:t>
            </a:r>
            <a:endParaRPr lang="en-GB" dirty="0"/>
          </a:p>
        </p:txBody>
      </p:sp>
      <p:pic>
        <p:nvPicPr>
          <p:cNvPr id="7" name="Picture 6"/>
          <p:cNvPicPr/>
          <p:nvPr/>
        </p:nvPicPr>
        <p:blipFill rotWithShape="1">
          <a:blip r:embed="rId3">
            <a:extLst>
              <a:ext uri="{28A0092B-C50C-407E-A947-70E740481C1C}">
                <a14:useLocalDpi xmlns:a14="http://schemas.microsoft.com/office/drawing/2010/main" val="0"/>
              </a:ext>
            </a:extLst>
          </a:blip>
          <a:srcRect l="22949" t="23538" r="23873" b="2156"/>
          <a:stretch/>
        </p:blipFill>
        <p:spPr bwMode="auto">
          <a:xfrm>
            <a:off x="179512" y="839110"/>
            <a:ext cx="5004048" cy="5256584"/>
          </a:xfrm>
          <a:prstGeom prst="rect">
            <a:avLst/>
          </a:prstGeom>
          <a:noFill/>
          <a:ln>
            <a:noFill/>
          </a:ln>
          <a:extLst>
            <a:ext uri="{53640926-AAD7-44D8-BBD7-CCE9431645EC}">
              <a14:shadowObscured xmlns:a14="http://schemas.microsoft.com/office/drawing/2010/main"/>
            </a:ext>
          </a:extLst>
        </p:spPr>
      </p:pic>
      <p:pic>
        <p:nvPicPr>
          <p:cNvPr id="8" name="Picture 7"/>
          <p:cNvPicPr/>
          <p:nvPr/>
        </p:nvPicPr>
        <p:blipFill rotWithShape="1">
          <a:blip r:embed="rId4"/>
          <a:srcRect l="23527" t="52320" r="23558" b="19356"/>
          <a:stretch/>
        </p:blipFill>
        <p:spPr bwMode="auto">
          <a:xfrm>
            <a:off x="5364088" y="827090"/>
            <a:ext cx="3672408" cy="208823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63442757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dirty="0"/>
              <a:t>What does an ace-informed school look like?</a:t>
            </a:r>
          </a:p>
        </p:txBody>
      </p:sp>
      <p:sp>
        <p:nvSpPr>
          <p:cNvPr id="3" name="Content Placeholder 2"/>
          <p:cNvSpPr>
            <a:spLocks noGrp="1"/>
          </p:cNvSpPr>
          <p:nvPr>
            <p:ph idx="1"/>
          </p:nvPr>
        </p:nvSpPr>
        <p:spPr/>
        <p:txBody>
          <a:bodyPr/>
          <a:lstStyle/>
          <a:p>
            <a:r>
              <a:rPr lang="en-GB" sz="2800" dirty="0"/>
              <a:t>Write down on a post-it what an ACE-informed school looks like. </a:t>
            </a:r>
          </a:p>
          <a:p>
            <a:r>
              <a:rPr lang="en-GB" sz="2800" dirty="0"/>
              <a:t>We will use this to develop ways towards that vision next session! </a:t>
            </a:r>
          </a:p>
          <a:p>
            <a:pPr marL="0" indent="0">
              <a:buNone/>
            </a:pPr>
            <a:endParaRPr lang="en-GB" dirty="0"/>
          </a:p>
        </p:txBody>
      </p:sp>
      <p:pic>
        <p:nvPicPr>
          <p:cNvPr id="4" name="Picture 2" descr="https://images-na.ssl-images-amazon.com/images/G/01/aplusautomation/vendorimages/ca4c1224-8096-4843-a67f-327536ec330f.jpg._CB294227358__SR300,300_.jpg">
            <a:extLst>
              <a:ext uri="{FF2B5EF4-FFF2-40B4-BE49-F238E27FC236}">
                <a16:creationId xmlns:a16="http://schemas.microsoft.com/office/drawing/2014/main" id="{AFFA244B-5011-402E-826F-EE43734DE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3064" y="18047"/>
            <a:ext cx="1890936" cy="1575012"/>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3" descr="ACE Generational.JPG">
            <a:extLst>
              <a:ext uri="{FF2B5EF4-FFF2-40B4-BE49-F238E27FC236}">
                <a16:creationId xmlns:a16="http://schemas.microsoft.com/office/drawing/2014/main" id="{736B2BB2-B119-4777-A91A-6077C804B8AF}"/>
              </a:ext>
            </a:extLst>
          </p:cNvPr>
          <p:cNvPicPr>
            <a:picLocks noChangeAspect="1"/>
          </p:cNvPicPr>
          <p:nvPr/>
        </p:nvPicPr>
        <p:blipFill>
          <a:blip r:embed="rId3" cstate="print"/>
          <a:stretch>
            <a:fillRect/>
          </a:stretch>
        </p:blipFill>
        <p:spPr>
          <a:xfrm>
            <a:off x="2555776" y="4221088"/>
            <a:ext cx="3960440" cy="1800200"/>
          </a:xfrm>
          <a:prstGeom prst="rect">
            <a:avLst/>
          </a:prstGeom>
        </p:spPr>
      </p:pic>
    </p:spTree>
    <p:extLst>
      <p:ext uri="{BB962C8B-B14F-4D97-AF65-F5344CB8AC3E}">
        <p14:creationId xmlns:p14="http://schemas.microsoft.com/office/powerpoint/2010/main" val="2870518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1124744"/>
          </a:xfrm>
          <a:prstGeom prst="rect">
            <a:avLst/>
          </a:prstGeom>
          <a:solidFill>
            <a:srgbClr val="6464B3"/>
          </a:solidFill>
          <a:ln>
            <a:solidFill>
              <a:srgbClr val="6464B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itle 1"/>
          <p:cNvSpPr>
            <a:spLocks noGrp="1"/>
          </p:cNvSpPr>
          <p:nvPr>
            <p:ph type="title"/>
          </p:nvPr>
        </p:nvSpPr>
        <p:spPr/>
        <p:txBody>
          <a:bodyPr/>
          <a:lstStyle>
            <a:lvl1pPr algn="l">
              <a:defRPr lang="en-GB" sz="3200" b="1" kern="1200" baseline="0" dirty="0" smtClean="0">
                <a:solidFill>
                  <a:schemeClr val="bg1"/>
                </a:solidFill>
                <a:latin typeface="Verdana" pitchFamily="34" charset="0"/>
                <a:ea typeface="Verdana" pitchFamily="34" charset="0"/>
                <a:cs typeface="Verdana" pitchFamily="34" charset="0"/>
              </a:defRPr>
            </a:lvl1pPr>
          </a:lstStyle>
          <a:p>
            <a:r>
              <a:rPr lang="en-US" smtClean="0"/>
              <a:t>ACE Support Hub: Get in touch</a:t>
            </a:r>
            <a:endParaRPr lang="en-GB" dirty="0"/>
          </a:p>
        </p:txBody>
      </p:sp>
      <p:pic>
        <p:nvPicPr>
          <p:cNvPr id="10" name="Content Placeholder 9" descr="CWW_Daff.PNG"/>
          <p:cNvPicPr>
            <a:picLocks noGrp="1" noChangeAspect="1"/>
          </p:cNvPicPr>
          <p:nvPr>
            <p:ph idx="1"/>
          </p:nvPr>
        </p:nvPicPr>
        <p:blipFill>
          <a:blip r:embed="rId3" cstate="print"/>
          <a:stretch>
            <a:fillRect/>
          </a:stretch>
        </p:blipFill>
        <p:spPr>
          <a:xfrm>
            <a:off x="3843236" y="3058206"/>
            <a:ext cx="1457528" cy="1609950"/>
          </a:xfrm>
        </p:spPr>
      </p:pic>
      <p:sp>
        <p:nvSpPr>
          <p:cNvPr id="2" name="Rectangle 1"/>
          <p:cNvSpPr/>
          <p:nvPr/>
        </p:nvSpPr>
        <p:spPr>
          <a:xfrm>
            <a:off x="-108520" y="3284984"/>
            <a:ext cx="2088232" cy="2215991"/>
          </a:xfrm>
          <a:prstGeom prst="rect">
            <a:avLst/>
          </a:prstGeom>
        </p:spPr>
        <p:txBody>
          <a:bodyPr wrap="square">
            <a:spAutoFit/>
          </a:bodyPr>
          <a:lstStyle/>
          <a:p>
            <a:pPr algn="ctr">
              <a:lnSpc>
                <a:spcPct val="115000"/>
              </a:lnSpc>
            </a:pPr>
            <a:r>
              <a:rPr lang="en-GB" b="1" dirty="0" err="1" smtClean="0">
                <a:solidFill>
                  <a:srgbClr val="6464B3"/>
                </a:solidFill>
                <a:latin typeface="Verdana"/>
                <a:ea typeface="Calibri"/>
                <a:cs typeface="Times New Roman"/>
              </a:rPr>
              <a:t>Hyrwyddo</a:t>
            </a:r>
            <a:r>
              <a:rPr lang="en-GB" b="1" dirty="0" smtClean="0">
                <a:solidFill>
                  <a:srgbClr val="6464B3"/>
                </a:solidFill>
                <a:latin typeface="Verdana"/>
                <a:ea typeface="Calibri"/>
                <a:cs typeface="Times New Roman"/>
              </a:rPr>
              <a:t> a Herio </a:t>
            </a:r>
            <a:r>
              <a:rPr lang="en-GB" b="1" dirty="0" err="1" smtClean="0">
                <a:solidFill>
                  <a:srgbClr val="6464B3"/>
                </a:solidFill>
                <a:latin typeface="Verdana"/>
                <a:ea typeface="Calibri"/>
                <a:cs typeface="Times New Roman"/>
              </a:rPr>
              <a:t>dros</a:t>
            </a:r>
            <a:r>
              <a:rPr lang="en-GB" b="1" dirty="0" smtClean="0">
                <a:solidFill>
                  <a:srgbClr val="6464B3"/>
                </a:solidFill>
                <a:latin typeface="Verdana"/>
                <a:ea typeface="Calibri"/>
                <a:cs typeface="Times New Roman"/>
              </a:rPr>
              <a:t> Newid</a:t>
            </a:r>
          </a:p>
          <a:p>
            <a:pPr algn="ctr">
              <a:lnSpc>
                <a:spcPct val="115000"/>
              </a:lnSpc>
              <a:spcAft>
                <a:spcPts val="0"/>
              </a:spcAft>
            </a:pPr>
            <a:endParaRPr lang="en-GB" sz="1200" b="1" dirty="0" smtClean="0">
              <a:solidFill>
                <a:srgbClr val="6464B3"/>
              </a:solidFill>
              <a:latin typeface="Verdana"/>
              <a:ea typeface="Calibri"/>
              <a:cs typeface="Times New Roman"/>
            </a:endParaRPr>
          </a:p>
          <a:p>
            <a:pPr algn="ctr">
              <a:lnSpc>
                <a:spcPct val="115000"/>
              </a:lnSpc>
              <a:spcAft>
                <a:spcPts val="0"/>
              </a:spcAft>
            </a:pPr>
            <a:r>
              <a:rPr lang="en-GB" b="1" dirty="0" smtClean="0">
                <a:solidFill>
                  <a:srgbClr val="6464B3"/>
                </a:solidFill>
                <a:latin typeface="Verdana"/>
                <a:ea typeface="Calibri"/>
                <a:cs typeface="Times New Roman"/>
              </a:rPr>
              <a:t>Champion </a:t>
            </a:r>
            <a:r>
              <a:rPr lang="en-GB" b="1" dirty="0">
                <a:solidFill>
                  <a:srgbClr val="6464B3"/>
                </a:solidFill>
                <a:latin typeface="Verdana"/>
                <a:ea typeface="Calibri"/>
                <a:cs typeface="Times New Roman"/>
              </a:rPr>
              <a:t>&amp;</a:t>
            </a:r>
            <a:endParaRPr lang="en-GB" sz="1200" b="1" dirty="0">
              <a:ea typeface="Calibri"/>
              <a:cs typeface="Times New Roman"/>
            </a:endParaRPr>
          </a:p>
          <a:p>
            <a:pPr algn="ctr">
              <a:lnSpc>
                <a:spcPct val="115000"/>
              </a:lnSpc>
              <a:spcAft>
                <a:spcPts val="0"/>
              </a:spcAft>
            </a:pPr>
            <a:r>
              <a:rPr lang="en-GB" b="1" dirty="0">
                <a:solidFill>
                  <a:srgbClr val="6464B3"/>
                </a:solidFill>
                <a:latin typeface="Verdana"/>
                <a:ea typeface="Calibri"/>
                <a:cs typeface="Times New Roman"/>
              </a:rPr>
              <a:t>Challenge</a:t>
            </a:r>
            <a:endParaRPr lang="en-GB" sz="1200" b="1" dirty="0">
              <a:ea typeface="Calibri"/>
              <a:cs typeface="Times New Roman"/>
            </a:endParaRPr>
          </a:p>
          <a:p>
            <a:pPr algn="ctr">
              <a:lnSpc>
                <a:spcPct val="115000"/>
              </a:lnSpc>
              <a:spcAft>
                <a:spcPts val="0"/>
              </a:spcAft>
            </a:pPr>
            <a:r>
              <a:rPr lang="en-GB" b="1" dirty="0">
                <a:solidFill>
                  <a:srgbClr val="6464B3"/>
                </a:solidFill>
                <a:latin typeface="Verdana"/>
                <a:ea typeface="Calibri"/>
                <a:cs typeface="Times New Roman"/>
              </a:rPr>
              <a:t>for Change</a:t>
            </a:r>
          </a:p>
        </p:txBody>
      </p:sp>
      <p:sp>
        <p:nvSpPr>
          <p:cNvPr id="11" name="Rectangle 10"/>
          <p:cNvSpPr/>
          <p:nvPr/>
        </p:nvSpPr>
        <p:spPr>
          <a:xfrm>
            <a:off x="3563888" y="2490569"/>
            <a:ext cx="5256584" cy="2954655"/>
          </a:xfrm>
          <a:prstGeom prst="rect">
            <a:avLst/>
          </a:prstGeom>
        </p:spPr>
        <p:txBody>
          <a:bodyPr wrap="square">
            <a:spAutoFit/>
          </a:bodyPr>
          <a:lstStyle/>
          <a:p>
            <a:pPr lvl="0"/>
            <a:r>
              <a:rPr lang="en-GB" sz="2400" dirty="0" smtClean="0"/>
              <a:t>@</a:t>
            </a:r>
            <a:r>
              <a:rPr lang="en-GB" sz="2400" dirty="0" err="1" smtClean="0"/>
              <a:t>acehubwales</a:t>
            </a:r>
            <a:endParaRPr lang="en-GB" sz="2400" dirty="0" smtClean="0"/>
          </a:p>
          <a:p>
            <a:pPr lvl="0"/>
            <a:endParaRPr lang="en-GB" sz="1600" dirty="0" smtClean="0"/>
          </a:p>
          <a:p>
            <a:pPr lvl="0"/>
            <a:endParaRPr lang="en-GB" sz="1400" dirty="0" smtClean="0"/>
          </a:p>
          <a:p>
            <a:pPr lvl="0"/>
            <a:r>
              <a:rPr lang="en-GB" sz="2400" dirty="0" smtClean="0">
                <a:hlinkClick r:id="rId4"/>
              </a:rPr>
              <a:t>www.facebook.com/acehubwales/</a:t>
            </a:r>
            <a:endParaRPr lang="en-GB" sz="2400" dirty="0" smtClean="0"/>
          </a:p>
          <a:p>
            <a:pPr lvl="0"/>
            <a:endParaRPr lang="en-GB" sz="2400" dirty="0" smtClean="0"/>
          </a:p>
          <a:p>
            <a:pPr lvl="0"/>
            <a:endParaRPr lang="en-GB" sz="1600" dirty="0" smtClean="0"/>
          </a:p>
          <a:p>
            <a:pPr lvl="0"/>
            <a:r>
              <a:rPr lang="en-GB" sz="2400" dirty="0" smtClean="0">
                <a:hlinkClick r:id="rId5"/>
              </a:rPr>
              <a:t>ACE@wales.nhs.uk</a:t>
            </a:r>
            <a:r>
              <a:rPr lang="en-GB" sz="2400" dirty="0" smtClean="0"/>
              <a:t> </a:t>
            </a:r>
          </a:p>
          <a:p>
            <a:pPr lvl="0"/>
            <a:endParaRPr lang="en-GB" sz="2400" dirty="0" smtClean="0"/>
          </a:p>
          <a:p>
            <a:pPr lvl="0"/>
            <a:endParaRPr lang="en-GB" sz="2000" dirty="0" smtClean="0"/>
          </a:p>
        </p:txBody>
      </p:sp>
      <p:pic>
        <p:nvPicPr>
          <p:cNvPr id="1026" name="Picture 2" descr="https://static.dezeen.com/uploads/2012/06/dezeen_twitter-bird.gif"/>
          <p:cNvPicPr>
            <a:picLocks noChangeAspect="1" noChangeArrowheads="1"/>
          </p:cNvPicPr>
          <p:nvPr/>
        </p:nvPicPr>
        <p:blipFill>
          <a:blip r:embed="rId6" cstate="print"/>
          <a:srcRect l="16154" t="21000" r="12770" b="20847"/>
          <a:stretch>
            <a:fillRect/>
          </a:stretch>
        </p:blipFill>
        <p:spPr bwMode="auto">
          <a:xfrm>
            <a:off x="2627784" y="2484023"/>
            <a:ext cx="624068" cy="510602"/>
          </a:xfrm>
          <a:prstGeom prst="rect">
            <a:avLst/>
          </a:prstGeom>
          <a:noFill/>
        </p:spPr>
      </p:pic>
      <p:pic>
        <p:nvPicPr>
          <p:cNvPr id="1027" name="Picture 3"/>
          <p:cNvPicPr>
            <a:picLocks noChangeAspect="1" noChangeArrowheads="1"/>
          </p:cNvPicPr>
          <p:nvPr/>
        </p:nvPicPr>
        <p:blipFill>
          <a:blip r:embed="rId7" cstate="print"/>
          <a:srcRect/>
          <a:stretch>
            <a:fillRect/>
          </a:stretch>
        </p:blipFill>
        <p:spPr bwMode="auto">
          <a:xfrm>
            <a:off x="2619256" y="3354665"/>
            <a:ext cx="656600" cy="648072"/>
          </a:xfrm>
          <a:prstGeom prst="rect">
            <a:avLst/>
          </a:prstGeom>
          <a:noFill/>
          <a:ln w="9525">
            <a:noFill/>
            <a:miter lim="800000"/>
            <a:headEnd/>
            <a:tailEnd/>
          </a:ln>
        </p:spPr>
      </p:pic>
      <p:pic>
        <p:nvPicPr>
          <p:cNvPr id="1028" name="Picture 4"/>
          <p:cNvPicPr>
            <a:picLocks noChangeAspect="1" noChangeArrowheads="1"/>
          </p:cNvPicPr>
          <p:nvPr/>
        </p:nvPicPr>
        <p:blipFill>
          <a:blip r:embed="rId8" cstate="print"/>
          <a:srcRect/>
          <a:stretch>
            <a:fillRect/>
          </a:stretch>
        </p:blipFill>
        <p:spPr bwMode="auto">
          <a:xfrm>
            <a:off x="2648029" y="4336443"/>
            <a:ext cx="570938" cy="458382"/>
          </a:xfrm>
          <a:prstGeom prst="rect">
            <a:avLst/>
          </a:prstGeom>
          <a:noFill/>
          <a:ln w="9525">
            <a:noFill/>
            <a:miter lim="800000"/>
            <a:headEnd/>
            <a:tailEnd/>
          </a:ln>
        </p:spPr>
      </p:pic>
      <p:pic>
        <p:nvPicPr>
          <p:cNvPr id="15" name="Picture 14" descr="CWW_Daff.PNG"/>
          <p:cNvPicPr>
            <a:picLocks noChangeAspect="1"/>
          </p:cNvPicPr>
          <p:nvPr/>
        </p:nvPicPr>
        <p:blipFill>
          <a:blip r:embed="rId3" cstate="print"/>
          <a:stretch>
            <a:fillRect/>
          </a:stretch>
        </p:blipFill>
        <p:spPr>
          <a:xfrm>
            <a:off x="49635" y="6237312"/>
            <a:ext cx="561925" cy="620688"/>
          </a:xfrm>
          <a:prstGeom prst="rect">
            <a:avLst/>
          </a:prstGeom>
        </p:spPr>
      </p:pic>
      <p:sp>
        <p:nvSpPr>
          <p:cNvPr id="16" name="Rectangle 15"/>
          <p:cNvSpPr/>
          <p:nvPr/>
        </p:nvSpPr>
        <p:spPr>
          <a:xfrm>
            <a:off x="7308304" y="6309320"/>
            <a:ext cx="3150096" cy="462242"/>
          </a:xfrm>
          <a:prstGeom prst="rect">
            <a:avLst/>
          </a:prstGeom>
        </p:spPr>
        <p:txBody>
          <a:bodyPr wrap="square">
            <a:spAutoFit/>
          </a:bodyPr>
          <a:lstStyle/>
          <a:p>
            <a:pPr>
              <a:lnSpc>
                <a:spcPct val="115000"/>
              </a:lnSpc>
              <a:spcAft>
                <a:spcPts val="0"/>
              </a:spcAft>
            </a:pPr>
            <a:r>
              <a:rPr lang="en-GB" sz="1050" b="1" dirty="0" smtClean="0">
                <a:solidFill>
                  <a:srgbClr val="6464B3"/>
                </a:solidFill>
                <a:latin typeface="Verdana"/>
                <a:ea typeface="Calibri"/>
                <a:cs typeface="Times New Roman"/>
              </a:rPr>
              <a:t>Champion &amp; Challenge </a:t>
            </a:r>
          </a:p>
          <a:p>
            <a:pPr>
              <a:lnSpc>
                <a:spcPct val="115000"/>
              </a:lnSpc>
              <a:spcAft>
                <a:spcPts val="0"/>
              </a:spcAft>
            </a:pPr>
            <a:r>
              <a:rPr lang="en-GB" sz="1050" b="1" dirty="0" smtClean="0">
                <a:solidFill>
                  <a:srgbClr val="6464B3"/>
                </a:solidFill>
                <a:latin typeface="Verdana"/>
                <a:ea typeface="Calibri"/>
                <a:cs typeface="Times New Roman"/>
              </a:rPr>
              <a:t>for Change</a:t>
            </a:r>
          </a:p>
        </p:txBody>
      </p:sp>
      <p:pic>
        <p:nvPicPr>
          <p:cNvPr id="17" name="Picture 16" descr="CWW_Daff.PNG"/>
          <p:cNvPicPr>
            <a:picLocks noChangeAspect="1"/>
          </p:cNvPicPr>
          <p:nvPr/>
        </p:nvPicPr>
        <p:blipFill>
          <a:blip r:embed="rId3" cstate="print"/>
          <a:stretch>
            <a:fillRect/>
          </a:stretch>
        </p:blipFill>
        <p:spPr>
          <a:xfrm>
            <a:off x="6732240" y="6237312"/>
            <a:ext cx="561925" cy="620688"/>
          </a:xfrm>
          <a:prstGeom prst="rect">
            <a:avLst/>
          </a:prstGeom>
        </p:spPr>
      </p:pic>
      <p:sp>
        <p:nvSpPr>
          <p:cNvPr id="18" name="Rectangle 17"/>
          <p:cNvSpPr/>
          <p:nvPr/>
        </p:nvSpPr>
        <p:spPr>
          <a:xfrm>
            <a:off x="611560" y="6309320"/>
            <a:ext cx="3150096" cy="463973"/>
          </a:xfrm>
          <a:prstGeom prst="rect">
            <a:avLst/>
          </a:prstGeom>
        </p:spPr>
        <p:txBody>
          <a:bodyPr wrap="square">
            <a:spAutoFit/>
          </a:bodyPr>
          <a:lstStyle/>
          <a:p>
            <a:pPr>
              <a:lnSpc>
                <a:spcPct val="115000"/>
              </a:lnSpc>
              <a:spcAft>
                <a:spcPts val="0"/>
              </a:spcAft>
            </a:pPr>
            <a:r>
              <a:rPr lang="en-GB" sz="1050" b="1" dirty="0" err="1" smtClean="0">
                <a:solidFill>
                  <a:srgbClr val="6464B3"/>
                </a:solidFill>
                <a:latin typeface="Verdana"/>
                <a:ea typeface="Calibri"/>
                <a:cs typeface="Times New Roman"/>
              </a:rPr>
              <a:t>Hyrwyddo</a:t>
            </a:r>
            <a:r>
              <a:rPr lang="en-GB" sz="1050" b="1" dirty="0" smtClean="0">
                <a:solidFill>
                  <a:srgbClr val="6464B3"/>
                </a:solidFill>
                <a:latin typeface="Verdana"/>
                <a:ea typeface="Calibri"/>
                <a:cs typeface="Times New Roman"/>
              </a:rPr>
              <a:t> a</a:t>
            </a:r>
            <a:endParaRPr lang="en-GB" sz="800" b="1" dirty="0" smtClean="0">
              <a:ea typeface="Calibri"/>
              <a:cs typeface="Times New Roman"/>
            </a:endParaRPr>
          </a:p>
          <a:p>
            <a:pPr>
              <a:lnSpc>
                <a:spcPct val="115000"/>
              </a:lnSpc>
              <a:spcAft>
                <a:spcPts val="0"/>
              </a:spcAft>
            </a:pPr>
            <a:r>
              <a:rPr lang="en-GB" sz="1050" b="1" dirty="0" smtClean="0">
                <a:solidFill>
                  <a:srgbClr val="6464B3"/>
                </a:solidFill>
                <a:latin typeface="Verdana"/>
                <a:ea typeface="Calibri"/>
                <a:cs typeface="Times New Roman"/>
              </a:rPr>
              <a:t>Herio </a:t>
            </a:r>
            <a:r>
              <a:rPr lang="en-GB" sz="1050" b="1" dirty="0" err="1" smtClean="0">
                <a:solidFill>
                  <a:srgbClr val="6464B3"/>
                </a:solidFill>
                <a:latin typeface="Verdana"/>
                <a:ea typeface="Calibri"/>
                <a:cs typeface="Times New Roman"/>
              </a:rPr>
              <a:t>dros</a:t>
            </a:r>
            <a:r>
              <a:rPr lang="en-GB" sz="1050" b="1" dirty="0" smtClean="0">
                <a:solidFill>
                  <a:srgbClr val="6464B3"/>
                </a:solidFill>
                <a:latin typeface="Verdana"/>
                <a:ea typeface="Calibri"/>
                <a:cs typeface="Times New Roman"/>
              </a:rPr>
              <a:t> Newid</a:t>
            </a:r>
            <a:endParaRPr lang="en-GB" sz="1050" b="1" dirty="0"/>
          </a:p>
        </p:txBody>
      </p:sp>
      <p:cxnSp>
        <p:nvCxnSpPr>
          <p:cNvPr id="20" name="Straight Connector 19"/>
          <p:cNvCxnSpPr/>
          <p:nvPr/>
        </p:nvCxnSpPr>
        <p:spPr>
          <a:xfrm>
            <a:off x="251520" y="4365104"/>
            <a:ext cx="1368152" cy="0"/>
          </a:xfrm>
          <a:prstGeom prst="line">
            <a:avLst/>
          </a:prstGeom>
          <a:ln w="25400">
            <a:solidFill>
              <a:srgbClr val="6464B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30037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17412" name="Picture 4" descr="http://www.memeologist.com/wp-content/uploads/2017/04/34645db6aab643b4c9e9cbd0341e9a6d.png?67ef12"/>
          <p:cNvPicPr>
            <a:picLocks noChangeAspect="1" noChangeArrowheads="1"/>
          </p:cNvPicPr>
          <p:nvPr/>
        </p:nvPicPr>
        <p:blipFill rotWithShape="1">
          <a:blip r:embed="rId2">
            <a:extLst>
              <a:ext uri="{28A0092B-C50C-407E-A947-70E740481C1C}">
                <a14:useLocalDpi xmlns:a14="http://schemas.microsoft.com/office/drawing/2010/main" val="0"/>
              </a:ext>
            </a:extLst>
          </a:blip>
          <a:srcRect b="5792"/>
          <a:stretch/>
        </p:blipFill>
        <p:spPr bwMode="auto">
          <a:xfrm>
            <a:off x="1835696" y="692696"/>
            <a:ext cx="5579761" cy="5256583"/>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a:extLst/>
        </p:spPr>
      </p:pic>
    </p:spTree>
    <p:extLst>
      <p:ext uri="{BB962C8B-B14F-4D97-AF65-F5344CB8AC3E}">
        <p14:creationId xmlns:p14="http://schemas.microsoft.com/office/powerpoint/2010/main" val="2998165666"/>
      </p:ext>
    </p:extLst>
  </p:cSld>
  <p:clrMapOvr>
    <a:masterClrMapping/>
  </p:clrMapOvr>
  <p:timing>
    <p:tnLst>
      <p:par>
        <p:cTn id="1" dur="indefinite" restart="never" nodeType="tmRoot"/>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1698</TotalTime>
  <Words>1486</Words>
  <Application>Microsoft Office PowerPoint</Application>
  <PresentationFormat>On-screen Show (4:3)</PresentationFormat>
  <Paragraphs>167</Paragraphs>
  <Slides>30</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Arabic Typesetting</vt:lpstr>
      <vt:lpstr>Arial</vt:lpstr>
      <vt:lpstr>Calibri</vt:lpstr>
      <vt:lpstr>Gill Sans MT</vt:lpstr>
      <vt:lpstr>Times New Roman</vt:lpstr>
      <vt:lpstr>Verdana</vt:lpstr>
      <vt:lpstr>Wingdings</vt:lpstr>
      <vt:lpstr>Gallery</vt:lpstr>
      <vt:lpstr>Adverse Childhood Experiences PrimARY: sESSION 2</vt:lpstr>
      <vt:lpstr>Session objectives </vt:lpstr>
      <vt:lpstr>PowerPoint Presentation</vt:lpstr>
      <vt:lpstr>PowerPoint Presentation</vt:lpstr>
      <vt:lpstr>Reflection</vt:lpstr>
      <vt:lpstr>Photocopier scenario</vt:lpstr>
      <vt:lpstr>Meta-Emotion philosophy (Gottman  &amp; colleagues,1996)</vt:lpstr>
      <vt:lpstr>What does Emotion coaching look like?</vt:lpstr>
      <vt:lpstr>PowerPoint Presentation</vt:lpstr>
      <vt:lpstr>Ruby</vt:lpstr>
      <vt:lpstr>Activity: Match the response to how the person  views emotional expression</vt:lpstr>
      <vt:lpstr>Activity: Match the response to how the person  views emotional  expression</vt:lpstr>
      <vt:lpstr>What could happen next using each approach?  How might ruby respond?</vt:lpstr>
      <vt:lpstr>Put aces in their place! </vt:lpstr>
      <vt:lpstr>Put aces in  their place! </vt:lpstr>
      <vt:lpstr>Ruby –after assembly</vt:lpstr>
      <vt:lpstr>Time  to  feedback in groups</vt:lpstr>
      <vt:lpstr>PowerPoint Presentation</vt:lpstr>
      <vt:lpstr>WHEN MAY TALKING THROUGH PlACE BE LESS USEFUL?</vt:lpstr>
      <vt:lpstr>‘THE window of tolerance’</vt:lpstr>
      <vt:lpstr>Window of tolerance -Dan Siegel</vt:lpstr>
      <vt:lpstr>What can we do?</vt:lpstr>
      <vt:lpstr>PATHWAYS BACK TO THE ‘WINDOW OF TOLERANCE’  </vt:lpstr>
      <vt:lpstr>What about you?</vt:lpstr>
      <vt:lpstr>          Visiting  the  Wells (Mosely) </vt:lpstr>
      <vt:lpstr>No Ordinary Magic!</vt:lpstr>
      <vt:lpstr>HOW CAN WE TEACH RESILIENCE SKILLS  TO CHILDREN?</vt:lpstr>
      <vt:lpstr>What does an ace-informed school look like?</vt:lpstr>
      <vt:lpstr>ACE Support Hub: Get in touch</vt:lpstr>
      <vt:lpstr>PowerPoint Presentation</vt:lpstr>
    </vt:vector>
  </TitlesOfParts>
  <Company>Bridgend C.B.C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Adverse Childhood Experiences</dc:title>
  <dc:creator>Melanie Collins</dc:creator>
  <cp:lastModifiedBy>Sian Griffiths (Public Health Wales - No. 2 Capital Quarter)</cp:lastModifiedBy>
  <cp:revision>198</cp:revision>
  <cp:lastPrinted>2018-04-30T15:26:47Z</cp:lastPrinted>
  <dcterms:created xsi:type="dcterms:W3CDTF">2017-09-27T10:31:18Z</dcterms:created>
  <dcterms:modified xsi:type="dcterms:W3CDTF">2019-12-02T12:36:50Z</dcterms:modified>
</cp:coreProperties>
</file>