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2.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5" r:id="rId5"/>
  </p:sldMasterIdLst>
  <p:notesMasterIdLst>
    <p:notesMasterId r:id="rId25"/>
  </p:notesMasterIdLst>
  <p:sldIdLst>
    <p:sldId id="256" r:id="rId6"/>
    <p:sldId id="284" r:id="rId7"/>
    <p:sldId id="257" r:id="rId8"/>
    <p:sldId id="329" r:id="rId9"/>
    <p:sldId id="292" r:id="rId10"/>
    <p:sldId id="291" r:id="rId11"/>
    <p:sldId id="286" r:id="rId12"/>
    <p:sldId id="330" r:id="rId13"/>
    <p:sldId id="386" r:id="rId14"/>
    <p:sldId id="387" r:id="rId15"/>
    <p:sldId id="308" r:id="rId16"/>
    <p:sldId id="331" r:id="rId17"/>
    <p:sldId id="270" r:id="rId18"/>
    <p:sldId id="307" r:id="rId19"/>
    <p:sldId id="335" r:id="rId20"/>
    <p:sldId id="384" r:id="rId21"/>
    <p:sldId id="383" r:id="rId22"/>
    <p:sldId id="282" r:id="rId23"/>
    <p:sldId id="333" r:id="rId24"/>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50C338-D6C5-427D-BE93-369642CB3955}" v="6" dt="2024-02-08T09:14:47.9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332" autoAdjust="0"/>
  </p:normalViewPr>
  <p:slideViewPr>
    <p:cSldViewPr snapToGrid="0">
      <p:cViewPr varScale="1">
        <p:scale>
          <a:sx n="42" d="100"/>
          <a:sy n="42" d="100"/>
        </p:scale>
        <p:origin x="1580" y="40"/>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777740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Overview</a:t>
            </a: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111951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126838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Scan the QR code to save the link, and you can watch it later.</a:t>
            </a:r>
          </a:p>
          <a:p>
            <a:r>
              <a:rPr lang="en-GB" dirty="0">
                <a:cs typeface="Calibri"/>
              </a:rPr>
              <a:t>Information is all around us in variety of forms. It could be overwhelming at times trying to decide what information we should consider authoritative. This test module can help you to remember the criteria for evaluating sources. </a:t>
            </a:r>
          </a:p>
          <a:p>
            <a:r>
              <a:rPr lang="en-GB" dirty="0">
                <a:cs typeface="Calibri"/>
              </a:rPr>
              <a:t> It detailed out on how to use this test to evaluate sources whether is from internet or peer-reviewed publication. You need to understand the importance of evaluating source, asking questions. </a:t>
            </a:r>
          </a:p>
          <a:p>
            <a:r>
              <a:rPr lang="en-GB" dirty="0">
                <a:cs typeface="Calibri"/>
              </a:rPr>
              <a:t>---</a:t>
            </a:r>
          </a:p>
          <a:p>
            <a:r>
              <a:rPr lang="en-GB" dirty="0">
                <a:cs typeface="Calibri"/>
              </a:rPr>
              <a:t>Each one has a series of questions you should be asking: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4103569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764414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 - Moodle</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108518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777339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143872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Demo – ORL</a:t>
            </a:r>
          </a:p>
          <a:p>
            <a:endParaRPr lang="en-US" dirty="0">
              <a:cs typeface="Calibri"/>
            </a:endParaRPr>
          </a:p>
          <a:p>
            <a:r>
              <a:rPr lang="en-US" dirty="0">
                <a:cs typeface="Calibri"/>
              </a:rPr>
              <a:t>Log in</a:t>
            </a:r>
          </a:p>
          <a:p>
            <a:endParaRPr lang="en-US" dirty="0">
              <a:cs typeface="Calibri"/>
            </a:endParaRPr>
          </a:p>
          <a:p>
            <a:r>
              <a:rPr lang="en-US" dirty="0">
                <a:cs typeface="Calibri"/>
              </a:rPr>
              <a:t>Collection folder</a:t>
            </a:r>
          </a:p>
          <a:p>
            <a:endParaRPr lang="en-US" dirty="0">
              <a:cs typeface="Calibri"/>
            </a:endParaRPr>
          </a:p>
          <a:p>
            <a:r>
              <a:rPr lang="en-US" dirty="0">
                <a:cs typeface="Calibri"/>
              </a:rPr>
              <a:t>Export </a:t>
            </a:r>
            <a:r>
              <a:rPr lang="en-US">
                <a:cs typeface="Calibri"/>
              </a:rPr>
              <a:t>to RefWorks</a:t>
            </a:r>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Library catalogue is a comprehensive and organized listing of all the materials available in a library’s collection. It serves as a valuable tool for you. </a:t>
            </a:r>
          </a:p>
          <a:p>
            <a:r>
              <a:rPr lang="en-US" dirty="0">
                <a:cs typeface="Calibri"/>
              </a:rPr>
              <a:t>We have searchable databases allowing users to search for materials based on various criteria such as title, author, subject, keyword, or ISBN. This makes easier to locate specific items or find materials related to a particular topic. </a:t>
            </a:r>
          </a:p>
          <a:p>
            <a:r>
              <a:rPr lang="en-US" dirty="0">
                <a:cs typeface="Calibri"/>
              </a:rPr>
              <a:t>Availability of item. You can find out the item is on shelf or out of library and allow you to reserve or request or hold.</a:t>
            </a:r>
          </a:p>
          <a:p>
            <a:r>
              <a:rPr lang="en-US" dirty="0">
                <a:cs typeface="Calibri"/>
              </a:rPr>
              <a:t>And it is mobile friendly. </a:t>
            </a:r>
          </a:p>
          <a:p>
            <a:r>
              <a:rPr lang="en-US" dirty="0">
                <a:cs typeface="Calibri"/>
              </a:rPr>
              <a:t>Overall, a library catalogue is a crucial tool that empowers users to navigate a library’s collection efficiently and make informed decisions about the resources they need for research or personal enrichment.</a:t>
            </a: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8903114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Demo – Primo</a:t>
            </a:r>
          </a:p>
          <a:p>
            <a:endParaRPr lang="en-US" dirty="0">
              <a:cs typeface="Calibri"/>
            </a:endParaRPr>
          </a:p>
          <a:p>
            <a:r>
              <a:rPr lang="en-US" dirty="0">
                <a:cs typeface="Calibri"/>
              </a:rPr>
              <a:t>Search for ‘ empowerment advocacy’</a:t>
            </a:r>
          </a:p>
          <a:p>
            <a:endParaRPr lang="en-US" dirty="0">
              <a:cs typeface="Calibri"/>
            </a:endParaRPr>
          </a:p>
          <a:p>
            <a:r>
              <a:rPr lang="en-US" dirty="0">
                <a:cs typeface="Calibri"/>
              </a:rPr>
              <a:t>Filters on the left,</a:t>
            </a:r>
          </a:p>
          <a:p>
            <a:r>
              <a:rPr lang="en-US" dirty="0">
                <a:cs typeface="Calibri"/>
              </a:rPr>
              <a:t>Save query – set alert</a:t>
            </a:r>
          </a:p>
          <a:p>
            <a:r>
              <a:rPr lang="en-US" dirty="0">
                <a:cs typeface="Calibri"/>
              </a:rPr>
              <a:t>Add </a:t>
            </a:r>
            <a:r>
              <a:rPr lang="en-US" dirty="0" err="1">
                <a:cs typeface="Calibri"/>
              </a:rPr>
              <a:t>lables</a:t>
            </a:r>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a:t>
            </a:r>
            <a:r>
              <a:rPr lang="en-GB" dirty="0" err="1"/>
              <a:t>libkey</a:t>
            </a:r>
            <a:r>
              <a:rPr lang="en-GB" dirty="0"/>
              <a:t> nomad’</a:t>
            </a:r>
          </a:p>
          <a:p>
            <a:endParaRPr lang="en-GB" dirty="0"/>
          </a:p>
        </p:txBody>
      </p:sp>
      <p:sp>
        <p:nvSpPr>
          <p:cNvPr id="4" name="Slide Number Placeholder 3"/>
          <p:cNvSpPr>
            <a:spLocks noGrp="1"/>
          </p:cNvSpPr>
          <p:nvPr>
            <p:ph type="sldNum" sz="quarter" idx="5"/>
          </p:nvPr>
        </p:nvSpPr>
        <p:spPr/>
        <p:txBody>
          <a:bodyPr/>
          <a:lstStyle/>
          <a:p>
            <a:fld id="{CCAF4E01-A790-409B-A227-CE0D115C7E70}" type="slidenum">
              <a:rPr lang="en-GB" smtClean="0"/>
              <a:t>16</a:t>
            </a:fld>
            <a:endParaRPr lang="en-GB"/>
          </a:p>
        </p:txBody>
      </p:sp>
    </p:spTree>
    <p:extLst>
      <p:ext uri="{BB962C8B-B14F-4D97-AF65-F5344CB8AC3E}">
        <p14:creationId xmlns:p14="http://schemas.microsoft.com/office/powerpoint/2010/main" val="26099634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2913911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444105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3"/>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3"/>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bg>
      <p:bgPr>
        <a:solidFill>
          <a:schemeClr val="accent3"/>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3"/>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3"/>
        </a:solidFill>
        <a:effectLst/>
      </p:bgPr>
    </p:bg>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mpty slide">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62C884-AC5B-4953-9A1E-785013A12796}"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200CCA-7433-4122-9E15-192E6B344C86}" type="slidenum">
              <a:rPr lang="en-GB" smtClean="0"/>
              <a:t>‹#›</a:t>
            </a:fld>
            <a:endParaRPr lang="en-GB"/>
          </a:p>
        </p:txBody>
      </p:sp>
    </p:spTree>
    <p:extLst>
      <p:ext uri="{BB962C8B-B14F-4D97-AF65-F5344CB8AC3E}">
        <p14:creationId xmlns:p14="http://schemas.microsoft.com/office/powerpoint/2010/main" val="23215943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0892B9-E1B6-4DD0-810A-27A6201531F8}"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3341936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image" Target="../media/image3.png"/><Relationship Id="rId2" Type="http://schemas.openxmlformats.org/officeDocument/2006/relationships/slideLayout" Target="../slideLayouts/slideLayout15.xml"/><Relationship Id="rId16"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1.pn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4.xml"/><Relationship Id="rId1" Type="http://schemas.openxmlformats.org/officeDocument/2006/relationships/slideLayout" Target="../slideLayouts/slideLayout20.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17.xml"/><Relationship Id="rId5" Type="http://schemas.openxmlformats.org/officeDocument/2006/relationships/hyperlink" Target="https://bit.ly/4b8buu1" TargetMode="External"/><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course/search.php?search=bmpd3003" TargetMode="External"/><Relationship Id="rId7"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hyperlink" Target="https://www.uwtsd.ac.uk/library"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notesSlide" Target="../notesSlides/notesSlide9.xml"/><Relationship Id="rId1" Type="http://schemas.openxmlformats.org/officeDocument/2006/relationships/slideLayout" Target="../slideLayouts/slideLayout17.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hyperlink" Target="https://moodle.uwtsd.ac.uk/course/view.php?id=1145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helf-uwtsd.leganto.exlibrisgroup.com/leganto/readinglist/lists?auth=SAML" TargetMode="External"/><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29.jpeg"/></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uwtsd.ac.uk/library/"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33.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hyperlink" Target="https://uwtsd.ac.uk/library/using-our-libraries/online-library/resources-for-research/" TargetMode="External"/><Relationship Id="rId5" Type="http://schemas.openxmlformats.org/officeDocument/2006/relationships/hyperlink" Target="https://scholar.google.com/scholar?hl=en&amp;as_sdt=0%2C5&amp;q=In-organization+ethics+power-allocation+mechanisms+and+members%E2%80%99+decision-making+behavior&amp;btnG=" TargetMode="External"/><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hyperlink" Target="https://uwtsd.ac.uk/library/using-our-libraries/online-library/resources-for-research/" TargetMode="External"/><Relationship Id="rId4" Type="http://schemas.openxmlformats.org/officeDocument/2006/relationships/hyperlink" Target="https://scholar.google.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8" Type="http://schemas.openxmlformats.org/officeDocument/2006/relationships/hyperlink" Target="https://www.uwtsd.ac.uk/library/infoskills/" TargetMode="External"/><Relationship Id="rId3" Type="http://schemas.openxmlformats.org/officeDocument/2006/relationships/hyperlink" Target="mailto:library@uwtsd.ac.uk" TargetMode="External"/><Relationship Id="rId7" Type="http://schemas.openxmlformats.org/officeDocument/2006/relationships/hyperlink" Target="mailto:g.couch@uwtsd.ac.uk" TargetMode="External"/><Relationship Id="rId2" Type="http://schemas.openxmlformats.org/officeDocument/2006/relationships/notesSlide" Target="../notesSlides/notesSlide18.xml"/><Relationship Id="rId1" Type="http://schemas.openxmlformats.org/officeDocument/2006/relationships/slideLayout" Target="../slideLayouts/slideLayout17.xml"/><Relationship Id="rId6" Type="http://schemas.openxmlformats.org/officeDocument/2006/relationships/image" Target="../media/image38.jpeg"/><Relationship Id="rId11" Type="http://schemas.openxmlformats.org/officeDocument/2006/relationships/hyperlink" Target="https://intranet.uwtsd.ac.uk/departments/library-and-learning-resources/need-more" TargetMode="External"/><Relationship Id="rId5" Type="http://schemas.openxmlformats.org/officeDocument/2006/relationships/image" Target="../media/image37.jpeg"/><Relationship Id="rId10" Type="http://schemas.openxmlformats.org/officeDocument/2006/relationships/hyperlink" Target="https://intranet.uwtsd.ac.uk/departments/library-and-learning-resources" TargetMode="External"/><Relationship Id="rId4" Type="http://schemas.openxmlformats.org/officeDocument/2006/relationships/hyperlink" Target="mailto:c.davage@uwtsd.ac.uk" TargetMode="External"/><Relationship Id="rId9" Type="http://schemas.openxmlformats.org/officeDocument/2006/relationships/hyperlink" Target="https://intranet.uwtsd.ac.uk/departments/library-and-learning-resources/academic-and-info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close up of a book shelf filled with books&#10;&#10;Description generated with high confidence">
            <a:extLst>
              <a:ext uri="{FF2B5EF4-FFF2-40B4-BE49-F238E27FC236}">
                <a16:creationId xmlns:a16="http://schemas.microsoft.com/office/drawing/2014/main" id="{985CBCA7-ADD3-44A4-B0DC-867CB44F1E0E}"/>
              </a:ext>
            </a:extLst>
          </p:cNvPr>
          <p:cNvPicPr>
            <a:picLocks noGrp="1" noChangeAspect="1"/>
          </p:cNvPicPr>
          <p:nvPr>
            <p:ph type="pic" sz="quarter" idx="13"/>
          </p:nvPr>
        </p:nvPicPr>
        <p:blipFill rotWithShape="1">
          <a:blip r:embed="rId3"/>
          <a:srcRect l="20398" r="20398"/>
          <a:stretch/>
        </p:blipFill>
        <p:spPr>
          <a:xfrm>
            <a:off x="-9832" y="-78658"/>
            <a:ext cx="6102350" cy="6858000"/>
          </a:xfrm>
          <a:prstGeom prst="rect">
            <a:avLst/>
          </a:prstGeom>
        </p:spPr>
      </p:pic>
      <p:sp>
        <p:nvSpPr>
          <p:cNvPr id="3" name="Subtitle 2"/>
          <p:cNvSpPr>
            <a:spLocks noGrp="1"/>
          </p:cNvSpPr>
          <p:nvPr>
            <p:ph type="subTitle" idx="1"/>
          </p:nvPr>
        </p:nvSpPr>
        <p:spPr/>
        <p:txBody>
          <a:bodyPr vert="horz" lIns="91440" tIns="45720" rIns="91440" bIns="45720" rtlCol="0" anchor="t">
            <a:noAutofit/>
          </a:bodyPr>
          <a:lstStyle/>
          <a:p>
            <a:r>
              <a:rPr lang="en-GB" sz="2600">
                <a:latin typeface="Calibri"/>
                <a:cs typeface="Calibri Light"/>
              </a:rPr>
              <a:t>Connie Davage</a:t>
            </a:r>
            <a:endParaRPr lang="en-GB" sz="2600" dirty="0">
              <a:latin typeface="Calibri"/>
              <a:cs typeface="Calibri Light"/>
            </a:endParaRPr>
          </a:p>
          <a:p>
            <a:r>
              <a:rPr lang="en-GB" sz="2600" dirty="0">
                <a:latin typeface="Calibri"/>
                <a:cs typeface="Calibri Light"/>
              </a:rPr>
              <a:t>Academic Liaison Librarian.</a:t>
            </a:r>
          </a:p>
        </p:txBody>
      </p:sp>
      <p:sp>
        <p:nvSpPr>
          <p:cNvPr id="4" name="Title 3"/>
          <p:cNvSpPr>
            <a:spLocks noGrp="1"/>
          </p:cNvSpPr>
          <p:nvPr>
            <p:ph type="title"/>
          </p:nvPr>
        </p:nvSpPr>
        <p:spPr>
          <a:xfrm>
            <a:off x="6367976" y="2286001"/>
            <a:ext cx="5435249" cy="2225400"/>
          </a:xfrm>
        </p:spPr>
        <p:txBody>
          <a:bodyPr/>
          <a:lstStyle/>
          <a:p>
            <a:r>
              <a:rPr lang="en-GB" dirty="0">
                <a:latin typeface="Calibri"/>
                <a:cs typeface="Calibri"/>
              </a:rPr>
              <a:t>Basic </a:t>
            </a:r>
            <a:r>
              <a:rPr lang="en-GB" dirty="0" err="1">
                <a:latin typeface="Calibri"/>
                <a:cs typeface="Calibri"/>
              </a:rPr>
              <a:t>infoskills</a:t>
            </a:r>
            <a:r>
              <a:rPr lang="en-GB" dirty="0">
                <a:latin typeface="Calibri"/>
                <a:cs typeface="Calibri"/>
              </a:rPr>
              <a:t>: </a:t>
            </a:r>
            <a:br>
              <a:rPr lang="en-US" dirty="0"/>
            </a:br>
            <a:r>
              <a:rPr lang="en-GB" dirty="0">
                <a:latin typeface="Calibri"/>
                <a:cs typeface="Calibri"/>
              </a:rPr>
              <a:t>finding and using information.</a:t>
            </a:r>
            <a:r>
              <a:rPr lang="en-GB" dirty="0"/>
              <a:t> </a:t>
            </a:r>
          </a:p>
        </p:txBody>
      </p:sp>
    </p:spTree>
    <p:extLst>
      <p:ext uri="{BB962C8B-B14F-4D97-AF65-F5344CB8AC3E}">
        <p14:creationId xmlns:p14="http://schemas.microsoft.com/office/powerpoint/2010/main" val="3018337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5D87-2AD0-4EFA-AE9E-EB6F8704D793}"/>
              </a:ext>
            </a:extLst>
          </p:cNvPr>
          <p:cNvSpPr>
            <a:spLocks noGrp="1"/>
          </p:cNvSpPr>
          <p:nvPr>
            <p:ph type="title"/>
          </p:nvPr>
        </p:nvSpPr>
        <p:spPr>
          <a:xfrm>
            <a:off x="-1732076" y="-1716"/>
            <a:ext cx="10795518" cy="1003916"/>
          </a:xfrm>
        </p:spPr>
        <p:txBody>
          <a:bodyPr/>
          <a:lstStyle/>
          <a:p>
            <a:pPr algn="ctr"/>
            <a:r>
              <a:rPr lang="en-GB" dirty="0">
                <a:latin typeface="Calibri"/>
                <a:cs typeface="Calibri"/>
              </a:rPr>
              <a:t>The aim of today's session ...</a:t>
            </a:r>
          </a:p>
        </p:txBody>
      </p:sp>
      <p:sp>
        <p:nvSpPr>
          <p:cNvPr id="3" name="Content Placeholder 2">
            <a:extLst>
              <a:ext uri="{FF2B5EF4-FFF2-40B4-BE49-F238E27FC236}">
                <a16:creationId xmlns:a16="http://schemas.microsoft.com/office/drawing/2014/main" id="{32A3BEE6-46E5-4036-BA25-385AE61C43F0}"/>
              </a:ext>
            </a:extLst>
          </p:cNvPr>
          <p:cNvSpPr>
            <a:spLocks noGrp="1"/>
          </p:cNvSpPr>
          <p:nvPr>
            <p:ph sz="quarter" idx="10"/>
          </p:nvPr>
        </p:nvSpPr>
        <p:spPr>
          <a:xfrm>
            <a:off x="394161" y="1613119"/>
            <a:ext cx="11427083" cy="1182797"/>
          </a:xfrm>
        </p:spPr>
        <p:txBody>
          <a:bodyPr vert="horz" lIns="91440" tIns="45720" rIns="91440" bIns="45720" rtlCol="0" anchor="t">
            <a:normAutofit/>
          </a:bodyPr>
          <a:lstStyle/>
          <a:p>
            <a:pPr marL="0" indent="0">
              <a:buNone/>
            </a:pPr>
            <a:r>
              <a:rPr lang="en-GB" sz="2600" dirty="0">
                <a:latin typeface="Calibri"/>
                <a:cs typeface="Calibri Light"/>
              </a:rPr>
              <a:t>The aim of today's session is to consider the importance of academic information and to demonstrate how to begin finding and managing it using library resources.</a:t>
            </a:r>
          </a:p>
          <a:p>
            <a:pPr marL="0" indent="0">
              <a:buNone/>
            </a:pPr>
            <a:endParaRPr lang="en-GB" sz="2400" dirty="0">
              <a:latin typeface="Calibri"/>
              <a:cs typeface="Calibri Light"/>
            </a:endParaRPr>
          </a:p>
          <a:p>
            <a:pPr marL="0" indent="0">
              <a:buNone/>
            </a:pPr>
            <a:endParaRPr lang="en-GB" sz="2400" dirty="0">
              <a:latin typeface="Calibri"/>
              <a:cs typeface="Calibri Light"/>
            </a:endParaRPr>
          </a:p>
          <a:p>
            <a:pPr marL="0" indent="0">
              <a:buNone/>
            </a:pPr>
            <a:endParaRPr lang="en-GB" dirty="0">
              <a:latin typeface="Calibri"/>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9E28F53F-6B0D-4042-BA68-34A391BFA73B}"/>
              </a:ext>
            </a:extLst>
          </p:cNvPr>
          <p:cNvSpPr txBox="1"/>
          <p:nvPr/>
        </p:nvSpPr>
        <p:spPr>
          <a:xfrm>
            <a:off x="391734" y="2874206"/>
            <a:ext cx="11186981"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Light"/>
              </a:rPr>
              <a:t>We will consider:</a:t>
            </a:r>
          </a:p>
          <a:p>
            <a:endParaRPr lang="en-GB" sz="2600" dirty="0">
              <a:latin typeface="Calibri"/>
              <a:cs typeface="Calibri"/>
            </a:endParaRPr>
          </a:p>
          <a:p>
            <a:pPr marL="457200" indent="-457200">
              <a:buFont typeface="Arial"/>
              <a:buChar char="•"/>
            </a:pPr>
            <a:r>
              <a:rPr lang="en-GB" sz="2600" dirty="0">
                <a:latin typeface="Calibri"/>
                <a:cs typeface="Calibri"/>
              </a:rPr>
              <a:t>How to evaluate information.</a:t>
            </a:r>
            <a:endParaRPr lang="en-GB" dirty="0">
              <a:cs typeface="Calibri Light"/>
            </a:endParaRPr>
          </a:p>
          <a:p>
            <a:pPr marL="457200" indent="-457200">
              <a:buFont typeface="Arial"/>
              <a:buChar char="•"/>
            </a:pPr>
            <a:r>
              <a:rPr lang="en-GB" sz="2600" dirty="0">
                <a:latin typeface="Calibri"/>
                <a:cs typeface="Calibri"/>
              </a:rPr>
              <a:t>Where to begin searching for academic information.</a:t>
            </a:r>
            <a:endParaRPr lang="en-GB" sz="2600" dirty="0">
              <a:latin typeface="Calibri"/>
              <a:cs typeface="Calibri Light"/>
            </a:endParaRPr>
          </a:p>
          <a:p>
            <a:pPr marL="457200" indent="-457200">
              <a:buFont typeface="Arial"/>
              <a:buChar char="•"/>
            </a:pPr>
            <a:r>
              <a:rPr lang="en-GB" sz="2600" dirty="0">
                <a:latin typeface="Calibri"/>
                <a:ea typeface="Calibri"/>
                <a:cs typeface="Calibri"/>
              </a:rPr>
              <a:t>Online resource lists.</a:t>
            </a:r>
            <a:endParaRPr lang="en-GB" sz="2600" dirty="0">
              <a:latin typeface="Calibri"/>
              <a:cs typeface="Calibri"/>
            </a:endParaRPr>
          </a:p>
          <a:p>
            <a:pPr marL="457200" indent="-457200">
              <a:buFont typeface="Arial"/>
              <a:buChar char="•"/>
            </a:pPr>
            <a:r>
              <a:rPr lang="en-GB" sz="2600" dirty="0">
                <a:latin typeface="Calibri"/>
                <a:cs typeface="Calibri"/>
              </a:rPr>
              <a:t>How to search for, save and manage information using the library catalogue.</a:t>
            </a:r>
            <a:endParaRPr lang="en-GB" sz="2600" dirty="0">
              <a:latin typeface="Calibri"/>
              <a:cs typeface="Calibri Light"/>
            </a:endParaRPr>
          </a:p>
          <a:p>
            <a:pPr marL="457200" indent="-457200">
              <a:buFont typeface="Arial"/>
              <a:buChar char="•"/>
            </a:pPr>
            <a:r>
              <a:rPr lang="en-GB" sz="2600" dirty="0">
                <a:latin typeface="Calibri"/>
                <a:cs typeface="Calibri"/>
              </a:rPr>
              <a:t>How to find your way around the library web pages – and where to find help.</a:t>
            </a:r>
          </a:p>
        </p:txBody>
      </p:sp>
    </p:spTree>
    <p:extLst>
      <p:ext uri="{BB962C8B-B14F-4D97-AF65-F5344CB8AC3E}">
        <p14:creationId xmlns:p14="http://schemas.microsoft.com/office/powerpoint/2010/main" val="989564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33C62F-EAD4-4D78-8D03-AC783A82E1EE}"/>
              </a:ext>
            </a:extLst>
          </p:cNvPr>
          <p:cNvSpPr>
            <a:spLocks noGrp="1"/>
          </p:cNvSpPr>
          <p:nvPr>
            <p:ph type="subTitle" idx="1"/>
          </p:nvPr>
        </p:nvSpPr>
        <p:spPr>
          <a:xfrm>
            <a:off x="268291" y="465674"/>
            <a:ext cx="3670481" cy="5443747"/>
          </a:xfrm>
        </p:spPr>
        <p:txBody>
          <a:bodyPr vert="horz" lIns="91440" tIns="45720" rIns="91440" bIns="45720" rtlCol="0" anchor="t">
            <a:noAutofit/>
          </a:bodyPr>
          <a:lstStyle/>
          <a:p>
            <a:endParaRPr lang="en-GB" sz="3200" dirty="0">
              <a:cs typeface="Calibri Light"/>
            </a:endParaRPr>
          </a:p>
          <a:p>
            <a:endParaRPr lang="en-GB" sz="3200" dirty="0">
              <a:cs typeface="Calibri Light"/>
            </a:endParaRPr>
          </a:p>
          <a:p>
            <a:r>
              <a:rPr lang="en-GB" sz="4400" i="0" dirty="0">
                <a:latin typeface="Calibri"/>
                <a:cs typeface="Calibri Light"/>
              </a:rPr>
              <a:t>Students who use library resources outperform those who don't ...</a:t>
            </a:r>
          </a:p>
        </p:txBody>
      </p:sp>
      <p:pic>
        <p:nvPicPr>
          <p:cNvPr id="6" name="Picture 6" descr="A group of people sitting at a table&#10;&#10;Description automatically generated">
            <a:extLst>
              <a:ext uri="{FF2B5EF4-FFF2-40B4-BE49-F238E27FC236}">
                <a16:creationId xmlns:a16="http://schemas.microsoft.com/office/drawing/2014/main" id="{126E4D3E-8359-49D0-AC34-2060CC5EBDF3}"/>
              </a:ext>
            </a:extLst>
          </p:cNvPr>
          <p:cNvPicPr>
            <a:picLocks noGrp="1" noChangeAspect="1"/>
          </p:cNvPicPr>
          <p:nvPr>
            <p:ph type="pic" sz="quarter" idx="13"/>
          </p:nvPr>
        </p:nvPicPr>
        <p:blipFill rotWithShape="1">
          <a:blip r:embed="rId3"/>
          <a:srcRect l="11721" r="11721"/>
          <a:stretch/>
        </p:blipFill>
        <p:spPr/>
      </p:pic>
    </p:spTree>
    <p:extLst>
      <p:ext uri="{BB962C8B-B14F-4D97-AF65-F5344CB8AC3E}">
        <p14:creationId xmlns:p14="http://schemas.microsoft.com/office/powerpoint/2010/main" val="975887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a:xfrm>
            <a:off x="-32327" y="79507"/>
            <a:ext cx="12224327" cy="1003916"/>
          </a:xfrm>
        </p:spPr>
        <p:txBody>
          <a:bodyPr>
            <a:noAutofit/>
          </a:bodyPr>
          <a:lstStyle/>
          <a:p>
            <a:r>
              <a:rPr lang="en-GB" dirty="0">
                <a:latin typeface="Calibri "/>
                <a:cs typeface="Calibri Light"/>
              </a:rPr>
              <a:t>Where does the library fit into the 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26657" y="5357159"/>
            <a:ext cx="433883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panose="020F0502020204030204" pitchFamily="34" charset="0"/>
                <a:cs typeface="Calibri" panose="020F0502020204030204" pitchFamily="34" charset="0"/>
              </a:rPr>
              <a:t>Explore ideas, information and research from different sources.</a:t>
            </a:r>
            <a:endParaRPr lang="en-US" sz="2000"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179337" y="1866202"/>
            <a:ext cx="24588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Calibri" panose="020F0502020204030204" pitchFamily="34" charset="0"/>
                <a:cs typeface="Calibri" panose="020F0502020204030204" pitchFamily="34" charset="0"/>
              </a:rPr>
              <a:t>Make notes, use critical thinking, apply academic integrity.</a:t>
            </a:r>
            <a:endParaRPr lang="en-US"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9444352" y="5340319"/>
            <a:ext cx="27476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Develop original ideas built on attributed sources.  </a:t>
            </a:r>
          </a:p>
        </p:txBody>
      </p:sp>
    </p:spTree>
    <p:extLst>
      <p:ext uri="{BB962C8B-B14F-4D97-AF65-F5344CB8AC3E}">
        <p14:creationId xmlns:p14="http://schemas.microsoft.com/office/powerpoint/2010/main" val="142332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464536-A9F3-4799-AAD9-1F1F3D6E97CF}"/>
              </a:ext>
            </a:extLst>
          </p:cNvPr>
          <p:cNvSpPr>
            <a:spLocks noGrp="1"/>
          </p:cNvSpPr>
          <p:nvPr>
            <p:ph sz="half" idx="1"/>
          </p:nvPr>
        </p:nvSpPr>
        <p:spPr>
          <a:xfrm>
            <a:off x="576204" y="1480544"/>
            <a:ext cx="7186441" cy="4404286"/>
          </a:xfrm>
        </p:spPr>
        <p:txBody>
          <a:bodyPr vert="horz" lIns="91440" tIns="45720" rIns="91440" bIns="45720" rtlCol="0" anchor="t">
            <a:noAutofit/>
          </a:bodyPr>
          <a:lstStyle/>
          <a:p>
            <a:pPr>
              <a:lnSpc>
                <a:spcPct val="100000"/>
              </a:lnSpc>
              <a:buFont typeface="Arial" panose="05000000000000000000" pitchFamily="2" charset="2"/>
              <a:buChar char="•"/>
            </a:pPr>
            <a:r>
              <a:rPr lang="en-GB" sz="2400" b="1" dirty="0">
                <a:solidFill>
                  <a:srgbClr val="FF0000"/>
                </a:solidFill>
                <a:latin typeface="Calibri"/>
                <a:cs typeface="Arial"/>
              </a:rPr>
              <a:t>C</a:t>
            </a:r>
            <a:r>
              <a:rPr lang="en-GB" sz="2400" b="1" dirty="0">
                <a:latin typeface="Calibri"/>
                <a:cs typeface="Arial"/>
              </a:rPr>
              <a:t>urrency. </a:t>
            </a:r>
            <a:r>
              <a:rPr lang="en-GB" sz="2400" dirty="0">
                <a:latin typeface="Calibri"/>
                <a:cs typeface="Arial"/>
              </a:rPr>
              <a:t>                                                                                  Is it up-to-date? </a:t>
            </a:r>
            <a:endParaRPr lang="en-GB" sz="2400" dirty="0">
              <a:latin typeface="Calibri"/>
              <a:ea typeface="+mn-lt"/>
              <a:cs typeface="Arial"/>
            </a:endParaRPr>
          </a:p>
          <a:p>
            <a:pPr>
              <a:lnSpc>
                <a:spcPct val="100000"/>
              </a:lnSpc>
              <a:buFont typeface="Arial" panose="05000000000000000000" pitchFamily="2" charset="2"/>
              <a:buChar char="•"/>
            </a:pPr>
            <a:r>
              <a:rPr lang="en-GB" sz="2400" b="1" dirty="0">
                <a:solidFill>
                  <a:srgbClr val="FF0000"/>
                </a:solidFill>
                <a:latin typeface="Calibri"/>
                <a:cs typeface="Arial"/>
              </a:rPr>
              <a:t>R</a:t>
            </a:r>
            <a:r>
              <a:rPr lang="en-GB" sz="2400" b="1" dirty="0">
                <a:latin typeface="Calibri"/>
                <a:cs typeface="Arial"/>
              </a:rPr>
              <a:t>elevance.</a:t>
            </a:r>
            <a:r>
              <a:rPr lang="en-GB" sz="2400" dirty="0">
                <a:latin typeface="Calibri"/>
                <a:cs typeface="Arial"/>
              </a:rPr>
              <a:t>                                                                                Who is the intended audience?  Will it help further your argument? </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FF0000"/>
                </a:solidFill>
                <a:latin typeface="Calibri"/>
                <a:cs typeface="Arial"/>
              </a:rPr>
              <a:t>A</a:t>
            </a:r>
            <a:r>
              <a:rPr lang="en-GB" sz="2400" b="1" dirty="0">
                <a:latin typeface="Calibri"/>
                <a:cs typeface="Arial"/>
              </a:rPr>
              <a:t>uthority.</a:t>
            </a:r>
            <a:r>
              <a:rPr lang="en-GB" sz="2400" dirty="0">
                <a:latin typeface="Calibri"/>
                <a:cs typeface="Arial"/>
              </a:rPr>
              <a:t>                                                                                 What are the author’s credentials?</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FF0000"/>
                </a:solidFill>
                <a:latin typeface="Calibri"/>
                <a:cs typeface="Arial"/>
              </a:rPr>
              <a:t>A</a:t>
            </a:r>
            <a:r>
              <a:rPr lang="en-GB" sz="2400" b="1" dirty="0">
                <a:latin typeface="Calibri"/>
                <a:cs typeface="Arial"/>
              </a:rPr>
              <a:t>ccuracy.</a:t>
            </a:r>
            <a:r>
              <a:rPr lang="en-GB" sz="2400" dirty="0">
                <a:latin typeface="Calibri"/>
                <a:cs typeface="Arial"/>
              </a:rPr>
              <a:t>                                                                                  Can it be verified? Is it supported by evidence?</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FF0000"/>
                </a:solidFill>
                <a:latin typeface="Calibri"/>
                <a:cs typeface="Arial"/>
              </a:rPr>
              <a:t>P</a:t>
            </a:r>
            <a:r>
              <a:rPr lang="en-GB" sz="2400" b="1" dirty="0">
                <a:latin typeface="Calibri"/>
                <a:cs typeface="Arial"/>
              </a:rPr>
              <a:t>urpose.</a:t>
            </a:r>
            <a:r>
              <a:rPr lang="en-GB" sz="2400" dirty="0">
                <a:latin typeface="Calibri"/>
                <a:cs typeface="Arial"/>
              </a:rPr>
              <a:t>                                                                                    Why has it been produced? Is it objective?</a:t>
            </a:r>
          </a:p>
        </p:txBody>
      </p:sp>
      <p:sp>
        <p:nvSpPr>
          <p:cNvPr id="3" name="Title 2">
            <a:extLst>
              <a:ext uri="{FF2B5EF4-FFF2-40B4-BE49-F238E27FC236}">
                <a16:creationId xmlns:a16="http://schemas.microsoft.com/office/drawing/2014/main" id="{10E0E487-1251-4D07-BF02-6BE7CD43484F}"/>
              </a:ext>
            </a:extLst>
          </p:cNvPr>
          <p:cNvSpPr>
            <a:spLocks noGrp="1"/>
          </p:cNvSpPr>
          <p:nvPr>
            <p:ph type="title"/>
          </p:nvPr>
        </p:nvSpPr>
        <p:spPr>
          <a:xfrm>
            <a:off x="-1199921" y="1531"/>
            <a:ext cx="10737790" cy="1003916"/>
          </a:xfrm>
        </p:spPr>
        <p:txBody>
          <a:bodyPr>
            <a:normAutofit/>
          </a:bodyPr>
          <a:lstStyle/>
          <a:p>
            <a:pPr algn="ctr"/>
            <a:r>
              <a:rPr lang="en-GB" dirty="0">
                <a:latin typeface="Calibri"/>
                <a:cs typeface="Calibri"/>
              </a:rPr>
              <a:t>Evaluate all information critically. </a:t>
            </a:r>
            <a:endParaRPr lang="en-US" dirty="0">
              <a:latin typeface="Calibri"/>
              <a:cs typeface="Calibri"/>
            </a:endParaRPr>
          </a:p>
        </p:txBody>
      </p:sp>
      <p:pic>
        <p:nvPicPr>
          <p:cNvPr id="6" name="Picture 7" descr="A picture containing diagram&#10;&#10;Description automatically generated">
            <a:extLst>
              <a:ext uri="{FF2B5EF4-FFF2-40B4-BE49-F238E27FC236}">
                <a16:creationId xmlns:a16="http://schemas.microsoft.com/office/drawing/2014/main" id="{39692784-9902-44DC-95EA-5BFAB130DF58}"/>
              </a:ext>
            </a:extLst>
          </p:cNvPr>
          <p:cNvPicPr>
            <a:picLocks noGrp="1" noChangeAspect="1"/>
          </p:cNvPicPr>
          <p:nvPr>
            <p:ph type="pic" sz="quarter" idx="13"/>
          </p:nvPr>
        </p:nvPicPr>
        <p:blipFill rotWithShape="1">
          <a:blip r:embed="rId3"/>
          <a:srcRect l="13877" r="13877"/>
          <a:stretch/>
        </p:blipFill>
        <p:spPr>
          <a:xfrm>
            <a:off x="7060623" y="1412826"/>
            <a:ext cx="4954491" cy="4274796"/>
          </a:xfrm>
        </p:spPr>
      </p:pic>
      <p:pic>
        <p:nvPicPr>
          <p:cNvPr id="11" name="Picture 10" descr="A qr code on a white background&#10;&#10;Description automatically generated">
            <a:extLst>
              <a:ext uri="{FF2B5EF4-FFF2-40B4-BE49-F238E27FC236}">
                <a16:creationId xmlns:a16="http://schemas.microsoft.com/office/drawing/2014/main" id="{D094A37A-C329-B65F-389C-D2F4B865775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671143" y="4437884"/>
            <a:ext cx="1343971" cy="1657117"/>
          </a:xfrm>
          <a:prstGeom prst="rect">
            <a:avLst/>
          </a:prstGeom>
        </p:spPr>
      </p:pic>
      <p:sp>
        <p:nvSpPr>
          <p:cNvPr id="4" name="TextBox 3">
            <a:extLst>
              <a:ext uri="{FF2B5EF4-FFF2-40B4-BE49-F238E27FC236}">
                <a16:creationId xmlns:a16="http://schemas.microsoft.com/office/drawing/2014/main" id="{32381090-DBE6-D4A8-FCC6-ADA740D9732A}"/>
              </a:ext>
            </a:extLst>
          </p:cNvPr>
          <p:cNvSpPr txBox="1"/>
          <p:nvPr/>
        </p:nvSpPr>
        <p:spPr>
          <a:xfrm>
            <a:off x="7858373" y="5768552"/>
            <a:ext cx="2030506" cy="369332"/>
          </a:xfrm>
          <a:prstGeom prst="rect">
            <a:avLst/>
          </a:prstGeom>
          <a:noFill/>
        </p:spPr>
        <p:txBody>
          <a:bodyPr wrap="square" rtlCol="0">
            <a:spAutoFit/>
          </a:bodyPr>
          <a:lstStyle/>
          <a:p>
            <a:r>
              <a:rPr lang="en-GB" dirty="0">
                <a:hlinkClick r:id="rId5"/>
              </a:rPr>
              <a:t>CRAAP Test</a:t>
            </a:r>
            <a:endParaRPr lang="en-GB" dirty="0"/>
          </a:p>
        </p:txBody>
      </p:sp>
    </p:spTree>
    <p:extLst>
      <p:ext uri="{BB962C8B-B14F-4D97-AF65-F5344CB8AC3E}">
        <p14:creationId xmlns:p14="http://schemas.microsoft.com/office/powerpoint/2010/main" val="155276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dirty="0">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49854" y="1653309"/>
            <a:ext cx="2743200"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cs typeface="Calibri"/>
              </a:rPr>
              <a:t>You have been given an assignment. Where would you begin searching for academic information?</a:t>
            </a:r>
            <a:endParaRPr lang="en-GB" sz="3200" dirty="0">
              <a:ea typeface="+mn-lt"/>
              <a:cs typeface="+mn-lt"/>
            </a:endParaRPr>
          </a:p>
          <a:p>
            <a:pPr algn="l"/>
            <a:endParaRPr lang="en-GB" dirty="0">
              <a:cs typeface="Calibri Light"/>
            </a:endParaRPr>
          </a:p>
        </p:txBody>
      </p:sp>
    </p:spTree>
    <p:extLst>
      <p:ext uri="{BB962C8B-B14F-4D97-AF65-F5344CB8AC3E}">
        <p14:creationId xmlns:p14="http://schemas.microsoft.com/office/powerpoint/2010/main" val="3895372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FADC-57D6-40B3-B064-5E2763C150F8}"/>
              </a:ext>
            </a:extLst>
          </p:cNvPr>
          <p:cNvSpPr>
            <a:spLocks noGrp="1"/>
          </p:cNvSpPr>
          <p:nvPr>
            <p:ph type="title"/>
          </p:nvPr>
        </p:nvSpPr>
        <p:spPr>
          <a:xfrm>
            <a:off x="-31455" y="69327"/>
            <a:ext cx="12309988" cy="1003916"/>
          </a:xfrm>
        </p:spPr>
        <p:txBody>
          <a:bodyPr>
            <a:noAutofit/>
          </a:bodyPr>
          <a:lstStyle/>
          <a:p>
            <a:pPr algn="ctr"/>
            <a:r>
              <a:rPr lang="en-GB" dirty="0">
                <a:latin typeface="Calibri"/>
                <a:cs typeface="Calibri"/>
              </a:rPr>
              <a:t>Where to begin  searching for academic information?</a:t>
            </a:r>
            <a:endParaRPr lang="en-US" dirty="0">
              <a:latin typeface="Calibri"/>
              <a:cs typeface="Calibri"/>
            </a:endParaRPr>
          </a:p>
        </p:txBody>
      </p:sp>
      <p:sp>
        <p:nvSpPr>
          <p:cNvPr id="3" name="Content Placeholder 2">
            <a:extLst>
              <a:ext uri="{FF2B5EF4-FFF2-40B4-BE49-F238E27FC236}">
                <a16:creationId xmlns:a16="http://schemas.microsoft.com/office/drawing/2014/main" id="{F27A10F5-E2CF-477F-B1C0-4A6BB7C110AC}"/>
              </a:ext>
            </a:extLst>
          </p:cNvPr>
          <p:cNvSpPr>
            <a:spLocks noGrp="1"/>
          </p:cNvSpPr>
          <p:nvPr>
            <p:ph sz="quarter" idx="10"/>
          </p:nvPr>
        </p:nvSpPr>
        <p:spPr>
          <a:xfrm>
            <a:off x="380742" y="1540308"/>
            <a:ext cx="5334518" cy="2311132"/>
          </a:xfrm>
        </p:spPr>
        <p:txBody>
          <a:bodyPr vert="horz" lIns="91440" tIns="45720" rIns="91440" bIns="45720" rtlCol="0" anchor="t">
            <a:normAutofit lnSpcReduction="10000"/>
          </a:bodyPr>
          <a:lstStyle/>
          <a:p>
            <a:pPr marL="0" indent="0">
              <a:lnSpc>
                <a:spcPct val="100000"/>
              </a:lnSpc>
              <a:spcBef>
                <a:spcPts val="0"/>
              </a:spcBef>
              <a:buNone/>
            </a:pPr>
            <a:r>
              <a:rPr lang="en-GB" sz="2600" b="1" dirty="0">
                <a:latin typeface="Calibri "/>
                <a:cs typeface="Calibri"/>
              </a:rPr>
              <a:t>Library resources.</a:t>
            </a:r>
            <a:endParaRPr lang="en-US" sz="2600" dirty="0">
              <a:latin typeface="Calibri "/>
              <a:ea typeface="+mn-lt"/>
              <a:cs typeface="+mn-lt"/>
            </a:endParaRPr>
          </a:p>
          <a:p>
            <a:pPr marL="0" indent="0">
              <a:lnSpc>
                <a:spcPct val="100000"/>
              </a:lnSpc>
              <a:spcBef>
                <a:spcPts val="0"/>
              </a:spcBef>
              <a:buNone/>
            </a:pPr>
            <a:r>
              <a:rPr lang="en-GB" sz="2400" dirty="0">
                <a:latin typeface="Calibri "/>
                <a:cs typeface="Calibri"/>
              </a:rPr>
              <a:t>Good print resources, but most information now available online, 24/7. Subscribed, up-to-date, academically credible content, in your subject area. Explore and build here.</a:t>
            </a:r>
            <a:endParaRPr lang="en-GB" sz="2400" dirty="0">
              <a:latin typeface="Calibri "/>
              <a:ea typeface="+mn-lt"/>
              <a:cs typeface="Calibri"/>
            </a:endParaRPr>
          </a:p>
          <a:p>
            <a:endParaRPr lang="en-GB" dirty="0">
              <a:cs typeface="Calibri Light"/>
            </a:endParaRPr>
          </a:p>
        </p:txBody>
      </p:sp>
      <p:sp>
        <p:nvSpPr>
          <p:cNvPr id="4" name="TextBox 3">
            <a:extLst>
              <a:ext uri="{FF2B5EF4-FFF2-40B4-BE49-F238E27FC236}">
                <a16:creationId xmlns:a16="http://schemas.microsoft.com/office/drawing/2014/main" id="{58A4DB38-53A8-44C4-B3F2-87A2D994C02B}"/>
              </a:ext>
            </a:extLst>
          </p:cNvPr>
          <p:cNvSpPr txBox="1"/>
          <p:nvPr/>
        </p:nvSpPr>
        <p:spPr>
          <a:xfrm>
            <a:off x="5855505" y="1464170"/>
            <a:ext cx="580851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latin typeface="Calibri "/>
                <a:cs typeface="Calibri"/>
              </a:rPr>
              <a:t>Online Resource Lists.</a:t>
            </a:r>
            <a:endParaRPr lang="en-US" sz="2600" dirty="0">
              <a:latin typeface="Calibri "/>
              <a:cs typeface="Calibri Light"/>
            </a:endParaRPr>
          </a:p>
          <a:p>
            <a:r>
              <a:rPr lang="en-GB" sz="2400" dirty="0">
                <a:latin typeface="Calibri "/>
                <a:cs typeface="Calibri"/>
              </a:rPr>
              <a:t>Find on Moodle or library web pages. Resources</a:t>
            </a:r>
            <a:r>
              <a:rPr lang="en-GB" sz="2400" dirty="0">
                <a:latin typeface="Calibri "/>
                <a:ea typeface="+mn-lt"/>
                <a:cs typeface="Calibri"/>
              </a:rPr>
              <a:t> recommended by your lecturers, made available by the library. Accessible by direct link. Start here.</a:t>
            </a:r>
          </a:p>
          <a:p>
            <a:pPr algn="l"/>
            <a:endParaRPr lang="en-GB" dirty="0">
              <a:cs typeface="Calibri Light"/>
            </a:endParaRPr>
          </a:p>
        </p:txBody>
      </p:sp>
      <p:sp>
        <p:nvSpPr>
          <p:cNvPr id="5" name="TextBox 4">
            <a:extLst>
              <a:ext uri="{FF2B5EF4-FFF2-40B4-BE49-F238E27FC236}">
                <a16:creationId xmlns:a16="http://schemas.microsoft.com/office/drawing/2014/main" id="{91058ACA-D479-46A3-AFB6-775A61370822}"/>
              </a:ext>
            </a:extLst>
          </p:cNvPr>
          <p:cNvSpPr txBox="1"/>
          <p:nvPr/>
        </p:nvSpPr>
        <p:spPr>
          <a:xfrm>
            <a:off x="380742" y="3710939"/>
            <a:ext cx="5133108"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latin typeface="Calibri"/>
                <a:cs typeface="Calibri"/>
              </a:rPr>
              <a:t>Moodle / Teams.</a:t>
            </a:r>
            <a:endParaRPr lang="en-US" sz="2600" dirty="0">
              <a:ea typeface="+mn-lt"/>
              <a:cs typeface="+mn-lt"/>
            </a:endParaRPr>
          </a:p>
          <a:p>
            <a:r>
              <a:rPr lang="en-GB" sz="2400" dirty="0">
                <a:latin typeface="Calibri"/>
                <a:cs typeface="Calibri"/>
              </a:rPr>
              <a:t>Additional resources from lecturers may be found here. Communication with peers. Be aware of what is happening here.</a:t>
            </a:r>
            <a:endParaRPr lang="en-GB" sz="2400" dirty="0">
              <a:latin typeface="Calibri"/>
              <a:ea typeface="+mn-lt"/>
              <a:cs typeface="Calibri"/>
            </a:endParaRPr>
          </a:p>
          <a:p>
            <a:endParaRPr lang="en-GB" sz="2600" b="1" dirty="0">
              <a:latin typeface="Calibri "/>
              <a:cs typeface="Calibri"/>
            </a:endParaRPr>
          </a:p>
        </p:txBody>
      </p:sp>
      <p:sp>
        <p:nvSpPr>
          <p:cNvPr id="6" name="TextBox 5">
            <a:extLst>
              <a:ext uri="{FF2B5EF4-FFF2-40B4-BE49-F238E27FC236}">
                <a16:creationId xmlns:a16="http://schemas.microsoft.com/office/drawing/2014/main" id="{DC2C5401-EB9C-4369-9D0E-90228737DDB5}"/>
              </a:ext>
            </a:extLst>
          </p:cNvPr>
          <p:cNvSpPr txBox="1"/>
          <p:nvPr/>
        </p:nvSpPr>
        <p:spPr>
          <a:xfrm>
            <a:off x="5855505" y="3710939"/>
            <a:ext cx="6336495"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latin typeface="Calibri"/>
                <a:cs typeface="Calibri"/>
              </a:rPr>
              <a:t>Google</a:t>
            </a:r>
            <a:r>
              <a:rPr lang="en-GB" sz="2600" b="1" dirty="0">
                <a:latin typeface="Calibri"/>
                <a:ea typeface="+mn-lt"/>
                <a:cs typeface="Calibri"/>
              </a:rPr>
              <a:t> and the internet.</a:t>
            </a:r>
            <a:endParaRPr lang="en-US" sz="2600" dirty="0">
              <a:latin typeface="Calibri"/>
              <a:ea typeface="+mn-lt"/>
              <a:cs typeface="+mn-lt"/>
            </a:endParaRPr>
          </a:p>
          <a:p>
            <a:r>
              <a:rPr lang="en-GB" sz="2400" dirty="0">
                <a:latin typeface="Calibri"/>
                <a:cs typeface="Calibri"/>
              </a:rPr>
              <a:t>Evaluate - little quality control. Limited ability to refine. Restricted subscribed content. Understand what you are looking at … and what you are not looking at! Be wary here.</a:t>
            </a:r>
          </a:p>
        </p:txBody>
      </p:sp>
    </p:spTree>
    <p:extLst>
      <p:ext uri="{BB962C8B-B14F-4D97-AF65-F5344CB8AC3E}">
        <p14:creationId xmlns:p14="http://schemas.microsoft.com/office/powerpoint/2010/main" val="418282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39BEECA-4841-66AD-3536-9D45C002D2AE}"/>
              </a:ext>
            </a:extLst>
          </p:cNvPr>
          <p:cNvSpPr>
            <a:spLocks noGrp="1"/>
          </p:cNvSpPr>
          <p:nvPr>
            <p:ph sz="half" idx="1"/>
          </p:nvPr>
        </p:nvSpPr>
        <p:spPr>
          <a:xfrm>
            <a:off x="217210" y="1420403"/>
            <a:ext cx="11658124" cy="801833"/>
          </a:xfrm>
        </p:spPr>
        <p:txBody>
          <a:bodyPr vert="horz" lIns="91440" tIns="45720" rIns="91440" bIns="45720" rtlCol="0" anchor="t">
            <a:normAutofit lnSpcReduction="10000"/>
          </a:bodyPr>
          <a:lstStyle/>
          <a:p>
            <a:pPr marL="0" indent="0">
              <a:buNone/>
            </a:pPr>
            <a:r>
              <a:rPr lang="en-GB" sz="2600" dirty="0">
                <a:latin typeface="Calibri"/>
                <a:cs typeface="Calibri"/>
              </a:rPr>
              <a:t>A prioritised list of print and electronic items recommended by lecturers and made accessible by the library, to support the successful completion of your module.</a:t>
            </a:r>
            <a:endParaRPr lang="en-GB" dirty="0">
              <a:latin typeface="Calibri"/>
              <a:ea typeface="+mn-lt"/>
              <a:cs typeface="Calibri"/>
            </a:endParaRPr>
          </a:p>
        </p:txBody>
      </p:sp>
      <p:sp>
        <p:nvSpPr>
          <p:cNvPr id="3" name="Title 2">
            <a:extLst>
              <a:ext uri="{FF2B5EF4-FFF2-40B4-BE49-F238E27FC236}">
                <a16:creationId xmlns:a16="http://schemas.microsoft.com/office/drawing/2014/main" id="{FFD7B840-EF79-5284-E314-9BD9FD44A8BA}"/>
              </a:ext>
            </a:extLst>
          </p:cNvPr>
          <p:cNvSpPr>
            <a:spLocks noGrp="1"/>
          </p:cNvSpPr>
          <p:nvPr>
            <p:ph type="title"/>
          </p:nvPr>
        </p:nvSpPr>
        <p:spPr>
          <a:xfrm>
            <a:off x="-894735" y="0"/>
            <a:ext cx="9638229" cy="1003916"/>
          </a:xfrm>
        </p:spPr>
        <p:txBody>
          <a:bodyPr>
            <a:normAutofit fontScale="90000"/>
          </a:bodyPr>
          <a:lstStyle/>
          <a:p>
            <a:pPr algn="ctr"/>
            <a:br>
              <a:rPr lang="en-GB" dirty="0">
                <a:latin typeface="Calibri"/>
                <a:cs typeface="Calibri"/>
              </a:rPr>
            </a:br>
            <a:r>
              <a:rPr lang="en-GB" sz="4900" dirty="0">
                <a:latin typeface="Calibri"/>
                <a:cs typeface="Calibri"/>
              </a:rPr>
              <a:t>What is an online resource lists?</a:t>
            </a:r>
          </a:p>
        </p:txBody>
      </p:sp>
      <p:sp>
        <p:nvSpPr>
          <p:cNvPr id="6" name="TextBox 5">
            <a:extLst>
              <a:ext uri="{FF2B5EF4-FFF2-40B4-BE49-F238E27FC236}">
                <a16:creationId xmlns:a16="http://schemas.microsoft.com/office/drawing/2014/main" id="{9CEC8B60-58A2-AE2C-4D57-25145580A7DF}"/>
              </a:ext>
            </a:extLst>
          </p:cNvPr>
          <p:cNvSpPr txBox="1"/>
          <p:nvPr/>
        </p:nvSpPr>
        <p:spPr>
          <a:xfrm>
            <a:off x="157225" y="2413680"/>
            <a:ext cx="4307201"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600" b="1" dirty="0">
                <a:latin typeface="Calibri"/>
                <a:cs typeface="Calibri Light"/>
                <a:hlinkClick r:id="rId3"/>
              </a:rPr>
              <a:t>Moodle</a:t>
            </a:r>
            <a:r>
              <a:rPr lang="en-GB" sz="2600" dirty="0">
                <a:latin typeface="Calibri"/>
                <a:cs typeface="Calibri Light"/>
              </a:rPr>
              <a:t> – open block drawer.</a:t>
            </a:r>
          </a:p>
        </p:txBody>
      </p:sp>
      <p:sp>
        <p:nvSpPr>
          <p:cNvPr id="7" name="TextBox 6">
            <a:extLst>
              <a:ext uri="{FF2B5EF4-FFF2-40B4-BE49-F238E27FC236}">
                <a16:creationId xmlns:a16="http://schemas.microsoft.com/office/drawing/2014/main" id="{30CB99B7-2841-753E-477E-C2AC661DA431}"/>
              </a:ext>
            </a:extLst>
          </p:cNvPr>
          <p:cNvSpPr txBox="1"/>
          <p:nvPr/>
        </p:nvSpPr>
        <p:spPr>
          <a:xfrm>
            <a:off x="6514599" y="3998171"/>
            <a:ext cx="1738746"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     </a:t>
            </a:r>
            <a:r>
              <a:rPr lang="en-GB" sz="2600" b="1" dirty="0">
                <a:latin typeface="Calibri"/>
                <a:cs typeface="Calibri"/>
                <a:hlinkClick r:id="rId4"/>
              </a:rPr>
              <a:t>Library catalogue</a:t>
            </a:r>
            <a:endParaRPr lang="en-GB" b="1" dirty="0"/>
          </a:p>
        </p:txBody>
      </p:sp>
      <p:pic>
        <p:nvPicPr>
          <p:cNvPr id="9" name="Picture 8">
            <a:extLst>
              <a:ext uri="{FF2B5EF4-FFF2-40B4-BE49-F238E27FC236}">
                <a16:creationId xmlns:a16="http://schemas.microsoft.com/office/drawing/2014/main" id="{A65CC739-5931-03BF-0B7E-0CE12C4E418D}"/>
              </a:ext>
            </a:extLst>
          </p:cNvPr>
          <p:cNvPicPr>
            <a:picLocks noChangeAspect="1"/>
          </p:cNvPicPr>
          <p:nvPr/>
        </p:nvPicPr>
        <p:blipFill>
          <a:blip r:embed="rId5"/>
          <a:stretch>
            <a:fillRect/>
          </a:stretch>
        </p:blipFill>
        <p:spPr>
          <a:xfrm>
            <a:off x="39215" y="2914640"/>
            <a:ext cx="6475384" cy="2838735"/>
          </a:xfrm>
          <a:prstGeom prst="rect">
            <a:avLst/>
          </a:prstGeom>
        </p:spPr>
      </p:pic>
      <p:pic>
        <p:nvPicPr>
          <p:cNvPr id="14" name="Picture 13">
            <a:extLst>
              <a:ext uri="{FF2B5EF4-FFF2-40B4-BE49-F238E27FC236}">
                <a16:creationId xmlns:a16="http://schemas.microsoft.com/office/drawing/2014/main" id="{5B54F053-8F70-BAC8-8754-03DA0FAA38B8}"/>
              </a:ext>
            </a:extLst>
          </p:cNvPr>
          <p:cNvPicPr>
            <a:picLocks noChangeAspect="1"/>
          </p:cNvPicPr>
          <p:nvPr/>
        </p:nvPicPr>
        <p:blipFill>
          <a:blip r:embed="rId6"/>
          <a:stretch>
            <a:fillRect/>
          </a:stretch>
        </p:blipFill>
        <p:spPr>
          <a:xfrm>
            <a:off x="3955037" y="3753696"/>
            <a:ext cx="1955436" cy="2476276"/>
          </a:xfrm>
          <a:prstGeom prst="rect">
            <a:avLst/>
          </a:prstGeom>
        </p:spPr>
      </p:pic>
      <p:pic>
        <p:nvPicPr>
          <p:cNvPr id="12" name="Picture 11">
            <a:extLst>
              <a:ext uri="{FF2B5EF4-FFF2-40B4-BE49-F238E27FC236}">
                <a16:creationId xmlns:a16="http://schemas.microsoft.com/office/drawing/2014/main" id="{71FF3443-CF46-9BDA-EE5C-9D476A8D6143}"/>
              </a:ext>
            </a:extLst>
          </p:cNvPr>
          <p:cNvPicPr>
            <a:picLocks noChangeAspect="1"/>
          </p:cNvPicPr>
          <p:nvPr/>
        </p:nvPicPr>
        <p:blipFill>
          <a:blip r:embed="rId7"/>
          <a:stretch>
            <a:fillRect/>
          </a:stretch>
        </p:blipFill>
        <p:spPr>
          <a:xfrm>
            <a:off x="8227560" y="1946573"/>
            <a:ext cx="3807215" cy="4219277"/>
          </a:xfrm>
          <a:prstGeom prst="rect">
            <a:avLst/>
          </a:prstGeom>
        </p:spPr>
      </p:pic>
    </p:spTree>
    <p:extLst>
      <p:ext uri="{BB962C8B-B14F-4D97-AF65-F5344CB8AC3E}">
        <p14:creationId xmlns:p14="http://schemas.microsoft.com/office/powerpoint/2010/main" val="1039466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B0064F-3668-330A-417D-68A53D5A2C57}"/>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Library </a:t>
            </a:r>
            <a:r>
              <a:rPr lang="en-GB" dirty="0" err="1">
                <a:latin typeface="Calibri" panose="020F0502020204030204" pitchFamily="34" charset="0"/>
                <a:cs typeface="Calibri" panose="020F0502020204030204" pitchFamily="34" charset="0"/>
              </a:rPr>
              <a:t>infoskills</a:t>
            </a:r>
            <a:r>
              <a:rPr lang="en-GB" dirty="0">
                <a:latin typeface="Calibri" panose="020F0502020204030204" pitchFamily="34" charset="0"/>
                <a:cs typeface="Calibri" panose="020F0502020204030204" pitchFamily="34" charset="0"/>
              </a:rPr>
              <a:t> units </a:t>
            </a:r>
          </a:p>
        </p:txBody>
      </p:sp>
      <p:sp>
        <p:nvSpPr>
          <p:cNvPr id="10" name="TextBox 9">
            <a:extLst>
              <a:ext uri="{FF2B5EF4-FFF2-40B4-BE49-F238E27FC236}">
                <a16:creationId xmlns:a16="http://schemas.microsoft.com/office/drawing/2014/main" id="{2FFE38D4-05B2-6E1C-AB4A-CC82BA8A7393}"/>
              </a:ext>
            </a:extLst>
          </p:cNvPr>
          <p:cNvSpPr txBox="1"/>
          <p:nvPr/>
        </p:nvSpPr>
        <p:spPr>
          <a:xfrm>
            <a:off x="6378926" y="4639236"/>
            <a:ext cx="2962297" cy="1231214"/>
          </a:xfrm>
          <a:prstGeom prst="rect">
            <a:avLst/>
          </a:prstGeom>
          <a:noFill/>
        </p:spPr>
        <p:txBody>
          <a:bodyPr wrap="square" rtlCol="0">
            <a:spAutoFit/>
          </a:bodyPr>
          <a:lstStyle/>
          <a:p>
            <a:r>
              <a:rPr lang="en-GB" sz="2400" b="1" dirty="0"/>
              <a:t>More learning unites can be found in our </a:t>
            </a:r>
            <a:r>
              <a:rPr lang="en-GB" sz="2400" b="1" dirty="0" err="1">
                <a:hlinkClick r:id="rId3"/>
              </a:rPr>
              <a:t>DigiCentre</a:t>
            </a:r>
            <a:r>
              <a:rPr lang="en-GB" sz="2400" b="1" dirty="0"/>
              <a:t> </a:t>
            </a:r>
          </a:p>
        </p:txBody>
      </p:sp>
      <p:pic>
        <p:nvPicPr>
          <p:cNvPr id="11" name="Content Placeholder 10">
            <a:extLst>
              <a:ext uri="{FF2B5EF4-FFF2-40B4-BE49-F238E27FC236}">
                <a16:creationId xmlns:a16="http://schemas.microsoft.com/office/drawing/2014/main" id="{CE8BC5E3-B856-D93C-7C28-69F10B6C7E31}"/>
              </a:ext>
            </a:extLst>
          </p:cNvPr>
          <p:cNvPicPr>
            <a:picLocks noGrp="1" noChangeAspect="1"/>
          </p:cNvPicPr>
          <p:nvPr>
            <p:ph sz="half" idx="1"/>
          </p:nvPr>
        </p:nvPicPr>
        <p:blipFill>
          <a:blip r:embed="rId4"/>
          <a:stretch>
            <a:fillRect/>
          </a:stretch>
        </p:blipFill>
        <p:spPr>
          <a:xfrm>
            <a:off x="1196788" y="1278304"/>
            <a:ext cx="9071092" cy="4887546"/>
          </a:xfrm>
        </p:spPr>
      </p:pic>
    </p:spTree>
    <p:extLst>
      <p:ext uri="{BB962C8B-B14F-4D97-AF65-F5344CB8AC3E}">
        <p14:creationId xmlns:p14="http://schemas.microsoft.com/office/powerpoint/2010/main" val="1775284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46E2CBC-AA6A-A3A0-F17C-59904702EF3F}"/>
              </a:ext>
            </a:extLst>
          </p:cNvPr>
          <p:cNvSpPr>
            <a:spLocks noGrp="1"/>
          </p:cNvSpPr>
          <p:nvPr>
            <p:ph sz="half" idx="1"/>
          </p:nvPr>
        </p:nvSpPr>
        <p:spPr/>
        <p:txBody>
          <a:bodyPr/>
          <a:lstStyle/>
          <a:p>
            <a:endParaRPr lang="en-GB" dirty="0"/>
          </a:p>
        </p:txBody>
      </p:sp>
      <p:sp>
        <p:nvSpPr>
          <p:cNvPr id="3" name="Title 2">
            <a:extLst>
              <a:ext uri="{FF2B5EF4-FFF2-40B4-BE49-F238E27FC236}">
                <a16:creationId xmlns:a16="http://schemas.microsoft.com/office/drawing/2014/main" id="{89F80814-61A0-B02E-B57B-8C0B54C3728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Library </a:t>
            </a:r>
            <a:r>
              <a:rPr lang="en-GB" dirty="0" err="1">
                <a:latin typeface="Calibri" panose="020F0502020204030204" pitchFamily="34" charset="0"/>
                <a:cs typeface="Calibri" panose="020F0502020204030204" pitchFamily="34" charset="0"/>
              </a:rPr>
              <a:t>infoskills</a:t>
            </a:r>
            <a:r>
              <a:rPr lang="en-GB" dirty="0">
                <a:latin typeface="Calibri" panose="020F0502020204030204" pitchFamily="34" charset="0"/>
                <a:cs typeface="Calibri" panose="020F0502020204030204" pitchFamily="34" charset="0"/>
              </a:rPr>
              <a:t> units</a:t>
            </a:r>
          </a:p>
        </p:txBody>
      </p:sp>
      <p:sp>
        <p:nvSpPr>
          <p:cNvPr id="4" name="Picture Placeholder 3">
            <a:extLst>
              <a:ext uri="{FF2B5EF4-FFF2-40B4-BE49-F238E27FC236}">
                <a16:creationId xmlns:a16="http://schemas.microsoft.com/office/drawing/2014/main" id="{FF5F9F08-37D7-A999-9D38-6106B27DB0EB}"/>
              </a:ext>
            </a:extLst>
          </p:cNvPr>
          <p:cNvSpPr>
            <a:spLocks noGrp="1"/>
          </p:cNvSpPr>
          <p:nvPr>
            <p:ph type="pic" sz="quarter" idx="13"/>
          </p:nvPr>
        </p:nvSpPr>
        <p:spPr/>
        <p:txBody>
          <a:bodyPr/>
          <a:lstStyle/>
          <a:p>
            <a:endParaRPr lang="en-GB"/>
          </a:p>
        </p:txBody>
      </p:sp>
      <p:pic>
        <p:nvPicPr>
          <p:cNvPr id="6" name="Picture 5">
            <a:extLst>
              <a:ext uri="{FF2B5EF4-FFF2-40B4-BE49-F238E27FC236}">
                <a16:creationId xmlns:a16="http://schemas.microsoft.com/office/drawing/2014/main" id="{479EB944-A776-17ED-F82E-DE85C2CF7D31}"/>
              </a:ext>
            </a:extLst>
          </p:cNvPr>
          <p:cNvPicPr>
            <a:picLocks noChangeAspect="1"/>
          </p:cNvPicPr>
          <p:nvPr/>
        </p:nvPicPr>
        <p:blipFill>
          <a:blip r:embed="rId3"/>
          <a:stretch>
            <a:fillRect/>
          </a:stretch>
        </p:blipFill>
        <p:spPr>
          <a:xfrm>
            <a:off x="0" y="1288254"/>
            <a:ext cx="12140326" cy="4664489"/>
          </a:xfrm>
          <a:prstGeom prst="rect">
            <a:avLst/>
          </a:prstGeom>
        </p:spPr>
      </p:pic>
      <p:sp>
        <p:nvSpPr>
          <p:cNvPr id="7" name="TextBox 6">
            <a:extLst>
              <a:ext uri="{FF2B5EF4-FFF2-40B4-BE49-F238E27FC236}">
                <a16:creationId xmlns:a16="http://schemas.microsoft.com/office/drawing/2014/main" id="{3152AB87-1CB9-F215-3B98-5C33AE414F4D}"/>
              </a:ext>
            </a:extLst>
          </p:cNvPr>
          <p:cNvSpPr txBox="1"/>
          <p:nvPr/>
        </p:nvSpPr>
        <p:spPr>
          <a:xfrm>
            <a:off x="8185250" y="5696711"/>
            <a:ext cx="1644550" cy="369332"/>
          </a:xfrm>
          <a:prstGeom prst="rect">
            <a:avLst/>
          </a:prstGeom>
          <a:noFill/>
        </p:spPr>
        <p:txBody>
          <a:bodyPr wrap="square" rtlCol="0">
            <a:spAutoFit/>
          </a:bodyPr>
          <a:lstStyle/>
          <a:p>
            <a:r>
              <a:rPr lang="en-GB" dirty="0">
                <a:hlinkClick r:id="rId4"/>
              </a:rPr>
              <a:t>Moodle</a:t>
            </a:r>
            <a:r>
              <a:rPr lang="en-GB" dirty="0"/>
              <a:t> </a:t>
            </a:r>
          </a:p>
        </p:txBody>
      </p:sp>
      <p:sp>
        <p:nvSpPr>
          <p:cNvPr id="5" name="Rectangle: Rounded Corners 4">
            <a:extLst>
              <a:ext uri="{FF2B5EF4-FFF2-40B4-BE49-F238E27FC236}">
                <a16:creationId xmlns:a16="http://schemas.microsoft.com/office/drawing/2014/main" id="{B9404599-DB1E-5247-8A0B-7BFB837AA0AE}"/>
              </a:ext>
            </a:extLst>
          </p:cNvPr>
          <p:cNvSpPr/>
          <p:nvPr/>
        </p:nvSpPr>
        <p:spPr>
          <a:xfrm>
            <a:off x="9090212" y="1592263"/>
            <a:ext cx="2944906" cy="3665536"/>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53084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94076" y="1061781"/>
            <a:ext cx="6111781" cy="4870158"/>
          </a:xfrm>
        </p:spPr>
        <p:txBody>
          <a:bodyPr vert="horz" lIns="91440" tIns="45720" rIns="91440" bIns="45720" rtlCol="0" anchor="t">
            <a:normAutofit/>
          </a:bodyPr>
          <a:lstStyle/>
          <a:p>
            <a:pPr marL="0" indent="0">
              <a:lnSpc>
                <a:spcPct val="100000"/>
              </a:lnSpc>
              <a:spcBef>
                <a:spcPts val="0"/>
              </a:spcBef>
              <a:buNone/>
            </a:pPr>
            <a:endParaRPr lang="en-GB" sz="2600" dirty="0">
              <a:latin typeface="Calibri"/>
              <a:ea typeface="+mn-lt"/>
              <a:cs typeface="Calibri"/>
            </a:endParaRPr>
          </a:p>
          <a:p>
            <a:pPr marL="457200" indent="-457200">
              <a:lnSpc>
                <a:spcPct val="100000"/>
              </a:lnSpc>
              <a:spcBef>
                <a:spcPts val="0"/>
              </a:spcBef>
              <a:buFont typeface="Arial" panose="05000000000000000000" pitchFamily="2" charset="2"/>
              <a:buChar char="•"/>
            </a:pPr>
            <a:r>
              <a:rPr lang="en-GB" sz="2400" dirty="0">
                <a:latin typeface="Calibri"/>
                <a:ea typeface="+mn-lt"/>
                <a:cs typeface="Arial"/>
              </a:rPr>
              <a:t>Prioritised Essential and Further resources recommended by lecturers.</a:t>
            </a: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400" dirty="0">
                <a:latin typeface="Calibri"/>
                <a:cs typeface="Arial"/>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400" dirty="0">
                <a:latin typeface="Calibri"/>
                <a:ea typeface="+mn-lt"/>
                <a:cs typeface="Calibri"/>
              </a:rPr>
              <a:t>Interact with your lecturers and peers.</a:t>
            </a:r>
            <a:endParaRPr lang="en-GB" sz="2400" dirty="0">
              <a:latin typeface="Calibri"/>
              <a:ea typeface="+mn-lt"/>
              <a:cs typeface="Arial"/>
            </a:endParaRPr>
          </a:p>
          <a:p>
            <a:pPr marL="457200" indent="-457200">
              <a:lnSpc>
                <a:spcPct val="100000"/>
              </a:lnSpc>
              <a:spcBef>
                <a:spcPts val="0"/>
              </a:spcBef>
              <a:buFont typeface="Arial" panose="05000000000000000000" pitchFamily="2" charset="2"/>
              <a:buChar char="•"/>
            </a:pPr>
            <a:endParaRPr lang="en-GB" sz="2400" dirty="0">
              <a:latin typeface="Calibri"/>
              <a:ea typeface="+mn-lt"/>
              <a:cs typeface="Arial"/>
            </a:endParaRPr>
          </a:p>
          <a:p>
            <a:pPr marL="457200" indent="-457200">
              <a:lnSpc>
                <a:spcPct val="100000"/>
              </a:lnSpc>
              <a:spcBef>
                <a:spcPts val="0"/>
              </a:spcBef>
              <a:buFont typeface="Arial" panose="05000000000000000000" pitchFamily="2" charset="2"/>
              <a:buChar char="•"/>
            </a:pPr>
            <a:r>
              <a:rPr lang="en-GB" sz="2400" dirty="0">
                <a:latin typeface="Calibri"/>
                <a:ea typeface="+mn-lt"/>
                <a:cs typeface="Arial"/>
              </a:rPr>
              <a:t>Create your own Collection of favourite resources - organise your information and keep details for reference lists.</a:t>
            </a: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latin typeface="Calibri"/>
                <a:cs typeface="Calibri"/>
              </a:rPr>
              <a:t>Why use an online resource list?</a:t>
            </a:r>
          </a:p>
        </p:txBody>
      </p:sp>
      <p:sp>
        <p:nvSpPr>
          <p:cNvPr id="4" name="TextBox 3">
            <a:extLst>
              <a:ext uri="{FF2B5EF4-FFF2-40B4-BE49-F238E27FC236}">
                <a16:creationId xmlns:a16="http://schemas.microsoft.com/office/drawing/2014/main" id="{B9AF0371-199B-44E2-8503-943EB7454B6F}"/>
              </a:ext>
            </a:extLst>
          </p:cNvPr>
          <p:cNvSpPr txBox="1"/>
          <p:nvPr/>
        </p:nvSpPr>
        <p:spPr>
          <a:xfrm>
            <a:off x="9817350" y="5268908"/>
            <a:ext cx="23737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mn-lt"/>
                <a:cs typeface="+mn-lt"/>
                <a:hlinkClick r:id="rId3"/>
              </a:rPr>
              <a:t>Online resource lists</a:t>
            </a:r>
            <a:endParaRPr lang="en-GB" sz="2000">
              <a:latin typeface="Calibri"/>
              <a:cs typeface="Calibri Light"/>
              <a:hlinkClick r:id="rId3"/>
            </a:endParaRPr>
          </a:p>
        </p:txBody>
      </p:sp>
      <p:sp>
        <p:nvSpPr>
          <p:cNvPr id="5" name="TextBox 4">
            <a:extLst>
              <a:ext uri="{FF2B5EF4-FFF2-40B4-BE49-F238E27FC236}">
                <a16:creationId xmlns:a16="http://schemas.microsoft.com/office/drawing/2014/main" id="{279CD530-4569-4E76-A79F-6A9260C63812}"/>
              </a:ext>
            </a:extLst>
          </p:cNvPr>
          <p:cNvSpPr txBox="1"/>
          <p:nvPr/>
        </p:nvSpPr>
        <p:spPr>
          <a:xfrm>
            <a:off x="358346" y="5788453"/>
            <a:ext cx="84230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Light"/>
              </a:rPr>
              <a:t>Online resource lists are a starting point – do not limit yourself!</a:t>
            </a:r>
            <a:endParaRPr lang="en-GB" sz="2400" b="1" dirty="0">
              <a:cs typeface="Calibri Light"/>
            </a:endParaRPr>
          </a:p>
        </p:txBody>
      </p:sp>
      <p:pic>
        <p:nvPicPr>
          <p:cNvPr id="7" name="Picture 7" descr="Graphical user interface, text, application&#10;&#10;Description automatically generated">
            <a:extLst>
              <a:ext uri="{FF2B5EF4-FFF2-40B4-BE49-F238E27FC236}">
                <a16:creationId xmlns:a16="http://schemas.microsoft.com/office/drawing/2014/main" id="{9A1CE897-A39C-BE54-38E8-9950D669D0CA}"/>
              </a:ext>
            </a:extLst>
          </p:cNvPr>
          <p:cNvPicPr>
            <a:picLocks noChangeAspect="1"/>
          </p:cNvPicPr>
          <p:nvPr/>
        </p:nvPicPr>
        <p:blipFill>
          <a:blip r:embed="rId4"/>
          <a:stretch>
            <a:fillRect/>
          </a:stretch>
        </p:blipFill>
        <p:spPr>
          <a:xfrm>
            <a:off x="6144491" y="1831864"/>
            <a:ext cx="5877790" cy="3332817"/>
          </a:xfrm>
          <a:prstGeom prst="rect">
            <a:avLst/>
          </a:prstGeom>
        </p:spPr>
      </p:pic>
    </p:spTree>
    <p:extLst>
      <p:ext uri="{BB962C8B-B14F-4D97-AF65-F5344CB8AC3E}">
        <p14:creationId xmlns:p14="http://schemas.microsoft.com/office/powerpoint/2010/main" val="1392406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778197" y="0"/>
            <a:ext cx="9225337" cy="987330"/>
          </a:xfrm>
        </p:spPr>
        <p:txBody>
          <a:bodyPr>
            <a:normAutofit/>
          </a:bodyPr>
          <a:lstStyle/>
          <a:p>
            <a:pPr algn="ctr"/>
            <a:r>
              <a:rPr lang="en-GB" dirty="0">
                <a:latin typeface="Calibri"/>
                <a:cs typeface="Calibri"/>
              </a:rPr>
              <a:t>Why use the library catalogue?</a:t>
            </a:r>
          </a:p>
        </p:txBody>
      </p:sp>
      <p:sp>
        <p:nvSpPr>
          <p:cNvPr id="4" name="Text Placeholder 3">
            <a:extLst>
              <a:ext uri="{FF2B5EF4-FFF2-40B4-BE49-F238E27FC236}">
                <a16:creationId xmlns:a16="http://schemas.microsoft.com/office/drawing/2014/main" id="{38BE2319-413A-482C-BC65-7A4DEB3FFF21}"/>
              </a:ext>
            </a:extLst>
          </p:cNvPr>
          <p:cNvSpPr>
            <a:spLocks noGrp="1"/>
          </p:cNvSpPr>
          <p:nvPr>
            <p:ph type="body" sz="quarter" idx="11"/>
          </p:nvPr>
        </p:nvSpPr>
        <p:spPr>
          <a:xfrm>
            <a:off x="5438763" y="1334572"/>
            <a:ext cx="6652569" cy="5149834"/>
          </a:xfrm>
        </p:spPr>
        <p:txBody>
          <a:bodyPr vert="horz" lIns="91440" tIns="45720" rIns="91440" bIns="45720" rtlCol="0" anchor="t">
            <a:noAutofit/>
          </a:bodyPr>
          <a:lstStyle/>
          <a:p>
            <a:pPr marL="0" indent="0">
              <a:lnSpc>
                <a:spcPct val="100000"/>
              </a:lnSpc>
              <a:spcBef>
                <a:spcPts val="0"/>
              </a:spcBef>
              <a:buNone/>
            </a:pPr>
            <a:r>
              <a:rPr lang="en-GB" sz="2400" dirty="0">
                <a:latin typeface="Calibri"/>
                <a:ea typeface="+mn-lt"/>
                <a:cs typeface="+mn-lt"/>
              </a:rPr>
              <a:t>The library provides </a:t>
            </a:r>
            <a:r>
              <a:rPr lang="en-GB" sz="2400" b="1" dirty="0">
                <a:latin typeface="Calibri"/>
                <a:ea typeface="+mn-lt"/>
                <a:cs typeface="+mn-lt"/>
              </a:rPr>
              <a:t>free</a:t>
            </a:r>
            <a:r>
              <a:rPr lang="en-GB" sz="2400" dirty="0">
                <a:latin typeface="Calibri"/>
                <a:ea typeface="+mn-lt"/>
                <a:cs typeface="+mn-lt"/>
              </a:rPr>
              <a:t> access to good, up-to-date resources in your subject area, in multiple formats.</a:t>
            </a:r>
          </a:p>
          <a:p>
            <a:pPr marL="342900" indent="-342900">
              <a:lnSpc>
                <a:spcPct val="100000"/>
              </a:lnSpc>
              <a:spcBef>
                <a:spcPts val="0"/>
              </a:spcBef>
              <a:buFont typeface="Arial,Sans-Serif"/>
              <a:buChar char="•"/>
            </a:pPr>
            <a:r>
              <a:rPr lang="en-GB" sz="2400" dirty="0">
                <a:latin typeface="Calibri"/>
                <a:ea typeface="+mn-lt"/>
                <a:cs typeface="+mn-lt"/>
              </a:rPr>
              <a:t>Electronic and print based books.</a:t>
            </a:r>
          </a:p>
          <a:p>
            <a:pPr marL="342900" indent="-342900">
              <a:lnSpc>
                <a:spcPct val="100000"/>
              </a:lnSpc>
              <a:spcBef>
                <a:spcPts val="0"/>
              </a:spcBef>
              <a:buFont typeface="Arial,Sans-Serif"/>
              <a:buChar char="•"/>
            </a:pPr>
            <a:r>
              <a:rPr lang="en-GB" sz="2400" dirty="0">
                <a:latin typeface="Calibri"/>
                <a:ea typeface="+mn-lt"/>
                <a:cs typeface="+mn-lt"/>
              </a:rPr>
              <a:t>Specialist databases.</a:t>
            </a:r>
          </a:p>
          <a:p>
            <a:pPr marL="342900" indent="-342900">
              <a:lnSpc>
                <a:spcPct val="100000"/>
              </a:lnSpc>
              <a:spcBef>
                <a:spcPts val="0"/>
              </a:spcBef>
              <a:buFont typeface="Arial,Sans-Serif"/>
              <a:buChar char="•"/>
            </a:pPr>
            <a:r>
              <a:rPr lang="en-GB" sz="2400" dirty="0">
                <a:latin typeface="Calibri"/>
                <a:ea typeface="+mn-lt"/>
                <a:cs typeface="+mn-lt"/>
              </a:rPr>
              <a:t>Ejournals.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Newspapers.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Conference proceedings.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Reviews.</a:t>
            </a:r>
          </a:p>
          <a:p>
            <a:pPr marL="342900" indent="-342900">
              <a:lnSpc>
                <a:spcPct val="100000"/>
              </a:lnSpc>
              <a:spcBef>
                <a:spcPts val="0"/>
              </a:spcBef>
              <a:buFont typeface="Arial,Sans-Serif"/>
              <a:buChar char="•"/>
            </a:pPr>
            <a:r>
              <a:rPr lang="en-GB" sz="2400" dirty="0">
                <a:latin typeface="Calibri"/>
                <a:ea typeface="+mn-lt"/>
                <a:cs typeface="+mn-lt"/>
              </a:rPr>
              <a:t>Legislation. </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Statistical data.</a:t>
            </a:r>
          </a:p>
          <a:p>
            <a:pPr marL="342900" indent="-342900">
              <a:lnSpc>
                <a:spcPct val="100000"/>
              </a:lnSpc>
              <a:spcBef>
                <a:spcPts val="0"/>
              </a:spcBef>
              <a:buFont typeface="Arial,Sans-Serif"/>
              <a:buChar char="•"/>
            </a:pPr>
            <a:r>
              <a:rPr lang="en-GB" sz="2400" dirty="0">
                <a:latin typeface="Calibri"/>
                <a:ea typeface="+mn-lt"/>
                <a:cs typeface="+mn-lt"/>
              </a:rPr>
              <a:t>Visual media, </a:t>
            </a:r>
            <a:r>
              <a:rPr lang="en-GB" sz="2400" dirty="0" err="1">
                <a:latin typeface="Calibri"/>
                <a:ea typeface="+mn-lt"/>
                <a:cs typeface="+mn-lt"/>
              </a:rPr>
              <a:t>eg.</a:t>
            </a:r>
            <a:r>
              <a:rPr lang="en-GB" sz="2400" dirty="0">
                <a:latin typeface="Calibri"/>
                <a:ea typeface="+mn-lt"/>
                <a:cs typeface="+mn-lt"/>
              </a:rPr>
              <a:t> videos and photographs.</a:t>
            </a:r>
          </a:p>
          <a:p>
            <a:pPr marL="0" indent="0">
              <a:lnSpc>
                <a:spcPct val="100000"/>
              </a:lnSpc>
              <a:spcBef>
                <a:spcPts val="0"/>
              </a:spcBef>
              <a:buNone/>
            </a:pPr>
            <a:endParaRPr lang="en-GB" sz="2400" dirty="0">
              <a:latin typeface="Calibri"/>
              <a:ea typeface="+mn-lt"/>
              <a:cs typeface="+mn-lt"/>
            </a:endParaRPr>
          </a:p>
          <a:p>
            <a:pPr marL="0" indent="0">
              <a:lnSpc>
                <a:spcPct val="100000"/>
              </a:lnSpc>
              <a:spcBef>
                <a:spcPts val="0"/>
              </a:spcBef>
              <a:buNone/>
            </a:pPr>
            <a:r>
              <a:rPr lang="en-GB" sz="2400" dirty="0">
                <a:latin typeface="Calibri"/>
                <a:ea typeface="+mn-lt"/>
                <a:cs typeface="+mn-lt"/>
              </a:rPr>
              <a:t>And much more ...</a:t>
            </a:r>
          </a:p>
          <a:p>
            <a:pPr marL="342900" indent="-342900">
              <a:lnSpc>
                <a:spcPct val="100000"/>
              </a:lnSpc>
              <a:spcBef>
                <a:spcPts val="0"/>
              </a:spcBef>
              <a:buFont typeface="Arial,Sans-Serif"/>
              <a:buChar char="•"/>
            </a:pPr>
            <a:endParaRPr lang="en-GB" sz="2600" dirty="0">
              <a:latin typeface="Calibri"/>
              <a:ea typeface="+mn-lt"/>
              <a:cs typeface="+mn-lt"/>
            </a:endParaRPr>
          </a:p>
          <a:p>
            <a:pPr marL="0" indent="0">
              <a:lnSpc>
                <a:spcPct val="100000"/>
              </a:lnSpc>
              <a:spcBef>
                <a:spcPts val="0"/>
              </a:spcBef>
              <a:buNone/>
            </a:pPr>
            <a:endParaRPr lang="en-GB" sz="2600" dirty="0">
              <a:latin typeface="Calibri"/>
              <a:ea typeface="+mn-lt"/>
              <a:cs typeface="+mn-lt"/>
            </a:endParaRPr>
          </a:p>
          <a:p>
            <a:pPr marL="0" indent="0">
              <a:buNone/>
            </a:pPr>
            <a:endParaRPr lang="en-GB" sz="2600" dirty="0">
              <a:latin typeface="Calibri"/>
              <a:ea typeface="+mn-lt"/>
              <a:cs typeface="+mn-lt"/>
            </a:endParaRPr>
          </a:p>
        </p:txBody>
      </p:sp>
      <p:pic>
        <p:nvPicPr>
          <p:cNvPr id="5" name="Picture 5" descr="A picture containing indoor, wall&#10;&#10;Description generated with very high confidence">
            <a:extLst>
              <a:ext uri="{FF2B5EF4-FFF2-40B4-BE49-F238E27FC236}">
                <a16:creationId xmlns:a16="http://schemas.microsoft.com/office/drawing/2014/main" id="{D4494E35-8B37-48C6-B471-8CB180F5FA2F}"/>
              </a:ext>
            </a:extLst>
          </p:cNvPr>
          <p:cNvPicPr>
            <a:picLocks noChangeAspect="1"/>
          </p:cNvPicPr>
          <p:nvPr/>
        </p:nvPicPr>
        <p:blipFill>
          <a:blip r:embed="rId3"/>
          <a:stretch>
            <a:fillRect/>
          </a:stretch>
        </p:blipFill>
        <p:spPr>
          <a:xfrm>
            <a:off x="292744" y="2052354"/>
            <a:ext cx="4949374" cy="3714269"/>
          </a:xfrm>
          <a:prstGeom prst="rect">
            <a:avLst/>
          </a:prstGeom>
        </p:spPr>
      </p:pic>
    </p:spTree>
    <p:extLst>
      <p:ext uri="{BB962C8B-B14F-4D97-AF65-F5344CB8AC3E}">
        <p14:creationId xmlns:p14="http://schemas.microsoft.com/office/powerpoint/2010/main" val="779024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77A1D6-93CC-4C15-98A2-274713694DE9}"/>
              </a:ext>
            </a:extLst>
          </p:cNvPr>
          <p:cNvSpPr>
            <a:spLocks noGrp="1"/>
          </p:cNvSpPr>
          <p:nvPr>
            <p:ph sz="half" idx="1"/>
          </p:nvPr>
        </p:nvSpPr>
        <p:spPr>
          <a:xfrm>
            <a:off x="396071" y="1340165"/>
            <a:ext cx="7059675" cy="4011469"/>
          </a:xfrm>
        </p:spPr>
        <p:txBody>
          <a:bodyPr vert="horz" lIns="91440" tIns="45720" rIns="91440" bIns="45720" rtlCol="0" anchor="t">
            <a:noAutofit/>
          </a:bodyPr>
          <a:lstStyle/>
          <a:p>
            <a:pPr marL="285750" indent="-285750">
              <a:spcBef>
                <a:spcPts val="0"/>
              </a:spcBef>
              <a:spcAft>
                <a:spcPts val="600"/>
              </a:spcAft>
              <a:buFont typeface="Arial,Sans-Serif" panose="05000000000000000000" pitchFamily="2" charset="2"/>
              <a:buChar char="•"/>
            </a:pPr>
            <a:r>
              <a:rPr lang="en-GB" sz="2600" dirty="0">
                <a:latin typeface="Calibri"/>
                <a:cs typeface="Calibri"/>
              </a:rPr>
              <a:t>Check loan information, make requests.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Save favourite resources.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Organise saved information - add labels,  set alerts.</a:t>
            </a: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Find help with referencing, export to RefWorks.</a:t>
            </a:r>
          </a:p>
          <a:p>
            <a:pPr marL="0" indent="0">
              <a:spcBef>
                <a:spcPts val="0"/>
              </a:spcBef>
              <a:spcAft>
                <a:spcPts val="600"/>
              </a:spcAft>
              <a:buNone/>
            </a:pPr>
            <a:endParaRPr lang="en-GB" sz="2600" dirty="0">
              <a:latin typeface="Calibri"/>
              <a:cs typeface="Calibri"/>
            </a:endParaRPr>
          </a:p>
        </p:txBody>
      </p:sp>
      <p:sp>
        <p:nvSpPr>
          <p:cNvPr id="3" name="Title 2">
            <a:extLst>
              <a:ext uri="{FF2B5EF4-FFF2-40B4-BE49-F238E27FC236}">
                <a16:creationId xmlns:a16="http://schemas.microsoft.com/office/drawing/2014/main" id="{089A7B41-D703-41E1-A6E0-C42EDCDD1088}"/>
              </a:ext>
            </a:extLst>
          </p:cNvPr>
          <p:cNvSpPr>
            <a:spLocks noGrp="1"/>
          </p:cNvSpPr>
          <p:nvPr>
            <p:ph type="title"/>
          </p:nvPr>
        </p:nvSpPr>
        <p:spPr>
          <a:xfrm>
            <a:off x="-3339772" y="31957"/>
            <a:ext cx="10795518" cy="1003916"/>
          </a:xfrm>
        </p:spPr>
        <p:txBody>
          <a:bodyPr anchor="b">
            <a:normAutofit/>
          </a:bodyPr>
          <a:lstStyle/>
          <a:p>
            <a:pPr algn="ctr"/>
            <a:r>
              <a:rPr lang="en-GB">
                <a:latin typeface="Calibri"/>
                <a:cs typeface="Calibri"/>
              </a:rPr>
              <a:t>You can also ...</a:t>
            </a:r>
          </a:p>
        </p:txBody>
      </p:sp>
      <p:pic>
        <p:nvPicPr>
          <p:cNvPr id="6" name="Picture 7" descr="A sign on a cloudy day&#10;&#10;Description automatically generated">
            <a:extLst>
              <a:ext uri="{FF2B5EF4-FFF2-40B4-BE49-F238E27FC236}">
                <a16:creationId xmlns:a16="http://schemas.microsoft.com/office/drawing/2014/main" id="{D8519412-5DCC-4AE5-8C81-8211EAC22369}"/>
              </a:ext>
            </a:extLst>
          </p:cNvPr>
          <p:cNvPicPr>
            <a:picLocks noGrp="1" noChangeAspect="1"/>
          </p:cNvPicPr>
          <p:nvPr>
            <p:ph type="pic" sz="quarter" idx="13"/>
          </p:nvPr>
        </p:nvPicPr>
        <p:blipFill rotWithShape="1">
          <a:blip r:embed="rId3"/>
          <a:srcRect l="22259" r="-2" b="-2"/>
          <a:stretch/>
        </p:blipFill>
        <p:spPr>
          <a:xfrm>
            <a:off x="7537390" y="1367901"/>
            <a:ext cx="4164534" cy="3616925"/>
          </a:xfrm>
          <a:noFill/>
        </p:spPr>
      </p:pic>
      <p:sp>
        <p:nvSpPr>
          <p:cNvPr id="4" name="TextBox 3">
            <a:extLst>
              <a:ext uri="{FF2B5EF4-FFF2-40B4-BE49-F238E27FC236}">
                <a16:creationId xmlns:a16="http://schemas.microsoft.com/office/drawing/2014/main" id="{210D89EF-3A7F-8F9E-AC3A-1D21D1EED200}"/>
              </a:ext>
            </a:extLst>
          </p:cNvPr>
          <p:cNvSpPr txBox="1"/>
          <p:nvPr/>
        </p:nvSpPr>
        <p:spPr>
          <a:xfrm>
            <a:off x="464437" y="5351634"/>
            <a:ext cx="11653499" cy="1369606"/>
          </a:xfrm>
          <a:prstGeom prst="rect">
            <a:avLst/>
          </a:prstGeom>
          <a:noFill/>
        </p:spPr>
        <p:txBody>
          <a:bodyPr wrap="square" rtlCol="0">
            <a:spAutoFit/>
          </a:bodyPr>
          <a:lstStyle/>
          <a:p>
            <a:pPr marL="0" indent="0">
              <a:spcBef>
                <a:spcPts val="0"/>
              </a:spcBef>
              <a:spcAft>
                <a:spcPts val="600"/>
              </a:spcAft>
              <a:buNone/>
            </a:pPr>
            <a:r>
              <a:rPr lang="en-GB" sz="2600" b="1" dirty="0">
                <a:latin typeface="Calibri"/>
                <a:cs typeface="Calibri"/>
              </a:rPr>
              <a:t>Finding good quality information which you can organise and recall when needed, will help improve your work and ultimately your grade.</a:t>
            </a:r>
          </a:p>
          <a:p>
            <a:pPr marL="0" indent="0">
              <a:spcBef>
                <a:spcPts val="0"/>
              </a:spcBef>
              <a:spcAft>
                <a:spcPts val="600"/>
              </a:spcAft>
              <a:buNone/>
            </a:pPr>
            <a:endParaRPr lang="en-GB" sz="2600" dirty="0">
              <a:latin typeface="Calibri Light"/>
              <a:cs typeface="Calibri Light"/>
            </a:endParaRPr>
          </a:p>
        </p:txBody>
      </p:sp>
    </p:spTree>
    <p:extLst>
      <p:ext uri="{BB962C8B-B14F-4D97-AF65-F5344CB8AC3E}">
        <p14:creationId xmlns:p14="http://schemas.microsoft.com/office/powerpoint/2010/main" val="2217543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442747" y="1352489"/>
            <a:ext cx="5697238" cy="4873675"/>
          </a:xfrm>
        </p:spPr>
        <p:txBody>
          <a:bodyPr vert="horz" lIns="91440" tIns="45720" rIns="91440" bIns="45720" rtlCol="0" anchor="t">
            <a:noAutofit/>
          </a:bodyPr>
          <a:lstStyle/>
          <a:p>
            <a:pPr marL="0" indent="0">
              <a:lnSpc>
                <a:spcPct val="100000"/>
              </a:lnSpc>
              <a:spcBef>
                <a:spcPts val="0"/>
              </a:spcBef>
              <a:buNone/>
            </a:pPr>
            <a:r>
              <a:rPr lang="en-GB" sz="2600" b="1">
                <a:latin typeface="Calibri"/>
                <a:cs typeface="Arial"/>
              </a:rPr>
              <a:t>Search for information</a:t>
            </a:r>
            <a:endParaRPr lang="en-US" sz="2600">
              <a:latin typeface="Calibri"/>
              <a:ea typeface="+mn-lt"/>
              <a:cs typeface="+mn-lt"/>
            </a:endParaRPr>
          </a:p>
          <a:p>
            <a:pPr>
              <a:lnSpc>
                <a:spcPct val="100000"/>
              </a:lnSpc>
              <a:spcBef>
                <a:spcPts val="0"/>
              </a:spcBef>
              <a:buFont typeface="Arial" panose="05000000000000000000" pitchFamily="2" charset="2"/>
              <a:buChar char="•"/>
            </a:pPr>
            <a:r>
              <a:rPr lang="en-GB" sz="2600">
                <a:latin typeface="Calibri"/>
                <a:cs typeface="Arial"/>
              </a:rPr>
              <a:t> Books – electronic and print.</a:t>
            </a:r>
            <a:endParaRPr lang="en-US" sz="2600">
              <a:latin typeface="Calibri"/>
              <a:ea typeface="+mn-lt"/>
              <a:cs typeface="+mn-lt"/>
            </a:endParaRPr>
          </a:p>
          <a:p>
            <a:pPr marL="285750" indent="-285750">
              <a:lnSpc>
                <a:spcPct val="100000"/>
              </a:lnSpc>
              <a:spcBef>
                <a:spcPts val="0"/>
              </a:spcBef>
              <a:buFont typeface="Arial,Sans-Serif"/>
              <a:buChar char="•"/>
            </a:pPr>
            <a:r>
              <a:rPr lang="en-GB" sz="2600">
                <a:latin typeface="Calibri"/>
                <a:cs typeface="Arial"/>
              </a:rPr>
              <a:t>Peer reviewed journal articles.</a:t>
            </a:r>
            <a:endParaRPr lang="en-US" sz="2600">
              <a:latin typeface="Calibri"/>
              <a:cs typeface="Calibri Light"/>
            </a:endParaRPr>
          </a:p>
          <a:p>
            <a:pPr marL="285750" indent="-285750">
              <a:lnSpc>
                <a:spcPct val="100000"/>
              </a:lnSpc>
              <a:spcBef>
                <a:spcPts val="0"/>
              </a:spcBef>
              <a:buFont typeface="Arial,Sans-Serif"/>
              <a:buChar char="•"/>
            </a:pPr>
            <a:r>
              <a:rPr lang="en-GB" sz="2600">
                <a:latin typeface="Calibri"/>
                <a:ea typeface="+mn-lt"/>
                <a:cs typeface="Arial"/>
              </a:rPr>
              <a:t>And much more ...</a:t>
            </a:r>
          </a:p>
          <a:p>
            <a:pPr marL="0" indent="0">
              <a:lnSpc>
                <a:spcPct val="100000"/>
              </a:lnSpc>
              <a:spcBef>
                <a:spcPts val="0"/>
              </a:spcBef>
              <a:buNone/>
            </a:pPr>
            <a:endParaRPr lang="en-GB" sz="2600">
              <a:latin typeface="Calibri"/>
              <a:ea typeface="+mn-lt"/>
              <a:cs typeface="+mn-lt"/>
            </a:endParaRPr>
          </a:p>
          <a:p>
            <a:pPr marL="0" indent="0">
              <a:lnSpc>
                <a:spcPct val="100000"/>
              </a:lnSpc>
              <a:spcBef>
                <a:spcPts val="0"/>
              </a:spcBef>
              <a:buNone/>
            </a:pPr>
            <a:r>
              <a:rPr lang="en-GB" sz="2600" b="1">
                <a:latin typeface="Calibri"/>
                <a:cs typeface="Arial"/>
              </a:rPr>
              <a:t>Manage information</a:t>
            </a:r>
            <a:endParaRPr lang="en-GB" sz="2600">
              <a:latin typeface="Calibri"/>
              <a:ea typeface="+mn-lt"/>
              <a:cs typeface="+mn-lt"/>
            </a:endParaRPr>
          </a:p>
          <a:p>
            <a:pPr marL="285750" indent="-285750">
              <a:lnSpc>
                <a:spcPct val="100000"/>
              </a:lnSpc>
              <a:spcBef>
                <a:spcPts val="0"/>
              </a:spcBef>
              <a:buFont typeface="Arial,Sans-Serif"/>
              <a:buChar char="•"/>
            </a:pPr>
            <a:r>
              <a:rPr lang="en-GB" sz="2600">
                <a:latin typeface="Calibri"/>
                <a:cs typeface="Arial"/>
              </a:rPr>
              <a:t>Save favourite items and add labels.</a:t>
            </a:r>
            <a:endParaRPr lang="en-US" sz="2600">
              <a:latin typeface="Calibri"/>
              <a:cs typeface="Calibri Light"/>
            </a:endParaRPr>
          </a:p>
          <a:p>
            <a:pPr marL="285750" indent="-285750">
              <a:lnSpc>
                <a:spcPct val="100000"/>
              </a:lnSpc>
              <a:spcBef>
                <a:spcPts val="0"/>
              </a:spcBef>
              <a:buFont typeface="Arial,Sans-Serif"/>
              <a:buChar char="•"/>
            </a:pPr>
            <a:r>
              <a:rPr lang="en-GB" sz="2600">
                <a:latin typeface="Calibri"/>
                <a:ea typeface="+mn-lt"/>
                <a:cs typeface="Arial"/>
              </a:rPr>
              <a:t>Save queries and set alerts.</a:t>
            </a:r>
            <a:endParaRPr lang="en-GB" sz="2600">
              <a:latin typeface="Calibri"/>
              <a:cs typeface="Calibri"/>
            </a:endParaRPr>
          </a:p>
          <a:p>
            <a:pPr marL="0" indent="0">
              <a:lnSpc>
                <a:spcPct val="100000"/>
              </a:lnSpc>
              <a:spcBef>
                <a:spcPts val="0"/>
              </a:spcBef>
              <a:buNone/>
            </a:pPr>
            <a:endParaRPr lang="en-GB" sz="2600">
              <a:latin typeface="Calibri"/>
              <a:ea typeface="+mn-lt"/>
              <a:cs typeface="Arial"/>
            </a:endParaRPr>
          </a:p>
          <a:p>
            <a:pPr marL="0" indent="0">
              <a:lnSpc>
                <a:spcPct val="100000"/>
              </a:lnSpc>
              <a:spcBef>
                <a:spcPts val="0"/>
              </a:spcBef>
              <a:buNone/>
            </a:pPr>
            <a:r>
              <a:rPr lang="en-GB" sz="2600">
                <a:latin typeface="Calibri"/>
                <a:cs typeface="Arial"/>
              </a:rPr>
              <a:t>Also  Online Resource Lists.            </a:t>
            </a:r>
            <a:endParaRPr lang="en-GB" sz="2600">
              <a:latin typeface="Calibri"/>
              <a:cs typeface="Calibri"/>
            </a:endParaRPr>
          </a:p>
          <a:p>
            <a:pPr marL="0" indent="0">
              <a:lnSpc>
                <a:spcPct val="100000"/>
              </a:lnSpc>
              <a:spcBef>
                <a:spcPts val="0"/>
              </a:spcBef>
              <a:buNone/>
            </a:pPr>
            <a:r>
              <a:rPr lang="en-GB" sz="2600">
                <a:latin typeface="Calibri"/>
                <a:ea typeface="+mn-lt"/>
                <a:cs typeface="Calibri"/>
              </a:rPr>
              <a:t>          Database Search.</a:t>
            </a:r>
          </a:p>
          <a:p>
            <a:pPr marL="0" indent="0">
              <a:lnSpc>
                <a:spcPct val="100000"/>
              </a:lnSpc>
              <a:spcBef>
                <a:spcPts val="0"/>
              </a:spcBef>
              <a:buNone/>
            </a:pPr>
            <a:r>
              <a:rPr lang="en-GB" sz="2600">
                <a:latin typeface="Calibri"/>
                <a:cs typeface="Calibri"/>
              </a:rPr>
              <a:t>          Need More?</a:t>
            </a:r>
            <a:endParaRPr lang="en-GB"/>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732180" y="2436"/>
            <a:ext cx="6350519" cy="1003916"/>
          </a:xfrm>
        </p:spPr>
        <p:txBody>
          <a:bodyPr>
            <a:normAutofit/>
          </a:bodyPr>
          <a:lstStyle/>
          <a:p>
            <a:pPr algn="ctr"/>
            <a:r>
              <a:rPr lang="en-GB" dirty="0">
                <a:latin typeface="Calibri"/>
                <a:cs typeface="Calibri"/>
              </a:rPr>
              <a:t>Library catalogue.</a:t>
            </a:r>
          </a:p>
        </p:txBody>
      </p:sp>
      <p:pic>
        <p:nvPicPr>
          <p:cNvPr id="5" name="Picture 5" descr="A hand holding a cell phone&#10;&#10;Description generated with high confidence">
            <a:extLst>
              <a:ext uri="{FF2B5EF4-FFF2-40B4-BE49-F238E27FC236}">
                <a16:creationId xmlns:a16="http://schemas.microsoft.com/office/drawing/2014/main" id="{06DB16E8-DFB1-46C4-9D48-BFBCB49CDDA3}"/>
              </a:ext>
            </a:extLst>
          </p:cNvPr>
          <p:cNvPicPr>
            <a:picLocks noGrp="1" noChangeAspect="1"/>
          </p:cNvPicPr>
          <p:nvPr>
            <p:ph type="pic" sz="quarter" idx="13"/>
          </p:nvPr>
        </p:nvPicPr>
        <p:blipFill rotWithShape="1">
          <a:blip r:embed="rId3"/>
          <a:srcRect l="9759" r="9759"/>
          <a:stretch/>
        </p:blipFill>
        <p:spPr>
          <a:xfrm>
            <a:off x="6586060" y="1482022"/>
            <a:ext cx="4972651" cy="4109846"/>
          </a:xfrm>
          <a:prstGeom prst="rect">
            <a:avLst/>
          </a:prstGeom>
        </p:spPr>
      </p:pic>
      <p:sp>
        <p:nvSpPr>
          <p:cNvPr id="7" name="TextBox 6">
            <a:extLst>
              <a:ext uri="{FF2B5EF4-FFF2-40B4-BE49-F238E27FC236}">
                <a16:creationId xmlns:a16="http://schemas.microsoft.com/office/drawing/2014/main" id="{2C3EA1C8-D61E-49B5-AE69-D5268F024073}"/>
              </a:ext>
            </a:extLst>
          </p:cNvPr>
          <p:cNvSpPr txBox="1"/>
          <p:nvPr/>
        </p:nvSpPr>
        <p:spPr>
          <a:xfrm>
            <a:off x="6466379" y="5746449"/>
            <a:ext cx="17324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Arial"/>
                <a:hlinkClick r:id="rId4"/>
              </a:rPr>
              <a:t>Library Search</a:t>
            </a:r>
            <a:endParaRPr lang="en-GB" sz="2000" b="1" dirty="0">
              <a:latin typeface="Calibri"/>
              <a:cs typeface="Arial"/>
            </a:endParaRPr>
          </a:p>
        </p:txBody>
      </p:sp>
    </p:spTree>
    <p:extLst>
      <p:ext uri="{BB962C8B-B14F-4D97-AF65-F5344CB8AC3E}">
        <p14:creationId xmlns:p14="http://schemas.microsoft.com/office/powerpoint/2010/main" val="1924309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64A1-CCCF-9204-4C8C-154AF8FB1302}"/>
              </a:ext>
            </a:extLst>
          </p:cNvPr>
          <p:cNvSpPr>
            <a:spLocks noGrp="1"/>
          </p:cNvSpPr>
          <p:nvPr>
            <p:ph type="title"/>
          </p:nvPr>
        </p:nvSpPr>
        <p:spPr>
          <a:xfrm>
            <a:off x="373778" y="0"/>
            <a:ext cx="1533681" cy="1003916"/>
          </a:xfrm>
        </p:spPr>
        <p:txBody>
          <a:bodyPr/>
          <a:lstStyle/>
          <a:p>
            <a:r>
              <a:rPr lang="en-GB" dirty="0">
                <a:latin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0C96ABF3-D91A-5FD9-DC6F-01C08FC9D3AD}"/>
              </a:ext>
            </a:extLst>
          </p:cNvPr>
          <p:cNvSpPr>
            <a:spLocks noGrp="1"/>
          </p:cNvSpPr>
          <p:nvPr>
            <p:ph sz="quarter" idx="10"/>
          </p:nvPr>
        </p:nvSpPr>
        <p:spPr>
          <a:xfrm>
            <a:off x="442299" y="2605563"/>
            <a:ext cx="5329084" cy="3487711"/>
          </a:xfrm>
        </p:spPr>
        <p:txBody>
          <a:bodyPr>
            <a:normAutofit/>
          </a:bodyPr>
          <a:lstStyle/>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3000" dirty="0">
                <a:latin typeface="Calibri" panose="020F0502020204030204" pitchFamily="34" charset="0"/>
                <a:cs typeface="Calibri" panose="020F0502020204030204" pitchFamily="34" charset="0"/>
              </a:rPr>
              <a:t>Search for a topic of your choice.</a:t>
            </a:r>
          </a:p>
          <a:p>
            <a:pPr>
              <a:buFont typeface="Arial" panose="020B0604020202020204" pitchFamily="34" charset="0"/>
              <a:buChar char="•"/>
            </a:pPr>
            <a:r>
              <a:rPr lang="en-GB" sz="3000" dirty="0">
                <a:latin typeface="Calibri" panose="020F0502020204030204" pitchFamily="34" charset="0"/>
                <a:cs typeface="Calibri" panose="020F0502020204030204" pitchFamily="34" charset="0"/>
              </a:rPr>
              <a:t>Refine your search to peer reviewed journal articles written since 2018.</a:t>
            </a:r>
          </a:p>
          <a:p>
            <a:pPr>
              <a:buFont typeface="Arial" panose="020B0604020202020204" pitchFamily="34" charset="0"/>
              <a:buChar char="•"/>
            </a:pPr>
            <a:r>
              <a:rPr lang="en-GB" sz="3000" dirty="0">
                <a:latin typeface="Calibri" panose="020F0502020204030204" pitchFamily="34" charset="0"/>
                <a:cs typeface="Calibri" panose="020F0502020204030204" pitchFamily="34" charset="0"/>
              </a:rPr>
              <a:t>Save 3 articles.</a:t>
            </a:r>
          </a:p>
        </p:txBody>
      </p:sp>
      <p:pic>
        <p:nvPicPr>
          <p:cNvPr id="5" name="Picture 4" descr="A computer with a headphone on it&#10;&#10;Description automatically generated">
            <a:extLst>
              <a:ext uri="{FF2B5EF4-FFF2-40B4-BE49-F238E27FC236}">
                <a16:creationId xmlns:a16="http://schemas.microsoft.com/office/drawing/2014/main" id="{8C2D7FD3-E3E8-4254-305B-5C4E66978A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4522" y="1495866"/>
            <a:ext cx="5585180" cy="4597408"/>
          </a:xfrm>
          <a:prstGeom prst="rect">
            <a:avLst/>
          </a:prstGeom>
        </p:spPr>
      </p:pic>
      <p:sp>
        <p:nvSpPr>
          <p:cNvPr id="6" name="TextBox 5">
            <a:extLst>
              <a:ext uri="{FF2B5EF4-FFF2-40B4-BE49-F238E27FC236}">
                <a16:creationId xmlns:a16="http://schemas.microsoft.com/office/drawing/2014/main" id="{E0A9FF70-CEB3-1487-9AC9-88CFFEE0F67C}"/>
              </a:ext>
            </a:extLst>
          </p:cNvPr>
          <p:cNvSpPr txBox="1"/>
          <p:nvPr/>
        </p:nvSpPr>
        <p:spPr>
          <a:xfrm>
            <a:off x="373779" y="1549125"/>
            <a:ext cx="5722222" cy="1231106"/>
          </a:xfrm>
          <a:prstGeom prst="rect">
            <a:avLst/>
          </a:prstGeom>
          <a:noFill/>
        </p:spPr>
        <p:txBody>
          <a:bodyPr wrap="square" rtlCol="0">
            <a:spAutoFit/>
          </a:bodyPr>
          <a:lstStyle/>
          <a:p>
            <a:pPr marL="0" indent="0">
              <a:buNone/>
            </a:pPr>
            <a:r>
              <a:rPr lang="en-GB" sz="2800" dirty="0">
                <a:latin typeface="Calibri" panose="020F0502020204030204" pitchFamily="34" charset="0"/>
                <a:cs typeface="Calibri" panose="020F0502020204030204" pitchFamily="34" charset="0"/>
              </a:rPr>
              <a:t>Go to the library catalogue:   </a:t>
            </a:r>
            <a:r>
              <a:rPr lang="en-GB" sz="2800" dirty="0">
                <a:latin typeface="Calibri"/>
                <a:cs typeface="Calibri"/>
                <a:hlinkClick r:id="rId3"/>
              </a:rPr>
              <a:t>https://www.uwtsd.ac.uk/library/</a:t>
            </a:r>
            <a:endParaRPr lang="en-GB" sz="2800" dirty="0">
              <a:latin typeface="Calibri"/>
              <a:ea typeface="+mn-lt"/>
              <a:cs typeface="+mn-lt"/>
            </a:endParaRPr>
          </a:p>
          <a:p>
            <a:endParaRPr lang="en-GB" dirty="0"/>
          </a:p>
        </p:txBody>
      </p:sp>
    </p:spTree>
    <p:extLst>
      <p:ext uri="{BB962C8B-B14F-4D97-AF65-F5344CB8AC3E}">
        <p14:creationId xmlns:p14="http://schemas.microsoft.com/office/powerpoint/2010/main" val="2068558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22BE7-AE44-466B-8880-26489B027AA0}"/>
              </a:ext>
            </a:extLst>
          </p:cNvPr>
          <p:cNvSpPr>
            <a:spLocks noGrp="1"/>
          </p:cNvSpPr>
          <p:nvPr>
            <p:ph type="title"/>
          </p:nvPr>
        </p:nvSpPr>
        <p:spPr>
          <a:xfrm>
            <a:off x="24882" y="278938"/>
            <a:ext cx="10795518" cy="1003916"/>
          </a:xfrm>
        </p:spPr>
        <p:txBody>
          <a:bodyPr vert="horz" lIns="91440" tIns="45720" rIns="91440" bIns="45720" rtlCol="0" anchor="ctr">
            <a:normAutofit/>
          </a:bodyPr>
          <a:lstStyle/>
          <a:p>
            <a:r>
              <a:rPr lang="en-US" sz="3400" dirty="0"/>
              <a:t>What </a:t>
            </a:r>
            <a:r>
              <a:rPr lang="en-US" sz="4000" dirty="0">
                <a:latin typeface="Calibri" panose="020F0502020204030204" pitchFamily="34" charset="0"/>
                <a:cs typeface="Calibri" panose="020F0502020204030204" pitchFamily="34" charset="0"/>
              </a:rPr>
              <a:t>about</a:t>
            </a:r>
            <a:r>
              <a:rPr lang="en-US" sz="3400" dirty="0"/>
              <a:t> Google Scholar?</a:t>
            </a:r>
          </a:p>
        </p:txBody>
      </p:sp>
      <p:sp>
        <p:nvSpPr>
          <p:cNvPr id="4" name="Content Placeholder 3">
            <a:extLst>
              <a:ext uri="{FF2B5EF4-FFF2-40B4-BE49-F238E27FC236}">
                <a16:creationId xmlns:a16="http://schemas.microsoft.com/office/drawing/2014/main" id="{43C272C0-F6DB-4CBA-81D0-8CE9F9660B56}"/>
              </a:ext>
            </a:extLst>
          </p:cNvPr>
          <p:cNvSpPr>
            <a:spLocks noGrp="1"/>
          </p:cNvSpPr>
          <p:nvPr>
            <p:ph sz="half" idx="4294967295"/>
          </p:nvPr>
        </p:nvSpPr>
        <p:spPr>
          <a:xfrm>
            <a:off x="329466" y="1479885"/>
            <a:ext cx="11341166" cy="2247226"/>
          </a:xfrm>
        </p:spPr>
        <p:txBody>
          <a:bodyPr vert="horz" lIns="91440" tIns="45720" rIns="91440" bIns="45720" rtlCol="0">
            <a:normAutofit fontScale="85000" lnSpcReduction="10000"/>
          </a:bodyPr>
          <a:lstStyle/>
          <a:p>
            <a:pPr marL="0" indent="0">
              <a:buNone/>
            </a:pPr>
            <a:r>
              <a:rPr lang="en-US" sz="2400" dirty="0">
                <a:latin typeface="Calibri" panose="020F0502020204030204" pitchFamily="34" charset="0"/>
                <a:cs typeface="Calibri" panose="020F0502020204030204" pitchFamily="34" charset="0"/>
              </a:rPr>
              <a:t>Google Scholar:</a:t>
            </a:r>
          </a:p>
          <a:p>
            <a:r>
              <a:rPr lang="en-US" sz="2400" dirty="0">
                <a:latin typeface="Calibri" panose="020F0502020204030204" pitchFamily="34" charset="0"/>
                <a:cs typeface="Calibri" panose="020F0502020204030204" pitchFamily="34" charset="0"/>
              </a:rPr>
              <a:t>Indexes academic content (provides some links to full text material).</a:t>
            </a:r>
          </a:p>
          <a:p>
            <a:r>
              <a:rPr lang="en-US" sz="2400" dirty="0">
                <a:latin typeface="Calibri" panose="020F0502020204030204" pitchFamily="34" charset="0"/>
                <a:cs typeface="Calibri" panose="020F0502020204030204" pitchFamily="34" charset="0"/>
              </a:rPr>
              <a:t>If you are on the university network, it will link to UWTSD library holdings (‘View </a:t>
            </a:r>
            <a:r>
              <a:rPr lang="en-US" sz="2400" dirty="0" err="1">
                <a:latin typeface="Calibri" panose="020F0502020204030204" pitchFamily="34" charset="0"/>
                <a:cs typeface="Calibri" panose="020F0502020204030204" pitchFamily="34" charset="0"/>
              </a:rPr>
              <a:t>it@UWTSD</a:t>
            </a:r>
            <a:r>
              <a:rPr lang="en-US" sz="2400" dirty="0">
                <a:latin typeface="Calibri" panose="020F0502020204030204" pitchFamily="34" charset="0"/>
                <a:cs typeface="Calibri" panose="020F0502020204030204" pitchFamily="34" charset="0"/>
              </a:rPr>
              <a:t> Library’).</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No filter for peer-reviewed material</a:t>
            </a:r>
          </a:p>
          <a:p>
            <a:r>
              <a:rPr lang="en-US" sz="2400" dirty="0">
                <a:latin typeface="Calibri" panose="020F0502020204030204" pitchFamily="34" charset="0"/>
                <a:cs typeface="Calibri" panose="020F0502020204030204" pitchFamily="34" charset="0"/>
              </a:rPr>
              <a:t>Only Google knows full list of content indexed</a:t>
            </a:r>
          </a:p>
          <a:p>
            <a:endParaRPr lang="en-US" sz="1800" dirty="0"/>
          </a:p>
          <a:p>
            <a:pPr marL="0"/>
            <a:endParaRPr lang="en-US" sz="1800" dirty="0"/>
          </a:p>
        </p:txBody>
      </p:sp>
      <p:sp>
        <p:nvSpPr>
          <p:cNvPr id="3" name="Slide Number Placeholder 2">
            <a:extLst>
              <a:ext uri="{FF2B5EF4-FFF2-40B4-BE49-F238E27FC236}">
                <a16:creationId xmlns:a16="http://schemas.microsoft.com/office/drawing/2014/main" id="{A177D29A-DE29-CBFA-1004-9844D9029E3F}"/>
              </a:ext>
            </a:extLst>
          </p:cNvPr>
          <p:cNvSpPr>
            <a:spLocks noGrp="1"/>
          </p:cNvSpPr>
          <p:nvPr>
            <p:ph type="sldNum" sz="quarter" idx="4294967295"/>
          </p:nvPr>
        </p:nvSpPr>
        <p:spPr>
          <a:xfrm>
            <a:off x="9448800" y="6356350"/>
            <a:ext cx="2743200" cy="365125"/>
          </a:xfrm>
          <a:prstGeom prst="rect">
            <a:avLst/>
          </a:prstGeom>
        </p:spPr>
        <p:txBody>
          <a:bodyPr/>
          <a:lstStyle/>
          <a:p>
            <a:fld id="{C59C49BE-C281-4121-9303-AB9B2EACC87E}" type="slidenum">
              <a:rPr lang="en-GB" smtClean="0"/>
              <a:t>16</a:t>
            </a:fld>
            <a:endParaRPr lang="en-GB"/>
          </a:p>
        </p:txBody>
      </p:sp>
      <p:pic>
        <p:nvPicPr>
          <p:cNvPr id="10" name="Picture 9">
            <a:extLst>
              <a:ext uri="{FF2B5EF4-FFF2-40B4-BE49-F238E27FC236}">
                <a16:creationId xmlns:a16="http://schemas.microsoft.com/office/drawing/2014/main" id="{602126BA-B9D5-E155-7E35-A9196B12AE0E}"/>
              </a:ext>
            </a:extLst>
          </p:cNvPr>
          <p:cNvPicPr>
            <a:picLocks noChangeAspect="1"/>
          </p:cNvPicPr>
          <p:nvPr/>
        </p:nvPicPr>
        <p:blipFill>
          <a:blip r:embed="rId4"/>
          <a:stretch>
            <a:fillRect/>
          </a:stretch>
        </p:blipFill>
        <p:spPr>
          <a:xfrm>
            <a:off x="962526" y="4143508"/>
            <a:ext cx="7414239" cy="2042698"/>
          </a:xfrm>
          <a:prstGeom prst="rect">
            <a:avLst/>
          </a:prstGeom>
        </p:spPr>
      </p:pic>
      <p:sp>
        <p:nvSpPr>
          <p:cNvPr id="13" name="TextBox 12">
            <a:extLst>
              <a:ext uri="{FF2B5EF4-FFF2-40B4-BE49-F238E27FC236}">
                <a16:creationId xmlns:a16="http://schemas.microsoft.com/office/drawing/2014/main" id="{EB5A77F7-FCCA-81CA-4AF7-9C173721F926}"/>
              </a:ext>
            </a:extLst>
          </p:cNvPr>
          <p:cNvSpPr txBox="1"/>
          <p:nvPr/>
        </p:nvSpPr>
        <p:spPr>
          <a:xfrm>
            <a:off x="9448800" y="5008783"/>
            <a:ext cx="2947737" cy="923330"/>
          </a:xfrm>
          <a:prstGeom prst="rect">
            <a:avLst/>
          </a:prstGeom>
          <a:noFill/>
        </p:spPr>
        <p:txBody>
          <a:bodyPr wrap="square" rtlCol="0">
            <a:spAutoFit/>
          </a:bodyPr>
          <a:lstStyle/>
          <a:p>
            <a:r>
              <a:rPr lang="en-GB" dirty="0">
                <a:hlinkClick r:id="rId5"/>
              </a:rPr>
              <a:t>Google Scholar</a:t>
            </a:r>
            <a:endParaRPr lang="en-GB" dirty="0"/>
          </a:p>
          <a:p>
            <a:endParaRPr lang="en-GB" dirty="0"/>
          </a:p>
          <a:p>
            <a:r>
              <a:rPr lang="en-GB" dirty="0">
                <a:hlinkClick r:id="rId6"/>
              </a:rPr>
              <a:t>LibKey Nomad</a:t>
            </a:r>
            <a:endParaRPr lang="en-GB" dirty="0"/>
          </a:p>
        </p:txBody>
      </p:sp>
    </p:spTree>
    <p:custDataLst>
      <p:tags r:id="rId1"/>
    </p:custDataLst>
    <p:extLst>
      <p:ext uri="{BB962C8B-B14F-4D97-AF65-F5344CB8AC3E}">
        <p14:creationId xmlns:p14="http://schemas.microsoft.com/office/powerpoint/2010/main" val="2800696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dirty="0">
                <a:ea typeface="+mj-lt"/>
                <a:cs typeface="+mj-lt"/>
              </a:rPr>
              <a:t>Linking Google Scholar </a:t>
            </a:r>
            <a:endParaRPr lang="en-US" sz="3600" dirty="0">
              <a:ea typeface="+mj-lt"/>
              <a:cs typeface="+mj-lt"/>
            </a:endParaRPr>
          </a:p>
          <a:p>
            <a:endParaRPr lang="en-US" sz="3600" b="1" kern="1200" dirty="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3"/>
          <a:stretch>
            <a:fillRect/>
          </a:stretch>
        </p:blipFill>
        <p:spPr>
          <a:xfrm>
            <a:off x="4153122" y="1713491"/>
            <a:ext cx="7776574" cy="3938587"/>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a:cs typeface="Calibri"/>
              </a:rPr>
              <a:t>Search for Google Scholar</a:t>
            </a:r>
            <a:endParaRPr lang="en-US" dirty="0">
              <a:latin typeface="Calibri"/>
              <a:cs typeface="Calibri"/>
            </a:endParaRPr>
          </a:p>
          <a:p>
            <a:pPr marL="342900" indent="-342900">
              <a:buFont typeface="Arial" panose="05000000000000000000" pitchFamily="2" charset="2"/>
              <a:buChar char="•"/>
            </a:pPr>
            <a:r>
              <a:rPr lang="en-US" sz="2000">
                <a:latin typeface="Calibri"/>
                <a:cs typeface="Calibri"/>
              </a:rPr>
              <a:t>Click </a:t>
            </a:r>
            <a:r>
              <a:rPr lang="en-US" sz="2000" dirty="0">
                <a:latin typeface="Calibri"/>
                <a:cs typeface="Calibri"/>
              </a:rPr>
              <a:t>on 3 lines (top left of page)</a:t>
            </a:r>
          </a:p>
          <a:p>
            <a:pPr marL="342900" indent="-342900">
              <a:buFont typeface="Arial" panose="05000000000000000000" pitchFamily="2" charset="2"/>
              <a:buChar char="•"/>
            </a:pPr>
            <a:r>
              <a:rPr lang="en-US" sz="2000" dirty="0">
                <a:latin typeface="Calibri"/>
                <a:cs typeface="Calibri"/>
              </a:rPr>
              <a:t>Choose settings</a:t>
            </a:r>
          </a:p>
          <a:p>
            <a:pPr marL="342900" indent="-342900">
              <a:buFont typeface="Arial" panose="05000000000000000000" pitchFamily="2" charset="2"/>
              <a:buChar char="•"/>
            </a:pPr>
            <a:r>
              <a:rPr lang="en-US" sz="2000" dirty="0">
                <a:latin typeface="Calibri"/>
                <a:cs typeface="Calibri"/>
              </a:rPr>
              <a:t>Click library links</a:t>
            </a:r>
          </a:p>
          <a:p>
            <a:pPr marL="342900" indent="-342900">
              <a:buFont typeface="Arial" panose="05000000000000000000" pitchFamily="2" charset="2"/>
              <a:buChar char="•"/>
            </a:pPr>
            <a:r>
              <a:rPr lang="en-US" sz="2000" dirty="0">
                <a:latin typeface="Calibri"/>
                <a:cs typeface="Calibri"/>
              </a:rPr>
              <a:t>Type in UW Trinity </a:t>
            </a:r>
          </a:p>
          <a:p>
            <a:pPr marL="342900" indent="-342900">
              <a:buFont typeface="Arial" panose="05000000000000000000" pitchFamily="2" charset="2"/>
              <a:buChar char="•"/>
            </a:pPr>
            <a:r>
              <a:rPr lang="en-US" sz="2000" dirty="0">
                <a:latin typeface="Calibri"/>
                <a:cs typeface="Calibri"/>
              </a:rPr>
              <a:t>Click search</a:t>
            </a:r>
          </a:p>
          <a:p>
            <a:pPr marL="342900" indent="-342900">
              <a:buFont typeface="Arial" panose="05000000000000000000" pitchFamily="2" charset="2"/>
              <a:buChar char="•"/>
            </a:pPr>
            <a:r>
              <a:rPr lang="en-US" sz="2000" dirty="0">
                <a:latin typeface="Calibri"/>
                <a:cs typeface="Calibri"/>
              </a:rPr>
              <a:t>Tick the box with View it @ UWTSD</a:t>
            </a:r>
          </a:p>
          <a:p>
            <a:pPr marL="342900" indent="-342900">
              <a:buFont typeface="Arial" panose="05000000000000000000" pitchFamily="2" charset="2"/>
              <a:buChar char="•"/>
            </a:pPr>
            <a:r>
              <a:rPr lang="en-US" sz="2000" dirty="0">
                <a:latin typeface="Calibri"/>
                <a:cs typeface="Calibri"/>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hlinkClick r:id="rId4"/>
              </a:rPr>
              <a:t>G</a:t>
            </a:r>
            <a:r>
              <a:rPr lang="en-GB" sz="2400" b="1" dirty="0">
                <a:solidFill>
                  <a:srgbClr val="FF0000"/>
                </a:solidFill>
                <a:latin typeface="Calibri Light"/>
                <a:hlinkClick r:id="rId4"/>
              </a:rPr>
              <a:t>o</a:t>
            </a:r>
            <a:r>
              <a:rPr lang="en-GB" sz="2400" b="1" dirty="0">
                <a:solidFill>
                  <a:srgbClr val="FFC000"/>
                </a:solidFill>
                <a:latin typeface="Calibri Light"/>
                <a:hlinkClick r:id="rId4"/>
              </a:rPr>
              <a:t>o</a:t>
            </a:r>
            <a:r>
              <a:rPr lang="en-GB" sz="2400" b="1" dirty="0">
                <a:solidFill>
                  <a:srgbClr val="0070C0"/>
                </a:solidFill>
                <a:latin typeface="Calibri Light"/>
                <a:hlinkClick r:id="rId4"/>
              </a:rPr>
              <a:t>g</a:t>
            </a:r>
            <a:r>
              <a:rPr lang="en-GB" sz="2400" b="1" dirty="0">
                <a:solidFill>
                  <a:srgbClr val="00B050"/>
                </a:solidFill>
                <a:latin typeface="Calibri Light"/>
                <a:hlinkClick r:id="rId4"/>
              </a:rPr>
              <a:t>l</a:t>
            </a:r>
            <a:r>
              <a:rPr lang="en-GB" sz="2400" b="1" dirty="0">
                <a:solidFill>
                  <a:srgbClr val="FF0000"/>
                </a:solidFill>
                <a:latin typeface="Calibri Light"/>
                <a:hlinkClick r:id="rId4"/>
              </a:rPr>
              <a:t>e</a:t>
            </a:r>
            <a:r>
              <a:rPr lang="en-GB" sz="2400" b="1" dirty="0">
                <a:latin typeface="Calibri Light"/>
                <a:hlinkClick r:id="rId4"/>
              </a:rPr>
              <a:t> </a:t>
            </a:r>
            <a:r>
              <a:rPr lang="en-GB" sz="2400" b="1" dirty="0">
                <a:solidFill>
                  <a:srgbClr val="7F7F7F"/>
                </a:solidFill>
                <a:latin typeface="Calibri Light"/>
                <a:hlinkClick r:id="rId4"/>
              </a:rPr>
              <a:t>Scholar </a:t>
            </a:r>
            <a:r>
              <a:rPr lang="en-GB" sz="2400" dirty="0">
                <a:latin typeface="Calibri Light"/>
                <a:ea typeface="Calibri Light"/>
                <a:cs typeface="Calibri Light"/>
              </a:rPr>
              <a:t>​</a:t>
            </a:r>
            <a:endParaRPr lang="en-GB" sz="2400" dirty="0">
              <a:cs typeface="Calibri Light"/>
            </a:endParaRPr>
          </a:p>
        </p:txBody>
      </p:sp>
      <p:sp>
        <p:nvSpPr>
          <p:cNvPr id="5" name="TextBox 4">
            <a:extLst>
              <a:ext uri="{FF2B5EF4-FFF2-40B4-BE49-F238E27FC236}">
                <a16:creationId xmlns:a16="http://schemas.microsoft.com/office/drawing/2014/main" id="{30FAEFBC-14C7-DC63-C58D-558CC51F1CC3}"/>
              </a:ext>
            </a:extLst>
          </p:cNvPr>
          <p:cNvSpPr txBox="1"/>
          <p:nvPr/>
        </p:nvSpPr>
        <p:spPr>
          <a:xfrm>
            <a:off x="6386763" y="5463038"/>
            <a:ext cx="2947737" cy="646331"/>
          </a:xfrm>
          <a:prstGeom prst="rect">
            <a:avLst/>
          </a:prstGeom>
          <a:noFill/>
        </p:spPr>
        <p:txBody>
          <a:bodyPr wrap="square" rtlCol="0">
            <a:spAutoFit/>
          </a:bodyPr>
          <a:lstStyle/>
          <a:p>
            <a:endParaRPr lang="en-GB" dirty="0"/>
          </a:p>
          <a:p>
            <a:r>
              <a:rPr lang="en-GB" dirty="0">
                <a:hlinkClick r:id="rId5"/>
              </a:rPr>
              <a:t>LibKey Nomad</a:t>
            </a:r>
            <a:endParaRPr lang="en-GB" dirty="0"/>
          </a:p>
        </p:txBody>
      </p:sp>
    </p:spTree>
    <p:extLst>
      <p:ext uri="{BB962C8B-B14F-4D97-AF65-F5344CB8AC3E}">
        <p14:creationId xmlns:p14="http://schemas.microsoft.com/office/powerpoint/2010/main" val="10370933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EE0831F-38EB-4CA3-1C36-01F9F2FF7084}"/>
              </a:ext>
            </a:extLst>
          </p:cNvPr>
          <p:cNvSpPr>
            <a:spLocks noGrp="1"/>
          </p:cNvSpPr>
          <p:nvPr>
            <p:ph type="title"/>
          </p:nvPr>
        </p:nvSpPr>
        <p:spPr>
          <a:xfrm>
            <a:off x="370214" y="498916"/>
            <a:ext cx="8394223" cy="1003916"/>
          </a:xfrm>
        </p:spPr>
        <p:txBody>
          <a:bodyPr>
            <a:normAutofit fontScale="90000"/>
          </a:bodyPr>
          <a:lstStyle/>
          <a:p>
            <a:r>
              <a:rPr lang="en-US" sz="4900" dirty="0">
                <a:latin typeface="Calibri" panose="020F0502020204030204" pitchFamily="34" charset="0"/>
                <a:ea typeface="Calibri" panose="020F0502020204030204" pitchFamily="34" charset="0"/>
                <a:cs typeface="Calibri" panose="020F0502020204030204" pitchFamily="34" charset="0"/>
              </a:rPr>
              <a:t>We also provide digital support.</a:t>
            </a:r>
            <a:br>
              <a:rPr lang="en-US" dirty="0"/>
            </a:br>
            <a:endParaRPr lang="en-US" dirty="0"/>
          </a:p>
        </p:txBody>
      </p:sp>
      <p:sp>
        <p:nvSpPr>
          <p:cNvPr id="2" name="Text Placeholder 4">
            <a:extLst>
              <a:ext uri="{FF2B5EF4-FFF2-40B4-BE49-F238E27FC236}">
                <a16:creationId xmlns:a16="http://schemas.microsoft.com/office/drawing/2014/main" id="{88B7F9D4-2425-1C36-C71C-1E46139BC4DF}"/>
              </a:ext>
            </a:extLst>
          </p:cNvPr>
          <p:cNvSpPr txBox="1">
            <a:spLocks/>
          </p:cNvSpPr>
          <p:nvPr/>
        </p:nvSpPr>
        <p:spPr>
          <a:xfrm>
            <a:off x="370214" y="1425193"/>
            <a:ext cx="4536395" cy="4323181"/>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500" dirty="0">
                <a:latin typeface="Calibri" panose="020F0502020204030204" pitchFamily="34" charset="0"/>
                <a:ea typeface="Calibri" panose="020F0502020204030204" pitchFamily="34" charset="0"/>
                <a:cs typeface="Calibri" panose="020F0502020204030204" pitchFamily="34" charset="0"/>
              </a:rPr>
              <a:t>The </a:t>
            </a:r>
            <a:r>
              <a:rPr lang="en-GB" sz="2500" dirty="0" err="1">
                <a:latin typeface="Calibri" panose="020F0502020204030204" pitchFamily="34" charset="0"/>
                <a:ea typeface="Calibri" panose="020F0502020204030204" pitchFamily="34" charset="0"/>
                <a:cs typeface="Calibri" panose="020F0502020204030204" pitchFamily="34" charset="0"/>
                <a:hlinkClick r:id="rId3"/>
              </a:rPr>
              <a:t>DigiCentre</a:t>
            </a:r>
            <a:r>
              <a:rPr lang="en-GB" sz="2500" dirty="0">
                <a:latin typeface="Calibri" panose="020F0502020204030204" pitchFamily="34" charset="0"/>
                <a:ea typeface="Calibri" panose="020F0502020204030204" pitchFamily="34" charset="0"/>
                <a:cs typeface="Calibri" panose="020F0502020204030204" pitchFamily="34" charset="0"/>
              </a:rPr>
              <a:t> is a one-stop shop for all the digital skills needs of both staff and students. Explore to find:  </a:t>
            </a:r>
          </a:p>
          <a:p>
            <a:pPr marL="0" indent="0">
              <a:buFont typeface="Wingdings" panose="05000000000000000000" pitchFamily="2" charset="2"/>
              <a:buNone/>
            </a:pPr>
            <a:endParaRPr lang="en-GB" sz="25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A collection of tools and resources to help you develop your digital skills. </a:t>
            </a:r>
          </a:p>
          <a:p>
            <a:pPr>
              <a:buFont typeface="Arial" panose="020B0604020202020204" pitchFamily="34" charset="0"/>
              <a:buChar char="•"/>
            </a:pPr>
            <a:endParaRPr lang="en-GB" sz="2500" dirty="0">
              <a:solidFill>
                <a:srgbClr val="4A4A4B"/>
              </a:solidFill>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Each institute has a </a:t>
            </a:r>
            <a:r>
              <a:rPr lang="en-GB" sz="2500" b="1" dirty="0">
                <a:latin typeface="Calibri" panose="020F0502020204030204" pitchFamily="34" charset="0"/>
                <a:ea typeface="Calibri" panose="020F0502020204030204" pitchFamily="34" charset="0"/>
                <a:cs typeface="Calibri" panose="020F0502020204030204" pitchFamily="34" charset="0"/>
              </a:rPr>
              <a:t>Digital Skills Advisor.</a:t>
            </a:r>
            <a:r>
              <a:rPr lang="en-GB" sz="2500" dirty="0">
                <a:latin typeface="Calibri" panose="020F0502020204030204" pitchFamily="34" charset="0"/>
                <a:ea typeface="Calibri" panose="020F0502020204030204" pitchFamily="34" charset="0"/>
                <a:cs typeface="Calibri" panose="020F0502020204030204" pitchFamily="34" charset="0"/>
              </a:rPr>
              <a:t> The IEH advisor is Jessica Hill. </a:t>
            </a:r>
          </a:p>
        </p:txBody>
      </p:sp>
      <p:pic>
        <p:nvPicPr>
          <p:cNvPr id="3" name="Picture 2">
            <a:extLst>
              <a:ext uri="{FF2B5EF4-FFF2-40B4-BE49-F238E27FC236}">
                <a16:creationId xmlns:a16="http://schemas.microsoft.com/office/drawing/2014/main" id="{3385D242-7D0F-E115-1988-1DD510708E3E}"/>
              </a:ext>
            </a:extLst>
          </p:cNvPr>
          <p:cNvPicPr>
            <a:picLocks noChangeAspect="1"/>
          </p:cNvPicPr>
          <p:nvPr/>
        </p:nvPicPr>
        <p:blipFill>
          <a:blip r:embed="rId4"/>
          <a:stretch>
            <a:fillRect/>
          </a:stretch>
        </p:blipFill>
        <p:spPr>
          <a:xfrm>
            <a:off x="5280432" y="1894322"/>
            <a:ext cx="6384162" cy="3781365"/>
          </a:xfrm>
          <a:prstGeom prst="rect">
            <a:avLst/>
          </a:prstGeom>
        </p:spPr>
      </p:pic>
    </p:spTree>
    <p:extLst>
      <p:ext uri="{BB962C8B-B14F-4D97-AF65-F5344CB8AC3E}">
        <p14:creationId xmlns:p14="http://schemas.microsoft.com/office/powerpoint/2010/main" val="18858224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85870" y="41928"/>
            <a:ext cx="5888700" cy="1037683"/>
          </a:xfrm>
        </p:spPr>
        <p:txBody>
          <a:bodyPr/>
          <a:lstStyle/>
          <a:p>
            <a:pPr algn="ctr"/>
            <a:r>
              <a:rPr lang="en-GB" dirty="0">
                <a:latin typeface="Calibri"/>
                <a:cs typeface="Calibri"/>
              </a:rPr>
              <a:t>Help is always available.</a:t>
            </a:r>
            <a:endParaRPr lang="en-US" dirty="0"/>
          </a:p>
        </p:txBody>
      </p:sp>
      <p:sp>
        <p:nvSpPr>
          <p:cNvPr id="6" name="TextBox 5">
            <a:extLst>
              <a:ext uri="{FF2B5EF4-FFF2-40B4-BE49-F238E27FC236}">
                <a16:creationId xmlns:a16="http://schemas.microsoft.com/office/drawing/2014/main" id="{F44E52C4-795A-40A3-B1A9-036D56E677B1}"/>
              </a:ext>
            </a:extLst>
          </p:cNvPr>
          <p:cNvSpPr txBox="1"/>
          <p:nvPr/>
        </p:nvSpPr>
        <p:spPr>
          <a:xfrm>
            <a:off x="2143432" y="5180416"/>
            <a:ext cx="3580971"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mn-lt"/>
                <a:cs typeface="Calibri"/>
              </a:rPr>
              <a:t>General queries</a:t>
            </a:r>
            <a:endParaRPr lang="en-US" sz="2400" dirty="0">
              <a:ea typeface="+mn-lt"/>
              <a:cs typeface="+mn-lt"/>
            </a:endParaRPr>
          </a:p>
          <a:p>
            <a:pPr marL="457200" indent="-457200">
              <a:buFont typeface="Arial" panose="020B0604020202020204" pitchFamily="34" charset="0"/>
              <a:buChar char="•"/>
            </a:pPr>
            <a:r>
              <a:rPr lang="en-GB" sz="2600" dirty="0">
                <a:latin typeface="Calibri"/>
                <a:ea typeface="+mn-lt"/>
                <a:cs typeface="Calibri"/>
                <a:hlinkClick r:id="rId3"/>
              </a:rPr>
              <a:t>library@uwtsd.ac.uk</a:t>
            </a:r>
            <a:r>
              <a:rPr lang="en-GB" sz="2600" dirty="0">
                <a:latin typeface="Calibri"/>
                <a:ea typeface="+mn-lt"/>
                <a:cs typeface="Calibri"/>
              </a:rPr>
              <a:t> </a:t>
            </a:r>
            <a:endParaRPr lang="en-US" sz="2600" dirty="0">
              <a:ea typeface="+mn-lt"/>
              <a:cs typeface="+mn-lt"/>
            </a:endParaRPr>
          </a:p>
        </p:txBody>
      </p:sp>
      <p:sp>
        <p:nvSpPr>
          <p:cNvPr id="10" name="TextBox 9">
            <a:extLst>
              <a:ext uri="{FF2B5EF4-FFF2-40B4-BE49-F238E27FC236}">
                <a16:creationId xmlns:a16="http://schemas.microsoft.com/office/drawing/2014/main" id="{7D58A4BF-3DC1-4590-BE98-17229B6091CB}"/>
              </a:ext>
            </a:extLst>
          </p:cNvPr>
          <p:cNvSpPr txBox="1"/>
          <p:nvPr/>
        </p:nvSpPr>
        <p:spPr>
          <a:xfrm>
            <a:off x="6223150" y="1743365"/>
            <a:ext cx="58887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Search and subject related queries:</a:t>
            </a:r>
          </a:p>
          <a:p>
            <a:pPr marL="342900" indent="-342900">
              <a:buFont typeface="Arial" panose="020B0604020202020204" pitchFamily="34" charset="0"/>
              <a:buChar char="•"/>
            </a:pPr>
            <a:r>
              <a:rPr lang="en-GB" sz="2400" b="1" dirty="0">
                <a:latin typeface="Calibri"/>
                <a:cs typeface="Calibri"/>
              </a:rPr>
              <a:t>Connie Davage,  </a:t>
            </a:r>
            <a:r>
              <a:rPr lang="en-GB" sz="2400" dirty="0">
                <a:latin typeface="Calibri"/>
                <a:cs typeface="Calibri"/>
              </a:rPr>
              <a:t>Academic Liaison Librarian.</a:t>
            </a:r>
            <a:endParaRPr lang="en-GB" sz="2400" dirty="0">
              <a:ea typeface="+mn-lt"/>
              <a:cs typeface="+mn-lt"/>
            </a:endParaRPr>
          </a:p>
          <a:p>
            <a:r>
              <a:rPr lang="en-GB" sz="2400">
                <a:latin typeface="Calibri"/>
                <a:cs typeface="Calibri"/>
              </a:rPr>
              <a:t>     </a:t>
            </a:r>
            <a:r>
              <a:rPr lang="en-GB" sz="2400">
                <a:latin typeface="Calibri"/>
                <a:cs typeface="Calibri"/>
                <a:hlinkClick r:id="rId4"/>
              </a:rPr>
              <a:t>c.davage@</a:t>
            </a:r>
            <a:r>
              <a:rPr lang="en-GB" sz="2400" dirty="0">
                <a:latin typeface="Calibri"/>
                <a:cs typeface="Calibri"/>
                <a:hlinkClick r:id="rId4"/>
              </a:rPr>
              <a:t>uwtsd.ac.uk</a:t>
            </a:r>
            <a:r>
              <a:rPr lang="en-GB" sz="2400" dirty="0">
                <a:latin typeface="Calibri"/>
                <a:cs typeface="Calibri"/>
              </a:rPr>
              <a:t> </a:t>
            </a:r>
            <a:endParaRPr lang="en-US" sz="2400" dirty="0">
              <a:ea typeface="+mn-lt"/>
              <a:cs typeface="+mn-lt"/>
            </a:endParaRPr>
          </a:p>
        </p:txBody>
      </p:sp>
      <p:pic>
        <p:nvPicPr>
          <p:cNvPr id="14" name="Picture 14" descr="A picture containing table, person, indoor, computer&#10;&#10;Description automatically generated">
            <a:extLst>
              <a:ext uri="{FF2B5EF4-FFF2-40B4-BE49-F238E27FC236}">
                <a16:creationId xmlns:a16="http://schemas.microsoft.com/office/drawing/2014/main" id="{48A98BE8-15B3-40A3-BAA5-71E18DB561CA}"/>
              </a:ext>
            </a:extLst>
          </p:cNvPr>
          <p:cNvPicPr>
            <a:picLocks noGrp="1" noChangeAspect="1"/>
          </p:cNvPicPr>
          <p:nvPr>
            <p:ph type="pic" sz="quarter" idx="13"/>
          </p:nvPr>
        </p:nvPicPr>
        <p:blipFill rotWithShape="1">
          <a:blip r:embed="rId5"/>
          <a:srcRect t="2453" b="2453"/>
          <a:stretch/>
        </p:blipFill>
        <p:spPr>
          <a:xfrm>
            <a:off x="460158" y="1580896"/>
            <a:ext cx="5264245" cy="3371598"/>
          </a:xfrm>
        </p:spPr>
      </p:pic>
      <p:pic>
        <p:nvPicPr>
          <p:cNvPr id="5" name="Picture 6" descr="Icon&#10;&#10;Description automatically generated">
            <a:extLst>
              <a:ext uri="{FF2B5EF4-FFF2-40B4-BE49-F238E27FC236}">
                <a16:creationId xmlns:a16="http://schemas.microsoft.com/office/drawing/2014/main" id="{6CF4388D-742A-41D4-B25A-D179A496B817}"/>
              </a:ext>
            </a:extLst>
          </p:cNvPr>
          <p:cNvPicPr>
            <a:picLocks noChangeAspect="1"/>
          </p:cNvPicPr>
          <p:nvPr/>
        </p:nvPicPr>
        <p:blipFill>
          <a:blip r:embed="rId6"/>
          <a:stretch>
            <a:fillRect/>
          </a:stretch>
        </p:blipFill>
        <p:spPr>
          <a:xfrm>
            <a:off x="460158" y="5048669"/>
            <a:ext cx="1545693" cy="1161321"/>
          </a:xfrm>
          <a:prstGeom prst="rect">
            <a:avLst/>
          </a:prstGeom>
        </p:spPr>
      </p:pic>
      <p:sp>
        <p:nvSpPr>
          <p:cNvPr id="2" name="TextBox 1">
            <a:extLst>
              <a:ext uri="{FF2B5EF4-FFF2-40B4-BE49-F238E27FC236}">
                <a16:creationId xmlns:a16="http://schemas.microsoft.com/office/drawing/2014/main" id="{99F8107F-5B16-71C5-ECE9-FA243A532C63}"/>
              </a:ext>
            </a:extLst>
          </p:cNvPr>
          <p:cNvSpPr txBox="1"/>
          <p:nvPr/>
        </p:nvSpPr>
        <p:spPr>
          <a:xfrm>
            <a:off x="6223150" y="3281092"/>
            <a:ext cx="5879690" cy="1477328"/>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Digital skills queries:</a:t>
            </a:r>
          </a:p>
          <a:p>
            <a:pPr marL="342900" indent="-342900">
              <a:buFont typeface="Arial" panose="020B0604020202020204" pitchFamily="34" charset="0"/>
              <a:buChar char="•"/>
            </a:pPr>
            <a:r>
              <a:rPr lang="en-GB" sz="2400" b="1" dirty="0">
                <a:latin typeface="Calibri"/>
                <a:ea typeface="+mn-lt"/>
                <a:cs typeface="Calibri"/>
              </a:rPr>
              <a:t>Jessica Hill</a:t>
            </a:r>
            <a:r>
              <a:rPr lang="en-GB" sz="2400" dirty="0">
                <a:latin typeface="Calibri"/>
                <a:ea typeface="+mn-lt"/>
                <a:cs typeface="Calibri"/>
              </a:rPr>
              <a:t>, Digital Skills Advisor.</a:t>
            </a:r>
          </a:p>
          <a:p>
            <a:r>
              <a:rPr lang="en-GB" sz="2400" dirty="0">
                <a:latin typeface="Calibri"/>
                <a:ea typeface="+mn-lt"/>
                <a:cs typeface="Calibri"/>
              </a:rPr>
              <a:t>     </a:t>
            </a:r>
            <a:r>
              <a:rPr lang="en-GB" sz="2400" dirty="0">
                <a:latin typeface="Calibri"/>
                <a:ea typeface="+mn-lt"/>
                <a:cs typeface="Calibri"/>
                <a:hlinkClick r:id="rId7"/>
              </a:rPr>
              <a:t>j.hill@uwtsd.ac.uk</a:t>
            </a:r>
            <a:endParaRPr lang="en-GB" sz="2400" dirty="0">
              <a:latin typeface="Calibri"/>
              <a:ea typeface="+mn-lt"/>
              <a:cs typeface="Calibri"/>
            </a:endParaRPr>
          </a:p>
          <a:p>
            <a:endParaRPr lang="en-GB" dirty="0"/>
          </a:p>
        </p:txBody>
      </p:sp>
      <p:sp>
        <p:nvSpPr>
          <p:cNvPr id="7" name="TextBox 6">
            <a:hlinkClick r:id="rId8"/>
            <a:extLst>
              <a:ext uri="{FF2B5EF4-FFF2-40B4-BE49-F238E27FC236}">
                <a16:creationId xmlns:a16="http://schemas.microsoft.com/office/drawing/2014/main" id="{CBDFE9E8-12D3-3B18-CA15-9DA662D14340}"/>
              </a:ext>
            </a:extLst>
          </p:cNvPr>
          <p:cNvSpPr txBox="1"/>
          <p:nvPr/>
        </p:nvSpPr>
        <p:spPr>
          <a:xfrm>
            <a:off x="6223150" y="5525365"/>
            <a:ext cx="2812695"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hlinkClick r:id="rId9"/>
              </a:rPr>
              <a:t>Infoskills programme</a:t>
            </a:r>
            <a:endParaRPr lang="en-GB" sz="24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5ED9060-2F59-4E69-5B50-FB51DFFDF215}"/>
              </a:ext>
            </a:extLst>
          </p:cNvPr>
          <p:cNvSpPr txBox="1"/>
          <p:nvPr/>
        </p:nvSpPr>
        <p:spPr>
          <a:xfrm>
            <a:off x="6223150" y="4899000"/>
            <a:ext cx="3483016"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hlinkClick r:id="rId10"/>
              </a:rPr>
              <a:t>Database of the Month</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8EF74A00-AA1D-EE89-8B42-642BDF1C1264}"/>
              </a:ext>
            </a:extLst>
          </p:cNvPr>
          <p:cNvSpPr txBox="1"/>
          <p:nvPr/>
        </p:nvSpPr>
        <p:spPr>
          <a:xfrm>
            <a:off x="9534592" y="4779404"/>
            <a:ext cx="2480427" cy="1200329"/>
          </a:xfrm>
          <a:prstGeom prst="rect">
            <a:avLst/>
          </a:prstGeom>
          <a:noFill/>
        </p:spPr>
        <p:txBody>
          <a:bodyPr wrap="square" rtlCol="0">
            <a:spAutoFit/>
          </a:bodyPr>
          <a:lstStyle/>
          <a:p>
            <a:r>
              <a:rPr lang="en-GB" sz="2400" dirty="0">
                <a:latin typeface="Calibri "/>
              </a:rPr>
              <a:t>Request items not held in the library</a:t>
            </a:r>
            <a:endParaRPr lang="en-GB" sz="2400" dirty="0">
              <a:latin typeface="Calibri "/>
              <a:hlinkClick r:id="rId11"/>
            </a:endParaRPr>
          </a:p>
          <a:p>
            <a:pPr marL="342900" indent="-342900">
              <a:buFont typeface="Arial" panose="020B0604020202020204" pitchFamily="34" charset="0"/>
              <a:buChar char="•"/>
            </a:pPr>
            <a:r>
              <a:rPr lang="en-GB" sz="2400" dirty="0">
                <a:latin typeface="Calibri "/>
                <a:hlinkClick r:id="rId11"/>
              </a:rPr>
              <a:t>Need More?</a:t>
            </a:r>
            <a:endParaRPr lang="en-GB" sz="2400" dirty="0">
              <a:latin typeface="Calibri "/>
            </a:endParaRPr>
          </a:p>
        </p:txBody>
      </p:sp>
    </p:spTree>
    <p:extLst>
      <p:ext uri="{BB962C8B-B14F-4D97-AF65-F5344CB8AC3E}">
        <p14:creationId xmlns:p14="http://schemas.microsoft.com/office/powerpoint/2010/main" val="324469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2" grpId="0"/>
      <p:bldP spid="7" grpId="0"/>
      <p:bldP spid="4" grpId="0"/>
      <p:bldP spid="8" grpId="0"/>
    </p:bldLst>
  </p:timing>
</p:sld>
</file>

<file path=ppt/tags/tag1.xml><?xml version="1.0" encoding="utf-8"?>
<p:tagLst xmlns:a="http://schemas.openxmlformats.org/drawingml/2006/main" xmlns:r="http://schemas.openxmlformats.org/officeDocument/2006/relationships" xmlns:p="http://schemas.openxmlformats.org/presentationml/2006/main">
  <p:tag name="PRESGUID" val="31e6f73e-b657-4604-b1a0-410a754bea69"/>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59E92B-10D4-40E7-BF1F-40FD891F7FFB}">
  <ds:schemaRefs>
    <ds:schemaRef ds:uri="0ff53c00-e326-45a7-a061-0f5487e81cfb"/>
    <ds:schemaRef ds:uri="a308fc74-0b47-4e21-bbf8-e3a69c4a20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9DB88A-4CDB-4A02-BBF8-EAC6701E3581}">
  <ds:schemaRefs>
    <ds:schemaRef ds:uri="0ff53c00-e326-45a7-a061-0f5487e81cfb"/>
    <ds:schemaRef ds:uri="a308fc74-0b47-4e21-bbf8-e3a69c4a20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Presentation-mustard</Template>
  <TotalTime>1</TotalTime>
  <Words>1243</Words>
  <Application>Microsoft Office PowerPoint</Application>
  <PresentationFormat>Widescreen</PresentationFormat>
  <Paragraphs>202</Paragraphs>
  <Slides>19</Slides>
  <Notes>18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Arial,Sans-Serif</vt:lpstr>
      <vt:lpstr>Calibri</vt:lpstr>
      <vt:lpstr>Calibri </vt:lpstr>
      <vt:lpstr>Calibri Light</vt:lpstr>
      <vt:lpstr>Lucida Sans</vt:lpstr>
      <vt:lpstr>Wingdings</vt:lpstr>
      <vt:lpstr>Office Theme</vt:lpstr>
      <vt:lpstr>Office Theme</vt:lpstr>
      <vt:lpstr>Basic infoskills:  finding and using information. </vt:lpstr>
      <vt:lpstr>The aim of today's session ...</vt:lpstr>
      <vt:lpstr>PowerPoint Presentation</vt:lpstr>
      <vt:lpstr>Where does the library fit into the research process?</vt:lpstr>
      <vt:lpstr>Evaluate all information critically. </vt:lpstr>
      <vt:lpstr>Stop and think ...</vt:lpstr>
      <vt:lpstr>Where to begin  searching for academic information?</vt:lpstr>
      <vt:lpstr> What is an online resource lists?</vt:lpstr>
      <vt:lpstr>Library infoskills units </vt:lpstr>
      <vt:lpstr>Library infoskills units</vt:lpstr>
      <vt:lpstr>Why use an online resource list?</vt:lpstr>
      <vt:lpstr>Why use the library catalogue?</vt:lpstr>
      <vt:lpstr>You can also ...</vt:lpstr>
      <vt:lpstr>Library catalogue.</vt:lpstr>
      <vt:lpstr>Task.</vt:lpstr>
      <vt:lpstr>What about Google Scholar?</vt:lpstr>
      <vt:lpstr>Linking Google Scholar  </vt:lpstr>
      <vt:lpstr>We also provide digital support. </vt:lpstr>
      <vt:lpstr>Help is always available.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Jan Howells-Johnson</cp:lastModifiedBy>
  <cp:revision>8</cp:revision>
  <dcterms:created xsi:type="dcterms:W3CDTF">2019-08-13T11:11:50Z</dcterms:created>
  <dcterms:modified xsi:type="dcterms:W3CDTF">2024-02-13T13:50:58Z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