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4" r:id="rId6"/>
    <p:sldMasterId id="2147483655" r:id="rId7"/>
    <p:sldMasterId id="2147483658" r:id="rId8"/>
    <p:sldMasterId id="2147483660" r:id="rId9"/>
    <p:sldMasterId id="2147483661" r:id="rId10"/>
  </p:sldMasterIdLst>
  <p:notesMasterIdLst>
    <p:notesMasterId r:id="rId62"/>
  </p:notesMasterIdLst>
  <p:sldIdLst>
    <p:sldId id="261" r:id="rId11"/>
    <p:sldId id="685" r:id="rId12"/>
    <p:sldId id="511" r:id="rId13"/>
    <p:sldId id="510" r:id="rId14"/>
    <p:sldId id="574" r:id="rId15"/>
    <p:sldId id="687" r:id="rId16"/>
    <p:sldId id="575" r:id="rId17"/>
    <p:sldId id="576" r:id="rId18"/>
    <p:sldId id="577" r:id="rId19"/>
    <p:sldId id="374" r:id="rId20"/>
    <p:sldId id="578" r:id="rId21"/>
    <p:sldId id="579" r:id="rId22"/>
    <p:sldId id="580" r:id="rId23"/>
    <p:sldId id="581" r:id="rId24"/>
    <p:sldId id="582" r:id="rId25"/>
    <p:sldId id="583" r:id="rId26"/>
    <p:sldId id="584" r:id="rId27"/>
    <p:sldId id="585" r:id="rId28"/>
    <p:sldId id="688" r:id="rId29"/>
    <p:sldId id="689" r:id="rId30"/>
    <p:sldId id="297" r:id="rId31"/>
    <p:sldId id="587" r:id="rId32"/>
    <p:sldId id="588" r:id="rId33"/>
    <p:sldId id="589" r:id="rId34"/>
    <p:sldId id="590" r:id="rId35"/>
    <p:sldId id="591" r:id="rId36"/>
    <p:sldId id="592" r:id="rId37"/>
    <p:sldId id="690" r:id="rId38"/>
    <p:sldId id="512" r:id="rId39"/>
    <p:sldId id="595" r:id="rId40"/>
    <p:sldId id="596" r:id="rId41"/>
    <p:sldId id="599" r:id="rId42"/>
    <p:sldId id="601" r:id="rId43"/>
    <p:sldId id="602" r:id="rId44"/>
    <p:sldId id="603" r:id="rId45"/>
    <p:sldId id="605" r:id="rId46"/>
    <p:sldId id="513" r:id="rId47"/>
    <p:sldId id="606" r:id="rId48"/>
    <p:sldId id="607" r:id="rId49"/>
    <p:sldId id="608" r:id="rId50"/>
    <p:sldId id="514" r:id="rId51"/>
    <p:sldId id="609" r:id="rId52"/>
    <p:sldId id="515" r:id="rId53"/>
    <p:sldId id="610" r:id="rId54"/>
    <p:sldId id="611" r:id="rId55"/>
    <p:sldId id="612" r:id="rId56"/>
    <p:sldId id="530" r:id="rId57"/>
    <p:sldId id="691" r:id="rId58"/>
    <p:sldId id="270" r:id="rId59"/>
    <p:sldId id="370" r:id="rId60"/>
    <p:sldId id="272"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B175CF-FF77-4B8D-A30E-DD2DFC66267A}" v="14" dt="2025-04-18T21:08:36.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757" autoAdjust="0"/>
    <p:restoredTop sz="94364" autoAdjust="0"/>
  </p:normalViewPr>
  <p:slideViewPr>
    <p:cSldViewPr snapToGrid="0">
      <p:cViewPr varScale="1">
        <p:scale>
          <a:sx n="63" d="100"/>
          <a:sy n="63" d="100"/>
        </p:scale>
        <p:origin x="96" y="9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6.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slide" Target="slides/slide45.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slide" Target="slides/slide48.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1.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slide" Target="slides/slide49.xml"/><Relationship Id="rId67" Type="http://schemas.microsoft.com/office/2016/11/relationships/changesInfo" Target="changesInfos/changesInfo1.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slide" Target="slides/slide47.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slide" Target="slides/slide50.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3.xml"/><Relationship Id="rId18" Type="http://schemas.openxmlformats.org/officeDocument/2006/relationships/slide" Target="slides/slide8.xml"/><Relationship Id="rId39" Type="http://schemas.openxmlformats.org/officeDocument/2006/relationships/slide" Target="slides/slide2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7CB175CF-FF77-4B8D-A30E-DD2DFC66267A}"/>
    <pc:docChg chg="custSel addSld delSld modSld sldOrd">
      <pc:chgData name="Ejike Udeogu" userId="692df98c-5a84-4ce8-b765-f488e825945b" providerId="ADAL" clId="{7CB175CF-FF77-4B8D-A30E-DD2DFC66267A}" dt="2025-04-18T21:08:43.143" v="332" actId="1076"/>
      <pc:docMkLst>
        <pc:docMk/>
      </pc:docMkLst>
      <pc:sldChg chg="addSp modSp mod modTransition">
        <pc:chgData name="Ejike Udeogu" userId="692df98c-5a84-4ce8-b765-f488e825945b" providerId="ADAL" clId="{7CB175CF-FF77-4B8D-A30E-DD2DFC66267A}" dt="2025-04-18T21:08:43.143" v="332" actId="1076"/>
        <pc:sldMkLst>
          <pc:docMk/>
          <pc:sldMk cId="3872427794" sldId="261"/>
        </pc:sldMkLst>
        <pc:spChg chg="add mod">
          <ac:chgData name="Ejike Udeogu" userId="692df98c-5a84-4ce8-b765-f488e825945b" providerId="ADAL" clId="{7CB175CF-FF77-4B8D-A30E-DD2DFC66267A}" dt="2025-04-18T21:08:43.143" v="332" actId="1076"/>
          <ac:spMkLst>
            <pc:docMk/>
            <pc:sldMk cId="3872427794" sldId="261"/>
            <ac:spMk id="3" creationId="{AABC56EF-A18F-6A3D-51C7-0AC91D1C7BA4}"/>
          </ac:spMkLst>
        </pc:spChg>
        <pc:spChg chg="mod">
          <ac:chgData name="Ejike Udeogu" userId="692df98c-5a84-4ce8-b765-f488e825945b" providerId="ADAL" clId="{7CB175CF-FF77-4B8D-A30E-DD2DFC66267A}" dt="2025-04-18T21:08:34.704" v="330" actId="1076"/>
          <ac:spMkLst>
            <pc:docMk/>
            <pc:sldMk cId="3872427794" sldId="261"/>
            <ac:spMk id="5" creationId="{00000000-0000-0000-0000-000000000000}"/>
          </ac:spMkLst>
        </pc:spChg>
        <pc:spChg chg="mod">
          <ac:chgData name="Ejike Udeogu" userId="692df98c-5a84-4ce8-b765-f488e825945b" providerId="ADAL" clId="{7CB175CF-FF77-4B8D-A30E-DD2DFC66267A}" dt="2025-04-18T21:08:29.445" v="329" actId="1076"/>
          <ac:spMkLst>
            <pc:docMk/>
            <pc:sldMk cId="3872427794" sldId="261"/>
            <ac:spMk id="6" creationId="{00000000-0000-0000-0000-000000000000}"/>
          </ac:spMkLst>
        </pc:spChg>
      </pc:sldChg>
      <pc:sldChg chg="modSp add mod modTransition">
        <pc:chgData name="Ejike Udeogu" userId="692df98c-5a84-4ce8-b765-f488e825945b" providerId="ADAL" clId="{7CB175CF-FF77-4B8D-A30E-DD2DFC66267A}" dt="2025-04-18T16:45:24.847" v="328"/>
        <pc:sldMkLst>
          <pc:docMk/>
          <pc:sldMk cId="1310868303" sldId="270"/>
        </pc:sldMkLst>
        <pc:spChg chg="mod">
          <ac:chgData name="Ejike Udeogu" userId="692df98c-5a84-4ce8-b765-f488e825945b" providerId="ADAL" clId="{7CB175CF-FF77-4B8D-A30E-DD2DFC66267A}" dt="2025-04-18T16:29:30.038" v="92" actId="403"/>
          <ac:spMkLst>
            <pc:docMk/>
            <pc:sldMk cId="1310868303" sldId="270"/>
            <ac:spMk id="3" creationId="{00000000-0000-0000-0000-000000000000}"/>
          </ac:spMkLst>
        </pc:spChg>
        <pc:spChg chg="mod">
          <ac:chgData name="Ejike Udeogu" userId="692df98c-5a84-4ce8-b765-f488e825945b" providerId="ADAL" clId="{7CB175CF-FF77-4B8D-A30E-DD2DFC66267A}" dt="2025-04-18T16:29:17.557" v="84" actId="403"/>
          <ac:spMkLst>
            <pc:docMk/>
            <pc:sldMk cId="1310868303" sldId="270"/>
            <ac:spMk id="4" creationId="{00000000-0000-0000-0000-000000000000}"/>
          </ac:spMkLst>
        </pc:spChg>
        <pc:picChg chg="mod">
          <ac:chgData name="Ejike Udeogu" userId="692df98c-5a84-4ce8-b765-f488e825945b" providerId="ADAL" clId="{7CB175CF-FF77-4B8D-A30E-DD2DFC66267A}" dt="2025-04-18T16:29:21.349" v="85" actId="1076"/>
          <ac:picMkLst>
            <pc:docMk/>
            <pc:sldMk cId="1310868303" sldId="270"/>
            <ac:picMk id="2" creationId="{00000000-0000-0000-0000-000000000000}"/>
          </ac:picMkLst>
        </pc:picChg>
      </pc:sldChg>
      <pc:sldChg chg="modTransition">
        <pc:chgData name="Ejike Udeogu" userId="692df98c-5a84-4ce8-b765-f488e825945b" providerId="ADAL" clId="{7CB175CF-FF77-4B8D-A30E-DD2DFC66267A}" dt="2025-04-18T16:45:24.847" v="328"/>
        <pc:sldMkLst>
          <pc:docMk/>
          <pc:sldMk cId="3486929610" sldId="272"/>
        </pc:sldMkLst>
      </pc:sldChg>
      <pc:sldChg chg="modSp add mod modTransition">
        <pc:chgData name="Ejike Udeogu" userId="692df98c-5a84-4ce8-b765-f488e825945b" providerId="ADAL" clId="{7CB175CF-FF77-4B8D-A30E-DD2DFC66267A}" dt="2025-04-18T16:45:24.847" v="328"/>
        <pc:sldMkLst>
          <pc:docMk/>
          <pc:sldMk cId="1487330457" sldId="297"/>
        </pc:sldMkLst>
        <pc:picChg chg="mod">
          <ac:chgData name="Ejike Udeogu" userId="692df98c-5a84-4ce8-b765-f488e825945b" providerId="ADAL" clId="{7CB175CF-FF77-4B8D-A30E-DD2DFC66267A}" dt="2025-04-18T16:38:54.908" v="214" actId="14100"/>
          <ac:picMkLst>
            <pc:docMk/>
            <pc:sldMk cId="1487330457" sldId="297"/>
            <ac:picMk id="5" creationId="{00000000-0000-0000-0000-000000000000}"/>
          </ac:picMkLst>
        </pc:picChg>
      </pc:sldChg>
      <pc:sldChg chg="del">
        <pc:chgData name="Ejike Udeogu" userId="692df98c-5a84-4ce8-b765-f488e825945b" providerId="ADAL" clId="{7CB175CF-FF77-4B8D-A30E-DD2DFC66267A}" dt="2025-04-18T16:38:39.130" v="210" actId="2696"/>
        <pc:sldMkLst>
          <pc:docMk/>
          <pc:sldMk cId="2055500368" sldId="297"/>
        </pc:sldMkLst>
      </pc:sldChg>
      <pc:sldChg chg="modSp add mod modTransition">
        <pc:chgData name="Ejike Udeogu" userId="692df98c-5a84-4ce8-b765-f488e825945b" providerId="ADAL" clId="{7CB175CF-FF77-4B8D-A30E-DD2DFC66267A}" dt="2025-04-18T16:45:24.847" v="328"/>
        <pc:sldMkLst>
          <pc:docMk/>
          <pc:sldMk cId="1899170024" sldId="370"/>
        </pc:sldMkLst>
        <pc:spChg chg="mod">
          <ac:chgData name="Ejike Udeogu" userId="692df98c-5a84-4ce8-b765-f488e825945b" providerId="ADAL" clId="{7CB175CF-FF77-4B8D-A30E-DD2DFC66267A}" dt="2025-04-18T16:28:42.250" v="74" actId="403"/>
          <ac:spMkLst>
            <pc:docMk/>
            <pc:sldMk cId="1899170024" sldId="370"/>
            <ac:spMk id="2" creationId="{681FC88A-682C-B3A0-0A79-BA9F17F642B2}"/>
          </ac:spMkLst>
        </pc:spChg>
        <pc:spChg chg="mod">
          <ac:chgData name="Ejike Udeogu" userId="692df98c-5a84-4ce8-b765-f488e825945b" providerId="ADAL" clId="{7CB175CF-FF77-4B8D-A30E-DD2DFC66267A}" dt="2025-04-18T16:45:17.281" v="327" actId="20577"/>
          <ac:spMkLst>
            <pc:docMk/>
            <pc:sldMk cId="1899170024" sldId="370"/>
            <ac:spMk id="4" creationId="{9D7E4325-449A-2F58-0A1A-73421F6DDD9B}"/>
          </ac:spMkLst>
        </pc:spChg>
      </pc:sldChg>
      <pc:sldChg chg="modSp add mod modTransition">
        <pc:chgData name="Ejike Udeogu" userId="692df98c-5a84-4ce8-b765-f488e825945b" providerId="ADAL" clId="{7CB175CF-FF77-4B8D-A30E-DD2DFC66267A}" dt="2025-04-18T16:45:24.847" v="328"/>
        <pc:sldMkLst>
          <pc:docMk/>
          <pc:sldMk cId="89323976" sldId="374"/>
        </pc:sldMkLst>
        <pc:spChg chg="mod">
          <ac:chgData name="Ejike Udeogu" userId="692df98c-5a84-4ce8-b765-f488e825945b" providerId="ADAL" clId="{7CB175CF-FF77-4B8D-A30E-DD2DFC66267A}" dt="2025-04-18T16:34:37.604" v="144" actId="207"/>
          <ac:spMkLst>
            <pc:docMk/>
            <pc:sldMk cId="89323976" sldId="374"/>
            <ac:spMk id="2" creationId="{14AFF46B-06ED-C063-7AD1-4EDBFEF17D7A}"/>
          </ac:spMkLst>
        </pc:spChg>
        <pc:spChg chg="mod">
          <ac:chgData name="Ejike Udeogu" userId="692df98c-5a84-4ce8-b765-f488e825945b" providerId="ADAL" clId="{7CB175CF-FF77-4B8D-A30E-DD2DFC66267A}" dt="2025-04-18T16:35:41.606" v="158" actId="12"/>
          <ac:spMkLst>
            <pc:docMk/>
            <pc:sldMk cId="89323976" sldId="374"/>
            <ac:spMk id="3" creationId="{21DD8CDB-0E39-57A8-0649-600109D3BAD7}"/>
          </ac:spMkLst>
        </pc:spChg>
        <pc:picChg chg="mod">
          <ac:chgData name="Ejike Udeogu" userId="692df98c-5a84-4ce8-b765-f488e825945b" providerId="ADAL" clId="{7CB175CF-FF77-4B8D-A30E-DD2DFC66267A}" dt="2025-04-18T16:35:18.179" v="152" actId="1076"/>
          <ac:picMkLst>
            <pc:docMk/>
            <pc:sldMk cId="89323976" sldId="374"/>
            <ac:picMk id="5" creationId="{EEA0D03E-9FFF-A060-69BD-EC46CBBEFE72}"/>
          </ac:picMkLst>
        </pc:picChg>
      </pc:sldChg>
      <pc:sldChg chg="ord modTransition">
        <pc:chgData name="Ejike Udeogu" userId="692df98c-5a84-4ce8-b765-f488e825945b" providerId="ADAL" clId="{7CB175CF-FF77-4B8D-A30E-DD2DFC66267A}" dt="2025-04-18T16:45:24.847" v="328"/>
        <pc:sldMkLst>
          <pc:docMk/>
          <pc:sldMk cId="4098232600" sldId="510"/>
        </pc:sldMkLst>
      </pc:sldChg>
      <pc:sldChg chg="modSp add mod modTransition">
        <pc:chgData name="Ejike Udeogu" userId="692df98c-5a84-4ce8-b765-f488e825945b" providerId="ADAL" clId="{7CB175CF-FF77-4B8D-A30E-DD2DFC66267A}" dt="2025-04-18T16:45:24.847" v="328"/>
        <pc:sldMkLst>
          <pc:docMk/>
          <pc:sldMk cId="219723172" sldId="511"/>
        </pc:sldMkLst>
        <pc:spChg chg="mod">
          <ac:chgData name="Ejike Udeogu" userId="692df98c-5a84-4ce8-b765-f488e825945b" providerId="ADAL" clId="{7CB175CF-FF77-4B8D-A30E-DD2DFC66267A}" dt="2025-04-18T16:22:56.097" v="25" actId="403"/>
          <ac:spMkLst>
            <pc:docMk/>
            <pc:sldMk cId="219723172" sldId="511"/>
            <ac:spMk id="2" creationId="{817B1E79-BF10-4816-B05B-B0BCF4057C61}"/>
          </ac:spMkLst>
        </pc:spChg>
        <pc:spChg chg="mod">
          <ac:chgData name="Ejike Udeogu" userId="692df98c-5a84-4ce8-b765-f488e825945b" providerId="ADAL" clId="{7CB175CF-FF77-4B8D-A30E-DD2DFC66267A}" dt="2025-04-18T16:23:58.271" v="31" actId="20577"/>
          <ac:spMkLst>
            <pc:docMk/>
            <pc:sldMk cId="219723172" sldId="511"/>
            <ac:spMk id="3" creationId="{7D946A97-7FA4-4D8A-937C-2FF83F589054}"/>
          </ac:spMkLst>
        </pc:spChg>
      </pc:sldChg>
      <pc:sldChg chg="modTransition">
        <pc:chgData name="Ejike Udeogu" userId="692df98c-5a84-4ce8-b765-f488e825945b" providerId="ADAL" clId="{7CB175CF-FF77-4B8D-A30E-DD2DFC66267A}" dt="2025-04-18T16:45:24.847" v="328"/>
        <pc:sldMkLst>
          <pc:docMk/>
          <pc:sldMk cId="2718726332" sldId="512"/>
        </pc:sldMkLst>
      </pc:sldChg>
      <pc:sldChg chg="modTransition">
        <pc:chgData name="Ejike Udeogu" userId="692df98c-5a84-4ce8-b765-f488e825945b" providerId="ADAL" clId="{7CB175CF-FF77-4B8D-A30E-DD2DFC66267A}" dt="2025-04-18T16:45:24.847" v="328"/>
        <pc:sldMkLst>
          <pc:docMk/>
          <pc:sldMk cId="1939862384" sldId="513"/>
        </pc:sldMkLst>
      </pc:sldChg>
      <pc:sldChg chg="modTransition">
        <pc:chgData name="Ejike Udeogu" userId="692df98c-5a84-4ce8-b765-f488e825945b" providerId="ADAL" clId="{7CB175CF-FF77-4B8D-A30E-DD2DFC66267A}" dt="2025-04-18T16:45:24.847" v="328"/>
        <pc:sldMkLst>
          <pc:docMk/>
          <pc:sldMk cId="3630270773" sldId="514"/>
        </pc:sldMkLst>
      </pc:sldChg>
      <pc:sldChg chg="modTransition">
        <pc:chgData name="Ejike Udeogu" userId="692df98c-5a84-4ce8-b765-f488e825945b" providerId="ADAL" clId="{7CB175CF-FF77-4B8D-A30E-DD2DFC66267A}" dt="2025-04-18T16:45:24.847" v="328"/>
        <pc:sldMkLst>
          <pc:docMk/>
          <pc:sldMk cId="3644850810" sldId="515"/>
        </pc:sldMkLst>
      </pc:sldChg>
      <pc:sldChg chg="modSp mod modTransition">
        <pc:chgData name="Ejike Udeogu" userId="692df98c-5a84-4ce8-b765-f488e825945b" providerId="ADAL" clId="{7CB175CF-FF77-4B8D-A30E-DD2DFC66267A}" dt="2025-04-18T16:45:24.847" v="328"/>
        <pc:sldMkLst>
          <pc:docMk/>
          <pc:sldMk cId="1186792027" sldId="530"/>
        </pc:sldMkLst>
        <pc:spChg chg="mod">
          <ac:chgData name="Ejike Udeogu" userId="692df98c-5a84-4ce8-b765-f488e825945b" providerId="ADAL" clId="{7CB175CF-FF77-4B8D-A30E-DD2DFC66267A}" dt="2025-04-18T16:43:04.937" v="276" actId="403"/>
          <ac:spMkLst>
            <pc:docMk/>
            <pc:sldMk cId="1186792027" sldId="530"/>
            <ac:spMk id="4" creationId="{00000000-0000-0000-0000-000000000000}"/>
          </ac:spMkLst>
        </pc:spChg>
      </pc:sldChg>
      <pc:sldChg chg="ord modTransition">
        <pc:chgData name="Ejike Udeogu" userId="692df98c-5a84-4ce8-b765-f488e825945b" providerId="ADAL" clId="{7CB175CF-FF77-4B8D-A30E-DD2DFC66267A}" dt="2025-04-18T16:45:24.847" v="328"/>
        <pc:sldMkLst>
          <pc:docMk/>
          <pc:sldMk cId="3079738169" sldId="574"/>
        </pc:sldMkLst>
      </pc:sldChg>
      <pc:sldChg chg="modSp mod modTransition">
        <pc:chgData name="Ejike Udeogu" userId="692df98c-5a84-4ce8-b765-f488e825945b" providerId="ADAL" clId="{7CB175CF-FF77-4B8D-A30E-DD2DFC66267A}" dt="2025-04-18T16:45:24.847" v="328"/>
        <pc:sldMkLst>
          <pc:docMk/>
          <pc:sldMk cId="835250405" sldId="575"/>
        </pc:sldMkLst>
        <pc:spChg chg="mod">
          <ac:chgData name="Ejike Udeogu" userId="692df98c-5a84-4ce8-b765-f488e825945b" providerId="ADAL" clId="{7CB175CF-FF77-4B8D-A30E-DD2DFC66267A}" dt="2025-04-18T16:33:27.887" v="106" actId="33524"/>
          <ac:spMkLst>
            <pc:docMk/>
            <pc:sldMk cId="835250405" sldId="575"/>
            <ac:spMk id="5" creationId="{00000000-0000-0000-0000-000000000000}"/>
          </ac:spMkLst>
        </pc:spChg>
      </pc:sldChg>
      <pc:sldChg chg="modTransition">
        <pc:chgData name="Ejike Udeogu" userId="692df98c-5a84-4ce8-b765-f488e825945b" providerId="ADAL" clId="{7CB175CF-FF77-4B8D-A30E-DD2DFC66267A}" dt="2025-04-18T16:45:24.847" v="328"/>
        <pc:sldMkLst>
          <pc:docMk/>
          <pc:sldMk cId="310121230" sldId="576"/>
        </pc:sldMkLst>
      </pc:sldChg>
      <pc:sldChg chg="modTransition">
        <pc:chgData name="Ejike Udeogu" userId="692df98c-5a84-4ce8-b765-f488e825945b" providerId="ADAL" clId="{7CB175CF-FF77-4B8D-A30E-DD2DFC66267A}" dt="2025-04-18T16:45:24.847" v="328"/>
        <pc:sldMkLst>
          <pc:docMk/>
          <pc:sldMk cId="2539558950" sldId="577"/>
        </pc:sldMkLst>
      </pc:sldChg>
      <pc:sldChg chg="modTransition">
        <pc:chgData name="Ejike Udeogu" userId="692df98c-5a84-4ce8-b765-f488e825945b" providerId="ADAL" clId="{7CB175CF-FF77-4B8D-A30E-DD2DFC66267A}" dt="2025-04-18T16:45:24.847" v="328"/>
        <pc:sldMkLst>
          <pc:docMk/>
          <pc:sldMk cId="1325297510" sldId="578"/>
        </pc:sldMkLst>
      </pc:sldChg>
      <pc:sldChg chg="modTransition">
        <pc:chgData name="Ejike Udeogu" userId="692df98c-5a84-4ce8-b765-f488e825945b" providerId="ADAL" clId="{7CB175CF-FF77-4B8D-A30E-DD2DFC66267A}" dt="2025-04-18T16:45:24.847" v="328"/>
        <pc:sldMkLst>
          <pc:docMk/>
          <pc:sldMk cId="3155421827" sldId="579"/>
        </pc:sldMkLst>
      </pc:sldChg>
      <pc:sldChg chg="modTransition">
        <pc:chgData name="Ejike Udeogu" userId="692df98c-5a84-4ce8-b765-f488e825945b" providerId="ADAL" clId="{7CB175CF-FF77-4B8D-A30E-DD2DFC66267A}" dt="2025-04-18T16:45:24.847" v="328"/>
        <pc:sldMkLst>
          <pc:docMk/>
          <pc:sldMk cId="3634204833" sldId="580"/>
        </pc:sldMkLst>
      </pc:sldChg>
      <pc:sldChg chg="modTransition">
        <pc:chgData name="Ejike Udeogu" userId="692df98c-5a84-4ce8-b765-f488e825945b" providerId="ADAL" clId="{7CB175CF-FF77-4B8D-A30E-DD2DFC66267A}" dt="2025-04-18T16:45:24.847" v="328"/>
        <pc:sldMkLst>
          <pc:docMk/>
          <pc:sldMk cId="1805606218" sldId="581"/>
        </pc:sldMkLst>
      </pc:sldChg>
      <pc:sldChg chg="modTransition">
        <pc:chgData name="Ejike Udeogu" userId="692df98c-5a84-4ce8-b765-f488e825945b" providerId="ADAL" clId="{7CB175CF-FF77-4B8D-A30E-DD2DFC66267A}" dt="2025-04-18T16:45:24.847" v="328"/>
        <pc:sldMkLst>
          <pc:docMk/>
          <pc:sldMk cId="3659096077" sldId="582"/>
        </pc:sldMkLst>
      </pc:sldChg>
      <pc:sldChg chg="modTransition">
        <pc:chgData name="Ejike Udeogu" userId="692df98c-5a84-4ce8-b765-f488e825945b" providerId="ADAL" clId="{7CB175CF-FF77-4B8D-A30E-DD2DFC66267A}" dt="2025-04-18T16:45:24.847" v="328"/>
        <pc:sldMkLst>
          <pc:docMk/>
          <pc:sldMk cId="2865223908" sldId="583"/>
        </pc:sldMkLst>
      </pc:sldChg>
      <pc:sldChg chg="modTransition">
        <pc:chgData name="Ejike Udeogu" userId="692df98c-5a84-4ce8-b765-f488e825945b" providerId="ADAL" clId="{7CB175CF-FF77-4B8D-A30E-DD2DFC66267A}" dt="2025-04-18T16:45:24.847" v="328"/>
        <pc:sldMkLst>
          <pc:docMk/>
          <pc:sldMk cId="3832457549" sldId="584"/>
        </pc:sldMkLst>
      </pc:sldChg>
      <pc:sldChg chg="modTransition">
        <pc:chgData name="Ejike Udeogu" userId="692df98c-5a84-4ce8-b765-f488e825945b" providerId="ADAL" clId="{7CB175CF-FF77-4B8D-A30E-DD2DFC66267A}" dt="2025-04-18T16:45:24.847" v="328"/>
        <pc:sldMkLst>
          <pc:docMk/>
          <pc:sldMk cId="1635940716" sldId="585"/>
        </pc:sldMkLst>
      </pc:sldChg>
      <pc:sldChg chg="modTransition">
        <pc:chgData name="Ejike Udeogu" userId="692df98c-5a84-4ce8-b765-f488e825945b" providerId="ADAL" clId="{7CB175CF-FF77-4B8D-A30E-DD2DFC66267A}" dt="2025-04-18T16:45:24.847" v="328"/>
        <pc:sldMkLst>
          <pc:docMk/>
          <pc:sldMk cId="4259784061" sldId="587"/>
        </pc:sldMkLst>
      </pc:sldChg>
      <pc:sldChg chg="modSp mod modTransition">
        <pc:chgData name="Ejike Udeogu" userId="692df98c-5a84-4ce8-b765-f488e825945b" providerId="ADAL" clId="{7CB175CF-FF77-4B8D-A30E-DD2DFC66267A}" dt="2025-04-18T16:45:24.847" v="328"/>
        <pc:sldMkLst>
          <pc:docMk/>
          <pc:sldMk cId="3057267337" sldId="588"/>
        </pc:sldMkLst>
        <pc:spChg chg="mod">
          <ac:chgData name="Ejike Udeogu" userId="692df98c-5a84-4ce8-b765-f488e825945b" providerId="ADAL" clId="{7CB175CF-FF77-4B8D-A30E-DD2DFC66267A}" dt="2025-04-18T16:39:19.938" v="216" actId="207"/>
          <ac:spMkLst>
            <pc:docMk/>
            <pc:sldMk cId="3057267337" sldId="588"/>
            <ac:spMk id="4" creationId="{00000000-0000-0000-0000-000000000000}"/>
          </ac:spMkLst>
        </pc:spChg>
      </pc:sldChg>
      <pc:sldChg chg="modTransition">
        <pc:chgData name="Ejike Udeogu" userId="692df98c-5a84-4ce8-b765-f488e825945b" providerId="ADAL" clId="{7CB175CF-FF77-4B8D-A30E-DD2DFC66267A}" dt="2025-04-18T16:45:24.847" v="328"/>
        <pc:sldMkLst>
          <pc:docMk/>
          <pc:sldMk cId="2240097424" sldId="589"/>
        </pc:sldMkLst>
      </pc:sldChg>
      <pc:sldChg chg="modTransition">
        <pc:chgData name="Ejike Udeogu" userId="692df98c-5a84-4ce8-b765-f488e825945b" providerId="ADAL" clId="{7CB175CF-FF77-4B8D-A30E-DD2DFC66267A}" dt="2025-04-18T16:45:24.847" v="328"/>
        <pc:sldMkLst>
          <pc:docMk/>
          <pc:sldMk cId="3001739456" sldId="590"/>
        </pc:sldMkLst>
      </pc:sldChg>
      <pc:sldChg chg="modTransition">
        <pc:chgData name="Ejike Udeogu" userId="692df98c-5a84-4ce8-b765-f488e825945b" providerId="ADAL" clId="{7CB175CF-FF77-4B8D-A30E-DD2DFC66267A}" dt="2025-04-18T16:45:24.847" v="328"/>
        <pc:sldMkLst>
          <pc:docMk/>
          <pc:sldMk cId="2949301140" sldId="591"/>
        </pc:sldMkLst>
      </pc:sldChg>
      <pc:sldChg chg="modTransition">
        <pc:chgData name="Ejike Udeogu" userId="692df98c-5a84-4ce8-b765-f488e825945b" providerId="ADAL" clId="{7CB175CF-FF77-4B8D-A30E-DD2DFC66267A}" dt="2025-04-18T16:45:24.847" v="328"/>
        <pc:sldMkLst>
          <pc:docMk/>
          <pc:sldMk cId="3278072631" sldId="592"/>
        </pc:sldMkLst>
      </pc:sldChg>
      <pc:sldChg chg="modTransition">
        <pc:chgData name="Ejike Udeogu" userId="692df98c-5a84-4ce8-b765-f488e825945b" providerId="ADAL" clId="{7CB175CF-FF77-4B8D-A30E-DD2DFC66267A}" dt="2025-04-18T16:45:24.847" v="328"/>
        <pc:sldMkLst>
          <pc:docMk/>
          <pc:sldMk cId="2739651888" sldId="595"/>
        </pc:sldMkLst>
      </pc:sldChg>
      <pc:sldChg chg="modTransition">
        <pc:chgData name="Ejike Udeogu" userId="692df98c-5a84-4ce8-b765-f488e825945b" providerId="ADAL" clId="{7CB175CF-FF77-4B8D-A30E-DD2DFC66267A}" dt="2025-04-18T16:45:24.847" v="328"/>
        <pc:sldMkLst>
          <pc:docMk/>
          <pc:sldMk cId="3913200154" sldId="596"/>
        </pc:sldMkLst>
      </pc:sldChg>
      <pc:sldChg chg="modTransition">
        <pc:chgData name="Ejike Udeogu" userId="692df98c-5a84-4ce8-b765-f488e825945b" providerId="ADAL" clId="{7CB175CF-FF77-4B8D-A30E-DD2DFC66267A}" dt="2025-04-18T16:45:24.847" v="328"/>
        <pc:sldMkLst>
          <pc:docMk/>
          <pc:sldMk cId="3001347432" sldId="599"/>
        </pc:sldMkLst>
      </pc:sldChg>
      <pc:sldChg chg="modSp mod modTransition">
        <pc:chgData name="Ejike Udeogu" userId="692df98c-5a84-4ce8-b765-f488e825945b" providerId="ADAL" clId="{7CB175CF-FF77-4B8D-A30E-DD2DFC66267A}" dt="2025-04-18T16:45:24.847" v="328"/>
        <pc:sldMkLst>
          <pc:docMk/>
          <pc:sldMk cId="2409888505" sldId="601"/>
        </pc:sldMkLst>
        <pc:spChg chg="mod">
          <ac:chgData name="Ejike Udeogu" userId="692df98c-5a84-4ce8-b765-f488e825945b" providerId="ADAL" clId="{7CB175CF-FF77-4B8D-A30E-DD2DFC66267A}" dt="2025-04-18T16:42:05.375" v="270" actId="1076"/>
          <ac:spMkLst>
            <pc:docMk/>
            <pc:sldMk cId="2409888505" sldId="601"/>
            <ac:spMk id="4" creationId="{00000000-0000-0000-0000-000000000000}"/>
          </ac:spMkLst>
        </pc:spChg>
      </pc:sldChg>
      <pc:sldChg chg="modTransition">
        <pc:chgData name="Ejike Udeogu" userId="692df98c-5a84-4ce8-b765-f488e825945b" providerId="ADAL" clId="{7CB175CF-FF77-4B8D-A30E-DD2DFC66267A}" dt="2025-04-18T16:45:24.847" v="328"/>
        <pc:sldMkLst>
          <pc:docMk/>
          <pc:sldMk cId="2285122411" sldId="602"/>
        </pc:sldMkLst>
      </pc:sldChg>
      <pc:sldChg chg="modTransition">
        <pc:chgData name="Ejike Udeogu" userId="692df98c-5a84-4ce8-b765-f488e825945b" providerId="ADAL" clId="{7CB175CF-FF77-4B8D-A30E-DD2DFC66267A}" dt="2025-04-18T16:45:24.847" v="328"/>
        <pc:sldMkLst>
          <pc:docMk/>
          <pc:sldMk cId="307118115" sldId="603"/>
        </pc:sldMkLst>
      </pc:sldChg>
      <pc:sldChg chg="modTransition">
        <pc:chgData name="Ejike Udeogu" userId="692df98c-5a84-4ce8-b765-f488e825945b" providerId="ADAL" clId="{7CB175CF-FF77-4B8D-A30E-DD2DFC66267A}" dt="2025-04-18T16:45:24.847" v="328"/>
        <pc:sldMkLst>
          <pc:docMk/>
          <pc:sldMk cId="3999643891" sldId="605"/>
        </pc:sldMkLst>
      </pc:sldChg>
      <pc:sldChg chg="modTransition">
        <pc:chgData name="Ejike Udeogu" userId="692df98c-5a84-4ce8-b765-f488e825945b" providerId="ADAL" clId="{7CB175CF-FF77-4B8D-A30E-DD2DFC66267A}" dt="2025-04-18T16:45:24.847" v="328"/>
        <pc:sldMkLst>
          <pc:docMk/>
          <pc:sldMk cId="12389065" sldId="606"/>
        </pc:sldMkLst>
      </pc:sldChg>
      <pc:sldChg chg="modTransition">
        <pc:chgData name="Ejike Udeogu" userId="692df98c-5a84-4ce8-b765-f488e825945b" providerId="ADAL" clId="{7CB175CF-FF77-4B8D-A30E-DD2DFC66267A}" dt="2025-04-18T16:45:24.847" v="328"/>
        <pc:sldMkLst>
          <pc:docMk/>
          <pc:sldMk cId="2443573871" sldId="607"/>
        </pc:sldMkLst>
      </pc:sldChg>
      <pc:sldChg chg="modTransition">
        <pc:chgData name="Ejike Udeogu" userId="692df98c-5a84-4ce8-b765-f488e825945b" providerId="ADAL" clId="{7CB175CF-FF77-4B8D-A30E-DD2DFC66267A}" dt="2025-04-18T16:45:24.847" v="328"/>
        <pc:sldMkLst>
          <pc:docMk/>
          <pc:sldMk cId="893593386" sldId="608"/>
        </pc:sldMkLst>
      </pc:sldChg>
      <pc:sldChg chg="modSp mod modTransition">
        <pc:chgData name="Ejike Udeogu" userId="692df98c-5a84-4ce8-b765-f488e825945b" providerId="ADAL" clId="{7CB175CF-FF77-4B8D-A30E-DD2DFC66267A}" dt="2025-04-18T16:45:24.847" v="328"/>
        <pc:sldMkLst>
          <pc:docMk/>
          <pc:sldMk cId="2861949886" sldId="609"/>
        </pc:sldMkLst>
        <pc:spChg chg="mod">
          <ac:chgData name="Ejike Udeogu" userId="692df98c-5a84-4ce8-b765-f488e825945b" providerId="ADAL" clId="{7CB175CF-FF77-4B8D-A30E-DD2DFC66267A}" dt="2025-04-18T16:42:41.277" v="273" actId="1076"/>
          <ac:spMkLst>
            <pc:docMk/>
            <pc:sldMk cId="2861949886" sldId="609"/>
            <ac:spMk id="4" creationId="{00000000-0000-0000-0000-000000000000}"/>
          </ac:spMkLst>
        </pc:spChg>
      </pc:sldChg>
      <pc:sldChg chg="modTransition">
        <pc:chgData name="Ejike Udeogu" userId="692df98c-5a84-4ce8-b765-f488e825945b" providerId="ADAL" clId="{7CB175CF-FF77-4B8D-A30E-DD2DFC66267A}" dt="2025-04-18T16:45:24.847" v="328"/>
        <pc:sldMkLst>
          <pc:docMk/>
          <pc:sldMk cId="984588920" sldId="610"/>
        </pc:sldMkLst>
      </pc:sldChg>
      <pc:sldChg chg="modTransition">
        <pc:chgData name="Ejike Udeogu" userId="692df98c-5a84-4ce8-b765-f488e825945b" providerId="ADAL" clId="{7CB175CF-FF77-4B8D-A30E-DD2DFC66267A}" dt="2025-04-18T16:45:24.847" v="328"/>
        <pc:sldMkLst>
          <pc:docMk/>
          <pc:sldMk cId="2058736205" sldId="611"/>
        </pc:sldMkLst>
      </pc:sldChg>
      <pc:sldChg chg="modTransition">
        <pc:chgData name="Ejike Udeogu" userId="692df98c-5a84-4ce8-b765-f488e825945b" providerId="ADAL" clId="{7CB175CF-FF77-4B8D-A30E-DD2DFC66267A}" dt="2025-04-18T16:45:24.847" v="328"/>
        <pc:sldMkLst>
          <pc:docMk/>
          <pc:sldMk cId="4080883664" sldId="612"/>
        </pc:sldMkLst>
      </pc:sldChg>
      <pc:sldChg chg="del">
        <pc:chgData name="Ejike Udeogu" userId="692df98c-5a84-4ce8-b765-f488e825945b" providerId="ADAL" clId="{7CB175CF-FF77-4B8D-A30E-DD2DFC66267A}" dt="2025-04-18T16:29:41.082" v="93" actId="2696"/>
        <pc:sldMkLst>
          <pc:docMk/>
          <pc:sldMk cId="2751076820" sldId="614"/>
        </pc:sldMkLst>
      </pc:sldChg>
      <pc:sldChg chg="modSp mod modTransition">
        <pc:chgData name="Ejike Udeogu" userId="692df98c-5a84-4ce8-b765-f488e825945b" providerId="ADAL" clId="{7CB175CF-FF77-4B8D-A30E-DD2DFC66267A}" dt="2025-04-18T16:45:24.847" v="328"/>
        <pc:sldMkLst>
          <pc:docMk/>
          <pc:sldMk cId="1133117770" sldId="685"/>
        </pc:sldMkLst>
        <pc:spChg chg="mod">
          <ac:chgData name="Ejike Udeogu" userId="692df98c-5a84-4ce8-b765-f488e825945b" providerId="ADAL" clId="{7CB175CF-FF77-4B8D-A30E-DD2DFC66267A}" dt="2025-04-18T16:32:10.218" v="101" actId="1076"/>
          <ac:spMkLst>
            <pc:docMk/>
            <pc:sldMk cId="1133117770" sldId="685"/>
            <ac:spMk id="5" creationId="{00000000-0000-0000-0000-000000000000}"/>
          </ac:spMkLst>
        </pc:spChg>
      </pc:sldChg>
      <pc:sldChg chg="modSp mod modTransition">
        <pc:chgData name="Ejike Udeogu" userId="692df98c-5a84-4ce8-b765-f488e825945b" providerId="ADAL" clId="{7CB175CF-FF77-4B8D-A30E-DD2DFC66267A}" dt="2025-04-18T16:45:24.847" v="328"/>
        <pc:sldMkLst>
          <pc:docMk/>
          <pc:sldMk cId="2031218406" sldId="687"/>
        </pc:sldMkLst>
        <pc:spChg chg="mod">
          <ac:chgData name="Ejike Udeogu" userId="692df98c-5a84-4ce8-b765-f488e825945b" providerId="ADAL" clId="{7CB175CF-FF77-4B8D-A30E-DD2DFC66267A}" dt="2025-04-18T16:36:14.558" v="162" actId="403"/>
          <ac:spMkLst>
            <pc:docMk/>
            <pc:sldMk cId="2031218406" sldId="687"/>
            <ac:spMk id="4" creationId="{00000000-0000-0000-0000-000000000000}"/>
          </ac:spMkLst>
        </pc:spChg>
        <pc:spChg chg="mod">
          <ac:chgData name="Ejike Udeogu" userId="692df98c-5a84-4ce8-b765-f488e825945b" providerId="ADAL" clId="{7CB175CF-FF77-4B8D-A30E-DD2DFC66267A}" dt="2025-04-18T16:36:20.427" v="164" actId="1076"/>
          <ac:spMkLst>
            <pc:docMk/>
            <pc:sldMk cId="2031218406" sldId="687"/>
            <ac:spMk id="6" creationId="{DAC623AE-1F82-9448-821F-6C3C1FE55083}"/>
          </ac:spMkLst>
        </pc:spChg>
        <pc:picChg chg="mod">
          <ac:chgData name="Ejike Udeogu" userId="692df98c-5a84-4ce8-b765-f488e825945b" providerId="ADAL" clId="{7CB175CF-FF77-4B8D-A30E-DD2DFC66267A}" dt="2025-04-18T16:36:26.887" v="166" actId="1076"/>
          <ac:picMkLst>
            <pc:docMk/>
            <pc:sldMk cId="2031218406" sldId="687"/>
            <ac:picMk id="5" creationId="{00000000-0000-0000-0000-000000000000}"/>
          </ac:picMkLst>
        </pc:picChg>
      </pc:sldChg>
      <pc:sldChg chg="modTransition">
        <pc:chgData name="Ejike Udeogu" userId="692df98c-5a84-4ce8-b765-f488e825945b" providerId="ADAL" clId="{7CB175CF-FF77-4B8D-A30E-DD2DFC66267A}" dt="2025-04-18T16:45:24.847" v="328"/>
        <pc:sldMkLst>
          <pc:docMk/>
          <pc:sldMk cId="3002127552" sldId="688"/>
        </pc:sldMkLst>
      </pc:sldChg>
      <pc:sldChg chg="modSp add mod modTransition">
        <pc:chgData name="Ejike Udeogu" userId="692df98c-5a84-4ce8-b765-f488e825945b" providerId="ADAL" clId="{7CB175CF-FF77-4B8D-A30E-DD2DFC66267A}" dt="2025-04-18T16:45:24.847" v="328"/>
        <pc:sldMkLst>
          <pc:docMk/>
          <pc:sldMk cId="2193038914" sldId="689"/>
        </pc:sldMkLst>
        <pc:spChg chg="mod">
          <ac:chgData name="Ejike Udeogu" userId="692df98c-5a84-4ce8-b765-f488e825945b" providerId="ADAL" clId="{7CB175CF-FF77-4B8D-A30E-DD2DFC66267A}" dt="2025-04-18T16:37:51.326" v="192" actId="20577"/>
          <ac:spMkLst>
            <pc:docMk/>
            <pc:sldMk cId="2193038914" sldId="689"/>
            <ac:spMk id="2" creationId="{E20CA587-E032-C67E-CE96-40DDD40ACC87}"/>
          </ac:spMkLst>
        </pc:spChg>
        <pc:spChg chg="mod">
          <ac:chgData name="Ejike Udeogu" userId="692df98c-5a84-4ce8-b765-f488e825945b" providerId="ADAL" clId="{7CB175CF-FF77-4B8D-A30E-DD2DFC66267A}" dt="2025-04-18T16:38:29.543" v="209" actId="403"/>
          <ac:spMkLst>
            <pc:docMk/>
            <pc:sldMk cId="2193038914" sldId="689"/>
            <ac:spMk id="3" creationId="{11366D39-8DD8-B783-C2B0-32D27FA7154E}"/>
          </ac:spMkLst>
        </pc:spChg>
      </pc:sldChg>
      <pc:sldChg chg="modSp add mod modTransition">
        <pc:chgData name="Ejike Udeogu" userId="692df98c-5a84-4ce8-b765-f488e825945b" providerId="ADAL" clId="{7CB175CF-FF77-4B8D-A30E-DD2DFC66267A}" dt="2025-04-18T16:45:24.847" v="328"/>
        <pc:sldMkLst>
          <pc:docMk/>
          <pc:sldMk cId="3828260825" sldId="690"/>
        </pc:sldMkLst>
        <pc:spChg chg="mod">
          <ac:chgData name="Ejike Udeogu" userId="692df98c-5a84-4ce8-b765-f488e825945b" providerId="ADAL" clId="{7CB175CF-FF77-4B8D-A30E-DD2DFC66267A}" dt="2025-04-18T16:41:10.102" v="247" actId="122"/>
          <ac:spMkLst>
            <pc:docMk/>
            <pc:sldMk cId="3828260825" sldId="690"/>
            <ac:spMk id="2" creationId="{46CA1A3F-5652-E3F0-3C18-37CB622CBF1F}"/>
          </ac:spMkLst>
        </pc:spChg>
        <pc:spChg chg="mod">
          <ac:chgData name="Ejike Udeogu" userId="692df98c-5a84-4ce8-b765-f488e825945b" providerId="ADAL" clId="{7CB175CF-FF77-4B8D-A30E-DD2DFC66267A}" dt="2025-04-18T16:41:37.402" v="268" actId="20577"/>
          <ac:spMkLst>
            <pc:docMk/>
            <pc:sldMk cId="3828260825" sldId="690"/>
            <ac:spMk id="3" creationId="{D71C1E8C-B043-1BA9-E288-A4D943B4867F}"/>
          </ac:spMkLst>
        </pc:spChg>
      </pc:sldChg>
      <pc:sldChg chg="modSp add mod modTransition">
        <pc:chgData name="Ejike Udeogu" userId="692df98c-5a84-4ce8-b765-f488e825945b" providerId="ADAL" clId="{7CB175CF-FF77-4B8D-A30E-DD2DFC66267A}" dt="2025-04-18T16:45:24.847" v="328"/>
        <pc:sldMkLst>
          <pc:docMk/>
          <pc:sldMk cId="1132934413" sldId="691"/>
        </pc:sldMkLst>
        <pc:spChg chg="mod">
          <ac:chgData name="Ejike Udeogu" userId="692df98c-5a84-4ce8-b765-f488e825945b" providerId="ADAL" clId="{7CB175CF-FF77-4B8D-A30E-DD2DFC66267A}" dt="2025-04-18T16:43:44.887" v="306" actId="20577"/>
          <ac:spMkLst>
            <pc:docMk/>
            <pc:sldMk cId="1132934413" sldId="691"/>
            <ac:spMk id="2" creationId="{EB596122-22AF-1C29-CB31-0F63627E19F5}"/>
          </ac:spMkLst>
        </pc:spChg>
        <pc:spChg chg="mod">
          <ac:chgData name="Ejike Udeogu" userId="692df98c-5a84-4ce8-b765-f488e825945b" providerId="ADAL" clId="{7CB175CF-FF77-4B8D-A30E-DD2DFC66267A}" dt="2025-04-18T16:44:42.718" v="326" actId="20577"/>
          <ac:spMkLst>
            <pc:docMk/>
            <pc:sldMk cId="1132934413" sldId="691"/>
            <ac:spMk id="3" creationId="{A54F84D7-A26B-C2E0-CCE9-22AF81F10E3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49</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51</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376518"/>
            <a:ext cx="10972799" cy="1041120"/>
          </a:xfrm>
        </p:spPr>
        <p:txBody>
          <a:bodyPr/>
          <a:lstStyle>
            <a:lvl1pPr algn="ctr">
              <a:defRPr sz="3600" b="1">
                <a:solidFill>
                  <a:srgbClr val="231F1F"/>
                </a:solidFill>
              </a:defRPr>
            </a:lvl1pPr>
          </a:lstStyle>
          <a:p>
            <a:endParaRPr lang="en-US" dirty="0"/>
          </a:p>
        </p:txBody>
      </p:sp>
      <p:sp>
        <p:nvSpPr>
          <p:cNvPr id="6" name="Text Placeholder 5"/>
          <p:cNvSpPr>
            <a:spLocks noGrp="1"/>
          </p:cNvSpPr>
          <p:nvPr>
            <p:ph type="body" sz="quarter" idx="10"/>
          </p:nvPr>
        </p:nvSpPr>
        <p:spPr>
          <a:xfrm>
            <a:off x="609600" y="1666876"/>
            <a:ext cx="10972800" cy="4657725"/>
          </a:xfrm>
        </p:spPr>
        <p:txBody>
          <a:bodyPr/>
          <a:lstStyle>
            <a:lvl1pPr>
              <a:buClr>
                <a:srgbClr val="231F1F"/>
              </a:buClr>
              <a:defRPr sz="2800">
                <a:solidFill>
                  <a:srgbClr val="231F1F"/>
                </a:solidFill>
              </a:defRPr>
            </a:lvl1pPr>
            <a:lvl2pPr marL="742950" indent="-285750">
              <a:buClr>
                <a:srgbClr val="231F1F"/>
              </a:buClr>
              <a:buFont typeface="Arial" panose="020B0604020202020204" pitchFamily="34" charset="0"/>
              <a:buChar char="•"/>
              <a:defRPr sz="2400">
                <a:solidFill>
                  <a:srgbClr val="231F1F"/>
                </a:solidFill>
              </a:defRPr>
            </a:lvl2pPr>
            <a:lvl3pPr>
              <a:buClr>
                <a:srgbClr val="231F1F"/>
              </a:buClr>
              <a:defRPr sz="2000">
                <a:solidFill>
                  <a:srgbClr val="231F1F"/>
                </a:solidFill>
              </a:defRPr>
            </a:lvl3pPr>
            <a:lvl4pPr marL="1600200" indent="-228600">
              <a:buClr>
                <a:srgbClr val="231F1F"/>
              </a:buClr>
              <a:buFont typeface="Arial" panose="020B0604020202020204" pitchFamily="34" charset="0"/>
              <a:buChar char="•"/>
              <a:defRPr sz="1800">
                <a:solidFill>
                  <a:srgbClr val="231F1F"/>
                </a:solidFill>
              </a:defRPr>
            </a:lvl4pPr>
            <a:lvl5pPr marL="1828800" indent="0">
              <a:buClr>
                <a:srgbClr val="BE002F"/>
              </a:buClr>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cxnSp>
        <p:nvCxnSpPr>
          <p:cNvPr id="5" name="Straight Connector 4"/>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57144246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4724400"/>
          </a:xfrm>
        </p:spPr>
        <p:txBody>
          <a:bodyPr/>
          <a:lstStyle/>
          <a:p>
            <a:endParaRPr lang="en-US" dirty="0"/>
          </a:p>
        </p:txBody>
      </p:sp>
    </p:spTree>
    <p:extLst>
      <p:ext uri="{BB962C8B-B14F-4D97-AF65-F5344CB8AC3E}">
        <p14:creationId xmlns:p14="http://schemas.microsoft.com/office/powerpoint/2010/main" val="73562338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2209800"/>
          </a:xfrm>
        </p:spPr>
        <p:txBody>
          <a:bodyPr/>
          <a:lstStyle/>
          <a:p>
            <a:endParaRPr lang="en-US" dirty="0"/>
          </a:p>
        </p:txBody>
      </p:sp>
      <p:sp>
        <p:nvSpPr>
          <p:cNvPr id="6" name="Picture Placeholder 5"/>
          <p:cNvSpPr>
            <a:spLocks noGrp="1"/>
          </p:cNvSpPr>
          <p:nvPr>
            <p:ph type="pic" sz="quarter" idx="12"/>
          </p:nvPr>
        </p:nvSpPr>
        <p:spPr>
          <a:xfrm>
            <a:off x="609600" y="3962400"/>
            <a:ext cx="10972800" cy="2286000"/>
          </a:xfrm>
        </p:spPr>
        <p:txBody>
          <a:bodyPr/>
          <a:lstStyle/>
          <a:p>
            <a:endParaRPr lang="en-US" dirty="0"/>
          </a:p>
        </p:txBody>
      </p:sp>
    </p:spTree>
    <p:extLst>
      <p:ext uri="{BB962C8B-B14F-4D97-AF65-F5344CB8AC3E}">
        <p14:creationId xmlns:p14="http://schemas.microsoft.com/office/powerpoint/2010/main" val="1797102831"/>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408790"/>
            <a:ext cx="10972799" cy="1008848"/>
          </a:xfrm>
        </p:spPr>
        <p:txBody>
          <a:bodyPr/>
          <a:lstStyle>
            <a:lvl1pPr algn="l">
              <a:defRPr sz="3600" b="1">
                <a:solidFill>
                  <a:srgbClr val="231F1F"/>
                </a:solidFill>
              </a:defRPr>
            </a:lvl1pPr>
          </a:lstStyle>
          <a:p>
            <a:endParaRPr lang="en-US" dirty="0"/>
          </a:p>
        </p:txBody>
      </p:sp>
      <p:sp>
        <p:nvSpPr>
          <p:cNvPr id="8" name="Text Placeholder 7"/>
          <p:cNvSpPr>
            <a:spLocks noGrp="1"/>
          </p:cNvSpPr>
          <p:nvPr>
            <p:ph type="body" sz="quarter" idx="10"/>
          </p:nvPr>
        </p:nvSpPr>
        <p:spPr>
          <a:xfrm>
            <a:off x="609600" y="1646238"/>
            <a:ext cx="10972800" cy="4678362"/>
          </a:xfrm>
          <a:solidFill>
            <a:srgbClr val="F0EDE8"/>
          </a:solidFill>
          <a:ln>
            <a:noFill/>
          </a:ln>
        </p:spPr>
        <p:txBody>
          <a:bodyPr/>
          <a:lstStyle>
            <a:lvl1pPr marL="0" indent="0">
              <a:buClr>
                <a:srgbClr val="9FBACB"/>
              </a:buClr>
              <a:buNone/>
              <a:defRPr sz="2800"/>
            </a:lvl1pPr>
          </a:lstStyle>
          <a:p>
            <a:pPr lvl="0"/>
            <a:r>
              <a:rPr lang="en-US" dirty="0"/>
              <a:t>Click to edit Master text styles</a:t>
            </a:r>
          </a:p>
        </p:txBody>
      </p:sp>
      <p:cxnSp>
        <p:nvCxnSpPr>
          <p:cNvPr id="13" name="Straight Connector 12"/>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2861065144"/>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4/18/2025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4481089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4/18/2025</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4879609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8" Type="http://schemas.openxmlformats.org/officeDocument/2006/relationships/theme" Target="../theme/theme7.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9"/>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0" r:id="rId2"/>
    <p:sldLayoutId id="2147483719" r:id="rId3"/>
    <p:sldLayoutId id="2147483725" r:id="rId4"/>
    <p:sldLayoutId id="2147483727" r:id="rId5"/>
    <p:sldLayoutId id="2147483728" r:id="rId6"/>
    <p:sldLayoutId id="214748372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757287" y="2900321"/>
            <a:ext cx="10803903" cy="923330"/>
          </a:xfrm>
          <a:prstGeom prst="rect">
            <a:avLst/>
          </a:prstGeom>
          <a:noFill/>
        </p:spPr>
        <p:txBody>
          <a:bodyPr wrap="square">
            <a:spAutoFit/>
          </a:bodyPr>
          <a:lstStyle/>
          <a:p>
            <a:pPr algn="ctr">
              <a:defRPr/>
            </a:pPr>
            <a:r>
              <a:rPr lang="en-GB" sz="5400" b="1" dirty="0">
                <a:solidFill>
                  <a:schemeClr val="bg1"/>
                </a:solidFill>
              </a:rPr>
              <a:t>LCMB7003 - Strategic Management</a:t>
            </a:r>
          </a:p>
        </p:txBody>
      </p:sp>
      <p:sp>
        <p:nvSpPr>
          <p:cNvPr id="6" name="Rectangle 5"/>
          <p:cNvSpPr/>
          <p:nvPr/>
        </p:nvSpPr>
        <p:spPr>
          <a:xfrm>
            <a:off x="1565535" y="3957679"/>
            <a:ext cx="9239250" cy="1446550"/>
          </a:xfrm>
          <a:prstGeom prst="rect">
            <a:avLst/>
          </a:prstGeom>
          <a:noFill/>
        </p:spPr>
        <p:txBody>
          <a:bodyPr wrap="square">
            <a:spAutoFit/>
          </a:bodyPr>
          <a:lstStyle/>
          <a:p>
            <a:pPr algn="ctr">
              <a:defRPr/>
            </a:pPr>
            <a:r>
              <a:rPr lang="en-GB" sz="4400" b="1" dirty="0">
                <a:solidFill>
                  <a:schemeClr val="accent4">
                    <a:lumMod val="60000"/>
                    <a:lumOff val="40000"/>
                  </a:schemeClr>
                </a:solidFill>
              </a:rPr>
              <a:t>Lesson 9: </a:t>
            </a:r>
          </a:p>
          <a:p>
            <a:pPr algn="ctr">
              <a:defRPr/>
            </a:pPr>
            <a:r>
              <a:rPr lang="en-GB" sz="4400" b="1" dirty="0">
                <a:solidFill>
                  <a:schemeClr val="accent4">
                    <a:lumMod val="60000"/>
                    <a:lumOff val="40000"/>
                  </a:schemeClr>
                </a:solidFill>
              </a:rPr>
              <a:t>Strategic Leadership</a:t>
            </a:r>
          </a:p>
        </p:txBody>
      </p:sp>
      <p:sp>
        <p:nvSpPr>
          <p:cNvPr id="3" name="TextBox 3">
            <a:extLst>
              <a:ext uri="{FF2B5EF4-FFF2-40B4-BE49-F238E27FC236}">
                <a16:creationId xmlns:a16="http://schemas.microsoft.com/office/drawing/2014/main" id="{AABC56EF-A18F-6A3D-51C7-0AC91D1C7BA4}"/>
              </a:ext>
            </a:extLst>
          </p:cNvPr>
          <p:cNvSpPr txBox="1"/>
          <p:nvPr/>
        </p:nvSpPr>
        <p:spPr>
          <a:xfrm>
            <a:off x="1565535" y="1744194"/>
            <a:ext cx="10273553"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4800" b="1" dirty="0">
                <a:solidFill>
                  <a:srgbClr val="00B0F0"/>
                </a:solidFill>
              </a:rPr>
              <a:t>Master of Business Administration</a:t>
            </a:r>
            <a:endParaRPr lang="en-GB" sz="4800" b="1" dirty="0">
              <a:solidFill>
                <a:srgbClr val="00B0F0"/>
              </a:solidFill>
            </a:endParaRPr>
          </a:p>
        </p:txBody>
      </p:sp>
    </p:spTree>
    <p:extLst>
      <p:ext uri="{BB962C8B-B14F-4D97-AF65-F5344CB8AC3E}">
        <p14:creationId xmlns:p14="http://schemas.microsoft.com/office/powerpoint/2010/main" val="387242779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20390" y="203050"/>
            <a:ext cx="8347710" cy="1008848"/>
          </a:xfrm>
        </p:spPr>
        <p:txBody>
          <a:bodyPr/>
          <a:lstStyle/>
          <a:p>
            <a:r>
              <a:rPr lang="en-US" dirty="0">
                <a:solidFill>
                  <a:schemeClr val="bg1"/>
                </a:solidFill>
              </a:rPr>
              <a:t>LEARNING OBJECTIVES</a:t>
            </a:r>
            <a:endParaRPr lang="en-US" sz="1050" dirty="0">
              <a:solidFill>
                <a:schemeClr val="bg1"/>
              </a:solidFill>
            </a:endParaRPr>
          </a:p>
        </p:txBody>
      </p:sp>
      <p:sp>
        <p:nvSpPr>
          <p:cNvPr id="5" name="Text Placeholder 4"/>
          <p:cNvSpPr>
            <a:spLocks noGrp="1"/>
          </p:cNvSpPr>
          <p:nvPr>
            <p:ph type="body" sz="quarter" idx="10"/>
          </p:nvPr>
        </p:nvSpPr>
        <p:spPr>
          <a:xfrm>
            <a:off x="364210" y="1770224"/>
            <a:ext cx="11463580" cy="4678362"/>
          </a:xfrm>
          <a:noFill/>
        </p:spPr>
        <p:txBody>
          <a:bodyPr>
            <a:normAutofit lnSpcReduction="10000"/>
          </a:bodyPr>
          <a:lstStyle/>
          <a:p>
            <a:pPr>
              <a:spcBef>
                <a:spcPts val="600"/>
              </a:spcBef>
            </a:pPr>
            <a:r>
              <a:rPr lang="en-US" b="1" dirty="0"/>
              <a:t>Completing this session should provide you with the strategic management knowledge needed to:</a:t>
            </a:r>
          </a:p>
          <a:p>
            <a:pPr marL="342900" indent="-342900">
              <a:spcBef>
                <a:spcPts val="600"/>
              </a:spcBef>
              <a:buFont typeface="Arial" panose="020B0604020202020204" pitchFamily="34" charset="0"/>
              <a:buChar char="•"/>
              <a:tabLst>
                <a:tab pos="742950" algn="l"/>
              </a:tabLst>
            </a:pPr>
            <a:r>
              <a:rPr lang="en-US" dirty="0"/>
              <a:t>Define strategic leadership and describe top-level managers’ importance.</a:t>
            </a:r>
          </a:p>
          <a:p>
            <a:pPr marL="342900" indent="-342900">
              <a:spcBef>
                <a:spcPts val="600"/>
              </a:spcBef>
              <a:buFont typeface="Arial" panose="020B0604020202020204" pitchFamily="34" charset="0"/>
              <a:buChar char="•"/>
              <a:tabLst>
                <a:tab pos="742950" algn="l"/>
              </a:tabLst>
            </a:pPr>
            <a:r>
              <a:rPr lang="en-US" dirty="0"/>
              <a:t>Explain what top management teams are and how they affect firm performance.</a:t>
            </a:r>
          </a:p>
          <a:p>
            <a:pPr marL="342900" indent="-342900">
              <a:spcBef>
                <a:spcPts val="600"/>
              </a:spcBef>
              <a:buFont typeface="Arial" panose="020B0604020202020204" pitchFamily="34" charset="0"/>
              <a:buChar char="•"/>
              <a:tabLst>
                <a:tab pos="742950" algn="l"/>
              </a:tabLst>
            </a:pPr>
            <a:r>
              <a:rPr lang="en-US" dirty="0"/>
              <a:t>Discuss the value of strategic leadership in determining the firm’s strategic direction.</a:t>
            </a:r>
          </a:p>
          <a:p>
            <a:pPr marL="342900" indent="-342900">
              <a:spcBef>
                <a:spcPts val="600"/>
              </a:spcBef>
              <a:buFont typeface="Arial" panose="020B0604020202020204" pitchFamily="34" charset="0"/>
              <a:buChar char="•"/>
              <a:tabLst>
                <a:tab pos="742950" algn="l"/>
              </a:tabLst>
            </a:pPr>
            <a:r>
              <a:rPr lang="en-US" dirty="0"/>
              <a:t>Describe the importance of strategic leaders in managing the firm’s resources.</a:t>
            </a:r>
          </a:p>
          <a:p>
            <a:pPr marL="342900" indent="-342900">
              <a:spcBef>
                <a:spcPts val="600"/>
              </a:spcBef>
              <a:buFont typeface="Arial" panose="020B0604020202020204" pitchFamily="34" charset="0"/>
              <a:buChar char="•"/>
              <a:tabLst>
                <a:tab pos="742950" algn="l"/>
              </a:tabLst>
            </a:pPr>
            <a:r>
              <a:rPr lang="en-US" dirty="0"/>
              <a:t>Explain what a firm does to sustain an effective culture.</a:t>
            </a:r>
          </a:p>
          <a:p>
            <a:pPr marL="342900" indent="-342900">
              <a:spcBef>
                <a:spcPts val="600"/>
              </a:spcBef>
              <a:buFont typeface="Arial" panose="020B0604020202020204" pitchFamily="34" charset="0"/>
              <a:buChar char="•"/>
              <a:tabLst>
                <a:tab pos="742950" algn="l"/>
              </a:tabLst>
            </a:pPr>
            <a:r>
              <a:rPr lang="en-US" dirty="0"/>
              <a:t>Discuss the importance and use of organizational controls.</a:t>
            </a:r>
          </a:p>
          <a:p>
            <a:pPr marL="742950" indent="-742950">
              <a:spcBef>
                <a:spcPts val="600"/>
              </a:spcBef>
              <a:tabLst>
                <a:tab pos="742950" algn="l"/>
              </a:tabLst>
            </a:pPr>
            <a:endParaRPr lang="en-US" dirty="0"/>
          </a:p>
        </p:txBody>
      </p:sp>
    </p:spTree>
    <p:extLst>
      <p:ext uri="{BB962C8B-B14F-4D97-AF65-F5344CB8AC3E}">
        <p14:creationId xmlns:p14="http://schemas.microsoft.com/office/powerpoint/2010/main" val="113311777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B1E79-BF10-4816-B05B-B0BCF4057C61}"/>
              </a:ext>
            </a:extLst>
          </p:cNvPr>
          <p:cNvSpPr>
            <a:spLocks noGrp="1"/>
          </p:cNvSpPr>
          <p:nvPr>
            <p:ph type="title"/>
          </p:nvPr>
        </p:nvSpPr>
        <p:spPr>
          <a:xfrm>
            <a:off x="3143250" y="136488"/>
            <a:ext cx="5597794" cy="1041120"/>
          </a:xfrm>
        </p:spPr>
        <p:txBody>
          <a:bodyPr>
            <a:normAutofit/>
          </a:bodyPr>
          <a:lstStyle/>
          <a:p>
            <a:pPr algn="l"/>
            <a:r>
              <a:rPr lang="en-US" sz="4800" dirty="0">
                <a:solidFill>
                  <a:schemeClr val="bg1"/>
                </a:solidFill>
              </a:rPr>
              <a:t>Previous Week Recap</a:t>
            </a:r>
          </a:p>
        </p:txBody>
      </p:sp>
      <p:sp>
        <p:nvSpPr>
          <p:cNvPr id="3" name="Text Placeholder 2">
            <a:extLst>
              <a:ext uri="{FF2B5EF4-FFF2-40B4-BE49-F238E27FC236}">
                <a16:creationId xmlns:a16="http://schemas.microsoft.com/office/drawing/2014/main" id="{7D946A97-7FA4-4D8A-937C-2FF83F589054}"/>
              </a:ext>
            </a:extLst>
          </p:cNvPr>
          <p:cNvSpPr>
            <a:spLocks noGrp="1"/>
          </p:cNvSpPr>
          <p:nvPr>
            <p:ph type="body" sz="quarter" idx="10"/>
          </p:nvPr>
        </p:nvSpPr>
        <p:spPr>
          <a:xfrm>
            <a:off x="361627" y="1666876"/>
            <a:ext cx="10008870" cy="4657725"/>
          </a:xfrm>
        </p:spPr>
        <p:txBody>
          <a:bodyPr>
            <a:normAutofit/>
          </a:bodyPr>
          <a:lstStyle/>
          <a:p>
            <a:r>
              <a:rPr lang="en-US" sz="2000" dirty="0"/>
              <a:t>What is corporate governance? What factors account for the considerable amount of attention corporate governance receives from several parties, including shareholder activists, business press writers, and academic scholars? Why is governance necessary to control managers’ decisions?</a:t>
            </a:r>
          </a:p>
          <a:p>
            <a:r>
              <a:rPr lang="en-US" sz="2000" dirty="0"/>
              <a:t>What is meant by the statement that ownership is separated from managerial control in the corporation? Why does this separation exist?</a:t>
            </a:r>
          </a:p>
          <a:p>
            <a:r>
              <a:rPr lang="en-US" sz="2000" dirty="0"/>
              <a:t>What is an agency relationship? What is managerial opportunism? What assumptions do owners of corporations make about managers as agents</a:t>
            </a:r>
          </a:p>
          <a:p>
            <a:r>
              <a:rPr lang="en-US" sz="2000" dirty="0"/>
              <a:t>How is each of the three internal governance mechanisms—ownership concentration, boards of directors, and executive compensation—used to align the interests of managerial agents with those of the firm’s owners?</a:t>
            </a:r>
          </a:p>
          <a:p>
            <a:r>
              <a:rPr lang="en-US" sz="2000" dirty="0"/>
              <a:t>What is organizational structure and what are organizational controls? What are the differences between strategic controls and financial controls? What is the importance of these differences?</a:t>
            </a:r>
          </a:p>
        </p:txBody>
      </p:sp>
      <p:pic>
        <p:nvPicPr>
          <p:cNvPr id="4" name="Picture 2">
            <a:extLst>
              <a:ext uri="{FF2B5EF4-FFF2-40B4-BE49-F238E27FC236}">
                <a16:creationId xmlns:a16="http://schemas.microsoft.com/office/drawing/2014/main" id="{75556DA2-67E7-4C51-953B-6041A998D908}"/>
              </a:ext>
              <a:ext uri="{C183D7F6-B498-43B3-948B-1728B52AA6E4}">
                <adec:decorative xmlns:adec="http://schemas.microsoft.com/office/drawing/2017/decorative" val="1"/>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9911582" y="1666876"/>
            <a:ext cx="2388808" cy="1538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72317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08960" y="170778"/>
            <a:ext cx="5692140" cy="1041120"/>
          </a:xfrm>
        </p:spPr>
        <p:txBody>
          <a:bodyPr/>
          <a:lstStyle/>
          <a:p>
            <a:r>
              <a:rPr lang="en-US" dirty="0">
                <a:solidFill>
                  <a:schemeClr val="bg1"/>
                </a:solidFill>
              </a:rPr>
              <a:t>Strategic Leadership and Style </a:t>
            </a:r>
            <a:r>
              <a:rPr lang="en-US" sz="1800" dirty="0">
                <a:solidFill>
                  <a:schemeClr val="bg1"/>
                </a:solidFill>
              </a:rPr>
              <a:t>(slide 1 of 5)</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b="1" dirty="0"/>
              <a:t>Strategic leadership </a:t>
            </a:r>
            <a:r>
              <a:rPr lang="en-US" dirty="0"/>
              <a:t>is the ability to anticipate, envision, maintain flexibility, and empower others to create strategic change as necessary.</a:t>
            </a:r>
          </a:p>
          <a:p>
            <a:pPr lvl="1"/>
            <a:r>
              <a:rPr lang="en-US" b="1" dirty="0"/>
              <a:t>Strategic change </a:t>
            </a:r>
            <a:r>
              <a:rPr lang="en-US" dirty="0"/>
              <a:t>is change resulting from selecting and implementing a firm’s strategies.</a:t>
            </a:r>
          </a:p>
          <a:p>
            <a:r>
              <a:rPr lang="en-US" dirty="0"/>
              <a:t>Multifunctional in nature, strategic leadership involves:</a:t>
            </a:r>
          </a:p>
          <a:p>
            <a:pPr lvl="1"/>
            <a:r>
              <a:rPr lang="en-US" dirty="0"/>
              <a:t>Managing through others</a:t>
            </a:r>
          </a:p>
          <a:p>
            <a:pPr lvl="1"/>
            <a:r>
              <a:rPr lang="en-US" dirty="0"/>
              <a:t>Managing an entire organization rather than a functional subunit</a:t>
            </a:r>
          </a:p>
          <a:p>
            <a:pPr lvl="1"/>
            <a:r>
              <a:rPr lang="en-US" dirty="0"/>
              <a:t>Coping with the rapid and intense changes associated with the global economy</a:t>
            </a:r>
          </a:p>
        </p:txBody>
      </p:sp>
    </p:spTree>
    <p:extLst>
      <p:ext uri="{BB962C8B-B14F-4D97-AF65-F5344CB8AC3E}">
        <p14:creationId xmlns:p14="http://schemas.microsoft.com/office/powerpoint/2010/main" val="409823260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08960" y="136488"/>
            <a:ext cx="5772150" cy="1041120"/>
          </a:xfrm>
        </p:spPr>
        <p:txBody>
          <a:bodyPr/>
          <a:lstStyle/>
          <a:p>
            <a:r>
              <a:rPr lang="en-US" dirty="0">
                <a:solidFill>
                  <a:schemeClr val="bg1"/>
                </a:solidFill>
              </a:rPr>
              <a:t>Strategic Leadership and Style </a:t>
            </a:r>
            <a:r>
              <a:rPr lang="en-US" sz="1800" dirty="0">
                <a:solidFill>
                  <a:schemeClr val="bg1"/>
                </a:solidFill>
              </a:rPr>
              <a:t>(slide 2 of 5)</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Effective strategic leaders:</a:t>
            </a:r>
          </a:p>
          <a:p>
            <a:pPr lvl="1"/>
            <a:r>
              <a:rPr lang="en-US" dirty="0"/>
              <a:t>Meaningfully influence the behaviors, thoughts, and feelings of those with whom they work by word and by personal example, and through their ability to envision the future</a:t>
            </a:r>
          </a:p>
          <a:p>
            <a:pPr lvl="1"/>
            <a:r>
              <a:rPr lang="en-US" dirty="0"/>
              <a:t>Create and then support the context or environment through which stakeholders (e.g., employees and suppliers) can perform at peak efficiency</a:t>
            </a:r>
          </a:p>
          <a:p>
            <a:pPr lvl="1"/>
            <a:r>
              <a:rPr lang="en-US" dirty="0"/>
              <a:t>Implement strategies in ways that lead to above-average returns</a:t>
            </a:r>
          </a:p>
          <a:p>
            <a:r>
              <a:rPr lang="en-US" dirty="0"/>
              <a:t>The ability to attract and then manage human capital may be the most critical of the strategic leader’s skills.</a:t>
            </a:r>
          </a:p>
          <a:p>
            <a:pPr lvl="1"/>
            <a:r>
              <a:rPr lang="en-US" dirty="0"/>
              <a:t>Especially in the twenty-first century, intellectual capital that the firm’s human capital possesses, including the ability to manage knowledge and produce innovations, affects a strategic leader’s success.</a:t>
            </a:r>
          </a:p>
        </p:txBody>
      </p:sp>
    </p:spTree>
    <p:extLst>
      <p:ext uri="{BB962C8B-B14F-4D97-AF65-F5344CB8AC3E}">
        <p14:creationId xmlns:p14="http://schemas.microsoft.com/office/powerpoint/2010/main" val="307973816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21301" y="141256"/>
            <a:ext cx="5735242" cy="1041120"/>
          </a:xfrm>
        </p:spPr>
        <p:txBody>
          <a:bodyPr>
            <a:normAutofit/>
          </a:bodyPr>
          <a:lstStyle/>
          <a:p>
            <a:r>
              <a:rPr lang="en-US" sz="3200" dirty="0">
                <a:solidFill>
                  <a:schemeClr val="bg1"/>
                </a:solidFill>
              </a:rPr>
              <a:t>Strategic Leadership and the Strategic Management Process</a:t>
            </a:r>
          </a:p>
        </p:txBody>
      </p:sp>
      <p:pic>
        <p:nvPicPr>
          <p:cNvPr id="5" name="Picture Placeholder 4" descr="A flowchart summarizes strategic leadership and the strategic management process.&#10;&#10;At the top-center of the flowchart is a rectangle labeled Effective Strategic Leadership. A downward-pointing arrow labeled shapes the formation of extends from the bottom-center of the rectangle. The arrow branches off into a downward-pointing arrow that extends to the left, and a downward-pointing arrow that extends to the right. The downward-pointing arrow that extends to the left leads to a rectangle labeled Vision. The downward-pointing arrow that extends to the right leads to a rectangle labeled Mission. A dashed line labeled and connects these two rectangles. A callout line labeled influence extends from the bottom-center of the rectangles and connects them. A downward-pointing arrow extends from the middle of the connector line and leads to a rectangle labeled Successful Strategic Actions. A downward-pointing arrow extends from the bottom-center of this rectangle and leads to a callout line. At the left end of the callout line is a downward-pointing arrow that leads to a rectangle labeled Formulation of Strategies. At the right end of the callout line is a downward-pointing arrow that leads to a rectangle labeled Implementation of Strategies. A callout line extends downward and to the right from the bottom-center of the rectangle labeled Formulation of Strategies, and a callout line extends downward and to the left from the bottom-center of the rectangle labeled Implementation of Strategies. Each of the callout lines is labeled yields. A downward-point arrow extends from where the callout lines meet and leads to a rectangle at the bottom-center of the flowchart labeled Strategic Competitiveness Above-Average Returns." title="Figure 12.1 – Strategic Leadership and the Strategic Management Proces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106132" y="1525800"/>
            <a:ext cx="4256281" cy="5332200"/>
          </a:xfrm>
        </p:spPr>
      </p:pic>
      <p:sp>
        <p:nvSpPr>
          <p:cNvPr id="6" name="Text Placeholder 4">
            <a:extLst>
              <a:ext uri="{FF2B5EF4-FFF2-40B4-BE49-F238E27FC236}">
                <a16:creationId xmlns:a16="http://schemas.microsoft.com/office/drawing/2014/main" id="{DAC623AE-1F82-9448-821F-6C3C1FE55083}"/>
              </a:ext>
            </a:extLst>
          </p:cNvPr>
          <p:cNvSpPr txBox="1">
            <a:spLocks/>
          </p:cNvSpPr>
          <p:nvPr/>
        </p:nvSpPr>
        <p:spPr>
          <a:xfrm>
            <a:off x="6096000" y="2836190"/>
            <a:ext cx="5139690" cy="32185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Effective strategic leadership is a prerequisite to using the strategic management process successfully.</a:t>
            </a:r>
          </a:p>
        </p:txBody>
      </p:sp>
    </p:spTree>
    <p:extLst>
      <p:ext uri="{BB962C8B-B14F-4D97-AF65-F5344CB8AC3E}">
        <p14:creationId xmlns:p14="http://schemas.microsoft.com/office/powerpoint/2010/main" val="203121840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87041" y="136488"/>
            <a:ext cx="5916929" cy="1041120"/>
          </a:xfrm>
        </p:spPr>
        <p:txBody>
          <a:bodyPr/>
          <a:lstStyle/>
          <a:p>
            <a:r>
              <a:rPr lang="en-US" dirty="0">
                <a:solidFill>
                  <a:schemeClr val="bg1"/>
                </a:solidFill>
              </a:rPr>
              <a:t>Strategic Leadership and Style </a:t>
            </a:r>
            <a:r>
              <a:rPr lang="en-US" sz="1800" dirty="0">
                <a:solidFill>
                  <a:schemeClr val="bg1"/>
                </a:solidFill>
              </a:rPr>
              <a:t>(slide 3 of 5)</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The primary responsibility for effective strategic leadership rests at the top, with the C</a:t>
            </a:r>
            <a:r>
              <a:rPr lang="en-US" spc="-1000" dirty="0"/>
              <a:t> </a:t>
            </a:r>
            <a:r>
              <a:rPr lang="en-US" dirty="0"/>
              <a:t>E</a:t>
            </a:r>
            <a:r>
              <a:rPr lang="en-US" spc="-1000" dirty="0"/>
              <a:t> </a:t>
            </a:r>
            <a:r>
              <a:rPr lang="en-US" dirty="0"/>
              <a:t>O.</a:t>
            </a:r>
          </a:p>
          <a:p>
            <a:r>
              <a:rPr lang="en-US" dirty="0"/>
              <a:t>Other strategic leaders include:</a:t>
            </a:r>
          </a:p>
          <a:p>
            <a:pPr lvl="1"/>
            <a:r>
              <a:rPr lang="en-US" dirty="0"/>
              <a:t>Members of the board of directors</a:t>
            </a:r>
          </a:p>
          <a:p>
            <a:pPr lvl="1"/>
            <a:r>
              <a:rPr lang="en-US" dirty="0"/>
              <a:t>The top management team</a:t>
            </a:r>
          </a:p>
          <a:p>
            <a:pPr lvl="1"/>
            <a:r>
              <a:rPr lang="en-US" dirty="0"/>
              <a:t>Divisional general managers</a:t>
            </a:r>
          </a:p>
          <a:p>
            <a:r>
              <a:rPr lang="en-US" dirty="0"/>
              <a:t>In practice though, any individual with responsibility for the performance of human capital and</a:t>
            </a:r>
            <a:r>
              <a:rPr lang="en-US" spc="-1000" dirty="0"/>
              <a:t> </a:t>
            </a:r>
            <a:r>
              <a:rPr lang="en-US" dirty="0"/>
              <a:t>/</a:t>
            </a:r>
            <a:r>
              <a:rPr lang="en-US" spc="-1000" dirty="0"/>
              <a:t> </a:t>
            </a:r>
            <a:r>
              <a:rPr lang="en-US" dirty="0"/>
              <a:t>or a part of the firm (e.g., a production unit) is a strategic leader.</a:t>
            </a:r>
            <a:endParaRPr lang="en-US" sz="2400" dirty="0"/>
          </a:p>
        </p:txBody>
      </p:sp>
    </p:spTree>
    <p:extLst>
      <p:ext uri="{BB962C8B-B14F-4D97-AF65-F5344CB8AC3E}">
        <p14:creationId xmlns:p14="http://schemas.microsoft.com/office/powerpoint/2010/main" val="835250405"/>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74670" y="147918"/>
            <a:ext cx="5680710" cy="1041120"/>
          </a:xfrm>
        </p:spPr>
        <p:txBody>
          <a:bodyPr/>
          <a:lstStyle/>
          <a:p>
            <a:r>
              <a:rPr lang="en-US" dirty="0">
                <a:solidFill>
                  <a:schemeClr val="bg1"/>
                </a:solidFill>
              </a:rPr>
              <a:t>Strategic Leadership and Style </a:t>
            </a:r>
            <a:r>
              <a:rPr lang="en-US" sz="1800" dirty="0">
                <a:solidFill>
                  <a:schemeClr val="bg1"/>
                </a:solidFill>
              </a:rPr>
              <a:t>(slide 4 of 5)</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The style of leadership those in top management positions use affects a firm’s performance.</a:t>
            </a:r>
          </a:p>
          <a:p>
            <a:pPr lvl="1"/>
            <a:r>
              <a:rPr lang="en-US" sz="2800" dirty="0"/>
              <a:t>Commonly, their personal ideology and experience influence leaders’ style.</a:t>
            </a:r>
          </a:p>
          <a:p>
            <a:r>
              <a:rPr lang="en-US" sz="3200" dirty="0"/>
              <a:t>Transformational leadership is one of the most effective strategic leadership styles.</a:t>
            </a:r>
          </a:p>
          <a:p>
            <a:pPr lvl="1"/>
            <a:r>
              <a:rPr lang="en-US" sz="2800" dirty="0"/>
              <a:t>Transformational leadership entails motivating followers to:</a:t>
            </a:r>
          </a:p>
          <a:p>
            <a:pPr lvl="2"/>
            <a:r>
              <a:rPr lang="en-US" sz="2400" dirty="0"/>
              <a:t>Exceed the expectations other have of them</a:t>
            </a:r>
          </a:p>
          <a:p>
            <a:pPr lvl="2"/>
            <a:r>
              <a:rPr lang="en-US" sz="2400" dirty="0"/>
              <a:t>Strengthen their capabilities through continuous training</a:t>
            </a:r>
          </a:p>
          <a:p>
            <a:pPr lvl="2"/>
            <a:r>
              <a:rPr lang="en-US" sz="2400" dirty="0"/>
              <a:t>Place the interests of the organization above their own</a:t>
            </a:r>
            <a:endParaRPr lang="en-US" sz="1800" dirty="0"/>
          </a:p>
        </p:txBody>
      </p:sp>
    </p:spTree>
    <p:extLst>
      <p:ext uri="{BB962C8B-B14F-4D97-AF65-F5344CB8AC3E}">
        <p14:creationId xmlns:p14="http://schemas.microsoft.com/office/powerpoint/2010/main" val="31012123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40380" y="182208"/>
            <a:ext cx="5875020" cy="1041120"/>
          </a:xfrm>
        </p:spPr>
        <p:txBody>
          <a:bodyPr/>
          <a:lstStyle/>
          <a:p>
            <a:r>
              <a:rPr lang="en-US" dirty="0">
                <a:solidFill>
                  <a:schemeClr val="bg1"/>
                </a:solidFill>
              </a:rPr>
              <a:t>Strategic Leadership and Style </a:t>
            </a:r>
            <a:r>
              <a:rPr lang="en-US" sz="1800" dirty="0">
                <a:solidFill>
                  <a:schemeClr val="bg1"/>
                </a:solidFill>
              </a:rPr>
              <a:t>(slide 5 of 5)</a:t>
            </a:r>
            <a:endParaRPr lang="en-US" sz="100" dirty="0">
              <a:solidFill>
                <a:schemeClr val="bg1"/>
              </a:solidFill>
            </a:endParaRPr>
          </a:p>
        </p:txBody>
      </p:sp>
      <p:sp>
        <p:nvSpPr>
          <p:cNvPr id="5" name="Text Placeholder 4"/>
          <p:cNvSpPr>
            <a:spLocks noGrp="1"/>
          </p:cNvSpPr>
          <p:nvPr>
            <p:ph type="body" sz="quarter" idx="10"/>
          </p:nvPr>
        </p:nvSpPr>
        <p:spPr/>
        <p:txBody>
          <a:bodyPr>
            <a:normAutofit fontScale="92500"/>
          </a:bodyPr>
          <a:lstStyle/>
          <a:p>
            <a:r>
              <a:rPr lang="en-US" sz="3200" dirty="0"/>
              <a:t>Transformational leaders:</a:t>
            </a:r>
          </a:p>
          <a:p>
            <a:pPr lvl="1"/>
            <a:r>
              <a:rPr lang="en-US" sz="2800" dirty="0"/>
              <a:t>Develop and communicate an organizational vision</a:t>
            </a:r>
          </a:p>
          <a:p>
            <a:pPr lvl="1"/>
            <a:r>
              <a:rPr lang="en-US" sz="2800" dirty="0"/>
              <a:t>Work with others to formulate and execute a strategy to achieve the vision</a:t>
            </a:r>
          </a:p>
          <a:p>
            <a:pPr lvl="1"/>
            <a:r>
              <a:rPr lang="en-US" sz="2800" dirty="0"/>
              <a:t>Have a high degree of integrity and recognize its importance</a:t>
            </a:r>
          </a:p>
          <a:p>
            <a:pPr lvl="1"/>
            <a:r>
              <a:rPr lang="en-US" sz="2800" dirty="0"/>
              <a:t>Respect their employees</a:t>
            </a:r>
          </a:p>
          <a:p>
            <a:pPr lvl="1"/>
            <a:r>
              <a:rPr lang="en-US" sz="2800" dirty="0"/>
              <a:t>Have emotional intelligence, which involves:</a:t>
            </a:r>
          </a:p>
          <a:p>
            <a:pPr lvl="2"/>
            <a:r>
              <a:rPr lang="en-US" sz="2400" dirty="0"/>
              <a:t>Understanding themselves well</a:t>
            </a:r>
          </a:p>
          <a:p>
            <a:pPr lvl="2"/>
            <a:r>
              <a:rPr lang="en-US" sz="2400" dirty="0"/>
              <a:t>Having strong motivation</a:t>
            </a:r>
          </a:p>
          <a:p>
            <a:pPr lvl="2"/>
            <a:r>
              <a:rPr lang="en-US" sz="2400" dirty="0"/>
              <a:t>Empathizing with others</a:t>
            </a:r>
          </a:p>
          <a:p>
            <a:pPr lvl="2"/>
            <a:r>
              <a:rPr lang="en-US" sz="2400" dirty="0"/>
              <a:t>Having effective interpersonal skills</a:t>
            </a:r>
          </a:p>
          <a:p>
            <a:pPr lvl="1"/>
            <a:r>
              <a:rPr lang="en-US" sz="2800" dirty="0"/>
              <a:t>Promote and nurture innovation</a:t>
            </a:r>
            <a:endParaRPr lang="en-US" sz="1100" dirty="0"/>
          </a:p>
        </p:txBody>
      </p:sp>
    </p:spTree>
    <p:extLst>
      <p:ext uri="{BB962C8B-B14F-4D97-AF65-F5344CB8AC3E}">
        <p14:creationId xmlns:p14="http://schemas.microsoft.com/office/powerpoint/2010/main" val="253955895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FF46B-06ED-C063-7AD1-4EDBFEF17D7A}"/>
              </a:ext>
            </a:extLst>
          </p:cNvPr>
          <p:cNvSpPr>
            <a:spLocks noGrp="1"/>
          </p:cNvSpPr>
          <p:nvPr>
            <p:ph type="title"/>
          </p:nvPr>
        </p:nvSpPr>
        <p:spPr>
          <a:xfrm>
            <a:off x="3274017" y="50622"/>
            <a:ext cx="5796366" cy="1143000"/>
          </a:xfrm>
        </p:spPr>
        <p:txBody>
          <a:bodyPr anchor="ctr">
            <a:noAutofit/>
          </a:bodyPr>
          <a:lstStyle/>
          <a:p>
            <a:r>
              <a:rPr lang="en-GB" sz="3600" b="1" dirty="0">
                <a:solidFill>
                  <a:schemeClr val="bg1"/>
                </a:solidFill>
              </a:rPr>
              <a:t>Classroom Activity: Leadership Traits Brainstorm (10 mins)</a:t>
            </a:r>
          </a:p>
        </p:txBody>
      </p:sp>
      <p:sp>
        <p:nvSpPr>
          <p:cNvPr id="3" name="Content Placeholder 2">
            <a:extLst>
              <a:ext uri="{FF2B5EF4-FFF2-40B4-BE49-F238E27FC236}">
                <a16:creationId xmlns:a16="http://schemas.microsoft.com/office/drawing/2014/main" id="{21DD8CDB-0E39-57A8-0649-600109D3BAD7}"/>
              </a:ext>
            </a:extLst>
          </p:cNvPr>
          <p:cNvSpPr>
            <a:spLocks noGrp="1"/>
          </p:cNvSpPr>
          <p:nvPr>
            <p:ph sz="half" idx="1"/>
          </p:nvPr>
        </p:nvSpPr>
        <p:spPr>
          <a:xfrm>
            <a:off x="263470" y="1966364"/>
            <a:ext cx="5492858" cy="3989040"/>
          </a:xfrm>
        </p:spPr>
        <p:txBody>
          <a:bodyPr>
            <a:normAutofit/>
          </a:bodyPr>
          <a:lstStyle/>
          <a:p>
            <a:pPr lvl="1">
              <a:lnSpc>
                <a:spcPct val="107000"/>
              </a:lnSpc>
              <a:spcAft>
                <a:spcPts val="800"/>
              </a:spcAft>
              <a:buSzPts val="1000"/>
              <a:buFont typeface="Wingdings" panose="05000000000000000000" pitchFamily="2" charset="2"/>
              <a:buChar char="§"/>
              <a:tabLst>
                <a:tab pos="914400" algn="l"/>
              </a:tabLst>
            </a:pPr>
            <a:r>
              <a:rPr lang="en-GB" sz="2600" dirty="0">
                <a:solidFill>
                  <a:srgbClr val="231F1F"/>
                </a:solidFill>
              </a:rPr>
              <a:t>Students list qualities of a strategic leader (e.g., vision, charisma) on a whiteboard. </a:t>
            </a:r>
          </a:p>
          <a:p>
            <a:pPr lvl="1">
              <a:lnSpc>
                <a:spcPct val="107000"/>
              </a:lnSpc>
              <a:spcAft>
                <a:spcPts val="800"/>
              </a:spcAft>
              <a:buSzPts val="1000"/>
              <a:buFont typeface="Wingdings" panose="05000000000000000000" pitchFamily="2" charset="2"/>
              <a:buChar char="§"/>
              <a:tabLst>
                <a:tab pos="914400" algn="l"/>
              </a:tabLst>
            </a:pPr>
            <a:r>
              <a:rPr lang="en-GB" sz="2600" dirty="0">
                <a:solidFill>
                  <a:srgbClr val="231F1F"/>
                </a:solidFill>
              </a:rPr>
              <a:t>Discuss which traits align with transformational leadership, referencing Meg Whitman’s style</a:t>
            </a:r>
            <a:r>
              <a:rPr lang="en-GB" sz="1100" kern="100" dirty="0">
                <a:effectLst/>
                <a:latin typeface="Garamond" panose="02020404030301010803" pitchFamily="18" charset="0"/>
                <a:ea typeface="Aptos" panose="020B0004020202020204" pitchFamily="34" charset="0"/>
                <a:cs typeface="Times New Roman" panose="02020603050405020304" pitchFamily="18" charset="0"/>
              </a:rPr>
              <a: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Content Placeholder 4" descr="Firemen in a huddle">
            <a:extLst>
              <a:ext uri="{FF2B5EF4-FFF2-40B4-BE49-F238E27FC236}">
                <a16:creationId xmlns:a16="http://schemas.microsoft.com/office/drawing/2014/main" id="{EEA0D03E-9FFF-A060-69BD-EC46CBBEFE7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1966364"/>
            <a:ext cx="5492858" cy="3666482"/>
          </a:xfrm>
          <a:noFill/>
        </p:spPr>
      </p:pic>
    </p:spTree>
    <p:extLst>
      <p:ext uri="{BB962C8B-B14F-4D97-AF65-F5344CB8AC3E}">
        <p14:creationId xmlns:p14="http://schemas.microsoft.com/office/powerpoint/2010/main" val="8932397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02198"/>
            <a:ext cx="10972799" cy="1041120"/>
          </a:xfrm>
        </p:spPr>
        <p:txBody>
          <a:bodyPr>
            <a:normAutofit fontScale="90000"/>
          </a:bodyPr>
          <a:lstStyle/>
          <a:p>
            <a:r>
              <a:rPr lang="en-US" dirty="0">
                <a:solidFill>
                  <a:schemeClr val="bg1"/>
                </a:solidFill>
              </a:rPr>
              <a:t>The Role of </a:t>
            </a:r>
            <a:br>
              <a:rPr lang="en-US" dirty="0">
                <a:solidFill>
                  <a:schemeClr val="bg1"/>
                </a:solidFill>
              </a:rPr>
            </a:br>
            <a:r>
              <a:rPr lang="en-US" dirty="0">
                <a:solidFill>
                  <a:schemeClr val="bg1"/>
                </a:solidFill>
              </a:rPr>
              <a:t>Top-Level Managers</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In a comprehensive sense, top-level managers make multiple decisions regarding the strategies their firms will choose and then the implementation of those strategies.</a:t>
            </a:r>
          </a:p>
          <a:p>
            <a:r>
              <a:rPr lang="en-US" dirty="0"/>
              <a:t>When making decisions related to using the strategic management process, managers often use their discretion (or latitude for action).</a:t>
            </a:r>
          </a:p>
          <a:p>
            <a:pPr lvl="1"/>
            <a:r>
              <a:rPr lang="en-US" dirty="0"/>
              <a:t>The primary factors that determine the amount of decision-making discretion a manager has are:</a:t>
            </a:r>
          </a:p>
          <a:p>
            <a:pPr lvl="2"/>
            <a:r>
              <a:rPr lang="en-US" dirty="0"/>
              <a:t>External environmental sources </a:t>
            </a:r>
          </a:p>
          <a:p>
            <a:pPr lvl="2"/>
            <a:r>
              <a:rPr lang="en-US" dirty="0"/>
              <a:t>Organizational characteristics</a:t>
            </a:r>
          </a:p>
          <a:p>
            <a:pPr lvl="2"/>
            <a:r>
              <a:rPr lang="en-US" dirty="0"/>
              <a:t>Managerial characteristics</a:t>
            </a:r>
          </a:p>
          <a:p>
            <a:pPr lvl="1"/>
            <a:r>
              <a:rPr lang="en-US" spc="-40" dirty="0"/>
              <a:t>How managers exercise discretion when making decisions is critical to the firm’s success and affects or shapes its culture as well.</a:t>
            </a:r>
          </a:p>
        </p:txBody>
      </p:sp>
    </p:spTree>
    <p:extLst>
      <p:ext uri="{BB962C8B-B14F-4D97-AF65-F5344CB8AC3E}">
        <p14:creationId xmlns:p14="http://schemas.microsoft.com/office/powerpoint/2010/main" val="132529751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6733" y="122302"/>
            <a:ext cx="10972797" cy="1041120"/>
          </a:xfrm>
        </p:spPr>
        <p:txBody>
          <a:bodyPr/>
          <a:lstStyle/>
          <a:p>
            <a:r>
              <a:rPr lang="en-US" sz="2800" dirty="0">
                <a:solidFill>
                  <a:schemeClr val="bg1"/>
                </a:solidFill>
              </a:rPr>
              <a:t>Factors Affecting Managerial Discretion</a:t>
            </a:r>
          </a:p>
        </p:txBody>
      </p:sp>
      <p:pic>
        <p:nvPicPr>
          <p:cNvPr id="9" name="Picture Placeholder 8" descr="A figure shows the factors affecting managerial discretion. &#10;&#10;At the top-left of the figure is a vertical rectangle labeled External Environment, which contains the following bulleted points: Industry structure, Rate of market growth, Number and type of competitors, Nature and degree of political / legal constraints, and Degree to which products can be differentiated. At the top-right of the figure is a vertical rectangle labeled Characteristics of the Organization, which contains the following bulleted points: Size, Age, Culture, Availability of resources, and Patterns of interaction among employees. At the bottom-center of the figure is a vertical rectangle labeled Characteristics of the Manager, which contains the following bulleted points: Tolerance for ambiguity, Commitment to the firm and its desired strategic outcomes, Interpersonal skills, Aspiration level, and Degree of self-confidence. Each of the rectangles have an arrow extending from them and leading to a rectangle in the middle of the figure labeled Managerial Discretion." title="Figure 12.2 – Factors Affecting Managerial Discretion"/>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387296" y="1523999"/>
            <a:ext cx="4396283" cy="4737373"/>
          </a:xfrm>
        </p:spPr>
      </p:pic>
      <p:pic>
        <p:nvPicPr>
          <p:cNvPr id="18" name="Picture Placeholder 17" descr="Below the figure is the following source line: Adapted from S. Finkelstein and D. C. Hambrick, 19 96, Strategic Leadership: Top Executives and Their Effects on Organizations, Saint Paul, Minnesota: West Publishing Company." title="Figure 12.2 Source Line"/>
          <p:cNvPicPr>
            <a:picLocks noGrp="1" noChangeAspect="1"/>
          </p:cNvPicPr>
          <p:nvPr>
            <p:ph type="pic" sz="quarter" idx="12"/>
          </p:nvPr>
        </p:nvPicPr>
        <p:blipFill>
          <a:blip r:embed="rId3" cstate="email">
            <a:extLst>
              <a:ext uri="{28A0092B-C50C-407E-A947-70E740481C1C}">
                <a14:useLocalDpi xmlns:a14="http://schemas.microsoft.com/office/drawing/2010/main" val="0"/>
              </a:ext>
            </a:extLst>
          </a:blip>
          <a:stretch>
            <a:fillRect/>
          </a:stretch>
        </p:blipFill>
        <p:spPr>
          <a:xfrm>
            <a:off x="506733" y="6288938"/>
            <a:ext cx="5943600" cy="360578"/>
          </a:xfrm>
        </p:spPr>
      </p:pic>
    </p:spTree>
    <p:extLst>
      <p:ext uri="{BB962C8B-B14F-4D97-AF65-F5344CB8AC3E}">
        <p14:creationId xmlns:p14="http://schemas.microsoft.com/office/powerpoint/2010/main" val="315542182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70778"/>
            <a:ext cx="10972799" cy="1041120"/>
          </a:xfrm>
        </p:spPr>
        <p:txBody>
          <a:bodyPr/>
          <a:lstStyle/>
          <a:p>
            <a:r>
              <a:rPr lang="en-US" dirty="0">
                <a:solidFill>
                  <a:schemeClr val="bg1"/>
                </a:solidFill>
              </a:rPr>
              <a:t>Top Management Teams </a:t>
            </a:r>
            <a:br>
              <a:rPr lang="en-US" dirty="0">
                <a:solidFill>
                  <a:schemeClr val="bg1"/>
                </a:solidFill>
              </a:rPr>
            </a:br>
            <a:r>
              <a:rPr lang="en-US" sz="1800" dirty="0">
                <a:solidFill>
                  <a:schemeClr val="bg1"/>
                </a:solidFill>
              </a:rPr>
              <a:t>(slide 1 of 7)</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The complex challenges facing most organizations require the exercise of strategic leadership by a team of executives rather than by a single individual.</a:t>
            </a:r>
            <a:endParaRPr lang="en-US" sz="2400" dirty="0"/>
          </a:p>
          <a:p>
            <a:pPr lvl="1"/>
            <a:r>
              <a:rPr lang="en-US" dirty="0"/>
              <a:t>A </a:t>
            </a:r>
            <a:r>
              <a:rPr lang="en-US" b="1" dirty="0"/>
              <a:t>top management team</a:t>
            </a:r>
            <a:r>
              <a:rPr lang="en-US" dirty="0"/>
              <a:t> is composed of the individuals responsible for making certain the firm uses the strategic management process, especially to select and implement strategies.</a:t>
            </a:r>
          </a:p>
          <a:p>
            <a:pPr lvl="2"/>
            <a:r>
              <a:rPr lang="en-US" dirty="0"/>
              <a:t>Typically, the top management team includes the officers of the corporation and/or members of the board of directors.</a:t>
            </a:r>
          </a:p>
          <a:p>
            <a:pPr marL="342900" lvl="2" indent="-342900"/>
            <a:r>
              <a:rPr lang="en-US" sz="2800" dirty="0"/>
              <a:t>Top management teams help C</a:t>
            </a:r>
            <a:r>
              <a:rPr lang="en-US" sz="2800" spc="-1000" dirty="0"/>
              <a:t> </a:t>
            </a:r>
            <a:r>
              <a:rPr lang="en-US" sz="2800" dirty="0"/>
              <a:t>E</a:t>
            </a:r>
            <a:r>
              <a:rPr lang="en-US" sz="2800" spc="-1000" dirty="0"/>
              <a:t> </a:t>
            </a:r>
            <a:r>
              <a:rPr lang="en-US" sz="2800" dirty="0"/>
              <a:t>O</a:t>
            </a:r>
            <a:r>
              <a:rPr lang="en-US" sz="2800" spc="-1000" dirty="0"/>
              <a:t> </a:t>
            </a:r>
            <a:r>
              <a:rPr lang="en-US" sz="2800" dirty="0"/>
              <a:t>s:</a:t>
            </a:r>
          </a:p>
          <a:p>
            <a:pPr lvl="1"/>
            <a:r>
              <a:rPr lang="en-US" dirty="0"/>
              <a:t>Avoid managerial hubris (overconfidence)</a:t>
            </a:r>
          </a:p>
          <a:p>
            <a:pPr lvl="1"/>
            <a:r>
              <a:rPr lang="en-US" dirty="0"/>
              <a:t>Make better decisions</a:t>
            </a:r>
          </a:p>
        </p:txBody>
      </p:sp>
    </p:spTree>
    <p:extLst>
      <p:ext uri="{BB962C8B-B14F-4D97-AF65-F5344CB8AC3E}">
        <p14:creationId xmlns:p14="http://schemas.microsoft.com/office/powerpoint/2010/main" val="3634204833"/>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02198"/>
            <a:ext cx="10972799" cy="1041120"/>
          </a:xfrm>
        </p:spPr>
        <p:txBody>
          <a:bodyPr/>
          <a:lstStyle/>
          <a:p>
            <a:r>
              <a:rPr lang="en-US" dirty="0">
                <a:solidFill>
                  <a:schemeClr val="bg1"/>
                </a:solidFill>
              </a:rPr>
              <a:t>Top Management Teams </a:t>
            </a:r>
            <a:br>
              <a:rPr lang="en-US" dirty="0">
                <a:solidFill>
                  <a:schemeClr val="bg1"/>
                </a:solidFill>
              </a:rPr>
            </a:br>
            <a:r>
              <a:rPr lang="en-US" sz="1800" dirty="0">
                <a:solidFill>
                  <a:schemeClr val="bg1"/>
                </a:solidFill>
              </a:rPr>
              <a:t>(slide 2 of 7)</a:t>
            </a:r>
            <a:endParaRPr lang="en-US" sz="1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pPr marL="0" lvl="2" indent="0">
              <a:buNone/>
            </a:pPr>
            <a:r>
              <a:rPr lang="en-US" sz="3200" b="1" dirty="0"/>
              <a:t>Top Management Teams, Firm Performance, and Strategic Change</a:t>
            </a:r>
          </a:p>
          <a:p>
            <a:pPr marL="342900" lvl="2" indent="-342900"/>
            <a:r>
              <a:rPr lang="en-US" sz="3200" dirty="0"/>
              <a:t>Firms try to form a top management team with the knowledge and expertise needed to operate the internal organization and deal with the firm’s stakeholders as well as its competitors.</a:t>
            </a:r>
          </a:p>
          <a:p>
            <a:pPr marL="342900" lvl="2" indent="-342900"/>
            <a:r>
              <a:rPr lang="en-US" sz="3200" dirty="0"/>
              <a:t>Firms also need to structure the top management team to best utilize the expertise of each member.</a:t>
            </a:r>
          </a:p>
          <a:p>
            <a:pPr marL="800100" lvl="3" indent="-342900"/>
            <a:r>
              <a:rPr lang="en-US" sz="2800" spc="-30" dirty="0"/>
              <a:t>Organizing a team with different types of expertise and knowledge bases typically creates a heterogeneous top management team.</a:t>
            </a:r>
          </a:p>
          <a:p>
            <a:pPr lvl="2"/>
            <a:r>
              <a:rPr lang="en-US" sz="2400" dirty="0"/>
              <a:t>A </a:t>
            </a:r>
            <a:r>
              <a:rPr lang="en-US" sz="2400" b="1" dirty="0"/>
              <a:t>heterogeneous top management team </a:t>
            </a:r>
            <a:r>
              <a:rPr lang="en-US" sz="2400" dirty="0"/>
              <a:t>is composed of individuals with different functional backgrounds, experience, and education.</a:t>
            </a:r>
          </a:p>
        </p:txBody>
      </p:sp>
    </p:spTree>
    <p:extLst>
      <p:ext uri="{BB962C8B-B14F-4D97-AF65-F5344CB8AC3E}">
        <p14:creationId xmlns:p14="http://schemas.microsoft.com/office/powerpoint/2010/main" val="1805606218"/>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25058"/>
            <a:ext cx="10972799" cy="1041120"/>
          </a:xfrm>
        </p:spPr>
        <p:txBody>
          <a:bodyPr/>
          <a:lstStyle/>
          <a:p>
            <a:r>
              <a:rPr lang="en-US" dirty="0">
                <a:solidFill>
                  <a:schemeClr val="bg1"/>
                </a:solidFill>
              </a:rPr>
              <a:t>Top Management Teams </a:t>
            </a:r>
            <a:br>
              <a:rPr lang="en-US" dirty="0">
                <a:solidFill>
                  <a:schemeClr val="bg1"/>
                </a:solidFill>
              </a:rPr>
            </a:br>
            <a:r>
              <a:rPr lang="en-US" sz="1800" dirty="0">
                <a:solidFill>
                  <a:schemeClr val="bg1"/>
                </a:solidFill>
              </a:rPr>
              <a:t>(slide 3 of 7)</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2" indent="-342900"/>
            <a:r>
              <a:rPr lang="en-US" sz="2800" dirty="0"/>
              <a:t>In effect, top management team members learn from each other from discussing their different perspectives and thereby develop better decisions.</a:t>
            </a:r>
          </a:p>
          <a:p>
            <a:pPr marL="800100" lvl="3" indent="-342900"/>
            <a:r>
              <a:rPr lang="en-US" sz="2400" dirty="0"/>
              <a:t>In turn, higher-quality decisions lead to stronger firm performance.</a:t>
            </a:r>
          </a:p>
          <a:p>
            <a:pPr marL="342900" lvl="2" indent="-342900"/>
            <a:r>
              <a:rPr lang="en-US" sz="2800" dirty="0"/>
              <a:t>However, a group of top executives with diverse backgrounds may inhibit effective decision-making processes if the team lacks the ability to manage itself effectively.</a:t>
            </a:r>
          </a:p>
          <a:p>
            <a:pPr marL="800100" lvl="3" indent="-342900"/>
            <a:r>
              <a:rPr lang="en-US" sz="2400" dirty="0"/>
              <a:t>The more heterogeneous and larger the top management team, the more difficult it is for the team to cohesively implement strategies.</a:t>
            </a:r>
          </a:p>
        </p:txBody>
      </p:sp>
    </p:spTree>
    <p:extLst>
      <p:ext uri="{BB962C8B-B14F-4D97-AF65-F5344CB8AC3E}">
        <p14:creationId xmlns:p14="http://schemas.microsoft.com/office/powerpoint/2010/main" val="3659096077"/>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93638"/>
            <a:ext cx="10972799" cy="1041120"/>
          </a:xfrm>
        </p:spPr>
        <p:txBody>
          <a:bodyPr/>
          <a:lstStyle/>
          <a:p>
            <a:r>
              <a:rPr lang="en-US" dirty="0">
                <a:solidFill>
                  <a:schemeClr val="bg1"/>
                </a:solidFill>
              </a:rPr>
              <a:t>Top Management Teams </a:t>
            </a:r>
            <a:br>
              <a:rPr lang="en-US" dirty="0">
                <a:solidFill>
                  <a:schemeClr val="bg1"/>
                </a:solidFill>
              </a:rPr>
            </a:br>
            <a:r>
              <a:rPr lang="en-US" sz="1800" dirty="0">
                <a:solidFill>
                  <a:schemeClr val="bg1"/>
                </a:solidFill>
              </a:rPr>
              <a:t>(slide 4 of 7)</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2" indent="-342900"/>
            <a:r>
              <a:rPr lang="en-US" sz="2800" dirty="0"/>
              <a:t>Having members with substantive expertise in the firm’s core businesses is important to a top management team’s effectiveness.</a:t>
            </a:r>
          </a:p>
          <a:p>
            <a:pPr marL="800100" lvl="3" indent="-342900"/>
            <a:r>
              <a:rPr lang="en-US" sz="2400" b="1" dirty="0"/>
              <a:t>Example: </a:t>
            </a:r>
            <a:r>
              <a:rPr lang="en-US" sz="2400" dirty="0"/>
              <a:t>In a high-technology industry, team members must have R</a:t>
            </a:r>
            <a:r>
              <a:rPr lang="en-US" sz="2400" spc="-1000" dirty="0"/>
              <a:t> </a:t>
            </a:r>
            <a:r>
              <a:rPr lang="en-US" sz="2400" dirty="0"/>
              <a:t>&amp;</a:t>
            </a:r>
            <a:r>
              <a:rPr lang="en-US" sz="2400" spc="-1000" dirty="0"/>
              <a:t> </a:t>
            </a:r>
            <a:r>
              <a:rPr lang="en-US" sz="2400" dirty="0"/>
              <a:t>D expertise.</a:t>
            </a:r>
          </a:p>
          <a:p>
            <a:pPr marL="342900" lvl="2" indent="-342900"/>
            <a:r>
              <a:rPr lang="en-US" sz="2800" dirty="0"/>
              <a:t>Decisions reached by more heterogeneous top management teams have a positive relationship with innovation and strategic change.</a:t>
            </a:r>
          </a:p>
          <a:p>
            <a:pPr marL="800100" lvl="3" indent="-342900"/>
            <a:r>
              <a:rPr lang="en-US" sz="2400" dirty="0"/>
              <a:t>Heterogeneity may influence team members to think more creatively when making decisions and taking actions.</a:t>
            </a:r>
          </a:p>
          <a:p>
            <a:pPr marL="800100" lvl="3" indent="-342900"/>
            <a:r>
              <a:rPr lang="en-US" sz="2400" dirty="0"/>
              <a:t>Firms that could benefit by changing their strategies are more likely to make those changes if they have a heterogeneous top management team.</a:t>
            </a:r>
            <a:endParaRPr lang="en-US" dirty="0"/>
          </a:p>
        </p:txBody>
      </p:sp>
    </p:spTree>
    <p:extLst>
      <p:ext uri="{BB962C8B-B14F-4D97-AF65-F5344CB8AC3E}">
        <p14:creationId xmlns:p14="http://schemas.microsoft.com/office/powerpoint/2010/main" val="286522390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70778"/>
            <a:ext cx="10972799" cy="1041120"/>
          </a:xfrm>
        </p:spPr>
        <p:txBody>
          <a:bodyPr/>
          <a:lstStyle/>
          <a:p>
            <a:r>
              <a:rPr lang="en-US" dirty="0">
                <a:solidFill>
                  <a:schemeClr val="bg1"/>
                </a:solidFill>
              </a:rPr>
              <a:t>Top Management Teams </a:t>
            </a:r>
            <a:br>
              <a:rPr lang="en-US" dirty="0">
                <a:solidFill>
                  <a:schemeClr val="bg1"/>
                </a:solidFill>
              </a:rPr>
            </a:br>
            <a:r>
              <a:rPr lang="en-US" sz="1800" dirty="0">
                <a:solidFill>
                  <a:schemeClr val="bg1"/>
                </a:solidFill>
              </a:rPr>
              <a:t>(slide 5 of 7)</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0" lvl="2" indent="0">
              <a:buNone/>
            </a:pPr>
            <a:r>
              <a:rPr lang="en-US" sz="2800" b="1" dirty="0"/>
              <a:t>The C</a:t>
            </a:r>
            <a:r>
              <a:rPr lang="en-US" sz="2800" b="1" spc="-1000" dirty="0"/>
              <a:t> </a:t>
            </a:r>
            <a:r>
              <a:rPr lang="en-US" sz="2800" b="1" dirty="0"/>
              <a:t>E</a:t>
            </a:r>
            <a:r>
              <a:rPr lang="en-US" sz="2800" b="1" spc="-1000" dirty="0"/>
              <a:t> </a:t>
            </a:r>
            <a:r>
              <a:rPr lang="en-US" sz="2800" b="1" dirty="0"/>
              <a:t>O and Top Management Team Power</a:t>
            </a:r>
          </a:p>
          <a:p>
            <a:pPr marL="342900" lvl="2" indent="-342900"/>
            <a:r>
              <a:rPr lang="en-US" sz="2800" dirty="0"/>
              <a:t>Firm performance tends to improve when the board of directors is involved more directly in helping to shape the firm’s strategic direction.</a:t>
            </a:r>
          </a:p>
          <a:p>
            <a:pPr marL="342900" lvl="2" indent="-342900"/>
            <a:r>
              <a:rPr lang="en-US" sz="2800" dirty="0"/>
              <a:t>However, when the C</a:t>
            </a:r>
            <a:r>
              <a:rPr lang="en-US" sz="2800" spc="-1000" dirty="0"/>
              <a:t> </a:t>
            </a:r>
            <a:r>
              <a:rPr lang="en-US" sz="2800" dirty="0"/>
              <a:t>E</a:t>
            </a:r>
            <a:r>
              <a:rPr lang="en-US" sz="2800" spc="-1000" dirty="0"/>
              <a:t> </a:t>
            </a:r>
            <a:r>
              <a:rPr lang="en-US" sz="2800" dirty="0"/>
              <a:t>O has a great deal of power, the board may be less involved in decisions about strategy formulation and implementation.</a:t>
            </a:r>
          </a:p>
          <a:p>
            <a:pPr marL="800100" lvl="3" indent="-342900"/>
            <a:r>
              <a:rPr lang="en-US" sz="2400" dirty="0"/>
              <a:t>C</a:t>
            </a:r>
            <a:r>
              <a:rPr lang="en-US" sz="2400" spc="-1000" dirty="0"/>
              <a:t> </a:t>
            </a:r>
            <a:r>
              <a:rPr lang="en-US" sz="2400" dirty="0"/>
              <a:t>E</a:t>
            </a:r>
            <a:r>
              <a:rPr lang="en-US" sz="2400" spc="-1000" dirty="0"/>
              <a:t> </a:t>
            </a:r>
            <a:r>
              <a:rPr lang="en-US" sz="2400" dirty="0"/>
              <a:t>O</a:t>
            </a:r>
            <a:r>
              <a:rPr lang="en-US" sz="2400" spc="-1000" dirty="0"/>
              <a:t> </a:t>
            </a:r>
            <a:r>
              <a:rPr lang="en-US" sz="2400" dirty="0"/>
              <a:t>s increase their power by:</a:t>
            </a:r>
          </a:p>
          <a:p>
            <a:pPr lvl="2"/>
            <a:r>
              <a:rPr lang="en-US" dirty="0"/>
              <a:t>Appointing a number of sympathetic outside members to the board</a:t>
            </a:r>
          </a:p>
          <a:p>
            <a:pPr lvl="2"/>
            <a:r>
              <a:rPr lang="en-US" dirty="0"/>
              <a:t>Having inside board members who are also on the top management team and report to the CEO</a:t>
            </a:r>
          </a:p>
          <a:p>
            <a:pPr lvl="2"/>
            <a:r>
              <a:rPr lang="en-US" dirty="0"/>
              <a:t>Simultaneously serving as C</a:t>
            </a:r>
            <a:r>
              <a:rPr lang="en-US" spc="-1000" dirty="0"/>
              <a:t> </a:t>
            </a:r>
            <a:r>
              <a:rPr lang="en-US" dirty="0"/>
              <a:t>E</a:t>
            </a:r>
            <a:r>
              <a:rPr lang="en-US" spc="-1000" dirty="0"/>
              <a:t> </a:t>
            </a:r>
            <a:r>
              <a:rPr lang="en-US" dirty="0"/>
              <a:t>O and chair of the board (a practice known as </a:t>
            </a:r>
            <a:r>
              <a:rPr lang="en-US" i="1" dirty="0"/>
              <a:t>C</a:t>
            </a:r>
            <a:r>
              <a:rPr lang="en-US" i="1" spc="-1000" dirty="0"/>
              <a:t> </a:t>
            </a:r>
            <a:r>
              <a:rPr lang="en-US" i="1" dirty="0"/>
              <a:t>E</a:t>
            </a:r>
            <a:r>
              <a:rPr lang="en-US" i="1" spc="-1000" dirty="0"/>
              <a:t> </a:t>
            </a:r>
            <a:r>
              <a:rPr lang="en-US" i="1" dirty="0"/>
              <a:t>O duality</a:t>
            </a:r>
            <a:r>
              <a:rPr lang="en-US" dirty="0"/>
              <a:t>)</a:t>
            </a:r>
          </a:p>
        </p:txBody>
      </p:sp>
    </p:spTree>
    <p:extLst>
      <p:ext uri="{BB962C8B-B14F-4D97-AF65-F5344CB8AC3E}">
        <p14:creationId xmlns:p14="http://schemas.microsoft.com/office/powerpoint/2010/main" val="3832457549"/>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70778"/>
            <a:ext cx="10972799" cy="1041120"/>
          </a:xfrm>
        </p:spPr>
        <p:txBody>
          <a:bodyPr/>
          <a:lstStyle/>
          <a:p>
            <a:r>
              <a:rPr lang="en-US" dirty="0">
                <a:solidFill>
                  <a:schemeClr val="bg1"/>
                </a:solidFill>
              </a:rPr>
              <a:t>Top Management Teams </a:t>
            </a:r>
            <a:br>
              <a:rPr lang="en-US" dirty="0">
                <a:solidFill>
                  <a:schemeClr val="bg1"/>
                </a:solidFill>
              </a:rPr>
            </a:br>
            <a:r>
              <a:rPr lang="en-US" sz="1800" dirty="0">
                <a:solidFill>
                  <a:schemeClr val="bg1"/>
                </a:solidFill>
              </a:rPr>
              <a:t>(slide 6 of 7)</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2" indent="-342900"/>
            <a:r>
              <a:rPr lang="en-US" sz="3200" dirty="0"/>
              <a:t>C</a:t>
            </a:r>
            <a:r>
              <a:rPr lang="en-US" sz="3200" spc="-1000" dirty="0"/>
              <a:t> </a:t>
            </a:r>
            <a:r>
              <a:rPr lang="en-US" sz="3200" dirty="0"/>
              <a:t>E</a:t>
            </a:r>
            <a:r>
              <a:rPr lang="en-US" sz="3200" spc="-1000" dirty="0"/>
              <a:t> </a:t>
            </a:r>
            <a:r>
              <a:rPr lang="en-US" sz="3200" dirty="0"/>
              <a:t>O duality:</a:t>
            </a:r>
          </a:p>
          <a:p>
            <a:pPr marL="800100" lvl="3" indent="-342900"/>
            <a:r>
              <a:rPr lang="en-US" sz="2800" dirty="0"/>
              <a:t>Occurs most commonly in larger firms</a:t>
            </a:r>
          </a:p>
          <a:p>
            <a:pPr marL="800100" lvl="3" indent="-342900"/>
            <a:r>
              <a:rPr lang="en-US" sz="2800" dirty="0"/>
              <a:t>Is under scrutiny and attack due to increased shareholder activism</a:t>
            </a:r>
          </a:p>
          <a:p>
            <a:pPr marL="800100" lvl="3" indent="-342900"/>
            <a:r>
              <a:rPr lang="en-US" sz="2800" dirty="0"/>
              <a:t>Can lead to poor performance and slow responses to change</a:t>
            </a:r>
          </a:p>
          <a:p>
            <a:pPr lvl="2"/>
            <a:r>
              <a:rPr lang="en-US" sz="2400" dirty="0"/>
              <a:t>However, research on C</a:t>
            </a:r>
            <a:r>
              <a:rPr lang="en-US" sz="2400" spc="-1000" dirty="0"/>
              <a:t> </a:t>
            </a:r>
            <a:r>
              <a:rPr lang="en-US" sz="2400" dirty="0"/>
              <a:t>E</a:t>
            </a:r>
            <a:r>
              <a:rPr lang="en-US" sz="2400" spc="-1000" dirty="0"/>
              <a:t> </a:t>
            </a:r>
            <a:r>
              <a:rPr lang="en-US" sz="2400" dirty="0"/>
              <a:t>O duality’s actual effect on firm performance remains inconclusive.</a:t>
            </a:r>
          </a:p>
          <a:p>
            <a:pPr marL="800100" lvl="3" indent="-342900"/>
            <a:r>
              <a:rPr lang="en-US" sz="2800" dirty="0"/>
              <a:t>Can also lead to positive outcomes, such as when a C</a:t>
            </a:r>
            <a:r>
              <a:rPr lang="en-US" sz="2800" spc="-1000" dirty="0"/>
              <a:t> </a:t>
            </a:r>
            <a:r>
              <a:rPr lang="en-US" sz="2800" dirty="0"/>
              <a:t>E</a:t>
            </a:r>
            <a:r>
              <a:rPr lang="en-US" sz="2800" spc="-1000" dirty="0"/>
              <a:t> </a:t>
            </a:r>
            <a:r>
              <a:rPr lang="en-US" sz="2800" dirty="0"/>
              <a:t>O acts as a </a:t>
            </a:r>
            <a:r>
              <a:rPr lang="en-US" sz="2800" i="1" dirty="0"/>
              <a:t>steward</a:t>
            </a:r>
            <a:r>
              <a:rPr lang="en-US" sz="2800" dirty="0"/>
              <a:t> of the firm’s assets</a:t>
            </a:r>
          </a:p>
          <a:p>
            <a:pPr lvl="2"/>
            <a:r>
              <a:rPr lang="en-US" sz="2400" dirty="0"/>
              <a:t>In this instance, holding the dual roles of C</a:t>
            </a:r>
            <a:r>
              <a:rPr lang="en-US" sz="2400" spc="-1000" dirty="0"/>
              <a:t> </a:t>
            </a:r>
            <a:r>
              <a:rPr lang="en-US" sz="2400" dirty="0"/>
              <a:t>E</a:t>
            </a:r>
            <a:r>
              <a:rPr lang="en-US" sz="2400" spc="-1000" dirty="0"/>
              <a:t> </a:t>
            </a:r>
            <a:r>
              <a:rPr lang="en-US" sz="2400" dirty="0"/>
              <a:t>O and board chair facilitates efforts to make decisions and take actions that are in stakeholders’ interests.</a:t>
            </a:r>
          </a:p>
        </p:txBody>
      </p:sp>
    </p:spTree>
    <p:extLst>
      <p:ext uri="{BB962C8B-B14F-4D97-AF65-F5344CB8AC3E}">
        <p14:creationId xmlns:p14="http://schemas.microsoft.com/office/powerpoint/2010/main" val="1635940716"/>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05068"/>
            <a:ext cx="10972799" cy="1041120"/>
          </a:xfrm>
        </p:spPr>
        <p:txBody>
          <a:bodyPr/>
          <a:lstStyle/>
          <a:p>
            <a:r>
              <a:rPr lang="en-US" dirty="0">
                <a:solidFill>
                  <a:schemeClr val="bg1"/>
                </a:solidFill>
              </a:rPr>
              <a:t>Top Management Teams </a:t>
            </a:r>
            <a:br>
              <a:rPr lang="en-US" dirty="0">
                <a:solidFill>
                  <a:schemeClr val="bg1"/>
                </a:solidFill>
              </a:rPr>
            </a:br>
            <a:r>
              <a:rPr lang="en-US" sz="1800" dirty="0">
                <a:solidFill>
                  <a:schemeClr val="bg1"/>
                </a:solidFill>
              </a:rPr>
              <a:t>(slide 7 of 7)</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Individuals with long tenure as the C</a:t>
            </a:r>
            <a:r>
              <a:rPr lang="en-US" spc="-1000" dirty="0"/>
              <a:t> </a:t>
            </a:r>
            <a:r>
              <a:rPr lang="en-US" dirty="0"/>
              <a:t>E</a:t>
            </a:r>
            <a:r>
              <a:rPr lang="en-US" spc="-1000" dirty="0"/>
              <a:t> </a:t>
            </a:r>
            <a:r>
              <a:rPr lang="en-US" dirty="0"/>
              <a:t>O and as a member of the top management team have greater influence on board decisions.</a:t>
            </a:r>
          </a:p>
          <a:p>
            <a:r>
              <a:rPr lang="en-US" dirty="0"/>
              <a:t>An individual firm’s situation should influence choices about the relative degrees of power held by the board and top management team members.</a:t>
            </a:r>
          </a:p>
          <a:p>
            <a:pPr lvl="1"/>
            <a:r>
              <a:rPr lang="en-US" dirty="0"/>
              <a:t>The abundance of resources in a firm’s external environment and the volatility of that environment may affect the ideal balance of power between the board and the top management team.</a:t>
            </a:r>
          </a:p>
          <a:p>
            <a:pPr lvl="2"/>
            <a:r>
              <a:rPr lang="en-US" b="1" dirty="0"/>
              <a:t>Example:</a:t>
            </a:r>
            <a:r>
              <a:rPr lang="en-US" dirty="0"/>
              <a:t> A volatile and uncertain environment has the potential to create a situation in which a powerful C</a:t>
            </a:r>
            <a:r>
              <a:rPr lang="en-US" spc="-1000" dirty="0"/>
              <a:t> </a:t>
            </a:r>
            <a:r>
              <a:rPr lang="en-US" dirty="0"/>
              <a:t>E</a:t>
            </a:r>
            <a:r>
              <a:rPr lang="en-US" spc="-1000" dirty="0"/>
              <a:t> </a:t>
            </a:r>
            <a:r>
              <a:rPr lang="en-US" dirty="0"/>
              <a:t>O can take quicker action than a diverse top management team, which may stall or even prevent the making of decisions in a timely manner due to a lack of cohesion.</a:t>
            </a:r>
            <a:endParaRPr lang="en-US" sz="2800" dirty="0"/>
          </a:p>
        </p:txBody>
      </p:sp>
    </p:spTree>
    <p:extLst>
      <p:ext uri="{BB962C8B-B14F-4D97-AF65-F5344CB8AC3E}">
        <p14:creationId xmlns:p14="http://schemas.microsoft.com/office/powerpoint/2010/main" val="3002127552"/>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3785B-F2EE-5EAA-948C-491A34CEC0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0CA587-E032-C67E-CE96-40DDD40ACC87}"/>
              </a:ext>
            </a:extLst>
          </p:cNvPr>
          <p:cNvSpPr>
            <a:spLocks noGrp="1"/>
          </p:cNvSpPr>
          <p:nvPr>
            <p:ph type="title"/>
          </p:nvPr>
        </p:nvSpPr>
        <p:spPr>
          <a:xfrm>
            <a:off x="3274017" y="50622"/>
            <a:ext cx="5796366" cy="1143000"/>
          </a:xfrm>
        </p:spPr>
        <p:txBody>
          <a:bodyPr anchor="ctr">
            <a:noAutofit/>
          </a:bodyPr>
          <a:lstStyle/>
          <a:p>
            <a:r>
              <a:rPr lang="en-GB" sz="3600" b="1" dirty="0">
                <a:solidFill>
                  <a:schemeClr val="bg1"/>
                </a:solidFill>
              </a:rPr>
              <a:t>Classroom Activity: Team Composition Analysis (10 mins)</a:t>
            </a:r>
          </a:p>
        </p:txBody>
      </p:sp>
      <p:sp>
        <p:nvSpPr>
          <p:cNvPr id="3" name="Content Placeholder 2">
            <a:extLst>
              <a:ext uri="{FF2B5EF4-FFF2-40B4-BE49-F238E27FC236}">
                <a16:creationId xmlns:a16="http://schemas.microsoft.com/office/drawing/2014/main" id="{11366D39-8DD8-B783-C2B0-32D27FA7154E}"/>
              </a:ext>
            </a:extLst>
          </p:cNvPr>
          <p:cNvSpPr>
            <a:spLocks noGrp="1"/>
          </p:cNvSpPr>
          <p:nvPr>
            <p:ph sz="half" idx="1"/>
          </p:nvPr>
        </p:nvSpPr>
        <p:spPr>
          <a:xfrm>
            <a:off x="263470" y="1966364"/>
            <a:ext cx="5492858" cy="3989040"/>
          </a:xfrm>
        </p:spPr>
        <p:txBody>
          <a:bodyPr>
            <a:normAutofit/>
          </a:bodyPr>
          <a:lstStyle/>
          <a:p>
            <a:r>
              <a:rPr lang="en-GB" sz="2800" dirty="0">
                <a:solidFill>
                  <a:srgbClr val="231F1F"/>
                </a:solidFill>
              </a:rPr>
              <a:t>Groups </a:t>
            </a:r>
            <a:r>
              <a:rPr lang="en-GB" sz="2800" dirty="0" err="1">
                <a:solidFill>
                  <a:srgbClr val="231F1F"/>
                </a:solidFill>
              </a:rPr>
              <a:t>analyze</a:t>
            </a:r>
            <a:r>
              <a:rPr lang="en-GB" sz="2800" dirty="0">
                <a:solidFill>
                  <a:srgbClr val="231F1F"/>
                </a:solidFill>
              </a:rPr>
              <a:t> a mini-case (e.g., Apple’s top team under Cook). </a:t>
            </a:r>
          </a:p>
          <a:p>
            <a:r>
              <a:rPr lang="en-GB" sz="2800" dirty="0">
                <a:solidFill>
                  <a:srgbClr val="231F1F"/>
                </a:solidFill>
              </a:rPr>
              <a:t>Identify how team heterogeneity influences innovation (e.g., new products). </a:t>
            </a:r>
          </a:p>
        </p:txBody>
      </p:sp>
      <p:pic>
        <p:nvPicPr>
          <p:cNvPr id="5" name="Content Placeholder 4" descr="Firemen in a huddle">
            <a:extLst>
              <a:ext uri="{FF2B5EF4-FFF2-40B4-BE49-F238E27FC236}">
                <a16:creationId xmlns:a16="http://schemas.microsoft.com/office/drawing/2014/main" id="{0ACE92FD-DB74-25F1-A32B-43D00676600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1966364"/>
            <a:ext cx="5492858" cy="3666482"/>
          </a:xfrm>
          <a:noFill/>
        </p:spPr>
      </p:pic>
    </p:spTree>
    <p:extLst>
      <p:ext uri="{BB962C8B-B14F-4D97-AF65-F5344CB8AC3E}">
        <p14:creationId xmlns:p14="http://schemas.microsoft.com/office/powerpoint/2010/main" val="2193038914"/>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1487330457"/>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47918"/>
            <a:ext cx="10972799" cy="1041120"/>
          </a:xfrm>
        </p:spPr>
        <p:txBody>
          <a:bodyPr/>
          <a:lstStyle/>
          <a:p>
            <a:r>
              <a:rPr lang="en-US" dirty="0">
                <a:solidFill>
                  <a:schemeClr val="bg1"/>
                </a:solidFill>
              </a:rPr>
              <a:t>Managerial Succession </a:t>
            </a:r>
            <a:r>
              <a:rPr lang="en-US" sz="1800" dirty="0">
                <a:solidFill>
                  <a:schemeClr val="bg1"/>
                </a:solidFill>
              </a:rPr>
              <a:t>(slide 1 of 6)</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2400" dirty="0"/>
              <a:t>Selecting the C</a:t>
            </a:r>
            <a:r>
              <a:rPr lang="en-US" sz="2400" spc="-1000" dirty="0"/>
              <a:t> </a:t>
            </a:r>
            <a:r>
              <a:rPr lang="en-US" sz="2400" dirty="0"/>
              <a:t>E</a:t>
            </a:r>
            <a:r>
              <a:rPr lang="en-US" sz="2400" spc="-1000" dirty="0"/>
              <a:t> </a:t>
            </a:r>
            <a:r>
              <a:rPr lang="en-US" sz="2400" dirty="0"/>
              <a:t>O has been and remains one of the most important responsibilities for a board of directors.</a:t>
            </a:r>
          </a:p>
          <a:p>
            <a:r>
              <a:rPr lang="en-US" sz="2400" dirty="0"/>
              <a:t>Many companies use leadership-screening systems to:</a:t>
            </a:r>
          </a:p>
          <a:p>
            <a:pPr lvl="1"/>
            <a:r>
              <a:rPr lang="en-US" sz="2000" dirty="0"/>
              <a:t>Identify individuals with strategic leadership potential</a:t>
            </a:r>
          </a:p>
          <a:p>
            <a:pPr lvl="1"/>
            <a:r>
              <a:rPr lang="en-US" sz="2000" dirty="0"/>
              <a:t>Determine the criteria individuals should satisfy to be a candidate for the C</a:t>
            </a:r>
            <a:r>
              <a:rPr lang="en-US" sz="2000" spc="-1000" dirty="0"/>
              <a:t> </a:t>
            </a:r>
            <a:r>
              <a:rPr lang="en-US" sz="2000" dirty="0"/>
              <a:t>E</a:t>
            </a:r>
            <a:r>
              <a:rPr lang="en-US" sz="2000" spc="-1000" dirty="0"/>
              <a:t> </a:t>
            </a:r>
            <a:r>
              <a:rPr lang="en-US" sz="2000" dirty="0"/>
              <a:t>O position</a:t>
            </a:r>
          </a:p>
          <a:p>
            <a:r>
              <a:rPr lang="en-US" sz="2400" spc="-10" dirty="0"/>
              <a:t>Based on the results of the assessments produced by these systems, firms place certain individuals into training and development programs as a means of shaping their potential as strategic leaders.</a:t>
            </a:r>
          </a:p>
          <a:p>
            <a:r>
              <a:rPr lang="en-US" sz="2400" dirty="0"/>
              <a:t>However, many companies do not have training and succession plans in place for their top-level managers or for others holding key leadership positions.</a:t>
            </a:r>
          </a:p>
          <a:p>
            <a:pPr lvl="1"/>
            <a:r>
              <a:rPr lang="en-US" sz="2000" dirty="0"/>
              <a:t>Without succession plans in place, continuity in using the firm’s strategic management process, even a successful one, is unlikely.</a:t>
            </a:r>
          </a:p>
        </p:txBody>
      </p:sp>
    </p:spTree>
    <p:extLst>
      <p:ext uri="{BB962C8B-B14F-4D97-AF65-F5344CB8AC3E}">
        <p14:creationId xmlns:p14="http://schemas.microsoft.com/office/powerpoint/2010/main" val="4259784061"/>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44043"/>
            <a:ext cx="10972799" cy="1041120"/>
          </a:xfrm>
        </p:spPr>
        <p:txBody>
          <a:bodyPr/>
          <a:lstStyle/>
          <a:p>
            <a:r>
              <a:rPr lang="en-US" dirty="0">
                <a:solidFill>
                  <a:schemeClr val="bg1"/>
                </a:solidFill>
              </a:rPr>
              <a:t>Managerial Succession </a:t>
            </a:r>
            <a:r>
              <a:rPr lang="en-US" sz="1800" dirty="0">
                <a:solidFill>
                  <a:schemeClr val="bg1"/>
                </a:solidFill>
              </a:rPr>
              <a:t>(slide 2 of 6)</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Organizations select managers and strategic leaders from two types of managerial labor markets:</a:t>
            </a:r>
          </a:p>
          <a:p>
            <a:pPr marL="800100" lvl="1" indent="-342900">
              <a:buFont typeface="+mj-lt"/>
              <a:buAutoNum type="arabicPeriod"/>
            </a:pPr>
            <a:r>
              <a:rPr lang="en-US" sz="2800" dirty="0"/>
              <a:t>Internal</a:t>
            </a:r>
          </a:p>
          <a:p>
            <a:pPr lvl="2"/>
            <a:r>
              <a:rPr lang="en-US" sz="2400" dirty="0"/>
              <a:t>An </a:t>
            </a:r>
            <a:r>
              <a:rPr lang="en-US" sz="2400" b="1" dirty="0"/>
              <a:t>internal managerial labor market </a:t>
            </a:r>
            <a:r>
              <a:rPr lang="en-US" sz="2400" dirty="0"/>
              <a:t>consists of a firm’s opportunities for managerial positions and the qualified employees within it.</a:t>
            </a:r>
          </a:p>
          <a:p>
            <a:pPr marL="800100" lvl="1" indent="-342900">
              <a:buFont typeface="+mj-lt"/>
              <a:buAutoNum type="arabicPeriod"/>
            </a:pPr>
            <a:r>
              <a:rPr lang="en-US" sz="2800" dirty="0"/>
              <a:t>External</a:t>
            </a:r>
          </a:p>
          <a:p>
            <a:pPr lvl="2"/>
            <a:r>
              <a:rPr lang="en-US" sz="2400" dirty="0"/>
              <a:t>An </a:t>
            </a:r>
            <a:r>
              <a:rPr lang="en-US" sz="2400" b="1" dirty="0"/>
              <a:t>external managerial labor market </a:t>
            </a:r>
            <a:r>
              <a:rPr lang="en-US" sz="2400" dirty="0"/>
              <a:t>is the collection of managerial career opportunities and the qualified people who are external to the organization in which the opportunities exist.</a:t>
            </a:r>
          </a:p>
        </p:txBody>
      </p:sp>
    </p:spTree>
    <p:extLst>
      <p:ext uri="{BB962C8B-B14F-4D97-AF65-F5344CB8AC3E}">
        <p14:creationId xmlns:p14="http://schemas.microsoft.com/office/powerpoint/2010/main" val="3057267337"/>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6731" y="147918"/>
            <a:ext cx="10972799" cy="1041120"/>
          </a:xfrm>
        </p:spPr>
        <p:txBody>
          <a:bodyPr/>
          <a:lstStyle/>
          <a:p>
            <a:r>
              <a:rPr lang="en-US" dirty="0">
                <a:solidFill>
                  <a:schemeClr val="bg1"/>
                </a:solidFill>
              </a:rPr>
              <a:t>Managerial Succession </a:t>
            </a:r>
            <a:r>
              <a:rPr lang="en-US" sz="1800" dirty="0">
                <a:solidFill>
                  <a:schemeClr val="bg1"/>
                </a:solidFill>
              </a:rPr>
              <a:t>(slide 3 of 6)</a:t>
            </a:r>
            <a:endParaRPr lang="en-US" sz="100" dirty="0">
              <a:solidFill>
                <a:schemeClr val="bg1"/>
              </a:solidFill>
            </a:endParaRPr>
          </a:p>
        </p:txBody>
      </p:sp>
      <p:sp>
        <p:nvSpPr>
          <p:cNvPr id="5" name="Text Placeholder 4"/>
          <p:cNvSpPr>
            <a:spLocks noGrp="1"/>
          </p:cNvSpPr>
          <p:nvPr>
            <p:ph type="body" sz="quarter" idx="10"/>
          </p:nvPr>
        </p:nvSpPr>
        <p:spPr/>
        <p:txBody>
          <a:bodyPr>
            <a:normAutofit fontScale="92500" lnSpcReduction="10000"/>
          </a:bodyPr>
          <a:lstStyle/>
          <a:p>
            <a:pPr marL="342900" lvl="2" indent="-342900"/>
            <a:r>
              <a:rPr lang="en-US" sz="3600" dirty="0"/>
              <a:t>In most instances, firms use the internal market to select their C</a:t>
            </a:r>
            <a:r>
              <a:rPr lang="en-US" sz="3600" spc="-1000" dirty="0"/>
              <a:t> </a:t>
            </a:r>
            <a:r>
              <a:rPr lang="en-US" sz="3600" dirty="0"/>
              <a:t>E</a:t>
            </a:r>
            <a:r>
              <a:rPr lang="en-US" sz="3600" spc="-1000" dirty="0"/>
              <a:t> </a:t>
            </a:r>
            <a:r>
              <a:rPr lang="en-US" sz="3600" dirty="0"/>
              <a:t>O.</a:t>
            </a:r>
          </a:p>
          <a:p>
            <a:pPr marL="800100" lvl="3" indent="-342900"/>
            <a:r>
              <a:rPr lang="en-US" sz="3200" dirty="0"/>
              <a:t>Some believe that there are several benefits to using the internal managerial labor market.</a:t>
            </a:r>
          </a:p>
          <a:p>
            <a:pPr lvl="2"/>
            <a:r>
              <a:rPr lang="en-US" sz="2800" dirty="0">
                <a:ea typeface="+mn-ea"/>
                <a:cs typeface="+mn-cs"/>
              </a:rPr>
              <a:t>There is a continuing commitment to the firm’s existing vision, mission, and strategies.</a:t>
            </a:r>
          </a:p>
          <a:p>
            <a:pPr lvl="2"/>
            <a:r>
              <a:rPr lang="en-US" sz="2800" dirty="0">
                <a:ea typeface="+mn-ea"/>
                <a:cs typeface="+mn-cs"/>
              </a:rPr>
              <a:t>Because of their experience with the firm and the industry in which it competes, inside C</a:t>
            </a:r>
            <a:r>
              <a:rPr lang="en-US" sz="2800" spc="-1000" dirty="0"/>
              <a:t> </a:t>
            </a:r>
            <a:r>
              <a:rPr lang="en-US" sz="2800" dirty="0">
                <a:ea typeface="+mn-ea"/>
                <a:cs typeface="+mn-cs"/>
              </a:rPr>
              <a:t>E</a:t>
            </a:r>
            <a:r>
              <a:rPr lang="en-US" sz="2800" spc="-1000" dirty="0"/>
              <a:t> </a:t>
            </a:r>
            <a:r>
              <a:rPr lang="en-US" sz="2800" dirty="0">
                <a:ea typeface="+mn-ea"/>
                <a:cs typeface="+mn-cs"/>
              </a:rPr>
              <a:t>O</a:t>
            </a:r>
            <a:r>
              <a:rPr lang="en-US" sz="2800" spc="-1000" dirty="0"/>
              <a:t> </a:t>
            </a:r>
            <a:r>
              <a:rPr lang="en-US" sz="2800" dirty="0">
                <a:ea typeface="+mn-ea"/>
                <a:cs typeface="+mn-cs"/>
              </a:rPr>
              <a:t>s are familiar with company products, markets, technologies, and operating procedures.</a:t>
            </a:r>
          </a:p>
          <a:p>
            <a:pPr lvl="2"/>
            <a:r>
              <a:rPr lang="en-US" sz="2800" dirty="0">
                <a:ea typeface="+mn-ea"/>
                <a:cs typeface="+mn-cs"/>
              </a:rPr>
              <a:t>Choosing a new C</a:t>
            </a:r>
            <a:r>
              <a:rPr lang="en-US" sz="2800" spc="-1000" dirty="0"/>
              <a:t> </a:t>
            </a:r>
            <a:r>
              <a:rPr lang="en-US" sz="2800" dirty="0">
                <a:ea typeface="+mn-ea"/>
                <a:cs typeface="+mn-cs"/>
              </a:rPr>
              <a:t>E</a:t>
            </a:r>
            <a:r>
              <a:rPr lang="en-US" sz="2800" spc="-1000" dirty="0"/>
              <a:t> </a:t>
            </a:r>
            <a:r>
              <a:rPr lang="en-US" sz="2800" dirty="0">
                <a:ea typeface="+mn-ea"/>
                <a:cs typeface="+mn-cs"/>
              </a:rPr>
              <a:t>O from within usually results in lower turnover among existing employees, many of whom possess valuable firm-specific knowledge and skills.</a:t>
            </a:r>
          </a:p>
        </p:txBody>
      </p:sp>
    </p:spTree>
    <p:extLst>
      <p:ext uri="{BB962C8B-B14F-4D97-AF65-F5344CB8AC3E}">
        <p14:creationId xmlns:p14="http://schemas.microsoft.com/office/powerpoint/2010/main" val="2240097424"/>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83871" y="125058"/>
            <a:ext cx="10972799" cy="1041120"/>
          </a:xfrm>
        </p:spPr>
        <p:txBody>
          <a:bodyPr/>
          <a:lstStyle/>
          <a:p>
            <a:r>
              <a:rPr lang="en-US" dirty="0">
                <a:solidFill>
                  <a:schemeClr val="bg1"/>
                </a:solidFill>
              </a:rPr>
              <a:t>Managerial Succession </a:t>
            </a:r>
            <a:r>
              <a:rPr lang="en-US" sz="1800" dirty="0">
                <a:solidFill>
                  <a:schemeClr val="bg1"/>
                </a:solidFill>
              </a:rPr>
              <a:t>(slide 4 of 6)</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2" indent="-342900"/>
            <a:r>
              <a:rPr lang="en-US" sz="3200" dirty="0"/>
              <a:t>Today, however, the number of instances in which new C</a:t>
            </a:r>
            <a:r>
              <a:rPr lang="en-US" sz="3200" spc="-1000" dirty="0"/>
              <a:t> </a:t>
            </a:r>
            <a:r>
              <a:rPr lang="en-US" sz="3200" dirty="0"/>
              <a:t>E</a:t>
            </a:r>
            <a:r>
              <a:rPr lang="en-US" sz="3200" spc="-1000" dirty="0"/>
              <a:t> </a:t>
            </a:r>
            <a:r>
              <a:rPr lang="en-US" sz="3200" dirty="0"/>
              <a:t>O</a:t>
            </a:r>
            <a:r>
              <a:rPr lang="en-US" sz="3200" spc="-1000" dirty="0"/>
              <a:t> </a:t>
            </a:r>
            <a:r>
              <a:rPr lang="en-US" sz="3200" dirty="0"/>
              <a:t>s come from the external managerial labor market is increasing.</a:t>
            </a:r>
          </a:p>
          <a:p>
            <a:pPr marL="800100" lvl="3" indent="-342900"/>
            <a:r>
              <a:rPr lang="en-US" sz="2800" dirty="0"/>
              <a:t>Conditions suggesting a potentially appropriate preference to hire from outside include:</a:t>
            </a:r>
          </a:p>
          <a:p>
            <a:pPr lvl="2"/>
            <a:r>
              <a:rPr lang="en-US" sz="2400" dirty="0">
                <a:ea typeface="+mn-ea"/>
                <a:cs typeface="+mn-cs"/>
              </a:rPr>
              <a:t>The firm’s need to enhance its ability to innovate</a:t>
            </a:r>
          </a:p>
          <a:p>
            <a:pPr lvl="2"/>
            <a:r>
              <a:rPr lang="en-US" sz="2400" dirty="0">
                <a:ea typeface="+mn-ea"/>
                <a:cs typeface="+mn-cs"/>
              </a:rPr>
              <a:t>The firm’s need to reverse its recent poor performance</a:t>
            </a:r>
          </a:p>
          <a:p>
            <a:pPr lvl="2"/>
            <a:r>
              <a:rPr lang="en-US" sz="2400" dirty="0">
                <a:ea typeface="+mn-ea"/>
                <a:cs typeface="+mn-cs"/>
              </a:rPr>
              <a:t>The fact that the industry in which the firm competes is experiencing rapid growth</a:t>
            </a:r>
          </a:p>
          <a:p>
            <a:pPr lvl="2"/>
            <a:r>
              <a:rPr lang="en-US" sz="2400" dirty="0">
                <a:ea typeface="+mn-ea"/>
                <a:cs typeface="+mn-cs"/>
              </a:rPr>
              <a:t>The need for strategic change</a:t>
            </a:r>
          </a:p>
        </p:txBody>
      </p:sp>
    </p:spTree>
    <p:extLst>
      <p:ext uri="{BB962C8B-B14F-4D97-AF65-F5344CB8AC3E}">
        <p14:creationId xmlns:p14="http://schemas.microsoft.com/office/powerpoint/2010/main" val="3001739456"/>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93638"/>
            <a:ext cx="10972799" cy="1041120"/>
          </a:xfrm>
        </p:spPr>
        <p:txBody>
          <a:bodyPr/>
          <a:lstStyle/>
          <a:p>
            <a:r>
              <a:rPr lang="en-US" dirty="0">
                <a:solidFill>
                  <a:schemeClr val="bg1"/>
                </a:solidFill>
              </a:rPr>
              <a:t>Managerial Succession </a:t>
            </a:r>
            <a:r>
              <a:rPr lang="en-US" sz="1800" dirty="0">
                <a:solidFill>
                  <a:schemeClr val="bg1"/>
                </a:solidFill>
              </a:rPr>
              <a:t>(slide 5 of 6)</a:t>
            </a:r>
            <a:endParaRPr lang="en-US" sz="100" dirty="0">
              <a:solidFill>
                <a:schemeClr val="bg1"/>
              </a:solidFill>
            </a:endParaRPr>
          </a:p>
        </p:txBody>
      </p:sp>
      <p:sp>
        <p:nvSpPr>
          <p:cNvPr id="5" name="Text Placeholder 4"/>
          <p:cNvSpPr>
            <a:spLocks noGrp="1"/>
          </p:cNvSpPr>
          <p:nvPr>
            <p:ph type="body" sz="quarter" idx="10"/>
          </p:nvPr>
        </p:nvSpPr>
        <p:spPr/>
        <p:txBody>
          <a:bodyPr/>
          <a:lstStyle/>
          <a:p>
            <a:pPr marL="342900" lvl="2" indent="-342900"/>
            <a:r>
              <a:rPr lang="en-US" sz="2800" dirty="0"/>
              <a:t>The composition of the top management team and the C</a:t>
            </a:r>
            <a:r>
              <a:rPr lang="en-US" sz="2800" spc="-1000" dirty="0"/>
              <a:t> </a:t>
            </a:r>
            <a:r>
              <a:rPr lang="en-US" sz="2800" dirty="0"/>
              <a:t>E</a:t>
            </a:r>
            <a:r>
              <a:rPr lang="en-US" sz="2800" spc="-1000" dirty="0"/>
              <a:t> </a:t>
            </a:r>
            <a:r>
              <a:rPr lang="en-US" sz="2800" dirty="0"/>
              <a:t>O succession source interact to affect strategy.</a:t>
            </a:r>
          </a:p>
          <a:p>
            <a:pPr marL="342900" lvl="2" indent="-342900"/>
            <a:r>
              <a:rPr lang="en-US" dirty="0"/>
              <a:t>An interim C</a:t>
            </a:r>
            <a:r>
              <a:rPr lang="en-US" spc="-1000" dirty="0"/>
              <a:t> </a:t>
            </a:r>
            <a:r>
              <a:rPr lang="en-US" dirty="0"/>
              <a:t>E</a:t>
            </a:r>
            <a:r>
              <a:rPr lang="en-US" spc="-1000" dirty="0"/>
              <a:t> </a:t>
            </a:r>
            <a:r>
              <a:rPr lang="en-US" dirty="0"/>
              <a:t>O is commonly appointed when a firm lacks a succession plan or when an emergency occurs requiring an immediate appointment of a new C</a:t>
            </a:r>
            <a:r>
              <a:rPr lang="en-US" spc="-1000" dirty="0"/>
              <a:t> </a:t>
            </a:r>
            <a:r>
              <a:rPr lang="en-US" dirty="0"/>
              <a:t>E</a:t>
            </a:r>
            <a:r>
              <a:rPr lang="en-US" spc="-1000" dirty="0"/>
              <a:t> </a:t>
            </a:r>
            <a:r>
              <a:rPr lang="en-US" dirty="0"/>
              <a:t>O.</a:t>
            </a:r>
          </a:p>
          <a:p>
            <a:pPr marL="800100" lvl="3" indent="-342900"/>
            <a:r>
              <a:rPr lang="en-US" dirty="0"/>
              <a:t>A primary advantage of appointing an interim C</a:t>
            </a:r>
            <a:r>
              <a:rPr lang="en-US" spc="-1000" dirty="0"/>
              <a:t>  </a:t>
            </a:r>
            <a:r>
              <a:rPr lang="en-US" dirty="0"/>
              <a:t>E</a:t>
            </a:r>
            <a:r>
              <a:rPr lang="en-US" spc="-1000" dirty="0"/>
              <a:t>  </a:t>
            </a:r>
            <a:r>
              <a:rPr lang="en-US" dirty="0"/>
              <a:t>O is that doing so can generate the amount of time the board of directors requires to conduct a thorough search to find the best candidate from the external and internal markets.</a:t>
            </a:r>
          </a:p>
          <a:p>
            <a:pPr marL="342900" lvl="2" indent="-342900"/>
            <a:r>
              <a:rPr lang="en-US" dirty="0"/>
              <a:t>Managers’ and employees’ acceptance of a C</a:t>
            </a:r>
            <a:r>
              <a:rPr lang="en-US" spc="-1000" dirty="0"/>
              <a:t> </a:t>
            </a:r>
            <a:r>
              <a:rPr lang="en-US" dirty="0"/>
              <a:t>E</a:t>
            </a:r>
            <a:r>
              <a:rPr lang="en-US" spc="-1000" dirty="0"/>
              <a:t> </a:t>
            </a:r>
            <a:r>
              <a:rPr lang="en-US" dirty="0"/>
              <a:t>O from outside the firm’s host country increases the likelihood that her</a:t>
            </a:r>
            <a:r>
              <a:rPr lang="en-US" spc="-1000" dirty="0"/>
              <a:t> </a:t>
            </a:r>
            <a:r>
              <a:rPr lang="en-US" dirty="0"/>
              <a:t>/</a:t>
            </a:r>
            <a:r>
              <a:rPr lang="en-US" spc="-1000" dirty="0"/>
              <a:t> </a:t>
            </a:r>
            <a:r>
              <a:rPr lang="en-US" dirty="0"/>
              <a:t>his proposed changes to the firm’s strategies will receive enthusiastic support.</a:t>
            </a:r>
          </a:p>
          <a:p>
            <a:pPr marL="342900" lvl="2" indent="-342900"/>
            <a:r>
              <a:rPr lang="en-US" dirty="0"/>
              <a:t>Retaining executives after an acquisition is important.</a:t>
            </a:r>
          </a:p>
          <a:p>
            <a:pPr marL="800100" lvl="3" indent="-342900"/>
            <a:r>
              <a:rPr lang="en-US" dirty="0"/>
              <a:t>Without them, integration of the newly acquired firm into the acquiring firm is more difficult.</a:t>
            </a:r>
          </a:p>
          <a:p>
            <a:pPr marL="800100" lvl="3" indent="-342900"/>
            <a:r>
              <a:rPr lang="en-US" dirty="0"/>
              <a:t>Executives often have valuable knowledge and capabilities that are lost to the acquirer if they depart.</a:t>
            </a:r>
          </a:p>
        </p:txBody>
      </p:sp>
    </p:spTree>
    <p:extLst>
      <p:ext uri="{BB962C8B-B14F-4D97-AF65-F5344CB8AC3E}">
        <p14:creationId xmlns:p14="http://schemas.microsoft.com/office/powerpoint/2010/main" val="2949301140"/>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2" y="227928"/>
            <a:ext cx="10972797" cy="1041120"/>
          </a:xfrm>
        </p:spPr>
        <p:txBody>
          <a:bodyPr/>
          <a:lstStyle/>
          <a:p>
            <a:r>
              <a:rPr lang="en-US" sz="2000" dirty="0">
                <a:solidFill>
                  <a:schemeClr val="bg1"/>
                </a:solidFill>
              </a:rPr>
              <a:t>Effects of C</a:t>
            </a:r>
            <a:r>
              <a:rPr lang="en-US" sz="2000" spc="-1000" dirty="0">
                <a:solidFill>
                  <a:schemeClr val="bg1"/>
                </a:solidFill>
              </a:rPr>
              <a:t> </a:t>
            </a:r>
            <a:r>
              <a:rPr lang="en-US" sz="2000" dirty="0">
                <a:solidFill>
                  <a:schemeClr val="bg1"/>
                </a:solidFill>
              </a:rPr>
              <a:t>E</a:t>
            </a:r>
            <a:r>
              <a:rPr lang="en-US" sz="2000" spc="-1000" dirty="0">
                <a:solidFill>
                  <a:schemeClr val="bg1"/>
                </a:solidFill>
              </a:rPr>
              <a:t> </a:t>
            </a:r>
            <a:r>
              <a:rPr lang="en-US" sz="2000" dirty="0">
                <a:solidFill>
                  <a:schemeClr val="bg1"/>
                </a:solidFill>
              </a:rPr>
              <a:t>O Succession and </a:t>
            </a:r>
            <a:br>
              <a:rPr lang="en-US" sz="2000" dirty="0">
                <a:solidFill>
                  <a:schemeClr val="bg1"/>
                </a:solidFill>
              </a:rPr>
            </a:br>
            <a:r>
              <a:rPr lang="en-US" sz="2000" dirty="0">
                <a:solidFill>
                  <a:schemeClr val="bg1"/>
                </a:solidFill>
              </a:rPr>
              <a:t>Top Management Team Composition on Strategy</a:t>
            </a:r>
          </a:p>
        </p:txBody>
      </p:sp>
      <p:pic>
        <p:nvPicPr>
          <p:cNvPr id="5" name="Picture Placeholder 4" descr="A graphic shows how the composition of the top management team and the C E O succession source interact to affect strategy.&#10;&#10;Four quadrants are placed in two rows. The top-left quadrant is labeled Stable strategy. The top-right quadrant is labeled Ambiguous: possible change in top management team and strategy. The bottom-left quadrant is labeled Stable strategy with innovation. The bottom-right quadrant is labeled Strategic change.&#10;&#10;Outside the quadrants, at the left of the figure, is the label Top Management Team Composition centered in bold. The two types of top management team composition are listed. To the left of the first row of quadrants (Stable strategy and Ambiguous: possible change in top management team and strategy) is the label Homogeneous. To the left of the second row of quadrants (Stable strategy with innovation and Strategic change) is the label Heterogeneous.&#10;&#10;Above the quadrants, at the top of the figure, is the label Managerial Labor Market: C E O Succession centered in bold. The two sources of C E O succession are listed. Above the first column of quadrants (Stable strategy and Stable strategy with innovation) is the label Internal C E O succession. Above the second column of quadrants (Ambiguous: possible change in top management team and strategy and Strategic change) is the label External C E O succession." title="Figure 12.3 – Effects of CEO Succession and Top Management Team Composition on Strategy"/>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495301" y="1496141"/>
            <a:ext cx="8229600" cy="4767682"/>
          </a:xfrm>
        </p:spPr>
      </p:pic>
    </p:spTree>
    <p:extLst>
      <p:ext uri="{BB962C8B-B14F-4D97-AF65-F5344CB8AC3E}">
        <p14:creationId xmlns:p14="http://schemas.microsoft.com/office/powerpoint/2010/main" val="3278072631"/>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754F9-3D8A-6B0A-56F2-01143A6323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CA1A3F-5652-E3F0-3C18-37CB622CBF1F}"/>
              </a:ext>
            </a:extLst>
          </p:cNvPr>
          <p:cNvSpPr>
            <a:spLocks noGrp="1"/>
          </p:cNvSpPr>
          <p:nvPr>
            <p:ph type="title"/>
          </p:nvPr>
        </p:nvSpPr>
        <p:spPr>
          <a:xfrm>
            <a:off x="3274017" y="50622"/>
            <a:ext cx="5796366" cy="1143000"/>
          </a:xfrm>
        </p:spPr>
        <p:txBody>
          <a:bodyPr anchor="ctr">
            <a:noAutofit/>
          </a:bodyPr>
          <a:lstStyle/>
          <a:p>
            <a:pPr algn="ctr"/>
            <a:r>
              <a:rPr lang="en-GB" sz="3600" b="1" dirty="0">
                <a:solidFill>
                  <a:schemeClr val="bg1"/>
                </a:solidFill>
              </a:rPr>
              <a:t>Classroom Activity: Succession Debate (10 mins)</a:t>
            </a:r>
          </a:p>
        </p:txBody>
      </p:sp>
      <p:sp>
        <p:nvSpPr>
          <p:cNvPr id="3" name="Content Placeholder 2">
            <a:extLst>
              <a:ext uri="{FF2B5EF4-FFF2-40B4-BE49-F238E27FC236}">
                <a16:creationId xmlns:a16="http://schemas.microsoft.com/office/drawing/2014/main" id="{D71C1E8C-B043-1BA9-E288-A4D943B4867F}"/>
              </a:ext>
            </a:extLst>
          </p:cNvPr>
          <p:cNvSpPr>
            <a:spLocks noGrp="1"/>
          </p:cNvSpPr>
          <p:nvPr>
            <p:ph sz="half" idx="1"/>
          </p:nvPr>
        </p:nvSpPr>
        <p:spPr>
          <a:xfrm>
            <a:off x="263470" y="1966364"/>
            <a:ext cx="5492858" cy="3989040"/>
          </a:xfrm>
        </p:spPr>
        <p:txBody>
          <a:bodyPr>
            <a:normAutofit/>
          </a:bodyPr>
          <a:lstStyle/>
          <a:p>
            <a:r>
              <a:rPr lang="en-GB" sz="2800" dirty="0">
                <a:solidFill>
                  <a:srgbClr val="231F1F"/>
                </a:solidFill>
              </a:rPr>
              <a:t>Divide class into “Internal” and “External” groups. </a:t>
            </a:r>
          </a:p>
          <a:p>
            <a:r>
              <a:rPr lang="en-GB" sz="2800" dirty="0">
                <a:solidFill>
                  <a:srgbClr val="231F1F"/>
                </a:solidFill>
              </a:rPr>
              <a:t>Scenario: A struggling tech firm needs a new CEO. </a:t>
            </a:r>
          </a:p>
          <a:p>
            <a:r>
              <a:rPr lang="en-GB" sz="2800" dirty="0">
                <a:solidFill>
                  <a:srgbClr val="231F1F"/>
                </a:solidFill>
              </a:rPr>
              <a:t>Each group argues for their market, citing benefits and risks. Discuss using  last Figure.</a:t>
            </a:r>
          </a:p>
        </p:txBody>
      </p:sp>
      <p:pic>
        <p:nvPicPr>
          <p:cNvPr id="5" name="Content Placeholder 4" descr="Firemen in a huddle">
            <a:extLst>
              <a:ext uri="{FF2B5EF4-FFF2-40B4-BE49-F238E27FC236}">
                <a16:creationId xmlns:a16="http://schemas.microsoft.com/office/drawing/2014/main" id="{BBB134AB-E72E-BC34-772C-6ADEA73BFC6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1966364"/>
            <a:ext cx="5492858" cy="3666482"/>
          </a:xfrm>
          <a:noFill/>
        </p:spPr>
      </p:pic>
    </p:spTree>
    <p:extLst>
      <p:ext uri="{BB962C8B-B14F-4D97-AF65-F5344CB8AC3E}">
        <p14:creationId xmlns:p14="http://schemas.microsoft.com/office/powerpoint/2010/main" val="3828260825"/>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6731" y="125058"/>
            <a:ext cx="10972799" cy="1041120"/>
          </a:xfrm>
        </p:spPr>
        <p:txBody>
          <a:bodyPr>
            <a:normAutofit fontScale="90000"/>
          </a:bodyPr>
          <a:lstStyle/>
          <a:p>
            <a:r>
              <a:rPr lang="en-US" dirty="0">
                <a:solidFill>
                  <a:schemeClr val="bg1"/>
                </a:solidFill>
              </a:rPr>
              <a:t>Key Strategic </a:t>
            </a:r>
            <a:br>
              <a:rPr lang="en-US" dirty="0">
                <a:solidFill>
                  <a:schemeClr val="bg1"/>
                </a:solidFill>
              </a:rPr>
            </a:br>
            <a:r>
              <a:rPr lang="en-US" dirty="0">
                <a:solidFill>
                  <a:schemeClr val="bg1"/>
                </a:solidFill>
              </a:rPr>
              <a:t>Leadership Actions</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Effective strategic leadership has five key leadership actions:</a:t>
            </a:r>
          </a:p>
          <a:p>
            <a:pPr marL="857250" lvl="1" indent="-400050">
              <a:buFont typeface="+mj-lt"/>
              <a:buAutoNum type="arabicPeriod"/>
            </a:pPr>
            <a:r>
              <a:rPr lang="en-US" sz="2800" dirty="0"/>
              <a:t>Determining the firm’s strategic direction</a:t>
            </a:r>
          </a:p>
          <a:p>
            <a:pPr marL="857250" lvl="1" indent="-400050">
              <a:buFont typeface="+mj-lt"/>
              <a:buAutoNum type="arabicPeriod"/>
            </a:pPr>
            <a:r>
              <a:rPr lang="en-US" sz="2800" dirty="0"/>
              <a:t>Effectively managing the firm’s resource portfolio</a:t>
            </a:r>
          </a:p>
          <a:p>
            <a:pPr lvl="2"/>
            <a:r>
              <a:rPr lang="en-US" sz="2400" dirty="0"/>
              <a:t>Exploiting and maintaining core competencies</a:t>
            </a:r>
          </a:p>
          <a:p>
            <a:pPr lvl="2"/>
            <a:r>
              <a:rPr lang="en-US" sz="2400" dirty="0">
                <a:ea typeface="+mn-ea"/>
                <a:cs typeface="+mn-cs"/>
              </a:rPr>
              <a:t>Managing human capital and social capital</a:t>
            </a:r>
          </a:p>
          <a:p>
            <a:pPr marL="857250" lvl="1" indent="-400050">
              <a:buFont typeface="+mj-lt"/>
              <a:buAutoNum type="arabicPeriod"/>
            </a:pPr>
            <a:r>
              <a:rPr lang="en-US" sz="2800" dirty="0"/>
              <a:t>Sustaining an effective organizational culture</a:t>
            </a:r>
          </a:p>
          <a:p>
            <a:pPr marL="857250" lvl="1" indent="-400050">
              <a:buFont typeface="+mj-lt"/>
              <a:buAutoNum type="arabicPeriod"/>
            </a:pPr>
            <a:r>
              <a:rPr lang="en-US" sz="2800" dirty="0"/>
              <a:t>Emphasizing ethical practices</a:t>
            </a:r>
          </a:p>
          <a:p>
            <a:pPr marL="857250" lvl="1" indent="-400050">
              <a:buFont typeface="+mj-lt"/>
              <a:buAutoNum type="arabicPeriod"/>
            </a:pPr>
            <a:r>
              <a:rPr lang="en-US" sz="2800" dirty="0"/>
              <a:t>Establishing balanced organizational controls</a:t>
            </a:r>
          </a:p>
        </p:txBody>
      </p:sp>
    </p:spTree>
    <p:extLst>
      <p:ext uri="{BB962C8B-B14F-4D97-AF65-F5344CB8AC3E}">
        <p14:creationId xmlns:p14="http://schemas.microsoft.com/office/powerpoint/2010/main" val="2718726332"/>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72443" y="125058"/>
            <a:ext cx="10972797" cy="1041120"/>
          </a:xfrm>
        </p:spPr>
        <p:txBody>
          <a:bodyPr/>
          <a:lstStyle/>
          <a:p>
            <a:r>
              <a:rPr lang="en-US" sz="2800" dirty="0">
                <a:solidFill>
                  <a:schemeClr val="bg1"/>
                </a:solidFill>
              </a:rPr>
              <a:t>Exercise of Effective Strategic Leadership</a:t>
            </a:r>
          </a:p>
        </p:txBody>
      </p:sp>
      <p:pic>
        <p:nvPicPr>
          <p:cNvPr id="5" name="Picture Placeholder 4" descr="A figure shows the most important actions that characterize effective strategic leadership.&#10;&#10;At the top-center of the figure is a rectangle labeled Effective Strategic Leadership. Below this rectangle are two rectangles side by side. The first rectangle is labeled Determining Strategic Direction, and the second rectangle is labeled Establishing Balanced Organizational Controls. Below these two rectangles are three rectangles in a row. The first rectangle is labeled Effectively Managing the Firm's Resource Portfolio. The second rectangle is labeled Sustaining an Effective Organizational Culture. The third rectangle is labeled Emphasizing Ethical Practices. A line extends from the bottom-center of the rectangle at the top of the figure labeled Effective Strategic Leadership and branches out to each of the other rectangles." title="Figure 12.4 – Exercise of Effective Strategic Leadership"/>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209801" y="1600201"/>
            <a:ext cx="7772400" cy="4730801"/>
          </a:xfrm>
        </p:spPr>
      </p:pic>
    </p:spTree>
    <p:extLst>
      <p:ext uri="{BB962C8B-B14F-4D97-AF65-F5344CB8AC3E}">
        <p14:creationId xmlns:p14="http://schemas.microsoft.com/office/powerpoint/2010/main" val="2739651888"/>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5301" y="125058"/>
            <a:ext cx="10972799" cy="1041120"/>
          </a:xfrm>
        </p:spPr>
        <p:txBody>
          <a:bodyPr>
            <a:normAutofit fontScale="90000"/>
          </a:bodyPr>
          <a:lstStyle/>
          <a:p>
            <a:r>
              <a:rPr lang="en-US" dirty="0">
                <a:solidFill>
                  <a:schemeClr val="bg1"/>
                </a:solidFill>
              </a:rPr>
              <a:t>Determining </a:t>
            </a:r>
            <a:br>
              <a:rPr lang="en-US" dirty="0">
                <a:solidFill>
                  <a:schemeClr val="bg1"/>
                </a:solidFill>
              </a:rPr>
            </a:br>
            <a:r>
              <a:rPr lang="en-US" dirty="0">
                <a:solidFill>
                  <a:schemeClr val="bg1"/>
                </a:solidFill>
              </a:rPr>
              <a:t>Strategic Direction </a:t>
            </a:r>
            <a:r>
              <a:rPr lang="en-US" sz="1800" dirty="0">
                <a:solidFill>
                  <a:schemeClr val="bg1"/>
                </a:solidFill>
              </a:rPr>
              <a:t>(slide 1 of 2)</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2400" b="1" dirty="0"/>
              <a:t>Determining strategic direction </a:t>
            </a:r>
            <a:r>
              <a:rPr lang="en-US" sz="2400" dirty="0"/>
              <a:t>involves specifying the vision and the strategy to achieve the vision.</a:t>
            </a:r>
          </a:p>
          <a:p>
            <a:r>
              <a:rPr lang="en-US" sz="2400" dirty="0"/>
              <a:t>To form the strategic direction, strategic leaders evaluate the conditions (e.g., opportunities and threats in the external environment) they expect their firm to face over the next three to five years.</a:t>
            </a:r>
          </a:p>
          <a:p>
            <a:r>
              <a:rPr lang="en-US" sz="2400" dirty="0"/>
              <a:t>A firm’s strategic direction remains relatively stable across time.</a:t>
            </a:r>
          </a:p>
          <a:p>
            <a:pPr lvl="1"/>
            <a:r>
              <a:rPr lang="en-US" sz="2000" dirty="0"/>
              <a:t>However, actions taken to use strategies to pursue the direction are somewhat fluid, largely so the firm can deal with unexpected opportunities and threats from the external environment.</a:t>
            </a:r>
          </a:p>
          <a:p>
            <a:r>
              <a:rPr lang="en-US" sz="2400" dirty="0"/>
              <a:t>The ideal long-term strategic direction has two parts:</a:t>
            </a:r>
          </a:p>
          <a:p>
            <a:pPr marL="800100" lvl="1" indent="-342900">
              <a:buFont typeface="+mj-lt"/>
              <a:buAutoNum type="arabicPeriod"/>
            </a:pPr>
            <a:r>
              <a:rPr lang="en-US" sz="2000" dirty="0"/>
              <a:t>A core ideology</a:t>
            </a:r>
          </a:p>
          <a:p>
            <a:pPr marL="800100" lvl="1" indent="-342900">
              <a:buFont typeface="+mj-lt"/>
              <a:buAutoNum type="arabicPeriod"/>
            </a:pPr>
            <a:r>
              <a:rPr lang="en-US" sz="2000" dirty="0"/>
              <a:t>An envisioned future</a:t>
            </a:r>
          </a:p>
        </p:txBody>
      </p:sp>
    </p:spTree>
    <p:extLst>
      <p:ext uri="{BB962C8B-B14F-4D97-AF65-F5344CB8AC3E}">
        <p14:creationId xmlns:p14="http://schemas.microsoft.com/office/powerpoint/2010/main" val="3913200154"/>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47918"/>
            <a:ext cx="10972799" cy="1041120"/>
          </a:xfrm>
        </p:spPr>
        <p:txBody>
          <a:bodyPr>
            <a:normAutofit fontScale="90000"/>
          </a:bodyPr>
          <a:lstStyle/>
          <a:p>
            <a:r>
              <a:rPr lang="en-US" dirty="0">
                <a:solidFill>
                  <a:schemeClr val="bg1"/>
                </a:solidFill>
              </a:rPr>
              <a:t>Determining </a:t>
            </a:r>
            <a:br>
              <a:rPr lang="en-US" dirty="0">
                <a:solidFill>
                  <a:schemeClr val="bg1"/>
                </a:solidFill>
              </a:rPr>
            </a:br>
            <a:r>
              <a:rPr lang="en-US" dirty="0">
                <a:solidFill>
                  <a:schemeClr val="bg1"/>
                </a:solidFill>
              </a:rPr>
              <a:t>Strategic Direction </a:t>
            </a:r>
            <a:r>
              <a:rPr lang="en-US" sz="1800" dirty="0">
                <a:solidFill>
                  <a:schemeClr val="bg1"/>
                </a:solidFill>
              </a:rPr>
              <a:t>(slide 2 of 2)</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Sometimes though, strategic leaders fail to select a strategy that helps a firm achieve its strategic direction.</a:t>
            </a:r>
          </a:p>
          <a:p>
            <a:pPr lvl="1"/>
            <a:r>
              <a:rPr lang="en-US" sz="2800" dirty="0"/>
              <a:t>This can happen when:</a:t>
            </a:r>
          </a:p>
          <a:p>
            <a:pPr lvl="2"/>
            <a:r>
              <a:rPr lang="en-US" sz="2400" dirty="0"/>
              <a:t>The top management team and C</a:t>
            </a:r>
            <a:r>
              <a:rPr lang="en-US" sz="2400" spc="-1000" dirty="0"/>
              <a:t> </a:t>
            </a:r>
            <a:r>
              <a:rPr lang="en-US" sz="2400" dirty="0"/>
              <a:t>E</a:t>
            </a:r>
            <a:r>
              <a:rPr lang="en-US" sz="2400" spc="-1000" dirty="0"/>
              <a:t> </a:t>
            </a:r>
            <a:r>
              <a:rPr lang="en-US" sz="2400" dirty="0"/>
              <a:t>O are too committed to the status quo.</a:t>
            </a:r>
          </a:p>
          <a:p>
            <a:pPr lvl="2"/>
            <a:r>
              <a:rPr lang="en-US" sz="2400" dirty="0"/>
              <a:t>C</a:t>
            </a:r>
            <a:r>
              <a:rPr lang="en-US" sz="2400" spc="-1000" dirty="0"/>
              <a:t> </a:t>
            </a:r>
            <a:r>
              <a:rPr lang="en-US" sz="2400" dirty="0"/>
              <a:t>E</a:t>
            </a:r>
            <a:r>
              <a:rPr lang="en-US" sz="2400" spc="-1000" dirty="0"/>
              <a:t> </a:t>
            </a:r>
            <a:r>
              <a:rPr lang="en-US" sz="2400" dirty="0"/>
              <a:t>O</a:t>
            </a:r>
            <a:r>
              <a:rPr lang="en-US" sz="2400" spc="-1000" dirty="0"/>
              <a:t> </a:t>
            </a:r>
            <a:r>
              <a:rPr lang="en-US" sz="2400" dirty="0"/>
              <a:t>s have an aversion to risky actions.</a:t>
            </a:r>
          </a:p>
          <a:p>
            <a:pPr lvl="3"/>
            <a:r>
              <a:rPr lang="en-US" sz="2000" dirty="0"/>
              <a:t>An aversion to risky actions tends to be common in firms that have performed well across time and firms with long-serving </a:t>
            </a:r>
            <a:br>
              <a:rPr lang="en-US" sz="2000" dirty="0"/>
            </a:br>
            <a:r>
              <a:rPr lang="en-US" sz="2000" dirty="0"/>
              <a:t>C</a:t>
            </a:r>
            <a:r>
              <a:rPr lang="en-US" sz="2000" spc="-1000" dirty="0"/>
              <a:t> </a:t>
            </a:r>
            <a:r>
              <a:rPr lang="en-US" sz="2000" dirty="0"/>
              <a:t>E</a:t>
            </a:r>
            <a:r>
              <a:rPr lang="en-US" sz="2000" spc="-1000" dirty="0"/>
              <a:t> </a:t>
            </a:r>
            <a:r>
              <a:rPr lang="en-US" sz="2000" dirty="0"/>
              <a:t>O</a:t>
            </a:r>
            <a:r>
              <a:rPr lang="en-US" sz="2000" spc="-1000" dirty="0"/>
              <a:t> </a:t>
            </a:r>
            <a:r>
              <a:rPr lang="en-US" sz="2000" dirty="0"/>
              <a:t>s.</a:t>
            </a:r>
          </a:p>
          <a:p>
            <a:pPr lvl="2"/>
            <a:r>
              <a:rPr lang="en-US" sz="2400" dirty="0"/>
              <a:t>C</a:t>
            </a:r>
            <a:r>
              <a:rPr lang="en-US" sz="2400" spc="-1000" dirty="0"/>
              <a:t> </a:t>
            </a:r>
            <a:r>
              <a:rPr lang="en-US" sz="2400" dirty="0"/>
              <a:t>E</a:t>
            </a:r>
            <a:r>
              <a:rPr lang="en-US" sz="2400" spc="-1000" dirty="0"/>
              <a:t> </a:t>
            </a:r>
            <a:r>
              <a:rPr lang="en-US" sz="2400" dirty="0"/>
              <a:t>O</a:t>
            </a:r>
            <a:r>
              <a:rPr lang="en-US" sz="2400" spc="-1000" dirty="0"/>
              <a:t> </a:t>
            </a:r>
            <a:r>
              <a:rPr lang="en-US" sz="2400" dirty="0"/>
              <a:t>s are erratic or ambivalent.</a:t>
            </a:r>
          </a:p>
          <a:p>
            <a:pPr lvl="3"/>
            <a:r>
              <a:rPr lang="en-US" sz="2000" dirty="0"/>
              <a:t>This often occurs when a firm faces a turbulent competitive environment, making it difficult to identify the best strategy.</a:t>
            </a:r>
          </a:p>
        </p:txBody>
      </p:sp>
    </p:spTree>
    <p:extLst>
      <p:ext uri="{BB962C8B-B14F-4D97-AF65-F5344CB8AC3E}">
        <p14:creationId xmlns:p14="http://schemas.microsoft.com/office/powerpoint/2010/main" val="3001347432"/>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23684" y="135713"/>
            <a:ext cx="5669280" cy="1041120"/>
          </a:xfrm>
        </p:spPr>
        <p:txBody>
          <a:bodyPr>
            <a:normAutofit fontScale="90000"/>
          </a:bodyPr>
          <a:lstStyle/>
          <a:p>
            <a:r>
              <a:rPr lang="en-US" dirty="0">
                <a:solidFill>
                  <a:schemeClr val="bg1"/>
                </a:solidFill>
              </a:rPr>
              <a:t>Effectively Managing the Firm’s Resource Portfolio </a:t>
            </a:r>
            <a:r>
              <a:rPr lang="en-US" sz="1800" dirty="0">
                <a:solidFill>
                  <a:schemeClr val="bg1"/>
                </a:solidFill>
              </a:rPr>
              <a:t>(slide 1 of 4)</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Effective strategic leaders:</a:t>
            </a:r>
          </a:p>
          <a:p>
            <a:pPr lvl="1"/>
            <a:r>
              <a:rPr lang="en-US" sz="2800" dirty="0"/>
              <a:t>Recognize the importance of managing and integrating the four types of resources—financial capital, human capital, social capital, and organizational capital</a:t>
            </a:r>
          </a:p>
          <a:p>
            <a:pPr lvl="1"/>
            <a:r>
              <a:rPr lang="en-US" sz="2800" dirty="0"/>
              <a:t>Manage the firm’s resource portfolio in ways that increase the likelihood of strong performance</a:t>
            </a:r>
          </a:p>
          <a:p>
            <a:pPr lvl="2"/>
            <a:r>
              <a:rPr lang="en-US" sz="2400" dirty="0"/>
              <a:t>To do this, they:</a:t>
            </a:r>
          </a:p>
          <a:p>
            <a:pPr marL="1657350" lvl="3" indent="-285750">
              <a:buFont typeface="+mj-lt"/>
              <a:buAutoNum type="arabicPeriod"/>
            </a:pPr>
            <a:r>
              <a:rPr lang="en-US" sz="2000" dirty="0"/>
              <a:t>Organize available resources into capabilities</a:t>
            </a:r>
          </a:p>
          <a:p>
            <a:pPr marL="1657350" lvl="3" indent="-285750">
              <a:buFont typeface="+mj-lt"/>
              <a:buAutoNum type="arabicPeriod"/>
            </a:pPr>
            <a:r>
              <a:rPr lang="en-US" sz="2000" dirty="0"/>
              <a:t>Structure the firm to facilitate using those capabilities</a:t>
            </a:r>
          </a:p>
          <a:p>
            <a:pPr marL="1657350" lvl="3" indent="-285750">
              <a:buFont typeface="+mj-lt"/>
              <a:buAutoNum type="arabicPeriod"/>
            </a:pPr>
            <a:r>
              <a:rPr lang="en-US" sz="2000" dirty="0"/>
              <a:t>Choose strategies to leverage the capabilities to create value for customers</a:t>
            </a:r>
          </a:p>
        </p:txBody>
      </p:sp>
    </p:spTree>
    <p:extLst>
      <p:ext uri="{BB962C8B-B14F-4D97-AF65-F5344CB8AC3E}">
        <p14:creationId xmlns:p14="http://schemas.microsoft.com/office/powerpoint/2010/main" val="2409888505"/>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86100" y="193638"/>
            <a:ext cx="5783580" cy="1041120"/>
          </a:xfrm>
        </p:spPr>
        <p:txBody>
          <a:bodyPr>
            <a:normAutofit fontScale="90000"/>
          </a:bodyPr>
          <a:lstStyle/>
          <a:p>
            <a:r>
              <a:rPr lang="en-US" dirty="0">
                <a:solidFill>
                  <a:schemeClr val="bg1"/>
                </a:solidFill>
              </a:rPr>
              <a:t>Effectively Managing the Firm’s Resource Portfolio </a:t>
            </a:r>
            <a:r>
              <a:rPr lang="en-US" sz="1800" dirty="0">
                <a:solidFill>
                  <a:schemeClr val="bg1"/>
                </a:solidFill>
              </a:rPr>
              <a:t>(slide 2 of 4)</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0" indent="0">
              <a:buNone/>
            </a:pPr>
            <a:r>
              <a:rPr lang="en-US" b="1" dirty="0"/>
              <a:t>Exploiting and Maintaining Core Competencies</a:t>
            </a:r>
          </a:p>
          <a:p>
            <a:r>
              <a:rPr lang="en-US" dirty="0"/>
              <a:t>Effective strategic leaders ensure that their firm exploits its core competencies, which employees use to produce and deliver products that create value for customers, when implementing its strategies.</a:t>
            </a:r>
          </a:p>
          <a:p>
            <a:pPr lvl="1"/>
            <a:r>
              <a:rPr lang="en-US" i="1" dirty="0"/>
              <a:t>Core competencies </a:t>
            </a:r>
            <a:r>
              <a:rPr lang="en-US" dirty="0"/>
              <a:t>are capabilities that serve as a source of competitive advantage for a firm over its rivals.</a:t>
            </a:r>
          </a:p>
          <a:p>
            <a:pPr lvl="1"/>
            <a:r>
              <a:rPr lang="en-US" dirty="0"/>
              <a:t>Firms develop core competencies over time as they learn from the results of the competitive actions and responses taken while competing against their rivals.</a:t>
            </a:r>
          </a:p>
          <a:p>
            <a:pPr lvl="1"/>
            <a:r>
              <a:rPr lang="en-US" dirty="0"/>
              <a:t>Using what they have learned, firms continuously reshape their capabilities to verify that they are, indeed, the path through which core competencies are being developed and used to establish one or more competitive advantages.</a:t>
            </a:r>
            <a:endParaRPr lang="en-US" sz="2000" dirty="0"/>
          </a:p>
        </p:txBody>
      </p:sp>
    </p:spTree>
    <p:extLst>
      <p:ext uri="{BB962C8B-B14F-4D97-AF65-F5344CB8AC3E}">
        <p14:creationId xmlns:p14="http://schemas.microsoft.com/office/powerpoint/2010/main" val="2285122411"/>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88970" y="182208"/>
            <a:ext cx="5600700" cy="1041120"/>
          </a:xfrm>
        </p:spPr>
        <p:txBody>
          <a:bodyPr>
            <a:normAutofit fontScale="90000"/>
          </a:bodyPr>
          <a:lstStyle/>
          <a:p>
            <a:r>
              <a:rPr lang="en-US" dirty="0">
                <a:solidFill>
                  <a:schemeClr val="bg1"/>
                </a:solidFill>
              </a:rPr>
              <a:t>Effectively Managing the Firm’s Resource Portfolio </a:t>
            </a:r>
            <a:r>
              <a:rPr lang="en-US" sz="1800" dirty="0">
                <a:solidFill>
                  <a:schemeClr val="bg1"/>
                </a:solidFill>
              </a:rPr>
              <a:t>(slide 3 of 4)</a:t>
            </a:r>
            <a:endParaRPr lang="en-US" sz="100" dirty="0">
              <a:solidFill>
                <a:schemeClr val="bg1"/>
              </a:solidFill>
            </a:endParaRPr>
          </a:p>
        </p:txBody>
      </p:sp>
      <p:sp>
        <p:nvSpPr>
          <p:cNvPr id="5" name="Text Placeholder 4"/>
          <p:cNvSpPr>
            <a:spLocks noGrp="1"/>
          </p:cNvSpPr>
          <p:nvPr>
            <p:ph type="body" sz="quarter" idx="10"/>
          </p:nvPr>
        </p:nvSpPr>
        <p:spPr/>
        <p:txBody>
          <a:bodyPr>
            <a:normAutofit fontScale="92500" lnSpcReduction="10000"/>
          </a:bodyPr>
          <a:lstStyle/>
          <a:p>
            <a:pPr marL="0" indent="0">
              <a:buNone/>
            </a:pPr>
            <a:r>
              <a:rPr lang="en-US" b="1" dirty="0"/>
              <a:t>Developing Human Capital and Social Capital</a:t>
            </a:r>
          </a:p>
          <a:p>
            <a:r>
              <a:rPr lang="en-US" dirty="0"/>
              <a:t>As part of managing resources, strategic leaders must develop a firm’s human capital.</a:t>
            </a:r>
          </a:p>
          <a:p>
            <a:pPr lvl="1"/>
            <a:r>
              <a:rPr lang="en-US" b="1" dirty="0"/>
              <a:t>Human capital </a:t>
            </a:r>
            <a:r>
              <a:rPr lang="en-US" dirty="0"/>
              <a:t>refers to the knowledge and skills of a firm’s entire workforce.</a:t>
            </a:r>
          </a:p>
          <a:p>
            <a:r>
              <a:rPr lang="en-US" dirty="0"/>
              <a:t>Firms should view employees as a capital resource requiring continuous investment.</a:t>
            </a:r>
          </a:p>
          <a:p>
            <a:r>
              <a:rPr lang="en-US" dirty="0"/>
              <a:t>Effective strategic leaders view human capital as a resource to maximize—not as a cost to minimize.</a:t>
            </a:r>
          </a:p>
          <a:p>
            <a:r>
              <a:rPr lang="en-US" dirty="0"/>
              <a:t>Effective training and development programs increase the probability that some of the firm’s human capital will become effective strategic leaders.</a:t>
            </a:r>
          </a:p>
          <a:p>
            <a:pPr lvl="1"/>
            <a:r>
              <a:rPr lang="en-US" dirty="0"/>
              <a:t>The knowledge gained by participating in these programs is integral to forming and then sustaining a firm’s competitive advantage.</a:t>
            </a:r>
          </a:p>
        </p:txBody>
      </p:sp>
    </p:spTree>
    <p:extLst>
      <p:ext uri="{BB962C8B-B14F-4D97-AF65-F5344CB8AC3E}">
        <p14:creationId xmlns:p14="http://schemas.microsoft.com/office/powerpoint/2010/main" val="307118115"/>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66110" y="170778"/>
            <a:ext cx="5680710" cy="1041120"/>
          </a:xfrm>
        </p:spPr>
        <p:txBody>
          <a:bodyPr>
            <a:normAutofit fontScale="90000"/>
          </a:bodyPr>
          <a:lstStyle/>
          <a:p>
            <a:r>
              <a:rPr lang="en-US" dirty="0">
                <a:solidFill>
                  <a:schemeClr val="bg1"/>
                </a:solidFill>
              </a:rPr>
              <a:t>Effectively Managing the Firm’s Resource Portfolio </a:t>
            </a:r>
            <a:r>
              <a:rPr lang="en-US" sz="1800" dirty="0">
                <a:solidFill>
                  <a:schemeClr val="bg1"/>
                </a:solidFill>
              </a:rPr>
              <a:t>(slide 4 of 4)</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Effective strategic leaders build and maintain internal and external social capital.</a:t>
            </a:r>
          </a:p>
          <a:p>
            <a:pPr lvl="1"/>
            <a:r>
              <a:rPr lang="en-US" b="1" dirty="0"/>
              <a:t>Social capital </a:t>
            </a:r>
            <a:r>
              <a:rPr lang="en-US" dirty="0"/>
              <a:t>involves relationships inside and outside the firm that help in efforts to accomplish tasks that create value for stakeholders.</a:t>
            </a:r>
          </a:p>
          <a:p>
            <a:pPr lvl="1"/>
            <a:r>
              <a:rPr lang="en-US" dirty="0"/>
              <a:t>Internal social capital promotes cooperation and coordination within and across the firm’s units.</a:t>
            </a:r>
          </a:p>
          <a:p>
            <a:pPr lvl="1"/>
            <a:r>
              <a:rPr lang="en-US" dirty="0"/>
              <a:t>External social capital provides access to resources from external parties that the firm needs to compete effectively.</a:t>
            </a:r>
          </a:p>
          <a:p>
            <a:pPr lvl="2"/>
            <a:r>
              <a:rPr lang="en-US" dirty="0"/>
              <a:t>External social capital is increasingly critical to firm success in that few, if any, companies possess all the resources needed to compete successfully against their rivals.</a:t>
            </a:r>
          </a:p>
        </p:txBody>
      </p:sp>
    </p:spTree>
    <p:extLst>
      <p:ext uri="{BB962C8B-B14F-4D97-AF65-F5344CB8AC3E}">
        <p14:creationId xmlns:p14="http://schemas.microsoft.com/office/powerpoint/2010/main" val="3999643891"/>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04235" y="102198"/>
            <a:ext cx="5383530" cy="1041120"/>
          </a:xfrm>
        </p:spPr>
        <p:txBody>
          <a:bodyPr>
            <a:normAutofit fontScale="90000"/>
          </a:bodyPr>
          <a:lstStyle/>
          <a:p>
            <a:r>
              <a:rPr lang="en-US" dirty="0">
                <a:solidFill>
                  <a:schemeClr val="bg1"/>
                </a:solidFill>
              </a:rPr>
              <a:t>Sustaining an Effective Organizational Culture </a:t>
            </a:r>
            <a:r>
              <a:rPr lang="en-US" sz="1800" dirty="0">
                <a:solidFill>
                  <a:schemeClr val="bg1"/>
                </a:solidFill>
              </a:rPr>
              <a:t>(slide 1 of 4)</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Shaping the firm’s culture is a central task of effective strategic leadership.</a:t>
            </a:r>
          </a:p>
          <a:p>
            <a:pPr lvl="1"/>
            <a:r>
              <a:rPr lang="en-US" i="1" dirty="0"/>
              <a:t>Organizational culture </a:t>
            </a:r>
            <a:r>
              <a:rPr lang="en-US" dirty="0"/>
              <a:t>is the complex set of ideologies, symbols, and core values that individuals and groups share throughout the firm and that influence how the firm conducts business.</a:t>
            </a:r>
          </a:p>
          <a:p>
            <a:pPr lvl="2"/>
            <a:r>
              <a:rPr lang="en-US" dirty="0"/>
              <a:t>Because organizational culture influences how the firm conducts its business and helps to regulate and control employees’ behavior, it can be a source of competitive advantage.</a:t>
            </a:r>
          </a:p>
          <a:p>
            <a:pPr lvl="1"/>
            <a:r>
              <a:rPr lang="en-US" dirty="0"/>
              <a:t>Every organization has a unique culture.</a:t>
            </a:r>
          </a:p>
          <a:p>
            <a:pPr lvl="2"/>
            <a:r>
              <a:rPr lang="en-US" dirty="0"/>
              <a:t>Because of this, it is possible that a vibrant organizational culture is an increasingly important source of differentiation for firms to emphasize when pursuing strategic competitiveness and above-average returns.</a:t>
            </a:r>
            <a:endParaRPr lang="en-US" sz="1600" dirty="0"/>
          </a:p>
        </p:txBody>
      </p:sp>
    </p:spTree>
    <p:extLst>
      <p:ext uri="{BB962C8B-B14F-4D97-AF65-F5344CB8AC3E}">
        <p14:creationId xmlns:p14="http://schemas.microsoft.com/office/powerpoint/2010/main" val="1939862384"/>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81375" y="136488"/>
            <a:ext cx="5429250" cy="1041120"/>
          </a:xfrm>
        </p:spPr>
        <p:txBody>
          <a:bodyPr>
            <a:normAutofit fontScale="90000"/>
          </a:bodyPr>
          <a:lstStyle/>
          <a:p>
            <a:r>
              <a:rPr lang="en-US" dirty="0">
                <a:solidFill>
                  <a:schemeClr val="bg1"/>
                </a:solidFill>
              </a:rPr>
              <a:t>Sustaining an Effective Organizational Culture </a:t>
            </a:r>
            <a:r>
              <a:rPr lang="en-US" sz="1800" dirty="0">
                <a:solidFill>
                  <a:schemeClr val="bg1"/>
                </a:solidFill>
              </a:rPr>
              <a:t>(slide 2 of 4)</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0" indent="0">
              <a:buNone/>
            </a:pPr>
            <a:r>
              <a:rPr lang="en-US" b="1" dirty="0"/>
              <a:t>Entrepreneurial Mind-Set</a:t>
            </a:r>
          </a:p>
          <a:p>
            <a:r>
              <a:rPr lang="en-US" dirty="0"/>
              <a:t>A key action for strategic leaders to take is to encourage and promote innovation by pursuing entrepreneurial opportunities.</a:t>
            </a:r>
          </a:p>
          <a:p>
            <a:r>
              <a:rPr lang="en-US" dirty="0"/>
              <a:t>Five dimensions characterize a firm’s entrepreneurial mind-set:</a:t>
            </a:r>
          </a:p>
          <a:p>
            <a:pPr lvl="1">
              <a:buFont typeface="+mj-lt"/>
              <a:buAutoNum type="arabicPeriod"/>
            </a:pPr>
            <a:r>
              <a:rPr lang="en-US" dirty="0"/>
              <a:t>Autonomy</a:t>
            </a:r>
          </a:p>
          <a:p>
            <a:pPr lvl="2"/>
            <a:r>
              <a:rPr lang="en-US" i="1" dirty="0"/>
              <a:t>Autonomy</a:t>
            </a:r>
            <a:r>
              <a:rPr lang="en-US" dirty="0"/>
              <a:t> allows employees to take actions that are free of organizational constraints and encourages them to do so.</a:t>
            </a:r>
          </a:p>
          <a:p>
            <a:pPr lvl="1">
              <a:buFont typeface="+mj-lt"/>
              <a:buAutoNum type="arabicPeriod"/>
            </a:pPr>
            <a:r>
              <a:rPr lang="en-US" dirty="0"/>
              <a:t>Innovativeness</a:t>
            </a:r>
          </a:p>
          <a:p>
            <a:pPr lvl="2"/>
            <a:r>
              <a:rPr lang="en-US" i="1" dirty="0"/>
              <a:t>Innovativeness</a:t>
            </a:r>
            <a:r>
              <a:rPr lang="en-US" dirty="0"/>
              <a:t> reflects a firm’s tendency to engage in and support new ideas, novelty, experimentation, and creative processes that may result in new products, services, or technological processes.</a:t>
            </a:r>
          </a:p>
        </p:txBody>
      </p:sp>
    </p:spTree>
    <p:extLst>
      <p:ext uri="{BB962C8B-B14F-4D97-AF65-F5344CB8AC3E}">
        <p14:creationId xmlns:p14="http://schemas.microsoft.com/office/powerpoint/2010/main" val="12389065"/>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28950" y="136488"/>
            <a:ext cx="5840730" cy="1041120"/>
          </a:xfrm>
        </p:spPr>
        <p:txBody>
          <a:bodyPr>
            <a:normAutofit fontScale="90000"/>
          </a:bodyPr>
          <a:lstStyle/>
          <a:p>
            <a:r>
              <a:rPr lang="en-US" dirty="0">
                <a:solidFill>
                  <a:schemeClr val="bg1"/>
                </a:solidFill>
              </a:rPr>
              <a:t>Sustaining an Effective Organizational Culture </a:t>
            </a:r>
            <a:r>
              <a:rPr lang="en-US" sz="1800" dirty="0">
                <a:solidFill>
                  <a:schemeClr val="bg1"/>
                </a:solidFill>
              </a:rPr>
              <a:t>(slide 3 of 4)</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lvl="1">
              <a:buFont typeface="+mj-lt"/>
              <a:buAutoNum type="arabicPeriod" startAt="3"/>
            </a:pPr>
            <a:r>
              <a:rPr lang="en-US" sz="2800" dirty="0"/>
              <a:t>Risk taking</a:t>
            </a:r>
          </a:p>
          <a:p>
            <a:pPr lvl="2"/>
            <a:r>
              <a:rPr lang="en-US" sz="2400" i="1" dirty="0"/>
              <a:t>Risk taking </a:t>
            </a:r>
            <a:r>
              <a:rPr lang="en-US" sz="2400" dirty="0"/>
              <a:t>reflects a willingness by employees and their firm to accept measured levels of risks when pursuing entrepreneurial opportunities.</a:t>
            </a:r>
          </a:p>
          <a:p>
            <a:pPr lvl="1">
              <a:buFont typeface="+mj-lt"/>
              <a:buAutoNum type="arabicPeriod" startAt="4"/>
            </a:pPr>
            <a:r>
              <a:rPr lang="en-US" sz="2800" dirty="0"/>
              <a:t>Pro</a:t>
            </a:r>
            <a:r>
              <a:rPr lang="en-US" sz="2800" spc="-1000" dirty="0"/>
              <a:t> </a:t>
            </a:r>
            <a:r>
              <a:rPr lang="en-US" sz="2800" dirty="0"/>
              <a:t>activeness</a:t>
            </a:r>
          </a:p>
          <a:p>
            <a:pPr lvl="2"/>
            <a:r>
              <a:rPr lang="en-US" sz="2400" i="1" dirty="0"/>
              <a:t>Pro</a:t>
            </a:r>
            <a:r>
              <a:rPr lang="en-US" sz="2400" i="1" spc="-1000" dirty="0"/>
              <a:t> </a:t>
            </a:r>
            <a:r>
              <a:rPr lang="en-US" sz="2400" i="1" dirty="0"/>
              <a:t>activeness</a:t>
            </a:r>
            <a:r>
              <a:rPr lang="en-US" sz="2400" dirty="0"/>
              <a:t> describes a firm’s ability to be a market leader rather than a follower.</a:t>
            </a:r>
          </a:p>
          <a:p>
            <a:pPr lvl="1">
              <a:buFont typeface="+mj-lt"/>
              <a:buAutoNum type="arabicPeriod" startAt="5"/>
            </a:pPr>
            <a:r>
              <a:rPr lang="en-US" sz="2800" dirty="0"/>
              <a:t>Competitive aggressiveness</a:t>
            </a:r>
          </a:p>
          <a:p>
            <a:pPr lvl="2"/>
            <a:r>
              <a:rPr lang="en-US" sz="2400" i="1" dirty="0"/>
              <a:t>Competitive aggressiveness </a:t>
            </a:r>
            <a:r>
              <a:rPr lang="en-US" sz="2400" dirty="0"/>
              <a:t>is a firm’s propensity to take actions through which it is able to outperform rivals consistently and substantially.</a:t>
            </a:r>
          </a:p>
        </p:txBody>
      </p:sp>
    </p:spTree>
    <p:extLst>
      <p:ext uri="{BB962C8B-B14F-4D97-AF65-F5344CB8AC3E}">
        <p14:creationId xmlns:p14="http://schemas.microsoft.com/office/powerpoint/2010/main" val="2443573871"/>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43250" y="147918"/>
            <a:ext cx="5566410" cy="1041120"/>
          </a:xfrm>
        </p:spPr>
        <p:txBody>
          <a:bodyPr>
            <a:normAutofit fontScale="90000"/>
          </a:bodyPr>
          <a:lstStyle/>
          <a:p>
            <a:r>
              <a:rPr lang="en-US" dirty="0">
                <a:solidFill>
                  <a:schemeClr val="bg1"/>
                </a:solidFill>
              </a:rPr>
              <a:t>Sustaining an Effective Organizational Culture </a:t>
            </a:r>
            <a:r>
              <a:rPr lang="en-US" sz="1800" dirty="0">
                <a:solidFill>
                  <a:schemeClr val="bg1"/>
                </a:solidFill>
              </a:rPr>
              <a:t>(slide 4 of 4)</a:t>
            </a:r>
            <a:endParaRPr lang="en-US" sz="1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pPr marL="0" indent="0">
              <a:buNone/>
            </a:pPr>
            <a:r>
              <a:rPr lang="en-US" sz="2400" b="1" dirty="0"/>
              <a:t>Changing the Organizational Culture and Restructuring</a:t>
            </a:r>
          </a:p>
          <a:p>
            <a:r>
              <a:rPr lang="en-US" sz="2400" dirty="0"/>
              <a:t>Changing a firm’s organizational culture is more difficult than maintaining it.</a:t>
            </a:r>
          </a:p>
          <a:p>
            <a:r>
              <a:rPr lang="en-US" sz="2400" dirty="0"/>
              <a:t>Shaping and reinforcing a new culture requires:</a:t>
            </a:r>
          </a:p>
          <a:p>
            <a:pPr lvl="1"/>
            <a:r>
              <a:rPr lang="en-US" sz="2000" dirty="0"/>
              <a:t>Effective problem solving</a:t>
            </a:r>
          </a:p>
          <a:p>
            <a:pPr lvl="1"/>
            <a:r>
              <a:rPr lang="en-US" sz="2000" dirty="0"/>
              <a:t>Effective communication practices</a:t>
            </a:r>
          </a:p>
          <a:p>
            <a:pPr lvl="1"/>
            <a:r>
              <a:rPr lang="en-US" sz="2000" dirty="0"/>
              <a:t>Selecting the right people</a:t>
            </a:r>
          </a:p>
          <a:p>
            <a:pPr lvl="1"/>
            <a:r>
              <a:rPr lang="en-US" sz="2000" dirty="0"/>
              <a:t>Engaging in effective performance appraisals</a:t>
            </a:r>
          </a:p>
          <a:p>
            <a:pPr lvl="1"/>
            <a:r>
              <a:rPr lang="en-US" sz="2000" dirty="0"/>
              <a:t>Using appropriate reward systems</a:t>
            </a:r>
          </a:p>
          <a:p>
            <a:pPr marL="342900" lvl="1" indent="-342900"/>
            <a:r>
              <a:rPr lang="en-US" dirty="0"/>
              <a:t>Evidence suggests that cultural changes succeed only when the firm’s C</a:t>
            </a:r>
            <a:r>
              <a:rPr lang="en-US" spc="-1000" dirty="0"/>
              <a:t> </a:t>
            </a:r>
            <a:r>
              <a:rPr lang="en-US" dirty="0"/>
              <a:t>E</a:t>
            </a:r>
            <a:r>
              <a:rPr lang="en-US" spc="-1000" dirty="0"/>
              <a:t> </a:t>
            </a:r>
            <a:r>
              <a:rPr lang="en-US" dirty="0"/>
              <a:t>O, other key top management team members, and (especially) middle-level managers actively support them.</a:t>
            </a:r>
          </a:p>
          <a:p>
            <a:pPr marL="742950" lvl="2" indent="-342900"/>
            <a:r>
              <a:rPr lang="en-US" spc="-10" dirty="0"/>
              <a:t>Some believe employees become more committed to supporting change when middle-level managers are involved actively with those changes.</a:t>
            </a:r>
          </a:p>
        </p:txBody>
      </p:sp>
    </p:spTree>
    <p:extLst>
      <p:ext uri="{BB962C8B-B14F-4D97-AF65-F5344CB8AC3E}">
        <p14:creationId xmlns:p14="http://schemas.microsoft.com/office/powerpoint/2010/main" val="893593386"/>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25058"/>
            <a:ext cx="10972799" cy="1041120"/>
          </a:xfrm>
        </p:spPr>
        <p:txBody>
          <a:bodyPr>
            <a:normAutofit fontScale="90000"/>
          </a:bodyPr>
          <a:lstStyle/>
          <a:p>
            <a:r>
              <a:rPr lang="en-US" dirty="0">
                <a:solidFill>
                  <a:schemeClr val="bg1"/>
                </a:solidFill>
              </a:rPr>
              <a:t>Emphasizing </a:t>
            </a:r>
            <a:br>
              <a:rPr lang="en-US" dirty="0">
                <a:solidFill>
                  <a:schemeClr val="bg1"/>
                </a:solidFill>
              </a:rPr>
            </a:br>
            <a:r>
              <a:rPr lang="en-US" dirty="0">
                <a:solidFill>
                  <a:schemeClr val="bg1"/>
                </a:solidFill>
              </a:rPr>
              <a:t>Ethical Practices </a:t>
            </a:r>
            <a:r>
              <a:rPr lang="en-US" sz="1800" dirty="0">
                <a:solidFill>
                  <a:schemeClr val="bg1"/>
                </a:solidFill>
              </a:rPr>
              <a:t>(slide 1 of 2)</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a:spcBef>
                <a:spcPts val="300"/>
              </a:spcBef>
            </a:pPr>
            <a:r>
              <a:rPr lang="en-US" sz="2400" dirty="0"/>
              <a:t>Ethical companies encourage and enable people at all levels to act ethically when taking actions to implement strategies.</a:t>
            </a:r>
          </a:p>
          <a:p>
            <a:pPr lvl="1">
              <a:spcBef>
                <a:spcPts val="300"/>
              </a:spcBef>
            </a:pPr>
            <a:r>
              <a:rPr lang="en-US" sz="2000" dirty="0"/>
              <a:t>When based on ethical practices, the effectiveness of processes used to implement the firm’s strategies increases.</a:t>
            </a:r>
          </a:p>
          <a:p>
            <a:pPr>
              <a:spcBef>
                <a:spcPts val="300"/>
              </a:spcBef>
            </a:pPr>
            <a:r>
              <a:rPr lang="en-US" sz="2400" spc="-10" dirty="0"/>
              <a:t>Improved ethical practices foster social capital which, in turn, increases the amount of goodwill that is available to the organization.</a:t>
            </a:r>
          </a:p>
          <a:p>
            <a:pPr>
              <a:spcBef>
                <a:spcPts val="300"/>
              </a:spcBef>
            </a:pPr>
            <a:r>
              <a:rPr lang="en-US" sz="2400" dirty="0"/>
              <a:t>Ethical practices must be an integral part of organizational culture.</a:t>
            </a:r>
          </a:p>
          <a:p>
            <a:pPr lvl="1">
              <a:spcBef>
                <a:spcPts val="300"/>
              </a:spcBef>
            </a:pPr>
            <a:r>
              <a:rPr lang="en-US" sz="2000" dirty="0"/>
              <a:t>A values-based culture is the most effective means of ensuring that employees comply with the firm’s ethical standards.</a:t>
            </a:r>
          </a:p>
          <a:p>
            <a:pPr marL="342900" lvl="1" indent="-342900">
              <a:spcBef>
                <a:spcPts val="300"/>
              </a:spcBef>
            </a:pPr>
            <a:r>
              <a:rPr lang="en-US" dirty="0"/>
              <a:t>Strategic leaders as well as others in the organization are most likely to integrate ethical values into their decisions when:</a:t>
            </a:r>
          </a:p>
          <a:p>
            <a:pPr lvl="1">
              <a:spcBef>
                <a:spcPts val="300"/>
              </a:spcBef>
            </a:pPr>
            <a:r>
              <a:rPr lang="en-US" sz="2000" dirty="0"/>
              <a:t>The company has explicit ethics codes.</a:t>
            </a:r>
          </a:p>
          <a:p>
            <a:pPr lvl="1">
              <a:spcBef>
                <a:spcPts val="300"/>
              </a:spcBef>
            </a:pPr>
            <a:r>
              <a:rPr lang="en-US" sz="2000" dirty="0"/>
              <a:t>Extensive ethics training results in integration of the codes into how the firm conducts business.</a:t>
            </a:r>
          </a:p>
          <a:p>
            <a:pPr lvl="1">
              <a:spcBef>
                <a:spcPts val="300"/>
              </a:spcBef>
            </a:pPr>
            <a:r>
              <a:rPr lang="en-US" sz="2000" dirty="0"/>
              <a:t>Shareholders expect ethical behavior.</a:t>
            </a:r>
            <a:endParaRPr lang="en-US" sz="1000" dirty="0"/>
          </a:p>
        </p:txBody>
      </p:sp>
    </p:spTree>
    <p:extLst>
      <p:ext uri="{BB962C8B-B14F-4D97-AF65-F5344CB8AC3E}">
        <p14:creationId xmlns:p14="http://schemas.microsoft.com/office/powerpoint/2010/main" val="3630270773"/>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51211"/>
            <a:ext cx="10972799" cy="1041120"/>
          </a:xfrm>
        </p:spPr>
        <p:txBody>
          <a:bodyPr>
            <a:normAutofit fontScale="90000"/>
          </a:bodyPr>
          <a:lstStyle/>
          <a:p>
            <a:r>
              <a:rPr lang="en-US" dirty="0">
                <a:solidFill>
                  <a:schemeClr val="bg1"/>
                </a:solidFill>
              </a:rPr>
              <a:t>Emphasizing </a:t>
            </a:r>
            <a:br>
              <a:rPr lang="en-US" dirty="0">
                <a:solidFill>
                  <a:schemeClr val="bg1"/>
                </a:solidFill>
              </a:rPr>
            </a:br>
            <a:r>
              <a:rPr lang="en-US" dirty="0">
                <a:solidFill>
                  <a:schemeClr val="bg1"/>
                </a:solidFill>
              </a:rPr>
              <a:t>Ethical Practices </a:t>
            </a:r>
            <a:r>
              <a:rPr lang="en-US" sz="1800" dirty="0">
                <a:solidFill>
                  <a:schemeClr val="bg1"/>
                </a:solidFill>
              </a:rPr>
              <a:t>(slide 2 of 2)</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Strategic leaders can take several actions to develop and support an ethical organizational culture, including:</a:t>
            </a:r>
          </a:p>
          <a:p>
            <a:pPr lvl="1"/>
            <a:r>
              <a:rPr lang="en-US" dirty="0"/>
              <a:t>Establishing and communicating specific goals to describe the firm’s ethical standards</a:t>
            </a:r>
          </a:p>
          <a:p>
            <a:pPr lvl="1"/>
            <a:r>
              <a:rPr lang="en-US" dirty="0"/>
              <a:t>Continuously revising and updating the ethics code, based on inputs from people throughout the firm and from other stakeholders</a:t>
            </a:r>
          </a:p>
          <a:p>
            <a:pPr lvl="1"/>
            <a:r>
              <a:rPr lang="en-US" dirty="0"/>
              <a:t>Disseminating the ethics code to all stakeholders to inform them of the firm’s ethical standards and practices</a:t>
            </a:r>
          </a:p>
          <a:p>
            <a:pPr lvl="1"/>
            <a:r>
              <a:rPr lang="en-US" dirty="0"/>
              <a:t>Developing and implementing methods and procedures to use in achieving the firm’s ethical standards</a:t>
            </a:r>
          </a:p>
          <a:p>
            <a:pPr lvl="1"/>
            <a:r>
              <a:rPr lang="en-US" dirty="0"/>
              <a:t>Creating and using explicit reward systems that recognize acts of courage</a:t>
            </a:r>
          </a:p>
          <a:p>
            <a:pPr lvl="1"/>
            <a:r>
              <a:rPr lang="en-US" dirty="0"/>
              <a:t>Creating a work environment in which all people are treated with dignity</a:t>
            </a:r>
            <a:endParaRPr lang="en-US" sz="800" dirty="0"/>
          </a:p>
        </p:txBody>
      </p:sp>
    </p:spTree>
    <p:extLst>
      <p:ext uri="{BB962C8B-B14F-4D97-AF65-F5344CB8AC3E}">
        <p14:creationId xmlns:p14="http://schemas.microsoft.com/office/powerpoint/2010/main" val="2861949886"/>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51810" y="113628"/>
            <a:ext cx="5863590" cy="1041120"/>
          </a:xfrm>
        </p:spPr>
        <p:txBody>
          <a:bodyPr>
            <a:normAutofit fontScale="90000"/>
          </a:bodyPr>
          <a:lstStyle/>
          <a:p>
            <a:r>
              <a:rPr lang="en-US" dirty="0">
                <a:solidFill>
                  <a:schemeClr val="bg1"/>
                </a:solidFill>
              </a:rPr>
              <a:t>Establishing Balanced Organizational Controls </a:t>
            </a:r>
            <a:r>
              <a:rPr lang="en-US" sz="1800" dirty="0">
                <a:solidFill>
                  <a:schemeClr val="bg1"/>
                </a:solidFill>
              </a:rPr>
              <a:t>(slide 1 of 4)</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Organizational controls are the formal, information-based procedures used by managers to maintain or alter patterns in organizational activities.</a:t>
            </a:r>
          </a:p>
          <a:p>
            <a:r>
              <a:rPr lang="en-US" dirty="0"/>
              <a:t>Organizational controls:</a:t>
            </a:r>
          </a:p>
          <a:p>
            <a:pPr lvl="1"/>
            <a:r>
              <a:rPr lang="en-US" dirty="0"/>
              <a:t>Are necessary to help ensure that firms achieve their desired outcomes</a:t>
            </a:r>
          </a:p>
          <a:p>
            <a:pPr lvl="1"/>
            <a:r>
              <a:rPr lang="en-US" dirty="0"/>
              <a:t>Provide the parameters for implementing strategies as well as the corrective actions to take when implementation-related adjustments are required</a:t>
            </a:r>
          </a:p>
          <a:p>
            <a:r>
              <a:rPr lang="en-US" dirty="0"/>
              <a:t>Organizational controls help strategic leaders:</a:t>
            </a:r>
          </a:p>
          <a:p>
            <a:pPr lvl="1"/>
            <a:r>
              <a:rPr lang="en-US" dirty="0"/>
              <a:t>Build credibility</a:t>
            </a:r>
          </a:p>
          <a:p>
            <a:pPr lvl="1"/>
            <a:r>
              <a:rPr lang="en-US" dirty="0"/>
              <a:t>Demonstrate the value of strategies to the firm’s stakeholders</a:t>
            </a:r>
          </a:p>
          <a:p>
            <a:pPr lvl="1"/>
            <a:r>
              <a:rPr lang="en-US" dirty="0"/>
              <a:t>Promote and support strategic change</a:t>
            </a:r>
            <a:endParaRPr lang="en-US" sz="400" dirty="0"/>
          </a:p>
        </p:txBody>
      </p:sp>
    </p:spTree>
    <p:extLst>
      <p:ext uri="{BB962C8B-B14F-4D97-AF65-F5344CB8AC3E}">
        <p14:creationId xmlns:p14="http://schemas.microsoft.com/office/powerpoint/2010/main" val="3644850810"/>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66110" y="170778"/>
            <a:ext cx="5269230" cy="1041120"/>
          </a:xfrm>
        </p:spPr>
        <p:txBody>
          <a:bodyPr>
            <a:normAutofit fontScale="90000"/>
          </a:bodyPr>
          <a:lstStyle/>
          <a:p>
            <a:r>
              <a:rPr lang="en-US" dirty="0">
                <a:solidFill>
                  <a:schemeClr val="bg1"/>
                </a:solidFill>
              </a:rPr>
              <a:t>Establishing Balanced Organizational Controls </a:t>
            </a:r>
            <a:r>
              <a:rPr lang="en-US" sz="1800" dirty="0">
                <a:solidFill>
                  <a:schemeClr val="bg1"/>
                </a:solidFill>
              </a:rPr>
              <a:t>(slide 2 of 4)</a:t>
            </a:r>
            <a:endParaRPr lang="en-US" sz="100" dirty="0">
              <a:solidFill>
                <a:schemeClr val="bg1"/>
              </a:solidFill>
            </a:endParaRPr>
          </a:p>
        </p:txBody>
      </p:sp>
      <p:sp>
        <p:nvSpPr>
          <p:cNvPr id="5" name="Text Placeholder 4"/>
          <p:cNvSpPr>
            <a:spLocks noGrp="1"/>
          </p:cNvSpPr>
          <p:nvPr>
            <p:ph type="body" sz="quarter" idx="10"/>
          </p:nvPr>
        </p:nvSpPr>
        <p:spPr>
          <a:xfrm>
            <a:off x="342900" y="1565910"/>
            <a:ext cx="11239500" cy="4758691"/>
          </a:xfrm>
        </p:spPr>
        <p:txBody>
          <a:bodyPr>
            <a:normAutofit/>
          </a:bodyPr>
          <a:lstStyle/>
          <a:p>
            <a:r>
              <a:rPr lang="en-US" sz="2400" dirty="0"/>
              <a:t>Two types of organizational controls are:</a:t>
            </a:r>
          </a:p>
          <a:p>
            <a:pPr lvl="1">
              <a:buFont typeface="+mj-lt"/>
              <a:buAutoNum type="arabicPeriod"/>
            </a:pPr>
            <a:r>
              <a:rPr lang="en-US" sz="2000" dirty="0"/>
              <a:t>Financial</a:t>
            </a:r>
          </a:p>
          <a:p>
            <a:pPr lvl="1">
              <a:buFont typeface="+mj-lt"/>
              <a:buAutoNum type="arabicPeriod"/>
            </a:pPr>
            <a:r>
              <a:rPr lang="en-US" sz="2000" dirty="0"/>
              <a:t>Strategic</a:t>
            </a:r>
          </a:p>
          <a:p>
            <a:r>
              <a:rPr lang="en-US" sz="2400" dirty="0"/>
              <a:t>Financial control:</a:t>
            </a:r>
          </a:p>
          <a:p>
            <a:pPr lvl="1"/>
            <a:r>
              <a:rPr lang="en-US" sz="2000" dirty="0"/>
              <a:t>Focuses on short-term financial outcomes</a:t>
            </a:r>
          </a:p>
          <a:p>
            <a:pPr lvl="1"/>
            <a:r>
              <a:rPr lang="en-US" sz="2000" dirty="0"/>
              <a:t>Often produces more short-term and risk-averse decisions</a:t>
            </a:r>
          </a:p>
          <a:p>
            <a:r>
              <a:rPr lang="en-US" sz="2400" dirty="0"/>
              <a:t>Strategic control:</a:t>
            </a:r>
          </a:p>
          <a:p>
            <a:pPr lvl="1"/>
            <a:r>
              <a:rPr lang="en-US" sz="2000" dirty="0"/>
              <a:t>Focuses on the </a:t>
            </a:r>
            <a:r>
              <a:rPr lang="en-US" sz="2000" i="1" dirty="0"/>
              <a:t>content</a:t>
            </a:r>
            <a:r>
              <a:rPr lang="en-US" sz="2000" dirty="0"/>
              <a:t> of strategic actions rather than their </a:t>
            </a:r>
            <a:r>
              <a:rPr lang="en-US" sz="2000" i="1" dirty="0"/>
              <a:t>outcomes</a:t>
            </a:r>
            <a:endParaRPr lang="en-US" sz="2000" dirty="0"/>
          </a:p>
          <a:p>
            <a:pPr lvl="1"/>
            <a:r>
              <a:rPr lang="en-US" sz="2000" dirty="0"/>
              <a:t>Encourages lower-level managers to make decisions that incorporate moderate and acceptable levels of risk because leaders and managers throughout the firm share the responsibility for the outcomes of those decisions and actions resulting from them</a:t>
            </a:r>
          </a:p>
          <a:p>
            <a:pPr marL="342900" lvl="1" indent="-342900"/>
            <a:r>
              <a:rPr lang="en-US" dirty="0"/>
              <a:t>The challenge for strategic leaders is to balance the use of strategic and financial controls in order to improve the firm’s performance.</a:t>
            </a:r>
          </a:p>
        </p:txBody>
      </p:sp>
    </p:spTree>
    <p:extLst>
      <p:ext uri="{BB962C8B-B14F-4D97-AF65-F5344CB8AC3E}">
        <p14:creationId xmlns:p14="http://schemas.microsoft.com/office/powerpoint/2010/main" val="984588920"/>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74670" y="136488"/>
            <a:ext cx="5623560" cy="1041120"/>
          </a:xfrm>
        </p:spPr>
        <p:txBody>
          <a:bodyPr>
            <a:normAutofit fontScale="90000"/>
          </a:bodyPr>
          <a:lstStyle/>
          <a:p>
            <a:r>
              <a:rPr lang="en-US" dirty="0">
                <a:solidFill>
                  <a:schemeClr val="bg1"/>
                </a:solidFill>
              </a:rPr>
              <a:t>Establishing Balanced Organizational Controls </a:t>
            </a:r>
            <a:r>
              <a:rPr lang="en-US" sz="1800" dirty="0">
                <a:solidFill>
                  <a:schemeClr val="bg1"/>
                </a:solidFill>
              </a:rPr>
              <a:t>(slide 3 of 4)</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0" indent="0">
              <a:buNone/>
            </a:pPr>
            <a:r>
              <a:rPr lang="en-US" sz="2400" b="1" dirty="0"/>
              <a:t>The Balanced Scorecard</a:t>
            </a:r>
          </a:p>
          <a:p>
            <a:r>
              <a:rPr lang="en-US" sz="2400" dirty="0"/>
              <a:t>The </a:t>
            </a:r>
            <a:r>
              <a:rPr lang="en-US" sz="2400" b="1" dirty="0"/>
              <a:t>balanced scorecard </a:t>
            </a:r>
            <a:r>
              <a:rPr lang="en-US" sz="2400" dirty="0"/>
              <a:t>is a tool firms, including family-owned firms, use to determine if they are achieving an appropriate balance when using strategic and financial controls as a means of positively influencing performance.</a:t>
            </a:r>
          </a:p>
          <a:p>
            <a:r>
              <a:rPr lang="en-US" sz="2400" dirty="0"/>
              <a:t>The underlying premise of the balanced scorecard is that a firm jeopardizes its future performance when it emphasizes financial controls at the expense of strategic controls.</a:t>
            </a:r>
          </a:p>
          <a:p>
            <a:pPr lvl="1"/>
            <a:r>
              <a:rPr lang="en-US" sz="2000" dirty="0"/>
              <a:t>An overemphasis on financial controls may promote behavior that sacrifices the firm’s long-term, value-creating potential for short-term performance gains.</a:t>
            </a:r>
          </a:p>
          <a:p>
            <a:pPr marL="342900" lvl="1" indent="-342900"/>
            <a:r>
              <a:rPr lang="en-US" dirty="0"/>
              <a:t>An effective balance between financial and strategic controls allows for flexible use of core competencies, but within the parameters of the firm’s financial position.</a:t>
            </a:r>
          </a:p>
        </p:txBody>
      </p:sp>
    </p:spTree>
    <p:extLst>
      <p:ext uri="{BB962C8B-B14F-4D97-AF65-F5344CB8AC3E}">
        <p14:creationId xmlns:p14="http://schemas.microsoft.com/office/powerpoint/2010/main" val="2058736205"/>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75635" y="170778"/>
            <a:ext cx="5840730" cy="1041120"/>
          </a:xfrm>
        </p:spPr>
        <p:txBody>
          <a:bodyPr>
            <a:normAutofit fontScale="90000"/>
          </a:bodyPr>
          <a:lstStyle/>
          <a:p>
            <a:r>
              <a:rPr lang="en-US" dirty="0">
                <a:solidFill>
                  <a:schemeClr val="bg1"/>
                </a:solidFill>
              </a:rPr>
              <a:t>Establishing Balanced Organizational Controls </a:t>
            </a:r>
            <a:r>
              <a:rPr lang="en-US" sz="1800" dirty="0">
                <a:solidFill>
                  <a:schemeClr val="bg1"/>
                </a:solidFill>
              </a:rPr>
              <a:t>(slide 4 of 4)</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The balanced scorecard is a product of integrating four perspectives:</a:t>
            </a:r>
          </a:p>
          <a:p>
            <a:pPr lvl="1">
              <a:buNone/>
            </a:pPr>
            <a:r>
              <a:rPr lang="en-US" dirty="0"/>
              <a:t>1.	</a:t>
            </a:r>
            <a:r>
              <a:rPr lang="en-US" i="1" dirty="0"/>
              <a:t>Financial</a:t>
            </a:r>
            <a:r>
              <a:rPr lang="en-US" dirty="0"/>
              <a:t> (concerned with growth, profitability, and risk from the shareholders’ perspective)</a:t>
            </a:r>
          </a:p>
          <a:p>
            <a:pPr lvl="1">
              <a:buNone/>
            </a:pPr>
            <a:r>
              <a:rPr lang="en-US" dirty="0"/>
              <a:t>2.	</a:t>
            </a:r>
            <a:r>
              <a:rPr lang="en-US" i="1" dirty="0"/>
              <a:t>Customer</a:t>
            </a:r>
            <a:r>
              <a:rPr lang="en-US" dirty="0"/>
              <a:t> (concerned with the amount of value customers perceive the firm’s products create for them)</a:t>
            </a:r>
          </a:p>
          <a:p>
            <a:pPr lvl="1">
              <a:buNone/>
            </a:pPr>
            <a:r>
              <a:rPr lang="en-US" dirty="0"/>
              <a:t>3.	</a:t>
            </a:r>
            <a:r>
              <a:rPr lang="en-US" i="1" dirty="0"/>
              <a:t>Internal business processes </a:t>
            </a:r>
            <a:r>
              <a:rPr lang="en-US" dirty="0"/>
              <a:t>(concerned with the priorities for various business processes that create customer and shareholder satisfaction)</a:t>
            </a:r>
          </a:p>
          <a:p>
            <a:pPr lvl="1">
              <a:buNone/>
            </a:pPr>
            <a:r>
              <a:rPr lang="en-US" dirty="0"/>
              <a:t>4.	</a:t>
            </a:r>
            <a:r>
              <a:rPr lang="en-US" i="1" dirty="0"/>
              <a:t>Learning and growth </a:t>
            </a:r>
            <a:r>
              <a:rPr lang="en-US" dirty="0"/>
              <a:t>(concerned with the firm’s efforts to create a climate that supports change, innovation, and growth)</a:t>
            </a:r>
          </a:p>
          <a:p>
            <a:pPr marL="342900" lvl="1" indent="-342900"/>
            <a:r>
              <a:rPr lang="en-US" sz="2800" dirty="0"/>
              <a:t>Firms use different criteria to measure their standing relative to the balanced scorecard’s four perspectives.</a:t>
            </a:r>
          </a:p>
        </p:txBody>
      </p:sp>
    </p:spTree>
    <p:extLst>
      <p:ext uri="{BB962C8B-B14F-4D97-AF65-F5344CB8AC3E}">
        <p14:creationId xmlns:p14="http://schemas.microsoft.com/office/powerpoint/2010/main" val="4080883664"/>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53988"/>
            <a:ext cx="10972797" cy="1041120"/>
          </a:xfrm>
        </p:spPr>
        <p:txBody>
          <a:bodyPr>
            <a:normAutofit/>
          </a:bodyPr>
          <a:lstStyle/>
          <a:p>
            <a:r>
              <a:rPr lang="en-US" sz="2800" dirty="0">
                <a:solidFill>
                  <a:schemeClr val="bg1"/>
                </a:solidFill>
              </a:rPr>
              <a:t>Strategic Controls and Financial Controls </a:t>
            </a:r>
            <a:br>
              <a:rPr lang="en-US" sz="2800" dirty="0">
                <a:solidFill>
                  <a:schemeClr val="bg1"/>
                </a:solidFill>
              </a:rPr>
            </a:br>
            <a:r>
              <a:rPr lang="en-US" sz="2800" dirty="0">
                <a:solidFill>
                  <a:schemeClr val="bg1"/>
                </a:solidFill>
              </a:rPr>
              <a:t>in a Balanced Scorecard Framework</a:t>
            </a:r>
          </a:p>
        </p:txBody>
      </p:sp>
      <p:pic>
        <p:nvPicPr>
          <p:cNvPr id="5" name="Picture Placeholder 4" descr="A two-column table lists the balanced scorecard's four perspectives and sample criteria for each perspective. The first column lists the perspectives, and the second column lists the criteria.&#10;&#10;The first perspective listed is Financial. The criteria listed are as follows: Cash flow, Return on equity, and Return on assets.&#10;&#10;The second perspective listed is Customer. The criteria listed are as follows: Assessment of ability to anticipate customers' needs, Effectiveness of customer service practices, Percentage of repeat business, and Quality of communications with customers.&#10;&#10;The third perspective listed is Internal Business Processes. The criteria listed are as follows: Asset utilization improvements, Improvements in employee morale, and Changes in turnover rates.&#10;&#10;The fourth perspective listed is Learning and Growth. The criteria listed are as follows: Improvements in innovation ability, Number of new products compared to competitors, and Increases in employees' skills." title="Figure 12.5 – Strategic Controls and Financial Controls in a Balanced Scorecard Framework"/>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667001" y="1524000"/>
            <a:ext cx="6858000" cy="4759452"/>
          </a:xfrm>
        </p:spPr>
      </p:pic>
    </p:spTree>
    <p:extLst>
      <p:ext uri="{BB962C8B-B14F-4D97-AF65-F5344CB8AC3E}">
        <p14:creationId xmlns:p14="http://schemas.microsoft.com/office/powerpoint/2010/main" val="1186792027"/>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B8205-E382-B9FE-D3FF-E57E4524FC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596122-22AF-1C29-CB31-0F63627E19F5}"/>
              </a:ext>
            </a:extLst>
          </p:cNvPr>
          <p:cNvSpPr>
            <a:spLocks noGrp="1"/>
          </p:cNvSpPr>
          <p:nvPr>
            <p:ph type="title"/>
          </p:nvPr>
        </p:nvSpPr>
        <p:spPr>
          <a:xfrm>
            <a:off x="3274017" y="50622"/>
            <a:ext cx="5796366" cy="1143000"/>
          </a:xfrm>
        </p:spPr>
        <p:txBody>
          <a:bodyPr anchor="ctr">
            <a:noAutofit/>
          </a:bodyPr>
          <a:lstStyle/>
          <a:p>
            <a:pPr algn="ctr"/>
            <a:r>
              <a:rPr lang="en-GB" sz="3600" b="1" dirty="0">
                <a:solidFill>
                  <a:schemeClr val="bg1"/>
                </a:solidFill>
              </a:rPr>
              <a:t>Classroom Activity: Ethical Dilemma Simulation (15 mins)</a:t>
            </a:r>
          </a:p>
        </p:txBody>
      </p:sp>
      <p:sp>
        <p:nvSpPr>
          <p:cNvPr id="3" name="Content Placeholder 2">
            <a:extLst>
              <a:ext uri="{FF2B5EF4-FFF2-40B4-BE49-F238E27FC236}">
                <a16:creationId xmlns:a16="http://schemas.microsoft.com/office/drawing/2014/main" id="{A54F84D7-A26B-C2E0-CCE9-22AF81F10E3A}"/>
              </a:ext>
            </a:extLst>
          </p:cNvPr>
          <p:cNvSpPr>
            <a:spLocks noGrp="1"/>
          </p:cNvSpPr>
          <p:nvPr>
            <p:ph sz="half" idx="1"/>
          </p:nvPr>
        </p:nvSpPr>
        <p:spPr>
          <a:xfrm>
            <a:off x="263470" y="1966364"/>
            <a:ext cx="5492858" cy="3989040"/>
          </a:xfrm>
        </p:spPr>
        <p:txBody>
          <a:bodyPr>
            <a:normAutofit/>
          </a:bodyPr>
          <a:lstStyle/>
          <a:p>
            <a:r>
              <a:rPr lang="en-GB" sz="2800" dirty="0">
                <a:solidFill>
                  <a:srgbClr val="231F1F"/>
                </a:solidFill>
              </a:rPr>
              <a:t>Provide a scenario (e.g., a manager misreports financials for a bonus). </a:t>
            </a:r>
          </a:p>
          <a:p>
            <a:r>
              <a:rPr lang="en-GB" sz="2800" dirty="0">
                <a:solidFill>
                  <a:srgbClr val="231F1F"/>
                </a:solidFill>
              </a:rPr>
              <a:t>Groups propose three actions to reinforce ethical culture (e.g., revise code, reward whistleblowers). </a:t>
            </a:r>
          </a:p>
          <a:p>
            <a:r>
              <a:rPr lang="en-GB" sz="2800" dirty="0">
                <a:solidFill>
                  <a:srgbClr val="231F1F"/>
                </a:solidFill>
              </a:rPr>
              <a:t>Discuss using Strategic Focus.</a:t>
            </a:r>
          </a:p>
        </p:txBody>
      </p:sp>
      <p:pic>
        <p:nvPicPr>
          <p:cNvPr id="5" name="Content Placeholder 4" descr="Firemen in a huddle">
            <a:extLst>
              <a:ext uri="{FF2B5EF4-FFF2-40B4-BE49-F238E27FC236}">
                <a16:creationId xmlns:a16="http://schemas.microsoft.com/office/drawing/2014/main" id="{AA341425-0D2C-9A16-C55A-5C89CC261B9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1966364"/>
            <a:ext cx="5492858" cy="3666482"/>
          </a:xfrm>
          <a:noFill/>
        </p:spPr>
      </p:pic>
    </p:spTree>
    <p:extLst>
      <p:ext uri="{BB962C8B-B14F-4D97-AF65-F5344CB8AC3E}">
        <p14:creationId xmlns:p14="http://schemas.microsoft.com/office/powerpoint/2010/main" val="1132934413"/>
      </p:ext>
    </p:extLst>
  </p:cSld>
  <p:clrMapOvr>
    <a:masterClrMapping/>
  </p:clrMapOvr>
  <p:transition spd="slow">
    <p:push dir="u"/>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182555"/>
            <a:ext cx="12192000" cy="5663821"/>
          </a:xfrm>
          <a:prstGeom prst="rect">
            <a:avLst/>
          </a:prstGeom>
        </p:spPr>
      </p:pic>
      <p:sp>
        <p:nvSpPr>
          <p:cNvPr id="3" name="Title 2"/>
          <p:cNvSpPr>
            <a:spLocks noGrp="1"/>
          </p:cNvSpPr>
          <p:nvPr>
            <p:ph type="title"/>
          </p:nvPr>
        </p:nvSpPr>
        <p:spPr>
          <a:xfrm>
            <a:off x="2169193" y="3585840"/>
            <a:ext cx="8229600" cy="857250"/>
          </a:xfrm>
        </p:spPr>
        <p:txBody>
          <a:bodyPr>
            <a:noAutofit/>
          </a:bodyPr>
          <a:lstStyle/>
          <a:p>
            <a:pPr lvl="0" algn="ctr"/>
            <a:r>
              <a:rPr lang="en-US" sz="8800" b="1" dirty="0">
                <a:solidFill>
                  <a:srgbClr val="FFFF00"/>
                </a:solidFill>
                <a:latin typeface="Corbel" panose="020B0503020204020204" pitchFamily="34" charset="0"/>
              </a:rPr>
              <a:t>Exit Quiz</a:t>
            </a:r>
            <a:endParaRPr lang="en-US" sz="6600" b="1" dirty="0">
              <a:solidFill>
                <a:srgbClr val="FFFF00"/>
              </a:solidFill>
              <a:latin typeface="Corbel" panose="020B0503020204020204" pitchFamily="34" charset="0"/>
            </a:endParaRPr>
          </a:p>
        </p:txBody>
      </p:sp>
      <p:sp>
        <p:nvSpPr>
          <p:cNvPr id="4" name="Content Placeholder 3"/>
          <p:cNvSpPr>
            <a:spLocks noGrp="1"/>
          </p:cNvSpPr>
          <p:nvPr>
            <p:ph idx="1"/>
          </p:nvPr>
        </p:nvSpPr>
        <p:spPr>
          <a:xfrm>
            <a:off x="1981200" y="5201503"/>
            <a:ext cx="8229600" cy="924635"/>
          </a:xfrm>
        </p:spPr>
        <p:txBody>
          <a:bodyPr>
            <a:normAutofit/>
          </a:bodyPr>
          <a:lstStyle/>
          <a:p>
            <a:pPr marL="0" lvl="1" indent="0" algn="ctr">
              <a:buNone/>
            </a:pPr>
            <a:r>
              <a:rPr lang="en-US" sz="3600" i="1" dirty="0">
                <a:solidFill>
                  <a:srgbClr val="FFFF00"/>
                </a:solidFill>
                <a:latin typeface="Corbel" panose="020B0503020204020204" pitchFamily="34" charset="0"/>
              </a:rPr>
              <a:t>Please complete the week 9 quiz on Moodle:</a:t>
            </a:r>
            <a:endParaRPr lang="en-US" sz="3600" dirty="0">
              <a:solidFill>
                <a:srgbClr val="FFFF00"/>
              </a:solidFill>
              <a:latin typeface="Corbel" panose="020B0503020204020204" pitchFamily="34" charset="0"/>
            </a:endParaRPr>
          </a:p>
          <a:p>
            <a:pPr marL="342900" lvl="1"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5EBD7-87D4-DCA4-A692-A0D973D07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FC88A-682C-B3A0-0A79-BA9F17F642B2}"/>
              </a:ext>
            </a:extLst>
          </p:cNvPr>
          <p:cNvSpPr>
            <a:spLocks noGrp="1"/>
          </p:cNvSpPr>
          <p:nvPr>
            <p:ph type="title"/>
          </p:nvPr>
        </p:nvSpPr>
        <p:spPr>
          <a:xfrm>
            <a:off x="3223646" y="274638"/>
            <a:ext cx="6987153" cy="562074"/>
          </a:xfrm>
        </p:spPr>
        <p:txBody>
          <a:bodyPr>
            <a:noAutofit/>
          </a:bodyPr>
          <a:lstStyle/>
          <a:p>
            <a:r>
              <a:rPr lang="en-GB" sz="4800" b="1" dirty="0">
                <a:solidFill>
                  <a:schemeClr val="bg1"/>
                </a:solidFill>
              </a:rPr>
              <a:t>References</a:t>
            </a:r>
          </a:p>
        </p:txBody>
      </p:sp>
      <p:sp>
        <p:nvSpPr>
          <p:cNvPr id="4" name="Content Placeholder 3">
            <a:extLst>
              <a:ext uri="{FF2B5EF4-FFF2-40B4-BE49-F238E27FC236}">
                <a16:creationId xmlns:a16="http://schemas.microsoft.com/office/drawing/2014/main" id="{9D7E4325-449A-2F58-0A1A-73421F6DDD9B}"/>
              </a:ext>
            </a:extLst>
          </p:cNvPr>
          <p:cNvSpPr>
            <a:spLocks noGrp="1"/>
          </p:cNvSpPr>
          <p:nvPr>
            <p:ph idx="1"/>
          </p:nvPr>
        </p:nvSpPr>
        <p:spPr>
          <a:xfrm>
            <a:off x="431371" y="1565134"/>
            <a:ext cx="11424832" cy="4732815"/>
          </a:xfrm>
        </p:spPr>
        <p:txBody>
          <a:bodyPr>
            <a:normAutofit/>
          </a:bodyPr>
          <a:lstStyle/>
          <a:p>
            <a:pPr marL="0" indent="0">
              <a:spcBef>
                <a:spcPts val="0"/>
              </a:spcBef>
              <a:spcAft>
                <a:spcPts val="600"/>
              </a:spcAft>
              <a:buNone/>
            </a:pPr>
            <a:r>
              <a:rPr lang="en-GB" sz="2400" b="1" dirty="0"/>
              <a:t>Essential: </a:t>
            </a:r>
          </a:p>
          <a:p>
            <a:pPr>
              <a:spcBef>
                <a:spcPts val="0"/>
              </a:spcBef>
              <a:spcAft>
                <a:spcPts val="600"/>
              </a:spcAft>
            </a:pPr>
            <a:r>
              <a:rPr lang="en-GB" sz="2400" dirty="0"/>
              <a:t>Hitt, M. A., Ireland, R. D. and </a:t>
            </a:r>
            <a:r>
              <a:rPr lang="en-GB" sz="2400" dirty="0" err="1"/>
              <a:t>Hoskisson</a:t>
            </a:r>
            <a:r>
              <a:rPr lang="en-GB" sz="2400" dirty="0"/>
              <a:t>, R. E. (2019, Ch. 12) </a:t>
            </a:r>
            <a:r>
              <a:rPr lang="en-GB" sz="2400" i="1" dirty="0"/>
              <a:t>Strategic Management: Competitiveness &amp; Globalization: Concepts &amp; Cases</a:t>
            </a:r>
            <a:r>
              <a:rPr lang="en-GB" sz="2400" dirty="0"/>
              <a:t>. Cengage learning. </a:t>
            </a:r>
          </a:p>
          <a:p>
            <a:pPr>
              <a:spcBef>
                <a:spcPts val="0"/>
              </a:spcBef>
              <a:spcAft>
                <a:spcPts val="600"/>
              </a:spcAft>
            </a:pPr>
            <a:r>
              <a:rPr lang="en-GB" sz="2400" dirty="0"/>
              <a:t>David F. R., David, F. R and David, M. E.(2017). </a:t>
            </a:r>
            <a:r>
              <a:rPr lang="en-GB" sz="2400" i="1" dirty="0"/>
              <a:t>Strategic Management: Concepts and Cases: A Competitive Advantage Approach</a:t>
            </a:r>
            <a:r>
              <a:rPr lang="en-GB" sz="2400" dirty="0"/>
              <a:t>. Pearson</a:t>
            </a:r>
          </a:p>
          <a:p>
            <a:pPr marL="0" indent="0">
              <a:spcBef>
                <a:spcPts val="600"/>
              </a:spcBef>
              <a:spcAft>
                <a:spcPts val="600"/>
              </a:spcAft>
              <a:buNone/>
            </a:pPr>
            <a:r>
              <a:rPr lang="en-GB" sz="2400" b="1" dirty="0"/>
              <a:t>Further reading:</a:t>
            </a:r>
          </a:p>
          <a:p>
            <a:pPr>
              <a:spcBef>
                <a:spcPts val="0"/>
              </a:spcBef>
              <a:spcAft>
                <a:spcPts val="600"/>
              </a:spcAft>
            </a:pPr>
            <a:r>
              <a:rPr lang="en-GB" sz="2400" dirty="0"/>
              <a:t>Johnson, G and </a:t>
            </a:r>
            <a:r>
              <a:rPr lang="en-GB" sz="2400" dirty="0" err="1"/>
              <a:t>Schole</a:t>
            </a:r>
            <a:r>
              <a:rPr lang="en-GB" sz="2400" dirty="0"/>
              <a:t>, K. (2010). </a:t>
            </a:r>
            <a:r>
              <a:rPr lang="en-GB" sz="2400" i="1" dirty="0"/>
              <a:t>Exploring Strategy</a:t>
            </a:r>
            <a:r>
              <a:rPr lang="en-GB" sz="2400" dirty="0"/>
              <a:t>. Harlow: FT Prentice Hall.</a:t>
            </a:r>
          </a:p>
          <a:p>
            <a:pPr>
              <a:spcBef>
                <a:spcPts val="0"/>
              </a:spcBef>
              <a:spcAft>
                <a:spcPts val="600"/>
              </a:spcAft>
            </a:pPr>
            <a:r>
              <a:rPr lang="en-GB" sz="2400" dirty="0"/>
              <a:t>Lynch, R., Corporate Strategy, Harlow: FT Prentice Hall, 2010.</a:t>
            </a:r>
          </a:p>
          <a:p>
            <a:pPr>
              <a:spcBef>
                <a:spcPts val="0"/>
              </a:spcBef>
              <a:spcAft>
                <a:spcPts val="600"/>
              </a:spcAft>
            </a:pPr>
            <a:r>
              <a:rPr lang="en-GB" sz="2400" dirty="0"/>
              <a:t>Mintzberg, H., Ahlstrand, B., and Lampel, J. (2008). </a:t>
            </a:r>
            <a:r>
              <a:rPr lang="en-GB" sz="2400" i="1" dirty="0"/>
              <a:t>Strategy Safari: The Complete Guide Through the Wilds of Strategic Management.</a:t>
            </a:r>
            <a:r>
              <a:rPr lang="en-GB" sz="2400" dirty="0"/>
              <a:t> Harlow: FT Prentice Hall, 2008. </a:t>
            </a:r>
          </a:p>
          <a:p>
            <a:pPr>
              <a:spcBef>
                <a:spcPts val="0"/>
              </a:spcBef>
              <a:spcAft>
                <a:spcPts val="600"/>
              </a:spcAft>
            </a:pPr>
            <a:r>
              <a:rPr lang="en-GB" sz="2400" dirty="0"/>
              <a:t>Hayes, J., (2010). </a:t>
            </a:r>
            <a:r>
              <a:rPr lang="en-GB" sz="2400" i="1" dirty="0"/>
              <a:t>The Theory and Practice of Change Management.</a:t>
            </a:r>
            <a:r>
              <a:rPr lang="en-GB" sz="2400" dirty="0"/>
              <a:t> Palgrave </a:t>
            </a:r>
          </a:p>
        </p:txBody>
      </p:sp>
    </p:spTree>
    <p:extLst>
      <p:ext uri="{BB962C8B-B14F-4D97-AF65-F5344CB8AC3E}">
        <p14:creationId xmlns:p14="http://schemas.microsoft.com/office/powerpoint/2010/main" val="1899170024"/>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6929610"/>
      </p:ext>
    </p:extLst>
  </p:cSld>
  <p:clrMapOvr>
    <a:masterClrMapping/>
  </p:clrMapOvr>
  <p:transition spd="slow">
    <p:push dir="u"/>
  </p:transition>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523</TotalTime>
  <Words>4589</Words>
  <Application>Microsoft Office PowerPoint</Application>
  <PresentationFormat>Widescreen</PresentationFormat>
  <Paragraphs>331</Paragraphs>
  <Slides>51</Slides>
  <Notes>3</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51</vt:i4>
      </vt:variant>
    </vt:vector>
  </HeadingPairs>
  <TitlesOfParts>
    <vt:vector size="65" baseType="lpstr">
      <vt:lpstr>Aptos</vt:lpstr>
      <vt:lpstr>Arial</vt:lpstr>
      <vt:lpstr>Calibri</vt:lpstr>
      <vt:lpstr>Calibri Light</vt:lpstr>
      <vt:lpstr>Corbel</vt:lpstr>
      <vt:lpstr>Garamond</vt:lpstr>
      <vt:lpstr>Wingdings</vt:lpstr>
      <vt:lpstr>UWTSD 200_Title Page</vt:lpstr>
      <vt:lpstr>UWTSD 200_Title Page 1</vt:lpstr>
      <vt:lpstr>UWTSD 200_Subtitle 1</vt:lpstr>
      <vt:lpstr>UWTSD 200_Subtitle 2</vt:lpstr>
      <vt:lpstr>UWTSD 200_Text 1</vt:lpstr>
      <vt:lpstr>UWTSD 200_Text 2</vt:lpstr>
      <vt:lpstr>UWTSD 200_Text 4</vt:lpstr>
      <vt:lpstr>PowerPoint Presentation</vt:lpstr>
      <vt:lpstr>LEARNING OBJECTIVES</vt:lpstr>
      <vt:lpstr>Previous Week Recap</vt:lpstr>
      <vt:lpstr>Strategic Leadership and Style (slide 1 of 5)</vt:lpstr>
      <vt:lpstr>Strategic Leadership and Style (slide 2 of 5)</vt:lpstr>
      <vt:lpstr>Strategic Leadership and the Strategic Management Process</vt:lpstr>
      <vt:lpstr>Strategic Leadership and Style (slide 3 of 5)</vt:lpstr>
      <vt:lpstr>Strategic Leadership and Style (slide 4 of 5)</vt:lpstr>
      <vt:lpstr>Strategic Leadership and Style (slide 5 of 5)</vt:lpstr>
      <vt:lpstr>Classroom Activity: Leadership Traits Brainstorm (10 mins)</vt:lpstr>
      <vt:lpstr>The Role of  Top-Level Managers</vt:lpstr>
      <vt:lpstr>Factors Affecting Managerial Discretion</vt:lpstr>
      <vt:lpstr>Top Management Teams  (slide 1 of 7)</vt:lpstr>
      <vt:lpstr>Top Management Teams  (slide 2 of 7)</vt:lpstr>
      <vt:lpstr>Top Management Teams  (slide 3 of 7)</vt:lpstr>
      <vt:lpstr>Top Management Teams  (slide 4 of 7)</vt:lpstr>
      <vt:lpstr>Top Management Teams  (slide 5 of 7)</vt:lpstr>
      <vt:lpstr>Top Management Teams  (slide 6 of 7)</vt:lpstr>
      <vt:lpstr>Top Management Teams  (slide 7 of 7)</vt:lpstr>
      <vt:lpstr>Classroom Activity: Team Composition Analysis (10 mins)</vt:lpstr>
      <vt:lpstr>PowerPoint Presentation</vt:lpstr>
      <vt:lpstr>Managerial Succession (slide 1 of 6)</vt:lpstr>
      <vt:lpstr>Managerial Succession (slide 2 of 6)</vt:lpstr>
      <vt:lpstr>Managerial Succession (slide 3 of 6)</vt:lpstr>
      <vt:lpstr>Managerial Succession (slide 4 of 6)</vt:lpstr>
      <vt:lpstr>Managerial Succession (slide 5 of 6)</vt:lpstr>
      <vt:lpstr>Effects of C E O Succession and  Top Management Team Composition on Strategy</vt:lpstr>
      <vt:lpstr>Classroom Activity: Succession Debate (10 mins)</vt:lpstr>
      <vt:lpstr>Key Strategic  Leadership Actions</vt:lpstr>
      <vt:lpstr>Exercise of Effective Strategic Leadership</vt:lpstr>
      <vt:lpstr>Determining  Strategic Direction (slide 1 of 2)</vt:lpstr>
      <vt:lpstr>Determining  Strategic Direction (slide 2 of 2)</vt:lpstr>
      <vt:lpstr>Effectively Managing the Firm’s Resource Portfolio (slide 1 of 4)</vt:lpstr>
      <vt:lpstr>Effectively Managing the Firm’s Resource Portfolio (slide 2 of 4)</vt:lpstr>
      <vt:lpstr>Effectively Managing the Firm’s Resource Portfolio (slide 3 of 4)</vt:lpstr>
      <vt:lpstr>Effectively Managing the Firm’s Resource Portfolio (slide 4 of 4)</vt:lpstr>
      <vt:lpstr>Sustaining an Effective Organizational Culture (slide 1 of 4)</vt:lpstr>
      <vt:lpstr>Sustaining an Effective Organizational Culture (slide 2 of 4)</vt:lpstr>
      <vt:lpstr>Sustaining an Effective Organizational Culture (slide 3 of 4)</vt:lpstr>
      <vt:lpstr>Sustaining an Effective Organizational Culture (slide 4 of 4)</vt:lpstr>
      <vt:lpstr>Emphasizing  Ethical Practices (slide 1 of 2)</vt:lpstr>
      <vt:lpstr>Emphasizing  Ethical Practices (slide 2 of 2)</vt:lpstr>
      <vt:lpstr>Establishing Balanced Organizational Controls (slide 1 of 4)</vt:lpstr>
      <vt:lpstr>Establishing Balanced Organizational Controls (slide 2 of 4)</vt:lpstr>
      <vt:lpstr>Establishing Balanced Organizational Controls (slide 3 of 4)</vt:lpstr>
      <vt:lpstr>Establishing Balanced Organizational Controls (slide 4 of 4)</vt:lpstr>
      <vt:lpstr>Strategic Controls and Financial Controls  in a Balanced Scorecard Framework</vt:lpstr>
      <vt:lpstr>Classroom Activity: Ethical Dilemma Simulation (15 mins)</vt:lpstr>
      <vt:lpstr>Exit Quiz</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Ejike Udeogu</cp:lastModifiedBy>
  <cp:revision>97</cp:revision>
  <dcterms:created xsi:type="dcterms:W3CDTF">2021-03-09T15:35:42Z</dcterms:created>
  <dcterms:modified xsi:type="dcterms:W3CDTF">2025-04-18T21:08:44Z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