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054E2D-B4F6-4A9A-9DC5-C917A1E4536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C367BE-0142-4195-B9FD-E2024FE3C77E}">
      <dgm:prSet/>
      <dgm:spPr/>
      <dgm:t>
        <a:bodyPr/>
        <a:lstStyle/>
        <a:p>
          <a:r>
            <a:rPr lang="en-GB" b="1"/>
            <a:t>• Ageing: chronological ≥ 65 yrs + biological/functional/social changes</a:t>
          </a:r>
          <a:endParaRPr lang="en-US"/>
        </a:p>
      </dgm:t>
    </dgm:pt>
    <dgm:pt modelId="{8C356B6F-2B8C-461F-9AD5-D4221DD440A6}" type="parTrans" cxnId="{7EDEA88D-F18F-4A90-AE6B-5985308D0AD2}">
      <dgm:prSet/>
      <dgm:spPr/>
      <dgm:t>
        <a:bodyPr/>
        <a:lstStyle/>
        <a:p>
          <a:endParaRPr lang="en-US"/>
        </a:p>
      </dgm:t>
    </dgm:pt>
    <dgm:pt modelId="{A8353658-7C05-44A7-90D2-F6CB59DD6636}" type="sibTrans" cxnId="{7EDEA88D-F18F-4A90-AE6B-5985308D0AD2}">
      <dgm:prSet/>
      <dgm:spPr/>
      <dgm:t>
        <a:bodyPr/>
        <a:lstStyle/>
        <a:p>
          <a:endParaRPr lang="en-US"/>
        </a:p>
      </dgm:t>
    </dgm:pt>
    <dgm:pt modelId="{0421F218-E61E-4872-ADD6-05388957AFFC}">
      <dgm:prSet/>
      <dgm:spPr/>
      <dgm:t>
        <a:bodyPr/>
        <a:lstStyle/>
        <a:p>
          <a:r>
            <a:rPr lang="en-GB" b="1"/>
            <a:t>• UK: 12.4 million ≥ 65 yrs; 19 million by 2030 (ONS 2024)</a:t>
          </a:r>
          <a:endParaRPr lang="en-US"/>
        </a:p>
      </dgm:t>
    </dgm:pt>
    <dgm:pt modelId="{6C121911-A60F-4598-80DD-10DA380939C7}" type="parTrans" cxnId="{D4EBF1C7-74DC-48CA-A9B4-2189B945F3D0}">
      <dgm:prSet/>
      <dgm:spPr/>
      <dgm:t>
        <a:bodyPr/>
        <a:lstStyle/>
        <a:p>
          <a:endParaRPr lang="en-US"/>
        </a:p>
      </dgm:t>
    </dgm:pt>
    <dgm:pt modelId="{0A5574DE-FE8F-43D6-A681-538BB72B0249}" type="sibTrans" cxnId="{D4EBF1C7-74DC-48CA-A9B4-2189B945F3D0}">
      <dgm:prSet/>
      <dgm:spPr/>
      <dgm:t>
        <a:bodyPr/>
        <a:lstStyle/>
        <a:p>
          <a:endParaRPr lang="en-US"/>
        </a:p>
      </dgm:t>
    </dgm:pt>
    <dgm:pt modelId="{808116B3-1C80-4D57-9423-CE90A33C968E}">
      <dgm:prSet/>
      <dgm:spPr/>
      <dgm:t>
        <a:bodyPr/>
        <a:lstStyle/>
        <a:p>
          <a:r>
            <a:rPr lang="en-GB" b="1"/>
            <a:t>• Global trends + impact on NHS/care</a:t>
          </a:r>
          <a:endParaRPr lang="en-US"/>
        </a:p>
      </dgm:t>
    </dgm:pt>
    <dgm:pt modelId="{68196864-40D4-4C7A-9156-7F5B1C89642E}" type="parTrans" cxnId="{2DA67D8A-088C-4B03-A2B4-934BE4A816A7}">
      <dgm:prSet/>
      <dgm:spPr/>
      <dgm:t>
        <a:bodyPr/>
        <a:lstStyle/>
        <a:p>
          <a:endParaRPr lang="en-US"/>
        </a:p>
      </dgm:t>
    </dgm:pt>
    <dgm:pt modelId="{CE7E7CFA-CB06-42C9-B746-76BE0CCB27CA}" type="sibTrans" cxnId="{2DA67D8A-088C-4B03-A2B4-934BE4A816A7}">
      <dgm:prSet/>
      <dgm:spPr/>
      <dgm:t>
        <a:bodyPr/>
        <a:lstStyle/>
        <a:p>
          <a:endParaRPr lang="en-US"/>
        </a:p>
      </dgm:t>
    </dgm:pt>
    <dgm:pt modelId="{8D9D3F98-D718-4787-84E7-5134AB0E428D}">
      <dgm:prSet/>
      <dgm:spPr/>
      <dgm:t>
        <a:bodyPr/>
        <a:lstStyle/>
        <a:p>
          <a:r>
            <a:rPr lang="en-GB" b="1"/>
            <a:t>• Ageism: stereotypes → risk of disempowerment</a:t>
          </a:r>
          <a:endParaRPr lang="en-US"/>
        </a:p>
      </dgm:t>
    </dgm:pt>
    <dgm:pt modelId="{D7EF3ECE-B385-4EE5-A0FA-7AA948EF920F}" type="parTrans" cxnId="{FFBFBF5A-7DCD-475B-9CDA-3AC2C7DBB5AF}">
      <dgm:prSet/>
      <dgm:spPr/>
      <dgm:t>
        <a:bodyPr/>
        <a:lstStyle/>
        <a:p>
          <a:endParaRPr lang="en-US"/>
        </a:p>
      </dgm:t>
    </dgm:pt>
    <dgm:pt modelId="{1F4A2FF5-1144-495D-B9CE-342CA38AD38E}" type="sibTrans" cxnId="{FFBFBF5A-7DCD-475B-9CDA-3AC2C7DBB5AF}">
      <dgm:prSet/>
      <dgm:spPr/>
      <dgm:t>
        <a:bodyPr/>
        <a:lstStyle/>
        <a:p>
          <a:endParaRPr lang="en-US"/>
        </a:p>
      </dgm:t>
    </dgm:pt>
    <dgm:pt modelId="{33B34F57-8473-4C31-B8D4-11DB1FB20281}" type="pres">
      <dgm:prSet presAssocID="{F4054E2D-B4F6-4A9A-9DC5-C917A1E45366}" presName="outerComposite" presStyleCnt="0">
        <dgm:presLayoutVars>
          <dgm:chMax val="5"/>
          <dgm:dir/>
          <dgm:resizeHandles val="exact"/>
        </dgm:presLayoutVars>
      </dgm:prSet>
      <dgm:spPr/>
    </dgm:pt>
    <dgm:pt modelId="{9EF1B775-264D-49A9-9BDE-EA43AD228955}" type="pres">
      <dgm:prSet presAssocID="{F4054E2D-B4F6-4A9A-9DC5-C917A1E45366}" presName="dummyMaxCanvas" presStyleCnt="0">
        <dgm:presLayoutVars/>
      </dgm:prSet>
      <dgm:spPr/>
    </dgm:pt>
    <dgm:pt modelId="{0B4C82A8-AE64-4FCD-8B29-AB49DCE00F55}" type="pres">
      <dgm:prSet presAssocID="{F4054E2D-B4F6-4A9A-9DC5-C917A1E45366}" presName="FourNodes_1" presStyleLbl="node1" presStyleIdx="0" presStyleCnt="4">
        <dgm:presLayoutVars>
          <dgm:bulletEnabled val="1"/>
        </dgm:presLayoutVars>
      </dgm:prSet>
      <dgm:spPr/>
    </dgm:pt>
    <dgm:pt modelId="{A53E4B3F-1A2A-4212-9738-452C54696766}" type="pres">
      <dgm:prSet presAssocID="{F4054E2D-B4F6-4A9A-9DC5-C917A1E45366}" presName="FourNodes_2" presStyleLbl="node1" presStyleIdx="1" presStyleCnt="4">
        <dgm:presLayoutVars>
          <dgm:bulletEnabled val="1"/>
        </dgm:presLayoutVars>
      </dgm:prSet>
      <dgm:spPr/>
    </dgm:pt>
    <dgm:pt modelId="{D3FF6302-4067-45C2-9134-4BD953D5FCC2}" type="pres">
      <dgm:prSet presAssocID="{F4054E2D-B4F6-4A9A-9DC5-C917A1E45366}" presName="FourNodes_3" presStyleLbl="node1" presStyleIdx="2" presStyleCnt="4">
        <dgm:presLayoutVars>
          <dgm:bulletEnabled val="1"/>
        </dgm:presLayoutVars>
      </dgm:prSet>
      <dgm:spPr/>
    </dgm:pt>
    <dgm:pt modelId="{6C9E5C31-F04E-4231-8ABB-6400B3B5702E}" type="pres">
      <dgm:prSet presAssocID="{F4054E2D-B4F6-4A9A-9DC5-C917A1E45366}" presName="FourNodes_4" presStyleLbl="node1" presStyleIdx="3" presStyleCnt="4">
        <dgm:presLayoutVars>
          <dgm:bulletEnabled val="1"/>
        </dgm:presLayoutVars>
      </dgm:prSet>
      <dgm:spPr/>
    </dgm:pt>
    <dgm:pt modelId="{8FFAD3F0-6619-4BE5-BD2E-E82FAF5D1F11}" type="pres">
      <dgm:prSet presAssocID="{F4054E2D-B4F6-4A9A-9DC5-C917A1E45366}" presName="FourConn_1-2" presStyleLbl="fgAccFollowNode1" presStyleIdx="0" presStyleCnt="3">
        <dgm:presLayoutVars>
          <dgm:bulletEnabled val="1"/>
        </dgm:presLayoutVars>
      </dgm:prSet>
      <dgm:spPr/>
    </dgm:pt>
    <dgm:pt modelId="{EBB930B5-3030-4D8E-ACCB-8B424A3C2785}" type="pres">
      <dgm:prSet presAssocID="{F4054E2D-B4F6-4A9A-9DC5-C917A1E45366}" presName="FourConn_2-3" presStyleLbl="fgAccFollowNode1" presStyleIdx="1" presStyleCnt="3">
        <dgm:presLayoutVars>
          <dgm:bulletEnabled val="1"/>
        </dgm:presLayoutVars>
      </dgm:prSet>
      <dgm:spPr/>
    </dgm:pt>
    <dgm:pt modelId="{90951A49-A0EE-4747-9FFF-89BBFB6709B2}" type="pres">
      <dgm:prSet presAssocID="{F4054E2D-B4F6-4A9A-9DC5-C917A1E45366}" presName="FourConn_3-4" presStyleLbl="fgAccFollowNode1" presStyleIdx="2" presStyleCnt="3">
        <dgm:presLayoutVars>
          <dgm:bulletEnabled val="1"/>
        </dgm:presLayoutVars>
      </dgm:prSet>
      <dgm:spPr/>
    </dgm:pt>
    <dgm:pt modelId="{D6B34410-FFC1-43A2-A432-6C312DAB882F}" type="pres">
      <dgm:prSet presAssocID="{F4054E2D-B4F6-4A9A-9DC5-C917A1E45366}" presName="FourNodes_1_text" presStyleLbl="node1" presStyleIdx="3" presStyleCnt="4">
        <dgm:presLayoutVars>
          <dgm:bulletEnabled val="1"/>
        </dgm:presLayoutVars>
      </dgm:prSet>
      <dgm:spPr/>
    </dgm:pt>
    <dgm:pt modelId="{530BCD81-ED0F-444D-A119-1CB574DE2677}" type="pres">
      <dgm:prSet presAssocID="{F4054E2D-B4F6-4A9A-9DC5-C917A1E45366}" presName="FourNodes_2_text" presStyleLbl="node1" presStyleIdx="3" presStyleCnt="4">
        <dgm:presLayoutVars>
          <dgm:bulletEnabled val="1"/>
        </dgm:presLayoutVars>
      </dgm:prSet>
      <dgm:spPr/>
    </dgm:pt>
    <dgm:pt modelId="{CC15A0B1-1D8A-4D1B-B255-58B8FF8F84C6}" type="pres">
      <dgm:prSet presAssocID="{F4054E2D-B4F6-4A9A-9DC5-C917A1E45366}" presName="FourNodes_3_text" presStyleLbl="node1" presStyleIdx="3" presStyleCnt="4">
        <dgm:presLayoutVars>
          <dgm:bulletEnabled val="1"/>
        </dgm:presLayoutVars>
      </dgm:prSet>
      <dgm:spPr/>
    </dgm:pt>
    <dgm:pt modelId="{7CDC38F3-E5CD-4E03-9BCC-3D3A523326FC}" type="pres">
      <dgm:prSet presAssocID="{F4054E2D-B4F6-4A9A-9DC5-C917A1E4536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3144604-0EC4-4F89-B85A-AC5000CF01A4}" type="presOf" srcId="{F4054E2D-B4F6-4A9A-9DC5-C917A1E45366}" destId="{33B34F57-8473-4C31-B8D4-11DB1FB20281}" srcOrd="0" destOrd="0" presId="urn:microsoft.com/office/officeart/2005/8/layout/vProcess5"/>
    <dgm:cxn modelId="{6387BA12-751F-467B-B215-928EBE5277E2}" type="presOf" srcId="{B6C367BE-0142-4195-B9FD-E2024FE3C77E}" destId="{0B4C82A8-AE64-4FCD-8B29-AB49DCE00F55}" srcOrd="0" destOrd="0" presId="urn:microsoft.com/office/officeart/2005/8/layout/vProcess5"/>
    <dgm:cxn modelId="{2CA49819-8CBB-47D4-966A-1B107175D9E3}" type="presOf" srcId="{0421F218-E61E-4872-ADD6-05388957AFFC}" destId="{A53E4B3F-1A2A-4212-9738-452C54696766}" srcOrd="0" destOrd="0" presId="urn:microsoft.com/office/officeart/2005/8/layout/vProcess5"/>
    <dgm:cxn modelId="{B3E36348-F5B9-4068-8748-D87504290190}" type="presOf" srcId="{0421F218-E61E-4872-ADD6-05388957AFFC}" destId="{530BCD81-ED0F-444D-A119-1CB574DE2677}" srcOrd="1" destOrd="0" presId="urn:microsoft.com/office/officeart/2005/8/layout/vProcess5"/>
    <dgm:cxn modelId="{FFBFBF5A-7DCD-475B-9CDA-3AC2C7DBB5AF}" srcId="{F4054E2D-B4F6-4A9A-9DC5-C917A1E45366}" destId="{8D9D3F98-D718-4787-84E7-5134AB0E428D}" srcOrd="3" destOrd="0" parTransId="{D7EF3ECE-B385-4EE5-A0FA-7AA948EF920F}" sibTransId="{1F4A2FF5-1144-495D-B9CE-342CA38AD38E}"/>
    <dgm:cxn modelId="{76316773-5521-4830-88A5-8659B97882B8}" type="presOf" srcId="{808116B3-1C80-4D57-9423-CE90A33C968E}" destId="{D3FF6302-4067-45C2-9134-4BD953D5FCC2}" srcOrd="0" destOrd="0" presId="urn:microsoft.com/office/officeart/2005/8/layout/vProcess5"/>
    <dgm:cxn modelId="{E151D37F-AFE9-40B1-83E2-286898737880}" type="presOf" srcId="{B6C367BE-0142-4195-B9FD-E2024FE3C77E}" destId="{D6B34410-FFC1-43A2-A432-6C312DAB882F}" srcOrd="1" destOrd="0" presId="urn:microsoft.com/office/officeart/2005/8/layout/vProcess5"/>
    <dgm:cxn modelId="{8F208F81-B933-4EF1-9ACE-4618E8BEABC9}" type="presOf" srcId="{CE7E7CFA-CB06-42C9-B746-76BE0CCB27CA}" destId="{90951A49-A0EE-4747-9FFF-89BBFB6709B2}" srcOrd="0" destOrd="0" presId="urn:microsoft.com/office/officeart/2005/8/layout/vProcess5"/>
    <dgm:cxn modelId="{2DA67D8A-088C-4B03-A2B4-934BE4A816A7}" srcId="{F4054E2D-B4F6-4A9A-9DC5-C917A1E45366}" destId="{808116B3-1C80-4D57-9423-CE90A33C968E}" srcOrd="2" destOrd="0" parTransId="{68196864-40D4-4C7A-9156-7F5B1C89642E}" sibTransId="{CE7E7CFA-CB06-42C9-B746-76BE0CCB27CA}"/>
    <dgm:cxn modelId="{7EDEA88D-F18F-4A90-AE6B-5985308D0AD2}" srcId="{F4054E2D-B4F6-4A9A-9DC5-C917A1E45366}" destId="{B6C367BE-0142-4195-B9FD-E2024FE3C77E}" srcOrd="0" destOrd="0" parTransId="{8C356B6F-2B8C-461F-9AD5-D4221DD440A6}" sibTransId="{A8353658-7C05-44A7-90D2-F6CB59DD6636}"/>
    <dgm:cxn modelId="{7484DD9C-DA6A-4FEC-9993-4B3480CC62FE}" type="presOf" srcId="{808116B3-1C80-4D57-9423-CE90A33C968E}" destId="{CC15A0B1-1D8A-4D1B-B255-58B8FF8F84C6}" srcOrd="1" destOrd="0" presId="urn:microsoft.com/office/officeart/2005/8/layout/vProcess5"/>
    <dgm:cxn modelId="{2A8EEDA1-32F8-404F-A3D8-03DE6AF6E31D}" type="presOf" srcId="{8D9D3F98-D718-4787-84E7-5134AB0E428D}" destId="{7CDC38F3-E5CD-4E03-9BCC-3D3A523326FC}" srcOrd="1" destOrd="0" presId="urn:microsoft.com/office/officeart/2005/8/layout/vProcess5"/>
    <dgm:cxn modelId="{D4EBF1C7-74DC-48CA-A9B4-2189B945F3D0}" srcId="{F4054E2D-B4F6-4A9A-9DC5-C917A1E45366}" destId="{0421F218-E61E-4872-ADD6-05388957AFFC}" srcOrd="1" destOrd="0" parTransId="{6C121911-A60F-4598-80DD-10DA380939C7}" sibTransId="{0A5574DE-FE8F-43D6-A681-538BB72B0249}"/>
    <dgm:cxn modelId="{ECB868EF-7555-4C13-8120-D2F81225F3AA}" type="presOf" srcId="{A8353658-7C05-44A7-90D2-F6CB59DD6636}" destId="{8FFAD3F0-6619-4BE5-BD2E-E82FAF5D1F11}" srcOrd="0" destOrd="0" presId="urn:microsoft.com/office/officeart/2005/8/layout/vProcess5"/>
    <dgm:cxn modelId="{CE993AF7-5277-41B9-8102-A6A7F70F0DC2}" type="presOf" srcId="{8D9D3F98-D718-4787-84E7-5134AB0E428D}" destId="{6C9E5C31-F04E-4231-8ABB-6400B3B5702E}" srcOrd="0" destOrd="0" presId="urn:microsoft.com/office/officeart/2005/8/layout/vProcess5"/>
    <dgm:cxn modelId="{3857DAF8-3A94-4887-8A6D-FACE744C7FD3}" type="presOf" srcId="{0A5574DE-FE8F-43D6-A681-538BB72B0249}" destId="{EBB930B5-3030-4D8E-ACCB-8B424A3C2785}" srcOrd="0" destOrd="0" presId="urn:microsoft.com/office/officeart/2005/8/layout/vProcess5"/>
    <dgm:cxn modelId="{3244BE16-F821-4EE7-A53C-AE3CDB20BC87}" type="presParOf" srcId="{33B34F57-8473-4C31-B8D4-11DB1FB20281}" destId="{9EF1B775-264D-49A9-9BDE-EA43AD228955}" srcOrd="0" destOrd="0" presId="urn:microsoft.com/office/officeart/2005/8/layout/vProcess5"/>
    <dgm:cxn modelId="{4812F696-5E0D-4E7C-B312-A2C14745A958}" type="presParOf" srcId="{33B34F57-8473-4C31-B8D4-11DB1FB20281}" destId="{0B4C82A8-AE64-4FCD-8B29-AB49DCE00F55}" srcOrd="1" destOrd="0" presId="urn:microsoft.com/office/officeart/2005/8/layout/vProcess5"/>
    <dgm:cxn modelId="{D740D3D4-B892-4671-B5DE-511D8C64B8A8}" type="presParOf" srcId="{33B34F57-8473-4C31-B8D4-11DB1FB20281}" destId="{A53E4B3F-1A2A-4212-9738-452C54696766}" srcOrd="2" destOrd="0" presId="urn:microsoft.com/office/officeart/2005/8/layout/vProcess5"/>
    <dgm:cxn modelId="{1315E209-0C83-4DAA-B97C-97A844B97C65}" type="presParOf" srcId="{33B34F57-8473-4C31-B8D4-11DB1FB20281}" destId="{D3FF6302-4067-45C2-9134-4BD953D5FCC2}" srcOrd="3" destOrd="0" presId="urn:microsoft.com/office/officeart/2005/8/layout/vProcess5"/>
    <dgm:cxn modelId="{81650BCC-6DDE-4375-B6B9-118B366D8F48}" type="presParOf" srcId="{33B34F57-8473-4C31-B8D4-11DB1FB20281}" destId="{6C9E5C31-F04E-4231-8ABB-6400B3B5702E}" srcOrd="4" destOrd="0" presId="urn:microsoft.com/office/officeart/2005/8/layout/vProcess5"/>
    <dgm:cxn modelId="{37B5E16C-726A-482F-8BFA-6C0F60285D2F}" type="presParOf" srcId="{33B34F57-8473-4C31-B8D4-11DB1FB20281}" destId="{8FFAD3F0-6619-4BE5-BD2E-E82FAF5D1F11}" srcOrd="5" destOrd="0" presId="urn:microsoft.com/office/officeart/2005/8/layout/vProcess5"/>
    <dgm:cxn modelId="{775DD0C9-2473-4019-8997-FD19A4ED03F3}" type="presParOf" srcId="{33B34F57-8473-4C31-B8D4-11DB1FB20281}" destId="{EBB930B5-3030-4D8E-ACCB-8B424A3C2785}" srcOrd="6" destOrd="0" presId="urn:microsoft.com/office/officeart/2005/8/layout/vProcess5"/>
    <dgm:cxn modelId="{3D86892B-91B9-4763-B6B3-27ED1805984C}" type="presParOf" srcId="{33B34F57-8473-4C31-B8D4-11DB1FB20281}" destId="{90951A49-A0EE-4747-9FFF-89BBFB6709B2}" srcOrd="7" destOrd="0" presId="urn:microsoft.com/office/officeart/2005/8/layout/vProcess5"/>
    <dgm:cxn modelId="{4C8E2E0F-B39B-42F9-8DDE-1DCB669EDEC3}" type="presParOf" srcId="{33B34F57-8473-4C31-B8D4-11DB1FB20281}" destId="{D6B34410-FFC1-43A2-A432-6C312DAB882F}" srcOrd="8" destOrd="0" presId="urn:microsoft.com/office/officeart/2005/8/layout/vProcess5"/>
    <dgm:cxn modelId="{785A19DE-B4F9-45D9-A09F-6F5A6E82EFC3}" type="presParOf" srcId="{33B34F57-8473-4C31-B8D4-11DB1FB20281}" destId="{530BCD81-ED0F-444D-A119-1CB574DE2677}" srcOrd="9" destOrd="0" presId="urn:microsoft.com/office/officeart/2005/8/layout/vProcess5"/>
    <dgm:cxn modelId="{847BBD1B-5D86-40B6-A9C2-8089E8FEA7AA}" type="presParOf" srcId="{33B34F57-8473-4C31-B8D4-11DB1FB20281}" destId="{CC15A0B1-1D8A-4D1B-B255-58B8FF8F84C6}" srcOrd="10" destOrd="0" presId="urn:microsoft.com/office/officeart/2005/8/layout/vProcess5"/>
    <dgm:cxn modelId="{6E3A966D-3363-450E-BD17-0EACE288B89B}" type="presParOf" srcId="{33B34F57-8473-4C31-B8D4-11DB1FB20281}" destId="{7CDC38F3-E5CD-4E03-9BCC-3D3A523326F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086B2D-1D96-4AEB-866C-A4B3AFF35C88}" type="doc">
      <dgm:prSet loTypeId="urn:microsoft.com/office/officeart/2005/8/layout/process5" loCatId="process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5D1528F6-E01C-4247-93C8-FDE7C41C2766}">
      <dgm:prSet phldrT="[Text]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 Loneliness/isolation, dementia, frailty, multimorbidity</a:t>
          </a:r>
          <a:endParaRPr lang="en-GB" b="1">
            <a:latin typeface="Univers Condensed"/>
          </a:endParaRPr>
        </a:p>
      </dgm:t>
    </dgm:pt>
    <dgm:pt modelId="{148C9A50-0152-4245-B1F1-DB5B87C8D081}" type="parTrans" cxnId="{924C30BF-4C56-4620-A4BE-2A94BD0EEA70}">
      <dgm:prSet/>
      <dgm:spPr/>
    </dgm:pt>
    <dgm:pt modelId="{7EEE848D-29CF-4586-9BEB-86CBE9007586}" type="sibTrans" cxnId="{924C30BF-4C56-4620-A4BE-2A94BD0EEA70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6F5C5DE7-FF53-49F2-A88C-B966D1FBF6C2}">
      <dgm:prSet phldrT="[Text]" phldr="0"/>
      <dgm:spPr/>
      <dgm:t>
        <a:bodyPr/>
        <a:lstStyle/>
        <a:p>
          <a:pPr rtl="0"/>
          <a:r>
            <a:rPr lang="en-GB" b="1">
              <a:latin typeface="Arial"/>
              <a:cs typeface="Arial"/>
            </a:rPr>
            <a:t>Financial strain, maintaining independence</a:t>
          </a:r>
          <a:br>
            <a:rPr lang="en-US" b="1"/>
          </a:br>
          <a:endParaRPr lang="en-GB" b="1">
            <a:latin typeface="Arial"/>
            <a:cs typeface="Arial"/>
          </a:endParaRPr>
        </a:p>
      </dgm:t>
    </dgm:pt>
    <dgm:pt modelId="{5A63F5EF-3945-4FFE-988C-FAEEBC35740D}" type="parTrans" cxnId="{C4BC1E3E-2D6E-4C47-A7D1-F9CC21B71D11}">
      <dgm:prSet/>
      <dgm:spPr/>
    </dgm:pt>
    <dgm:pt modelId="{DD1F4311-7D79-4A44-AB9D-A0AB94613ACE}" type="sibTrans" cxnId="{C4BC1E3E-2D6E-4C47-A7D1-F9CC21B71D11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9F1F2624-FA65-4283-8D08-93E1B89C3B4C}">
      <dgm:prSet phldrT="[Text]" phldr="0"/>
      <dgm:spPr/>
      <dgm:t>
        <a:bodyPr/>
        <a:lstStyle/>
        <a:p>
          <a:r>
            <a:rPr lang="en-GB" b="1">
              <a:latin typeface="Arial"/>
              <a:cs typeface="Arial"/>
            </a:rPr>
            <a:t>• Health inequalities worsened by post‑pandemic backlogs</a:t>
          </a:r>
          <a:endParaRPr lang="en-GB" b="1"/>
        </a:p>
      </dgm:t>
    </dgm:pt>
    <dgm:pt modelId="{8C04FA6E-3BD8-4DC0-8BAE-4F2CA03454D2}" type="parTrans" cxnId="{89BDB7B6-0D3C-4DC7-8204-4F33335A0F58}">
      <dgm:prSet/>
      <dgm:spPr/>
    </dgm:pt>
    <dgm:pt modelId="{F215AB21-1DEE-4CF2-9B6E-7EC24EA37E13}" type="sibTrans" cxnId="{89BDB7B6-0D3C-4DC7-8204-4F33335A0F58}">
      <dgm:prSet/>
      <dgm:spPr/>
    </dgm:pt>
    <dgm:pt modelId="{85B70C24-7CB3-4407-B41C-0C54261C9C5D}" type="pres">
      <dgm:prSet presAssocID="{A0086B2D-1D96-4AEB-866C-A4B3AFF35C88}" presName="diagram" presStyleCnt="0">
        <dgm:presLayoutVars>
          <dgm:dir/>
          <dgm:resizeHandles val="exact"/>
        </dgm:presLayoutVars>
      </dgm:prSet>
      <dgm:spPr/>
    </dgm:pt>
    <dgm:pt modelId="{72EA330E-8C28-4A13-A6E1-E98E97161A33}" type="pres">
      <dgm:prSet presAssocID="{5D1528F6-E01C-4247-93C8-FDE7C41C2766}" presName="node" presStyleLbl="node1" presStyleIdx="0" presStyleCnt="3">
        <dgm:presLayoutVars>
          <dgm:bulletEnabled val="1"/>
        </dgm:presLayoutVars>
      </dgm:prSet>
      <dgm:spPr/>
    </dgm:pt>
    <dgm:pt modelId="{B1992309-43EB-48CC-8212-2AEF397B14B9}" type="pres">
      <dgm:prSet presAssocID="{7EEE848D-29CF-4586-9BEB-86CBE9007586}" presName="sibTrans" presStyleLbl="sibTrans2D1" presStyleIdx="0" presStyleCnt="2"/>
      <dgm:spPr/>
    </dgm:pt>
    <dgm:pt modelId="{D7615439-1677-4377-B433-89EC12B07138}" type="pres">
      <dgm:prSet presAssocID="{7EEE848D-29CF-4586-9BEB-86CBE9007586}" presName="connectorText" presStyleLbl="sibTrans2D1" presStyleIdx="0" presStyleCnt="2"/>
      <dgm:spPr/>
    </dgm:pt>
    <dgm:pt modelId="{C1477EA1-B52B-4AD8-AEB8-5B13FE7D8DF6}" type="pres">
      <dgm:prSet presAssocID="{6F5C5DE7-FF53-49F2-A88C-B966D1FBF6C2}" presName="node" presStyleLbl="node1" presStyleIdx="1" presStyleCnt="3">
        <dgm:presLayoutVars>
          <dgm:bulletEnabled val="1"/>
        </dgm:presLayoutVars>
      </dgm:prSet>
      <dgm:spPr/>
    </dgm:pt>
    <dgm:pt modelId="{15167961-F49E-4F49-9324-87E9C9BAC6C0}" type="pres">
      <dgm:prSet presAssocID="{DD1F4311-7D79-4A44-AB9D-A0AB94613ACE}" presName="sibTrans" presStyleLbl="sibTrans2D1" presStyleIdx="1" presStyleCnt="2"/>
      <dgm:spPr/>
    </dgm:pt>
    <dgm:pt modelId="{7DB21D49-476E-469B-AC56-5CE53959E988}" type="pres">
      <dgm:prSet presAssocID="{DD1F4311-7D79-4A44-AB9D-A0AB94613ACE}" presName="connectorText" presStyleLbl="sibTrans2D1" presStyleIdx="1" presStyleCnt="2"/>
      <dgm:spPr/>
    </dgm:pt>
    <dgm:pt modelId="{9635A8C6-A838-45FA-BDBD-30188666D88B}" type="pres">
      <dgm:prSet presAssocID="{9F1F2624-FA65-4283-8D08-93E1B89C3B4C}" presName="node" presStyleLbl="node1" presStyleIdx="2" presStyleCnt="3">
        <dgm:presLayoutVars>
          <dgm:bulletEnabled val="1"/>
        </dgm:presLayoutVars>
      </dgm:prSet>
      <dgm:spPr/>
    </dgm:pt>
  </dgm:ptLst>
  <dgm:cxnLst>
    <dgm:cxn modelId="{7560291E-B03A-40DF-8A5D-BDA447E34D83}" type="presOf" srcId="{DD1F4311-7D79-4A44-AB9D-A0AB94613ACE}" destId="{15167961-F49E-4F49-9324-87E9C9BAC6C0}" srcOrd="0" destOrd="0" presId="urn:microsoft.com/office/officeart/2005/8/layout/process5"/>
    <dgm:cxn modelId="{C4BC1E3E-2D6E-4C47-A7D1-F9CC21B71D11}" srcId="{A0086B2D-1D96-4AEB-866C-A4B3AFF35C88}" destId="{6F5C5DE7-FF53-49F2-A88C-B966D1FBF6C2}" srcOrd="1" destOrd="0" parTransId="{5A63F5EF-3945-4FFE-988C-FAEEBC35740D}" sibTransId="{DD1F4311-7D79-4A44-AB9D-A0AB94613ACE}"/>
    <dgm:cxn modelId="{D31BC14B-856E-441D-B4DE-E38A6362676A}" type="presOf" srcId="{7EEE848D-29CF-4586-9BEB-86CBE9007586}" destId="{B1992309-43EB-48CC-8212-2AEF397B14B9}" srcOrd="0" destOrd="0" presId="urn:microsoft.com/office/officeart/2005/8/layout/process5"/>
    <dgm:cxn modelId="{23C4D74B-8098-4640-BD70-2C891B42FC7B}" type="presOf" srcId="{7EEE848D-29CF-4586-9BEB-86CBE9007586}" destId="{D7615439-1677-4377-B433-89EC12B07138}" srcOrd="1" destOrd="0" presId="urn:microsoft.com/office/officeart/2005/8/layout/process5"/>
    <dgm:cxn modelId="{7D71AB57-0DFE-42F2-AC68-01D898AF7257}" type="presOf" srcId="{5D1528F6-E01C-4247-93C8-FDE7C41C2766}" destId="{72EA330E-8C28-4A13-A6E1-E98E97161A33}" srcOrd="0" destOrd="0" presId="urn:microsoft.com/office/officeart/2005/8/layout/process5"/>
    <dgm:cxn modelId="{37601B67-48BA-45AE-811D-CE1FCC01C78B}" type="presOf" srcId="{DD1F4311-7D79-4A44-AB9D-A0AB94613ACE}" destId="{7DB21D49-476E-469B-AC56-5CE53959E988}" srcOrd="1" destOrd="0" presId="urn:microsoft.com/office/officeart/2005/8/layout/process5"/>
    <dgm:cxn modelId="{723FAE76-D320-400B-8858-A1624385971D}" type="presOf" srcId="{A0086B2D-1D96-4AEB-866C-A4B3AFF35C88}" destId="{85B70C24-7CB3-4407-B41C-0C54261C9C5D}" srcOrd="0" destOrd="0" presId="urn:microsoft.com/office/officeart/2005/8/layout/process5"/>
    <dgm:cxn modelId="{89BDB7B6-0D3C-4DC7-8204-4F33335A0F58}" srcId="{A0086B2D-1D96-4AEB-866C-A4B3AFF35C88}" destId="{9F1F2624-FA65-4283-8D08-93E1B89C3B4C}" srcOrd="2" destOrd="0" parTransId="{8C04FA6E-3BD8-4DC0-8BAE-4F2CA03454D2}" sibTransId="{F215AB21-1DEE-4CF2-9B6E-7EC24EA37E13}"/>
    <dgm:cxn modelId="{924C30BF-4C56-4620-A4BE-2A94BD0EEA70}" srcId="{A0086B2D-1D96-4AEB-866C-A4B3AFF35C88}" destId="{5D1528F6-E01C-4247-93C8-FDE7C41C2766}" srcOrd="0" destOrd="0" parTransId="{148C9A50-0152-4245-B1F1-DB5B87C8D081}" sibTransId="{7EEE848D-29CF-4586-9BEB-86CBE9007586}"/>
    <dgm:cxn modelId="{2007C7D2-4FB4-41BC-8D89-E09EE31716B7}" type="presOf" srcId="{6F5C5DE7-FF53-49F2-A88C-B966D1FBF6C2}" destId="{C1477EA1-B52B-4AD8-AEB8-5B13FE7D8DF6}" srcOrd="0" destOrd="0" presId="urn:microsoft.com/office/officeart/2005/8/layout/process5"/>
    <dgm:cxn modelId="{81CFF8FF-7C6A-4AAE-ADF1-3D16BF8C805D}" type="presOf" srcId="{9F1F2624-FA65-4283-8D08-93E1B89C3B4C}" destId="{9635A8C6-A838-45FA-BDBD-30188666D88B}" srcOrd="0" destOrd="0" presId="urn:microsoft.com/office/officeart/2005/8/layout/process5"/>
    <dgm:cxn modelId="{6A3CDD8E-8507-4CDE-AB9D-A2E596599519}" type="presParOf" srcId="{85B70C24-7CB3-4407-B41C-0C54261C9C5D}" destId="{72EA330E-8C28-4A13-A6E1-E98E97161A33}" srcOrd="0" destOrd="0" presId="urn:microsoft.com/office/officeart/2005/8/layout/process5"/>
    <dgm:cxn modelId="{57E27115-EFB0-402D-8AB3-7AE0E32FDEA1}" type="presParOf" srcId="{85B70C24-7CB3-4407-B41C-0C54261C9C5D}" destId="{B1992309-43EB-48CC-8212-2AEF397B14B9}" srcOrd="1" destOrd="0" presId="urn:microsoft.com/office/officeart/2005/8/layout/process5"/>
    <dgm:cxn modelId="{D9FCF535-BB10-4C1B-A28B-01052EECB1C8}" type="presParOf" srcId="{B1992309-43EB-48CC-8212-2AEF397B14B9}" destId="{D7615439-1677-4377-B433-89EC12B07138}" srcOrd="0" destOrd="0" presId="urn:microsoft.com/office/officeart/2005/8/layout/process5"/>
    <dgm:cxn modelId="{7A25834F-EF07-4017-AD11-9C51DFA0B730}" type="presParOf" srcId="{85B70C24-7CB3-4407-B41C-0C54261C9C5D}" destId="{C1477EA1-B52B-4AD8-AEB8-5B13FE7D8DF6}" srcOrd="2" destOrd="0" presId="urn:microsoft.com/office/officeart/2005/8/layout/process5"/>
    <dgm:cxn modelId="{F3F0BD8F-C5D4-4FD3-9086-F3F790C42232}" type="presParOf" srcId="{85B70C24-7CB3-4407-B41C-0C54261C9C5D}" destId="{15167961-F49E-4F49-9324-87E9C9BAC6C0}" srcOrd="3" destOrd="0" presId="urn:microsoft.com/office/officeart/2005/8/layout/process5"/>
    <dgm:cxn modelId="{A8D1B864-96FD-4F31-B3CB-8282EFBACA1F}" type="presParOf" srcId="{15167961-F49E-4F49-9324-87E9C9BAC6C0}" destId="{7DB21D49-476E-469B-AC56-5CE53959E988}" srcOrd="0" destOrd="0" presId="urn:microsoft.com/office/officeart/2005/8/layout/process5"/>
    <dgm:cxn modelId="{2D130325-5963-4F30-8652-2AB4D428596B}" type="presParOf" srcId="{85B70C24-7CB3-4407-B41C-0C54261C9C5D}" destId="{9635A8C6-A838-45FA-BDBD-30188666D88B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186DF1-777C-4D3B-9EEC-635CD87040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157898-61D7-47AC-873F-138E3DEDBEC7}">
      <dgm:prSet/>
      <dgm:spPr/>
      <dgm:t>
        <a:bodyPr/>
        <a:lstStyle/>
        <a:p>
          <a:r>
            <a:rPr lang="en-GB" b="1"/>
            <a:t>Theory 1: Activity Theory</a:t>
          </a:r>
          <a:endParaRPr lang="en-US"/>
        </a:p>
      </dgm:t>
    </dgm:pt>
    <dgm:pt modelId="{824E485B-1338-4603-873C-FCEAC0D05B5F}" type="parTrans" cxnId="{15786214-384E-4CB7-94F7-4B8DF17F7B85}">
      <dgm:prSet/>
      <dgm:spPr/>
      <dgm:t>
        <a:bodyPr/>
        <a:lstStyle/>
        <a:p>
          <a:endParaRPr lang="en-US"/>
        </a:p>
      </dgm:t>
    </dgm:pt>
    <dgm:pt modelId="{41A10C4A-1F97-4BF3-B87E-3CD8D87D6F3A}" type="sibTrans" cxnId="{15786214-384E-4CB7-94F7-4B8DF17F7B85}">
      <dgm:prSet/>
      <dgm:spPr/>
      <dgm:t>
        <a:bodyPr/>
        <a:lstStyle/>
        <a:p>
          <a:endParaRPr lang="en-US"/>
        </a:p>
      </dgm:t>
    </dgm:pt>
    <dgm:pt modelId="{ADAEBF03-BDF1-4FC5-9911-714AA9074F87}">
      <dgm:prSet/>
      <dgm:spPr/>
      <dgm:t>
        <a:bodyPr/>
        <a:lstStyle/>
        <a:p>
          <a:r>
            <a:rPr lang="en-GB"/>
            <a:t>• Core idea: staying socially/physically active = successful ageing (Havighurst 1961)</a:t>
          </a:r>
          <a:endParaRPr lang="en-US"/>
        </a:p>
      </dgm:t>
    </dgm:pt>
    <dgm:pt modelId="{2B4F6F18-A165-40F7-B9BE-D59B77C6AAAC}" type="parTrans" cxnId="{600E284D-A8BA-480E-9553-3C36D018107F}">
      <dgm:prSet/>
      <dgm:spPr/>
      <dgm:t>
        <a:bodyPr/>
        <a:lstStyle/>
        <a:p>
          <a:endParaRPr lang="en-US"/>
        </a:p>
      </dgm:t>
    </dgm:pt>
    <dgm:pt modelId="{64BF5D86-AE38-462F-BB5B-19FB3B43F99E}" type="sibTrans" cxnId="{600E284D-A8BA-480E-9553-3C36D018107F}">
      <dgm:prSet/>
      <dgm:spPr/>
      <dgm:t>
        <a:bodyPr/>
        <a:lstStyle/>
        <a:p>
          <a:endParaRPr lang="en-US"/>
        </a:p>
      </dgm:t>
    </dgm:pt>
    <dgm:pt modelId="{2D625B1B-17E6-47AB-BCC7-0B3386F111CB}">
      <dgm:prSet/>
      <dgm:spPr/>
      <dgm:t>
        <a:bodyPr/>
        <a:lstStyle/>
        <a:p>
          <a:r>
            <a:rPr lang="en-GB"/>
            <a:t>• Applies: day centres, befriending, exercise classes</a:t>
          </a:r>
          <a:endParaRPr lang="en-US"/>
        </a:p>
      </dgm:t>
    </dgm:pt>
    <dgm:pt modelId="{32F03E50-82BB-46F5-A541-82F3C337202C}" type="parTrans" cxnId="{4BDA0286-2BEA-4682-A1EF-BBB7FDC1010B}">
      <dgm:prSet/>
      <dgm:spPr/>
      <dgm:t>
        <a:bodyPr/>
        <a:lstStyle/>
        <a:p>
          <a:endParaRPr lang="en-US"/>
        </a:p>
      </dgm:t>
    </dgm:pt>
    <dgm:pt modelId="{65C0371A-4A85-4D00-A005-4F30E175DD72}" type="sibTrans" cxnId="{4BDA0286-2BEA-4682-A1EF-BBB7FDC1010B}">
      <dgm:prSet/>
      <dgm:spPr/>
      <dgm:t>
        <a:bodyPr/>
        <a:lstStyle/>
        <a:p>
          <a:endParaRPr lang="en-US"/>
        </a:p>
      </dgm:t>
    </dgm:pt>
    <dgm:pt modelId="{55AC5A7E-45D2-4B68-B79E-EC1882BED006}">
      <dgm:prSet/>
      <dgm:spPr/>
      <dgm:t>
        <a:bodyPr/>
        <a:lstStyle/>
        <a:p>
          <a:r>
            <a:rPr lang="en-GB"/>
            <a:t>• Critique: assumes equal opportunity — ignores barriers like mobility or transport</a:t>
          </a:r>
          <a:endParaRPr lang="en-US"/>
        </a:p>
      </dgm:t>
    </dgm:pt>
    <dgm:pt modelId="{1D4771E5-F153-4ADB-ACD0-E5E972D57A04}" type="parTrans" cxnId="{A310620A-1DCE-4AD5-A0D2-D75F166079A6}">
      <dgm:prSet/>
      <dgm:spPr/>
      <dgm:t>
        <a:bodyPr/>
        <a:lstStyle/>
        <a:p>
          <a:endParaRPr lang="en-US"/>
        </a:p>
      </dgm:t>
    </dgm:pt>
    <dgm:pt modelId="{E1864458-BC27-475A-B96A-0210F45C5F32}" type="sibTrans" cxnId="{A310620A-1DCE-4AD5-A0D2-D75F166079A6}">
      <dgm:prSet/>
      <dgm:spPr/>
      <dgm:t>
        <a:bodyPr/>
        <a:lstStyle/>
        <a:p>
          <a:endParaRPr lang="en-US"/>
        </a:p>
      </dgm:t>
    </dgm:pt>
    <dgm:pt modelId="{DF09E740-30BC-4A5B-BB82-C1C02B7047B9}" type="pres">
      <dgm:prSet presAssocID="{3B186DF1-777C-4D3B-9EEC-635CD870407B}" presName="root" presStyleCnt="0">
        <dgm:presLayoutVars>
          <dgm:dir/>
          <dgm:resizeHandles val="exact"/>
        </dgm:presLayoutVars>
      </dgm:prSet>
      <dgm:spPr/>
    </dgm:pt>
    <dgm:pt modelId="{6067D6AB-96F2-4E1A-B246-7F3D9BC23EAE}" type="pres">
      <dgm:prSet presAssocID="{C9157898-61D7-47AC-873F-138E3DEDBEC7}" presName="compNode" presStyleCnt="0"/>
      <dgm:spPr/>
    </dgm:pt>
    <dgm:pt modelId="{75035315-3A39-496C-9579-20D774D387A4}" type="pres">
      <dgm:prSet presAssocID="{C9157898-61D7-47AC-873F-138E3DEDBEC7}" presName="bgRect" presStyleLbl="bgShp" presStyleIdx="0" presStyleCnt="4"/>
      <dgm:spPr/>
    </dgm:pt>
    <dgm:pt modelId="{14254C0E-B444-49BE-AEE3-82F2A1AF1C57}" type="pres">
      <dgm:prSet presAssocID="{C9157898-61D7-47AC-873F-138E3DEDBEC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001C311-5D61-4EB7-B2AD-8C365C07DE9F}" type="pres">
      <dgm:prSet presAssocID="{C9157898-61D7-47AC-873F-138E3DEDBEC7}" presName="spaceRect" presStyleCnt="0"/>
      <dgm:spPr/>
    </dgm:pt>
    <dgm:pt modelId="{6F2F6ACE-D06C-4274-99C0-93D7C5CB226E}" type="pres">
      <dgm:prSet presAssocID="{C9157898-61D7-47AC-873F-138E3DEDBEC7}" presName="parTx" presStyleLbl="revTx" presStyleIdx="0" presStyleCnt="4">
        <dgm:presLayoutVars>
          <dgm:chMax val="0"/>
          <dgm:chPref val="0"/>
        </dgm:presLayoutVars>
      </dgm:prSet>
      <dgm:spPr/>
    </dgm:pt>
    <dgm:pt modelId="{EA7BFEAF-8781-4EC4-B27C-F95DF5931119}" type="pres">
      <dgm:prSet presAssocID="{41A10C4A-1F97-4BF3-B87E-3CD8D87D6F3A}" presName="sibTrans" presStyleCnt="0"/>
      <dgm:spPr/>
    </dgm:pt>
    <dgm:pt modelId="{241EE4A6-25D4-44B7-B19B-05F1E6B58249}" type="pres">
      <dgm:prSet presAssocID="{ADAEBF03-BDF1-4FC5-9911-714AA9074F87}" presName="compNode" presStyleCnt="0"/>
      <dgm:spPr/>
    </dgm:pt>
    <dgm:pt modelId="{C20EC74F-85B9-42EF-BF52-301DFDBF6A5E}" type="pres">
      <dgm:prSet presAssocID="{ADAEBF03-BDF1-4FC5-9911-714AA9074F87}" presName="bgRect" presStyleLbl="bgShp" presStyleIdx="1" presStyleCnt="4"/>
      <dgm:spPr/>
    </dgm:pt>
    <dgm:pt modelId="{1271D97C-B31B-4864-940A-33F2778B6721}" type="pres">
      <dgm:prSet presAssocID="{ADAEBF03-BDF1-4FC5-9911-714AA9074F8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D619360A-79FC-46B0-8BD7-BBFDB5B41C64}" type="pres">
      <dgm:prSet presAssocID="{ADAEBF03-BDF1-4FC5-9911-714AA9074F87}" presName="spaceRect" presStyleCnt="0"/>
      <dgm:spPr/>
    </dgm:pt>
    <dgm:pt modelId="{C047CFCC-549E-4C36-B5EB-99D038C15240}" type="pres">
      <dgm:prSet presAssocID="{ADAEBF03-BDF1-4FC5-9911-714AA9074F87}" presName="parTx" presStyleLbl="revTx" presStyleIdx="1" presStyleCnt="4">
        <dgm:presLayoutVars>
          <dgm:chMax val="0"/>
          <dgm:chPref val="0"/>
        </dgm:presLayoutVars>
      </dgm:prSet>
      <dgm:spPr/>
    </dgm:pt>
    <dgm:pt modelId="{A2E6C51F-0CBF-40B6-8236-CF0E17B1309E}" type="pres">
      <dgm:prSet presAssocID="{64BF5D86-AE38-462F-BB5B-19FB3B43F99E}" presName="sibTrans" presStyleCnt="0"/>
      <dgm:spPr/>
    </dgm:pt>
    <dgm:pt modelId="{220D1FC9-3A5F-4C70-9EEF-DB3482268E93}" type="pres">
      <dgm:prSet presAssocID="{2D625B1B-17E6-47AB-BCC7-0B3386F111CB}" presName="compNode" presStyleCnt="0"/>
      <dgm:spPr/>
    </dgm:pt>
    <dgm:pt modelId="{01DA826A-9160-47FD-8F06-956D63559023}" type="pres">
      <dgm:prSet presAssocID="{2D625B1B-17E6-47AB-BCC7-0B3386F111CB}" presName="bgRect" presStyleLbl="bgShp" presStyleIdx="2" presStyleCnt="4"/>
      <dgm:spPr/>
    </dgm:pt>
    <dgm:pt modelId="{1A86603C-DB5D-4657-909B-51623F1B3521}" type="pres">
      <dgm:prSet presAssocID="{2D625B1B-17E6-47AB-BCC7-0B3386F111C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15B1838-709E-43E2-97E3-268072F3B962}" type="pres">
      <dgm:prSet presAssocID="{2D625B1B-17E6-47AB-BCC7-0B3386F111CB}" presName="spaceRect" presStyleCnt="0"/>
      <dgm:spPr/>
    </dgm:pt>
    <dgm:pt modelId="{1F74E395-AE6C-4429-8211-1F0DD61F1CA9}" type="pres">
      <dgm:prSet presAssocID="{2D625B1B-17E6-47AB-BCC7-0B3386F111CB}" presName="parTx" presStyleLbl="revTx" presStyleIdx="2" presStyleCnt="4">
        <dgm:presLayoutVars>
          <dgm:chMax val="0"/>
          <dgm:chPref val="0"/>
        </dgm:presLayoutVars>
      </dgm:prSet>
      <dgm:spPr/>
    </dgm:pt>
    <dgm:pt modelId="{0CC29062-F496-469A-B30E-26510E3B3AB9}" type="pres">
      <dgm:prSet presAssocID="{65C0371A-4A85-4D00-A005-4F30E175DD72}" presName="sibTrans" presStyleCnt="0"/>
      <dgm:spPr/>
    </dgm:pt>
    <dgm:pt modelId="{B955D3E9-273F-4B62-B2BA-570C215EE9A1}" type="pres">
      <dgm:prSet presAssocID="{55AC5A7E-45D2-4B68-B79E-EC1882BED006}" presName="compNode" presStyleCnt="0"/>
      <dgm:spPr/>
    </dgm:pt>
    <dgm:pt modelId="{A41E2B2E-5A71-4EFA-A0B3-2624FC1C3E53}" type="pres">
      <dgm:prSet presAssocID="{55AC5A7E-45D2-4B68-B79E-EC1882BED006}" presName="bgRect" presStyleLbl="bgShp" presStyleIdx="3" presStyleCnt="4"/>
      <dgm:spPr/>
    </dgm:pt>
    <dgm:pt modelId="{81BE500C-3359-42CE-BC00-874345BC5F20}" type="pres">
      <dgm:prSet presAssocID="{55AC5A7E-45D2-4B68-B79E-EC1882BED00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EF3AE343-8633-41B9-9B46-1FAFA6369DE9}" type="pres">
      <dgm:prSet presAssocID="{55AC5A7E-45D2-4B68-B79E-EC1882BED006}" presName="spaceRect" presStyleCnt="0"/>
      <dgm:spPr/>
    </dgm:pt>
    <dgm:pt modelId="{8C4D9B55-69B3-406B-882A-4DAEBF617A12}" type="pres">
      <dgm:prSet presAssocID="{55AC5A7E-45D2-4B68-B79E-EC1882BED00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F358302-88A9-4945-A2C4-8B4C8A5CE8E9}" type="presOf" srcId="{55AC5A7E-45D2-4B68-B79E-EC1882BED006}" destId="{8C4D9B55-69B3-406B-882A-4DAEBF617A12}" srcOrd="0" destOrd="0" presId="urn:microsoft.com/office/officeart/2018/2/layout/IconVerticalSolidList"/>
    <dgm:cxn modelId="{A310620A-1DCE-4AD5-A0D2-D75F166079A6}" srcId="{3B186DF1-777C-4D3B-9EEC-635CD870407B}" destId="{55AC5A7E-45D2-4B68-B79E-EC1882BED006}" srcOrd="3" destOrd="0" parTransId="{1D4771E5-F153-4ADB-ACD0-E5E972D57A04}" sibTransId="{E1864458-BC27-475A-B96A-0210F45C5F32}"/>
    <dgm:cxn modelId="{15786214-384E-4CB7-94F7-4B8DF17F7B85}" srcId="{3B186DF1-777C-4D3B-9EEC-635CD870407B}" destId="{C9157898-61D7-47AC-873F-138E3DEDBEC7}" srcOrd="0" destOrd="0" parTransId="{824E485B-1338-4603-873C-FCEAC0D05B5F}" sibTransId="{41A10C4A-1F97-4BF3-B87E-3CD8D87D6F3A}"/>
    <dgm:cxn modelId="{1C665E2D-66D6-47A8-AA01-3F98E8C0C8A2}" type="presOf" srcId="{2D625B1B-17E6-47AB-BCC7-0B3386F111CB}" destId="{1F74E395-AE6C-4429-8211-1F0DD61F1CA9}" srcOrd="0" destOrd="0" presId="urn:microsoft.com/office/officeart/2018/2/layout/IconVerticalSolidList"/>
    <dgm:cxn modelId="{600E284D-A8BA-480E-9553-3C36D018107F}" srcId="{3B186DF1-777C-4D3B-9EEC-635CD870407B}" destId="{ADAEBF03-BDF1-4FC5-9911-714AA9074F87}" srcOrd="1" destOrd="0" parTransId="{2B4F6F18-A165-40F7-B9BE-D59B77C6AAAC}" sibTransId="{64BF5D86-AE38-462F-BB5B-19FB3B43F99E}"/>
    <dgm:cxn modelId="{4BDA0286-2BEA-4682-A1EF-BBB7FDC1010B}" srcId="{3B186DF1-777C-4D3B-9EEC-635CD870407B}" destId="{2D625B1B-17E6-47AB-BCC7-0B3386F111CB}" srcOrd="2" destOrd="0" parTransId="{32F03E50-82BB-46F5-A541-82F3C337202C}" sibTransId="{65C0371A-4A85-4D00-A005-4F30E175DD72}"/>
    <dgm:cxn modelId="{AA6B1BBE-9CAD-4251-A29E-3E49301F28DF}" type="presOf" srcId="{C9157898-61D7-47AC-873F-138E3DEDBEC7}" destId="{6F2F6ACE-D06C-4274-99C0-93D7C5CB226E}" srcOrd="0" destOrd="0" presId="urn:microsoft.com/office/officeart/2018/2/layout/IconVerticalSolidList"/>
    <dgm:cxn modelId="{DB95A2E0-93CF-40C0-951B-3F11F8E6749B}" type="presOf" srcId="{ADAEBF03-BDF1-4FC5-9911-714AA9074F87}" destId="{C047CFCC-549E-4C36-B5EB-99D038C15240}" srcOrd="0" destOrd="0" presId="urn:microsoft.com/office/officeart/2018/2/layout/IconVerticalSolidList"/>
    <dgm:cxn modelId="{8F0ECFF7-8954-4EE7-A5B7-EBEFCD29C2E3}" type="presOf" srcId="{3B186DF1-777C-4D3B-9EEC-635CD870407B}" destId="{DF09E740-30BC-4A5B-BB82-C1C02B7047B9}" srcOrd="0" destOrd="0" presId="urn:microsoft.com/office/officeart/2018/2/layout/IconVerticalSolidList"/>
    <dgm:cxn modelId="{535227B0-71AB-473C-A7CE-483019F3945F}" type="presParOf" srcId="{DF09E740-30BC-4A5B-BB82-C1C02B7047B9}" destId="{6067D6AB-96F2-4E1A-B246-7F3D9BC23EAE}" srcOrd="0" destOrd="0" presId="urn:microsoft.com/office/officeart/2018/2/layout/IconVerticalSolidList"/>
    <dgm:cxn modelId="{CAC6960A-D501-4006-BFBC-ACF1A4F7644E}" type="presParOf" srcId="{6067D6AB-96F2-4E1A-B246-7F3D9BC23EAE}" destId="{75035315-3A39-496C-9579-20D774D387A4}" srcOrd="0" destOrd="0" presId="urn:microsoft.com/office/officeart/2018/2/layout/IconVerticalSolidList"/>
    <dgm:cxn modelId="{27ED9B21-F184-4127-A6EE-0C1359E5D8CF}" type="presParOf" srcId="{6067D6AB-96F2-4E1A-B246-7F3D9BC23EAE}" destId="{14254C0E-B444-49BE-AEE3-82F2A1AF1C57}" srcOrd="1" destOrd="0" presId="urn:microsoft.com/office/officeart/2018/2/layout/IconVerticalSolidList"/>
    <dgm:cxn modelId="{5FE2CA47-E1D0-4E1B-AEF1-BE450112324F}" type="presParOf" srcId="{6067D6AB-96F2-4E1A-B246-7F3D9BC23EAE}" destId="{1001C311-5D61-4EB7-B2AD-8C365C07DE9F}" srcOrd="2" destOrd="0" presId="urn:microsoft.com/office/officeart/2018/2/layout/IconVerticalSolidList"/>
    <dgm:cxn modelId="{84772B29-B982-4F3B-9DF5-592B42825467}" type="presParOf" srcId="{6067D6AB-96F2-4E1A-B246-7F3D9BC23EAE}" destId="{6F2F6ACE-D06C-4274-99C0-93D7C5CB226E}" srcOrd="3" destOrd="0" presId="urn:microsoft.com/office/officeart/2018/2/layout/IconVerticalSolidList"/>
    <dgm:cxn modelId="{93F11933-5DEF-4A7F-8EC1-A420D012A427}" type="presParOf" srcId="{DF09E740-30BC-4A5B-BB82-C1C02B7047B9}" destId="{EA7BFEAF-8781-4EC4-B27C-F95DF5931119}" srcOrd="1" destOrd="0" presId="urn:microsoft.com/office/officeart/2018/2/layout/IconVerticalSolidList"/>
    <dgm:cxn modelId="{C69D36F1-2671-44EE-B25B-2A8D30479EF2}" type="presParOf" srcId="{DF09E740-30BC-4A5B-BB82-C1C02B7047B9}" destId="{241EE4A6-25D4-44B7-B19B-05F1E6B58249}" srcOrd="2" destOrd="0" presId="urn:microsoft.com/office/officeart/2018/2/layout/IconVerticalSolidList"/>
    <dgm:cxn modelId="{87C80E84-15B2-42AF-A5EC-71E5101BE521}" type="presParOf" srcId="{241EE4A6-25D4-44B7-B19B-05F1E6B58249}" destId="{C20EC74F-85B9-42EF-BF52-301DFDBF6A5E}" srcOrd="0" destOrd="0" presId="urn:microsoft.com/office/officeart/2018/2/layout/IconVerticalSolidList"/>
    <dgm:cxn modelId="{E21441AC-4CD2-4DF4-9BDD-803AB45D336D}" type="presParOf" srcId="{241EE4A6-25D4-44B7-B19B-05F1E6B58249}" destId="{1271D97C-B31B-4864-940A-33F2778B6721}" srcOrd="1" destOrd="0" presId="urn:microsoft.com/office/officeart/2018/2/layout/IconVerticalSolidList"/>
    <dgm:cxn modelId="{A260A572-35D5-423F-AE11-BBFAAF8FD432}" type="presParOf" srcId="{241EE4A6-25D4-44B7-B19B-05F1E6B58249}" destId="{D619360A-79FC-46B0-8BD7-BBFDB5B41C64}" srcOrd="2" destOrd="0" presId="urn:microsoft.com/office/officeart/2018/2/layout/IconVerticalSolidList"/>
    <dgm:cxn modelId="{E7497352-FA07-4F10-94C4-45E65E52867B}" type="presParOf" srcId="{241EE4A6-25D4-44B7-B19B-05F1E6B58249}" destId="{C047CFCC-549E-4C36-B5EB-99D038C15240}" srcOrd="3" destOrd="0" presId="urn:microsoft.com/office/officeart/2018/2/layout/IconVerticalSolidList"/>
    <dgm:cxn modelId="{AFC557F2-2197-4C97-B550-DF7BD38F8675}" type="presParOf" srcId="{DF09E740-30BC-4A5B-BB82-C1C02B7047B9}" destId="{A2E6C51F-0CBF-40B6-8236-CF0E17B1309E}" srcOrd="3" destOrd="0" presId="urn:microsoft.com/office/officeart/2018/2/layout/IconVerticalSolidList"/>
    <dgm:cxn modelId="{48F6182D-BD42-43D1-87F0-777183F8A18A}" type="presParOf" srcId="{DF09E740-30BC-4A5B-BB82-C1C02B7047B9}" destId="{220D1FC9-3A5F-4C70-9EEF-DB3482268E93}" srcOrd="4" destOrd="0" presId="urn:microsoft.com/office/officeart/2018/2/layout/IconVerticalSolidList"/>
    <dgm:cxn modelId="{5D44BDDA-E937-4C88-9254-8A59A65B5C35}" type="presParOf" srcId="{220D1FC9-3A5F-4C70-9EEF-DB3482268E93}" destId="{01DA826A-9160-47FD-8F06-956D63559023}" srcOrd="0" destOrd="0" presId="urn:microsoft.com/office/officeart/2018/2/layout/IconVerticalSolidList"/>
    <dgm:cxn modelId="{300F6DFD-90EF-4F9A-98D7-F4D8A073B81C}" type="presParOf" srcId="{220D1FC9-3A5F-4C70-9EEF-DB3482268E93}" destId="{1A86603C-DB5D-4657-909B-51623F1B3521}" srcOrd="1" destOrd="0" presId="urn:microsoft.com/office/officeart/2018/2/layout/IconVerticalSolidList"/>
    <dgm:cxn modelId="{AF03E649-CD88-4C30-AEC5-7CE2D41876D3}" type="presParOf" srcId="{220D1FC9-3A5F-4C70-9EEF-DB3482268E93}" destId="{915B1838-709E-43E2-97E3-268072F3B962}" srcOrd="2" destOrd="0" presId="urn:microsoft.com/office/officeart/2018/2/layout/IconVerticalSolidList"/>
    <dgm:cxn modelId="{8F87DFFA-0BBD-4E0E-8946-7B30343465D3}" type="presParOf" srcId="{220D1FC9-3A5F-4C70-9EEF-DB3482268E93}" destId="{1F74E395-AE6C-4429-8211-1F0DD61F1CA9}" srcOrd="3" destOrd="0" presId="urn:microsoft.com/office/officeart/2018/2/layout/IconVerticalSolidList"/>
    <dgm:cxn modelId="{0D28DB97-0F07-4759-AFFD-C2C302ADF578}" type="presParOf" srcId="{DF09E740-30BC-4A5B-BB82-C1C02B7047B9}" destId="{0CC29062-F496-469A-B30E-26510E3B3AB9}" srcOrd="5" destOrd="0" presId="urn:microsoft.com/office/officeart/2018/2/layout/IconVerticalSolidList"/>
    <dgm:cxn modelId="{BFE7C350-9DB0-4CD7-BB6F-B858D9D32EBE}" type="presParOf" srcId="{DF09E740-30BC-4A5B-BB82-C1C02B7047B9}" destId="{B955D3E9-273F-4B62-B2BA-570C215EE9A1}" srcOrd="6" destOrd="0" presId="urn:microsoft.com/office/officeart/2018/2/layout/IconVerticalSolidList"/>
    <dgm:cxn modelId="{0C43F2EF-B9A8-4D8F-81AE-BF459CEE34F7}" type="presParOf" srcId="{B955D3E9-273F-4B62-B2BA-570C215EE9A1}" destId="{A41E2B2E-5A71-4EFA-A0B3-2624FC1C3E53}" srcOrd="0" destOrd="0" presId="urn:microsoft.com/office/officeart/2018/2/layout/IconVerticalSolidList"/>
    <dgm:cxn modelId="{8FA41471-933F-48C3-9CFC-E1EB8B653B6D}" type="presParOf" srcId="{B955D3E9-273F-4B62-B2BA-570C215EE9A1}" destId="{81BE500C-3359-42CE-BC00-874345BC5F20}" srcOrd="1" destOrd="0" presId="urn:microsoft.com/office/officeart/2018/2/layout/IconVerticalSolidList"/>
    <dgm:cxn modelId="{649C2DAA-2299-4D7F-9A70-BE106BCE6E0F}" type="presParOf" srcId="{B955D3E9-273F-4B62-B2BA-570C215EE9A1}" destId="{EF3AE343-8633-41B9-9B46-1FAFA6369DE9}" srcOrd="2" destOrd="0" presId="urn:microsoft.com/office/officeart/2018/2/layout/IconVerticalSolidList"/>
    <dgm:cxn modelId="{7097DD02-14D8-42A9-AF60-1466B119B1EC}" type="presParOf" srcId="{B955D3E9-273F-4B62-B2BA-570C215EE9A1}" destId="{8C4D9B55-69B3-406B-882A-4DAEBF617A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BF2B79-C5E4-4E1F-B170-9185F076CDC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4764394-9E02-4E7C-A5D3-C49635EA9F40}">
      <dgm:prSet/>
      <dgm:spPr/>
      <dgm:t>
        <a:bodyPr/>
        <a:lstStyle/>
        <a:p>
          <a:r>
            <a:rPr lang="en-GB" b="1"/>
            <a:t>Theory 2: Continuity Theory</a:t>
          </a:r>
          <a:endParaRPr lang="en-US"/>
        </a:p>
      </dgm:t>
    </dgm:pt>
    <dgm:pt modelId="{C3B9C58A-C534-4466-99FB-A12036FE0EAF}" type="parTrans" cxnId="{37625E09-9815-48C7-A8E3-9892B43DD2D6}">
      <dgm:prSet/>
      <dgm:spPr/>
      <dgm:t>
        <a:bodyPr/>
        <a:lstStyle/>
        <a:p>
          <a:endParaRPr lang="en-US"/>
        </a:p>
      </dgm:t>
    </dgm:pt>
    <dgm:pt modelId="{F14FBB54-2BA7-48E7-ACC6-60D7967459B5}" type="sibTrans" cxnId="{37625E09-9815-48C7-A8E3-9892B43DD2D6}">
      <dgm:prSet/>
      <dgm:spPr/>
      <dgm:t>
        <a:bodyPr/>
        <a:lstStyle/>
        <a:p>
          <a:endParaRPr lang="en-US"/>
        </a:p>
      </dgm:t>
    </dgm:pt>
    <dgm:pt modelId="{1BE730AF-F7F4-40C7-AE72-149464227403}">
      <dgm:prSet/>
      <dgm:spPr/>
      <dgm:t>
        <a:bodyPr/>
        <a:lstStyle/>
        <a:p>
          <a:r>
            <a:rPr lang="en-GB"/>
            <a:t>• Core idea: keep familiar habits/roles to maintain identity (Atchley 1989)</a:t>
          </a:r>
          <a:endParaRPr lang="en-US"/>
        </a:p>
      </dgm:t>
    </dgm:pt>
    <dgm:pt modelId="{A1E420DC-E81C-47A2-95D6-1A7082496DEC}" type="parTrans" cxnId="{87110BB7-D344-4777-A540-FC20760E2E31}">
      <dgm:prSet/>
      <dgm:spPr/>
      <dgm:t>
        <a:bodyPr/>
        <a:lstStyle/>
        <a:p>
          <a:endParaRPr lang="en-US"/>
        </a:p>
      </dgm:t>
    </dgm:pt>
    <dgm:pt modelId="{09376CA5-8916-48FF-9520-FF808325FF13}" type="sibTrans" cxnId="{87110BB7-D344-4777-A540-FC20760E2E31}">
      <dgm:prSet/>
      <dgm:spPr/>
      <dgm:t>
        <a:bodyPr/>
        <a:lstStyle/>
        <a:p>
          <a:endParaRPr lang="en-US"/>
        </a:p>
      </dgm:t>
    </dgm:pt>
    <dgm:pt modelId="{23AF3389-750D-4583-B1C1-1FAFD5094316}">
      <dgm:prSet/>
      <dgm:spPr/>
      <dgm:t>
        <a:bodyPr/>
        <a:lstStyle/>
        <a:p>
          <a:r>
            <a:rPr lang="en-GB"/>
            <a:t>• Applies: life‑history care planning, home adaptations, person‑centred routines</a:t>
          </a:r>
          <a:endParaRPr lang="en-US"/>
        </a:p>
      </dgm:t>
    </dgm:pt>
    <dgm:pt modelId="{FDCC6B55-6885-40CF-AAB9-6F0E74461659}" type="parTrans" cxnId="{CDF722A7-7103-4B4F-AF58-F7E2195677FC}">
      <dgm:prSet/>
      <dgm:spPr/>
      <dgm:t>
        <a:bodyPr/>
        <a:lstStyle/>
        <a:p>
          <a:endParaRPr lang="en-US"/>
        </a:p>
      </dgm:t>
    </dgm:pt>
    <dgm:pt modelId="{E7A7CD59-E124-47C5-9EA5-205C13D94E8B}" type="sibTrans" cxnId="{CDF722A7-7103-4B4F-AF58-F7E2195677FC}">
      <dgm:prSet/>
      <dgm:spPr/>
      <dgm:t>
        <a:bodyPr/>
        <a:lstStyle/>
        <a:p>
          <a:endParaRPr lang="en-US"/>
        </a:p>
      </dgm:t>
    </dgm:pt>
    <dgm:pt modelId="{1EA352AD-FD64-4373-9E1E-CB5D058FA8D9}">
      <dgm:prSet/>
      <dgm:spPr/>
      <dgm:t>
        <a:bodyPr/>
        <a:lstStyle/>
        <a:p>
          <a:r>
            <a:rPr lang="en-GB"/>
            <a:t>• Critique: hard to follow after sudden loss or illness</a:t>
          </a:r>
          <a:endParaRPr lang="en-US"/>
        </a:p>
      </dgm:t>
    </dgm:pt>
    <dgm:pt modelId="{872B33ED-4D29-4799-9FB3-3C8E6C4DAC77}" type="parTrans" cxnId="{A765B2FA-7BC5-4934-8610-4D846A2C391B}">
      <dgm:prSet/>
      <dgm:spPr/>
      <dgm:t>
        <a:bodyPr/>
        <a:lstStyle/>
        <a:p>
          <a:endParaRPr lang="en-US"/>
        </a:p>
      </dgm:t>
    </dgm:pt>
    <dgm:pt modelId="{22C98AC4-47D1-495A-BA4E-D726DA46B232}" type="sibTrans" cxnId="{A765B2FA-7BC5-4934-8610-4D846A2C391B}">
      <dgm:prSet/>
      <dgm:spPr/>
      <dgm:t>
        <a:bodyPr/>
        <a:lstStyle/>
        <a:p>
          <a:endParaRPr lang="en-US"/>
        </a:p>
      </dgm:t>
    </dgm:pt>
    <dgm:pt modelId="{3CE4E8B9-32A6-4073-88E4-9FA4C60B4C64}" type="pres">
      <dgm:prSet presAssocID="{A7BF2B79-C5E4-4E1F-B170-9185F076CDC6}" presName="vert0" presStyleCnt="0">
        <dgm:presLayoutVars>
          <dgm:dir/>
          <dgm:animOne val="branch"/>
          <dgm:animLvl val="lvl"/>
        </dgm:presLayoutVars>
      </dgm:prSet>
      <dgm:spPr/>
    </dgm:pt>
    <dgm:pt modelId="{77FA9E5E-753D-4C28-B3EC-4BE96EBB437D}" type="pres">
      <dgm:prSet presAssocID="{64764394-9E02-4E7C-A5D3-C49635EA9F40}" presName="thickLine" presStyleLbl="alignNode1" presStyleIdx="0" presStyleCnt="4"/>
      <dgm:spPr/>
    </dgm:pt>
    <dgm:pt modelId="{AB34B011-923C-4014-A48F-BA6EC0A01740}" type="pres">
      <dgm:prSet presAssocID="{64764394-9E02-4E7C-A5D3-C49635EA9F40}" presName="horz1" presStyleCnt="0"/>
      <dgm:spPr/>
    </dgm:pt>
    <dgm:pt modelId="{6C954C08-1731-40E7-B1B2-A3FCBA51607E}" type="pres">
      <dgm:prSet presAssocID="{64764394-9E02-4E7C-A5D3-C49635EA9F40}" presName="tx1" presStyleLbl="revTx" presStyleIdx="0" presStyleCnt="4"/>
      <dgm:spPr/>
    </dgm:pt>
    <dgm:pt modelId="{1D9C26AE-879F-46A7-97DA-6849C45390C1}" type="pres">
      <dgm:prSet presAssocID="{64764394-9E02-4E7C-A5D3-C49635EA9F40}" presName="vert1" presStyleCnt="0"/>
      <dgm:spPr/>
    </dgm:pt>
    <dgm:pt modelId="{DA24422E-1BB9-4483-8EFC-0CB7F4505BD0}" type="pres">
      <dgm:prSet presAssocID="{1BE730AF-F7F4-40C7-AE72-149464227403}" presName="thickLine" presStyleLbl="alignNode1" presStyleIdx="1" presStyleCnt="4"/>
      <dgm:spPr/>
    </dgm:pt>
    <dgm:pt modelId="{4EA055ED-6C1B-43FB-8A2F-1F35ADEFA89E}" type="pres">
      <dgm:prSet presAssocID="{1BE730AF-F7F4-40C7-AE72-149464227403}" presName="horz1" presStyleCnt="0"/>
      <dgm:spPr/>
    </dgm:pt>
    <dgm:pt modelId="{C0BBE0C8-6307-4590-8EF4-258375E6B70C}" type="pres">
      <dgm:prSet presAssocID="{1BE730AF-F7F4-40C7-AE72-149464227403}" presName="tx1" presStyleLbl="revTx" presStyleIdx="1" presStyleCnt="4"/>
      <dgm:spPr/>
    </dgm:pt>
    <dgm:pt modelId="{E72F702F-0885-4B5F-A62E-464C0199B241}" type="pres">
      <dgm:prSet presAssocID="{1BE730AF-F7F4-40C7-AE72-149464227403}" presName="vert1" presStyleCnt="0"/>
      <dgm:spPr/>
    </dgm:pt>
    <dgm:pt modelId="{035580A5-7F8C-4E8F-A649-E1E551737E17}" type="pres">
      <dgm:prSet presAssocID="{23AF3389-750D-4583-B1C1-1FAFD5094316}" presName="thickLine" presStyleLbl="alignNode1" presStyleIdx="2" presStyleCnt="4"/>
      <dgm:spPr/>
    </dgm:pt>
    <dgm:pt modelId="{7646912C-B361-4C9C-8EE7-01F98646C9C9}" type="pres">
      <dgm:prSet presAssocID="{23AF3389-750D-4583-B1C1-1FAFD5094316}" presName="horz1" presStyleCnt="0"/>
      <dgm:spPr/>
    </dgm:pt>
    <dgm:pt modelId="{4AC4B045-65D0-4C6D-A93A-1EFD5763ED23}" type="pres">
      <dgm:prSet presAssocID="{23AF3389-750D-4583-B1C1-1FAFD5094316}" presName="tx1" presStyleLbl="revTx" presStyleIdx="2" presStyleCnt="4"/>
      <dgm:spPr/>
    </dgm:pt>
    <dgm:pt modelId="{BA0A7266-1DE5-4082-822A-260ABA072D5E}" type="pres">
      <dgm:prSet presAssocID="{23AF3389-750D-4583-B1C1-1FAFD5094316}" presName="vert1" presStyleCnt="0"/>
      <dgm:spPr/>
    </dgm:pt>
    <dgm:pt modelId="{34A4D6A0-39C4-4AB7-8D59-9EEDC3033398}" type="pres">
      <dgm:prSet presAssocID="{1EA352AD-FD64-4373-9E1E-CB5D058FA8D9}" presName="thickLine" presStyleLbl="alignNode1" presStyleIdx="3" presStyleCnt="4"/>
      <dgm:spPr/>
    </dgm:pt>
    <dgm:pt modelId="{E6E18B6B-A60A-4937-94B9-B391AF3FF389}" type="pres">
      <dgm:prSet presAssocID="{1EA352AD-FD64-4373-9E1E-CB5D058FA8D9}" presName="horz1" presStyleCnt="0"/>
      <dgm:spPr/>
    </dgm:pt>
    <dgm:pt modelId="{F1B7D27B-AC8B-4836-AB1F-726D5AB2A264}" type="pres">
      <dgm:prSet presAssocID="{1EA352AD-FD64-4373-9E1E-CB5D058FA8D9}" presName="tx1" presStyleLbl="revTx" presStyleIdx="3" presStyleCnt="4"/>
      <dgm:spPr/>
    </dgm:pt>
    <dgm:pt modelId="{465EBA1B-46E3-407F-8ECB-B8514192737E}" type="pres">
      <dgm:prSet presAssocID="{1EA352AD-FD64-4373-9E1E-CB5D058FA8D9}" presName="vert1" presStyleCnt="0"/>
      <dgm:spPr/>
    </dgm:pt>
  </dgm:ptLst>
  <dgm:cxnLst>
    <dgm:cxn modelId="{37625E09-9815-48C7-A8E3-9892B43DD2D6}" srcId="{A7BF2B79-C5E4-4E1F-B170-9185F076CDC6}" destId="{64764394-9E02-4E7C-A5D3-C49635EA9F40}" srcOrd="0" destOrd="0" parTransId="{C3B9C58A-C534-4466-99FB-A12036FE0EAF}" sibTransId="{F14FBB54-2BA7-48E7-ACC6-60D7967459B5}"/>
    <dgm:cxn modelId="{49ABFF27-260A-4B28-B576-7FE436860936}" type="presOf" srcId="{1BE730AF-F7F4-40C7-AE72-149464227403}" destId="{C0BBE0C8-6307-4590-8EF4-258375E6B70C}" srcOrd="0" destOrd="0" presId="urn:microsoft.com/office/officeart/2008/layout/LinedList"/>
    <dgm:cxn modelId="{51EA592D-61C1-4997-AA80-1017D588B7E0}" type="presOf" srcId="{A7BF2B79-C5E4-4E1F-B170-9185F076CDC6}" destId="{3CE4E8B9-32A6-4073-88E4-9FA4C60B4C64}" srcOrd="0" destOrd="0" presId="urn:microsoft.com/office/officeart/2008/layout/LinedList"/>
    <dgm:cxn modelId="{B6ED2853-6258-43E8-9CFB-4ACBE96D2E6D}" type="presOf" srcId="{64764394-9E02-4E7C-A5D3-C49635EA9F40}" destId="{6C954C08-1731-40E7-B1B2-A3FCBA51607E}" srcOrd="0" destOrd="0" presId="urn:microsoft.com/office/officeart/2008/layout/LinedList"/>
    <dgm:cxn modelId="{E2CE478A-A2BC-4D78-8B14-47E0421E9166}" type="presOf" srcId="{1EA352AD-FD64-4373-9E1E-CB5D058FA8D9}" destId="{F1B7D27B-AC8B-4836-AB1F-726D5AB2A264}" srcOrd="0" destOrd="0" presId="urn:microsoft.com/office/officeart/2008/layout/LinedList"/>
    <dgm:cxn modelId="{CDF722A7-7103-4B4F-AF58-F7E2195677FC}" srcId="{A7BF2B79-C5E4-4E1F-B170-9185F076CDC6}" destId="{23AF3389-750D-4583-B1C1-1FAFD5094316}" srcOrd="2" destOrd="0" parTransId="{FDCC6B55-6885-40CF-AAB9-6F0E74461659}" sibTransId="{E7A7CD59-E124-47C5-9EA5-205C13D94E8B}"/>
    <dgm:cxn modelId="{87110BB7-D344-4777-A540-FC20760E2E31}" srcId="{A7BF2B79-C5E4-4E1F-B170-9185F076CDC6}" destId="{1BE730AF-F7F4-40C7-AE72-149464227403}" srcOrd="1" destOrd="0" parTransId="{A1E420DC-E81C-47A2-95D6-1A7082496DEC}" sibTransId="{09376CA5-8916-48FF-9520-FF808325FF13}"/>
    <dgm:cxn modelId="{498D38D8-2EDC-4BAD-BA45-B62D4F6FE9AE}" type="presOf" srcId="{23AF3389-750D-4583-B1C1-1FAFD5094316}" destId="{4AC4B045-65D0-4C6D-A93A-1EFD5763ED23}" srcOrd="0" destOrd="0" presId="urn:microsoft.com/office/officeart/2008/layout/LinedList"/>
    <dgm:cxn modelId="{A765B2FA-7BC5-4934-8610-4D846A2C391B}" srcId="{A7BF2B79-C5E4-4E1F-B170-9185F076CDC6}" destId="{1EA352AD-FD64-4373-9E1E-CB5D058FA8D9}" srcOrd="3" destOrd="0" parTransId="{872B33ED-4D29-4799-9FB3-3C8E6C4DAC77}" sibTransId="{22C98AC4-47D1-495A-BA4E-D726DA46B232}"/>
    <dgm:cxn modelId="{02CA46CB-E89A-4D38-9B9A-E173F14A98F8}" type="presParOf" srcId="{3CE4E8B9-32A6-4073-88E4-9FA4C60B4C64}" destId="{77FA9E5E-753D-4C28-B3EC-4BE96EBB437D}" srcOrd="0" destOrd="0" presId="urn:microsoft.com/office/officeart/2008/layout/LinedList"/>
    <dgm:cxn modelId="{60A47810-B05E-467C-8A13-C4C6EE29C772}" type="presParOf" srcId="{3CE4E8B9-32A6-4073-88E4-9FA4C60B4C64}" destId="{AB34B011-923C-4014-A48F-BA6EC0A01740}" srcOrd="1" destOrd="0" presId="urn:microsoft.com/office/officeart/2008/layout/LinedList"/>
    <dgm:cxn modelId="{5D5D635D-E2E0-40C1-BA7F-BD687E2F57B2}" type="presParOf" srcId="{AB34B011-923C-4014-A48F-BA6EC0A01740}" destId="{6C954C08-1731-40E7-B1B2-A3FCBA51607E}" srcOrd="0" destOrd="0" presId="urn:microsoft.com/office/officeart/2008/layout/LinedList"/>
    <dgm:cxn modelId="{2F1C0FC7-3741-483A-9861-F480FC094F28}" type="presParOf" srcId="{AB34B011-923C-4014-A48F-BA6EC0A01740}" destId="{1D9C26AE-879F-46A7-97DA-6849C45390C1}" srcOrd="1" destOrd="0" presId="urn:microsoft.com/office/officeart/2008/layout/LinedList"/>
    <dgm:cxn modelId="{4DC60A61-52AB-4B63-8691-3B36D97AE367}" type="presParOf" srcId="{3CE4E8B9-32A6-4073-88E4-9FA4C60B4C64}" destId="{DA24422E-1BB9-4483-8EFC-0CB7F4505BD0}" srcOrd="2" destOrd="0" presId="urn:microsoft.com/office/officeart/2008/layout/LinedList"/>
    <dgm:cxn modelId="{AD10B074-DA23-4C55-B01D-FBDEE2E32B87}" type="presParOf" srcId="{3CE4E8B9-32A6-4073-88E4-9FA4C60B4C64}" destId="{4EA055ED-6C1B-43FB-8A2F-1F35ADEFA89E}" srcOrd="3" destOrd="0" presId="urn:microsoft.com/office/officeart/2008/layout/LinedList"/>
    <dgm:cxn modelId="{5CFE6241-37B4-41F7-A049-FDAB336E9006}" type="presParOf" srcId="{4EA055ED-6C1B-43FB-8A2F-1F35ADEFA89E}" destId="{C0BBE0C8-6307-4590-8EF4-258375E6B70C}" srcOrd="0" destOrd="0" presId="urn:microsoft.com/office/officeart/2008/layout/LinedList"/>
    <dgm:cxn modelId="{AE6C530E-45FB-4E6A-9188-F1FA0CC95632}" type="presParOf" srcId="{4EA055ED-6C1B-43FB-8A2F-1F35ADEFA89E}" destId="{E72F702F-0885-4B5F-A62E-464C0199B241}" srcOrd="1" destOrd="0" presId="urn:microsoft.com/office/officeart/2008/layout/LinedList"/>
    <dgm:cxn modelId="{236D6E54-7791-4DD2-A632-87F0D185B178}" type="presParOf" srcId="{3CE4E8B9-32A6-4073-88E4-9FA4C60B4C64}" destId="{035580A5-7F8C-4E8F-A649-E1E551737E17}" srcOrd="4" destOrd="0" presId="urn:microsoft.com/office/officeart/2008/layout/LinedList"/>
    <dgm:cxn modelId="{AA7E4276-48D9-4C04-8DC2-0DD6FB3D76D2}" type="presParOf" srcId="{3CE4E8B9-32A6-4073-88E4-9FA4C60B4C64}" destId="{7646912C-B361-4C9C-8EE7-01F98646C9C9}" srcOrd="5" destOrd="0" presId="urn:microsoft.com/office/officeart/2008/layout/LinedList"/>
    <dgm:cxn modelId="{F031B8BC-C0B9-4F17-A34F-A7D338F385D6}" type="presParOf" srcId="{7646912C-B361-4C9C-8EE7-01F98646C9C9}" destId="{4AC4B045-65D0-4C6D-A93A-1EFD5763ED23}" srcOrd="0" destOrd="0" presId="urn:microsoft.com/office/officeart/2008/layout/LinedList"/>
    <dgm:cxn modelId="{A7D388AC-87D5-43D8-BE15-19FC8EA44FB9}" type="presParOf" srcId="{7646912C-B361-4C9C-8EE7-01F98646C9C9}" destId="{BA0A7266-1DE5-4082-822A-260ABA072D5E}" srcOrd="1" destOrd="0" presId="urn:microsoft.com/office/officeart/2008/layout/LinedList"/>
    <dgm:cxn modelId="{70381AAF-1864-48A3-86E6-0F10DF07ED22}" type="presParOf" srcId="{3CE4E8B9-32A6-4073-88E4-9FA4C60B4C64}" destId="{34A4D6A0-39C4-4AB7-8D59-9EEDC3033398}" srcOrd="6" destOrd="0" presId="urn:microsoft.com/office/officeart/2008/layout/LinedList"/>
    <dgm:cxn modelId="{0CD181AD-107F-41F2-AA9D-C080CA77E8C3}" type="presParOf" srcId="{3CE4E8B9-32A6-4073-88E4-9FA4C60B4C64}" destId="{E6E18B6B-A60A-4937-94B9-B391AF3FF389}" srcOrd="7" destOrd="0" presId="urn:microsoft.com/office/officeart/2008/layout/LinedList"/>
    <dgm:cxn modelId="{D8945791-CFA4-428E-B834-BEED03B7CC41}" type="presParOf" srcId="{E6E18B6B-A60A-4937-94B9-B391AF3FF389}" destId="{F1B7D27B-AC8B-4836-AB1F-726D5AB2A264}" srcOrd="0" destOrd="0" presId="urn:microsoft.com/office/officeart/2008/layout/LinedList"/>
    <dgm:cxn modelId="{76539340-5F5C-49BF-A9AF-3D9F4E225393}" type="presParOf" srcId="{E6E18B6B-A60A-4937-94B9-B391AF3FF389}" destId="{465EBA1B-46E3-407F-8ECB-B851419273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C82A8-AE64-4FCD-8B29-AB49DCE00F55}">
      <dsp:nvSpPr>
        <dsp:cNvPr id="0" name=""/>
        <dsp:cNvSpPr/>
      </dsp:nvSpPr>
      <dsp:spPr>
        <a:xfrm>
          <a:off x="0" y="0"/>
          <a:ext cx="5522892" cy="7922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• Ageing: chronological ≥ 65 yrs + biological/functional/social changes</a:t>
          </a:r>
          <a:endParaRPr lang="en-US" sz="2100" kern="1200"/>
        </a:p>
      </dsp:txBody>
      <dsp:txXfrm>
        <a:off x="23203" y="23203"/>
        <a:ext cx="4601086" cy="745810"/>
      </dsp:txXfrm>
    </dsp:sp>
    <dsp:sp modelId="{A53E4B3F-1A2A-4212-9738-452C54696766}">
      <dsp:nvSpPr>
        <dsp:cNvPr id="0" name=""/>
        <dsp:cNvSpPr/>
      </dsp:nvSpPr>
      <dsp:spPr>
        <a:xfrm>
          <a:off x="462542" y="936256"/>
          <a:ext cx="5522892" cy="7922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• UK: 12.4 million ≥ 65 yrs; 19 million by 2030 (ONS 2024)</a:t>
          </a:r>
          <a:endParaRPr lang="en-US" sz="2100" kern="1200"/>
        </a:p>
      </dsp:txBody>
      <dsp:txXfrm>
        <a:off x="485745" y="959459"/>
        <a:ext cx="4499002" cy="745810"/>
      </dsp:txXfrm>
    </dsp:sp>
    <dsp:sp modelId="{D3FF6302-4067-45C2-9134-4BD953D5FCC2}">
      <dsp:nvSpPr>
        <dsp:cNvPr id="0" name=""/>
        <dsp:cNvSpPr/>
      </dsp:nvSpPr>
      <dsp:spPr>
        <a:xfrm>
          <a:off x="918180" y="1872512"/>
          <a:ext cx="5522892" cy="7922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• Global trends + impact on NHS/care</a:t>
          </a:r>
          <a:endParaRPr lang="en-US" sz="2100" kern="1200"/>
        </a:p>
      </dsp:txBody>
      <dsp:txXfrm>
        <a:off x="941383" y="1895715"/>
        <a:ext cx="4505906" cy="745810"/>
      </dsp:txXfrm>
    </dsp:sp>
    <dsp:sp modelId="{6C9E5C31-F04E-4231-8ABB-6400B3B5702E}">
      <dsp:nvSpPr>
        <dsp:cNvPr id="0" name=""/>
        <dsp:cNvSpPr/>
      </dsp:nvSpPr>
      <dsp:spPr>
        <a:xfrm>
          <a:off x="1380723" y="2808769"/>
          <a:ext cx="5522892" cy="7922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• Ageism: stereotypes → risk of disempowerment</a:t>
          </a:r>
          <a:endParaRPr lang="en-US" sz="2100" kern="1200"/>
        </a:p>
      </dsp:txBody>
      <dsp:txXfrm>
        <a:off x="1403926" y="2831972"/>
        <a:ext cx="4499002" cy="745810"/>
      </dsp:txXfrm>
    </dsp:sp>
    <dsp:sp modelId="{8FFAD3F0-6619-4BE5-BD2E-E82FAF5D1F11}">
      <dsp:nvSpPr>
        <dsp:cNvPr id="0" name=""/>
        <dsp:cNvSpPr/>
      </dsp:nvSpPr>
      <dsp:spPr>
        <a:xfrm>
          <a:off x="5007951" y="606766"/>
          <a:ext cx="514940" cy="514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123813" y="606766"/>
        <a:ext cx="283217" cy="387492"/>
      </dsp:txXfrm>
    </dsp:sp>
    <dsp:sp modelId="{EBB930B5-3030-4D8E-ACCB-8B424A3C2785}">
      <dsp:nvSpPr>
        <dsp:cNvPr id="0" name=""/>
        <dsp:cNvSpPr/>
      </dsp:nvSpPr>
      <dsp:spPr>
        <a:xfrm>
          <a:off x="5470493" y="1543022"/>
          <a:ext cx="514940" cy="514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586355" y="1543022"/>
        <a:ext cx="283217" cy="387492"/>
      </dsp:txXfrm>
    </dsp:sp>
    <dsp:sp modelId="{90951A49-A0EE-4747-9FFF-89BBFB6709B2}">
      <dsp:nvSpPr>
        <dsp:cNvPr id="0" name=""/>
        <dsp:cNvSpPr/>
      </dsp:nvSpPr>
      <dsp:spPr>
        <a:xfrm>
          <a:off x="5926131" y="2479278"/>
          <a:ext cx="514940" cy="5149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41993" y="2479278"/>
        <a:ext cx="283217" cy="3874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A330E-8C28-4A13-A6E1-E98E97161A33}">
      <dsp:nvSpPr>
        <dsp:cNvPr id="0" name=""/>
        <dsp:cNvSpPr/>
      </dsp:nvSpPr>
      <dsp:spPr>
        <a:xfrm>
          <a:off x="941" y="281721"/>
          <a:ext cx="2007508" cy="12045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/>
              <a:cs typeface="Arial"/>
            </a:rPr>
            <a:t> Loneliness/isolation, dementia, frailty, multimorbidity</a:t>
          </a:r>
          <a:endParaRPr lang="en-GB" sz="1400" b="1" kern="1200">
            <a:latin typeface="Univers Condensed"/>
          </a:endParaRPr>
        </a:p>
      </dsp:txBody>
      <dsp:txXfrm>
        <a:off x="36220" y="317000"/>
        <a:ext cx="1936950" cy="1133947"/>
      </dsp:txXfrm>
    </dsp:sp>
    <dsp:sp modelId="{B1992309-43EB-48CC-8212-2AEF397B14B9}">
      <dsp:nvSpPr>
        <dsp:cNvPr id="0" name=""/>
        <dsp:cNvSpPr/>
      </dsp:nvSpPr>
      <dsp:spPr>
        <a:xfrm>
          <a:off x="2185110" y="635042"/>
          <a:ext cx="425591" cy="4978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185110" y="734614"/>
        <a:ext cx="297914" cy="298718"/>
      </dsp:txXfrm>
    </dsp:sp>
    <dsp:sp modelId="{C1477EA1-B52B-4AD8-AEB8-5B13FE7D8DF6}">
      <dsp:nvSpPr>
        <dsp:cNvPr id="0" name=""/>
        <dsp:cNvSpPr/>
      </dsp:nvSpPr>
      <dsp:spPr>
        <a:xfrm>
          <a:off x="2811453" y="281721"/>
          <a:ext cx="2007508" cy="12045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/>
              <a:cs typeface="Arial"/>
            </a:rPr>
            <a:t>Financial strain, maintaining independence</a:t>
          </a:r>
          <a:br>
            <a:rPr lang="en-US" sz="1400" b="1" kern="1200"/>
          </a:br>
          <a:endParaRPr lang="en-GB" sz="1400" b="1" kern="1200">
            <a:latin typeface="Arial"/>
            <a:cs typeface="Arial"/>
          </a:endParaRPr>
        </a:p>
      </dsp:txBody>
      <dsp:txXfrm>
        <a:off x="2846732" y="317000"/>
        <a:ext cx="1936950" cy="1133947"/>
      </dsp:txXfrm>
    </dsp:sp>
    <dsp:sp modelId="{15167961-F49E-4F49-9324-87E9C9BAC6C0}">
      <dsp:nvSpPr>
        <dsp:cNvPr id="0" name=""/>
        <dsp:cNvSpPr/>
      </dsp:nvSpPr>
      <dsp:spPr>
        <a:xfrm rot="5400000">
          <a:off x="3602411" y="1626751"/>
          <a:ext cx="425591" cy="4978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3665848" y="1662887"/>
        <a:ext cx="298718" cy="297914"/>
      </dsp:txXfrm>
    </dsp:sp>
    <dsp:sp modelId="{9635A8C6-A838-45FA-BDBD-30188666D88B}">
      <dsp:nvSpPr>
        <dsp:cNvPr id="0" name=""/>
        <dsp:cNvSpPr/>
      </dsp:nvSpPr>
      <dsp:spPr>
        <a:xfrm>
          <a:off x="2811453" y="2289229"/>
          <a:ext cx="2007508" cy="12045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/>
              <a:cs typeface="Arial"/>
            </a:rPr>
            <a:t>• Health inequalities worsened by post‑pandemic backlogs</a:t>
          </a:r>
          <a:endParaRPr lang="en-GB" sz="1400" b="1" kern="1200"/>
        </a:p>
      </dsp:txBody>
      <dsp:txXfrm>
        <a:off x="2846732" y="2324508"/>
        <a:ext cx="1936950" cy="11339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35315-3A39-496C-9579-20D774D387A4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254C0E-B444-49BE-AEE3-82F2A1AF1C57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F6ACE-D06C-4274-99C0-93D7C5CB226E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Theory 1: Activity Theory</a:t>
          </a:r>
          <a:endParaRPr lang="en-US" sz="2200" kern="1200"/>
        </a:p>
      </dsp:txBody>
      <dsp:txXfrm>
        <a:off x="1336039" y="2282"/>
        <a:ext cx="4835908" cy="1156744"/>
      </dsp:txXfrm>
    </dsp:sp>
    <dsp:sp modelId="{C20EC74F-85B9-42EF-BF52-301DFDBF6A5E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1D97C-B31B-4864-940A-33F2778B6721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7CFCC-549E-4C36-B5EB-99D038C15240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Core idea: staying socially/physically active = successful ageing (Havighurst 1961)</a:t>
          </a:r>
          <a:endParaRPr lang="en-US" sz="2200" kern="1200"/>
        </a:p>
      </dsp:txBody>
      <dsp:txXfrm>
        <a:off x="1336039" y="1448212"/>
        <a:ext cx="4835908" cy="1156744"/>
      </dsp:txXfrm>
    </dsp:sp>
    <dsp:sp modelId="{01DA826A-9160-47FD-8F06-956D63559023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6603C-DB5D-4657-909B-51623F1B3521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4E395-AE6C-4429-8211-1F0DD61F1CA9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Applies: day centres, befriending, exercise classes</a:t>
          </a:r>
          <a:endParaRPr lang="en-US" sz="2200" kern="1200"/>
        </a:p>
      </dsp:txBody>
      <dsp:txXfrm>
        <a:off x="1336039" y="2894143"/>
        <a:ext cx="4835908" cy="1156744"/>
      </dsp:txXfrm>
    </dsp:sp>
    <dsp:sp modelId="{A41E2B2E-5A71-4EFA-A0B3-2624FC1C3E53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E500C-3359-42CE-BC00-874345BC5F20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D9B55-69B3-406B-882A-4DAEBF617A12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Critique: assumes equal opportunity — ignores barriers like mobility or transport</a:t>
          </a:r>
          <a:endParaRPr lang="en-US" sz="2200" kern="1200"/>
        </a:p>
      </dsp:txBody>
      <dsp:txXfrm>
        <a:off x="1336039" y="4340073"/>
        <a:ext cx="4835908" cy="11567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A9E5E-753D-4C28-B3EC-4BE96EBB437D}">
      <dsp:nvSpPr>
        <dsp:cNvPr id="0" name=""/>
        <dsp:cNvSpPr/>
      </dsp:nvSpPr>
      <dsp:spPr>
        <a:xfrm>
          <a:off x="0" y="0"/>
          <a:ext cx="744220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54C08-1731-40E7-B1B2-A3FCBA51607E}">
      <dsp:nvSpPr>
        <dsp:cNvPr id="0" name=""/>
        <dsp:cNvSpPr/>
      </dsp:nvSpPr>
      <dsp:spPr>
        <a:xfrm>
          <a:off x="0" y="0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Theory 2: Continuity Theory</a:t>
          </a:r>
          <a:endParaRPr lang="en-US" sz="3100" kern="1200"/>
        </a:p>
      </dsp:txBody>
      <dsp:txXfrm>
        <a:off x="0" y="0"/>
        <a:ext cx="7442201" cy="1350071"/>
      </dsp:txXfrm>
    </dsp:sp>
    <dsp:sp modelId="{DA24422E-1BB9-4483-8EFC-0CB7F4505BD0}">
      <dsp:nvSpPr>
        <dsp:cNvPr id="0" name=""/>
        <dsp:cNvSpPr/>
      </dsp:nvSpPr>
      <dsp:spPr>
        <a:xfrm>
          <a:off x="0" y="1350071"/>
          <a:ext cx="7442201" cy="0"/>
        </a:xfrm>
        <a:prstGeom prst="line">
          <a:avLst/>
        </a:prstGeom>
        <a:solidFill>
          <a:schemeClr val="accent5">
            <a:hueOff val="6336313"/>
            <a:satOff val="-8887"/>
            <a:lumOff val="-915"/>
            <a:alphaOff val="0"/>
          </a:schemeClr>
        </a:solidFill>
        <a:ln w="12700" cap="flat" cmpd="sng" algn="ctr">
          <a:solidFill>
            <a:schemeClr val="accent5">
              <a:hueOff val="6336313"/>
              <a:satOff val="-8887"/>
              <a:lumOff val="-9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BE0C8-6307-4590-8EF4-258375E6B70C}">
      <dsp:nvSpPr>
        <dsp:cNvPr id="0" name=""/>
        <dsp:cNvSpPr/>
      </dsp:nvSpPr>
      <dsp:spPr>
        <a:xfrm>
          <a:off x="0" y="1350071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Core idea: keep familiar habits/roles to maintain identity (Atchley 1989)</a:t>
          </a:r>
          <a:endParaRPr lang="en-US" sz="3100" kern="1200"/>
        </a:p>
      </dsp:txBody>
      <dsp:txXfrm>
        <a:off x="0" y="1350071"/>
        <a:ext cx="7442201" cy="1350071"/>
      </dsp:txXfrm>
    </dsp:sp>
    <dsp:sp modelId="{035580A5-7F8C-4E8F-A649-E1E551737E17}">
      <dsp:nvSpPr>
        <dsp:cNvPr id="0" name=""/>
        <dsp:cNvSpPr/>
      </dsp:nvSpPr>
      <dsp:spPr>
        <a:xfrm>
          <a:off x="0" y="2700142"/>
          <a:ext cx="7442201" cy="0"/>
        </a:xfrm>
        <a:prstGeom prst="line">
          <a:avLst/>
        </a:prstGeom>
        <a:solidFill>
          <a:schemeClr val="accent5">
            <a:hueOff val="12672627"/>
            <a:satOff val="-17773"/>
            <a:lumOff val="-1831"/>
            <a:alphaOff val="0"/>
          </a:schemeClr>
        </a:solidFill>
        <a:ln w="12700" cap="flat" cmpd="sng" algn="ctr">
          <a:solidFill>
            <a:schemeClr val="accent5">
              <a:hueOff val="12672627"/>
              <a:satOff val="-17773"/>
              <a:lumOff val="-18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4B045-65D0-4C6D-A93A-1EFD5763ED23}">
      <dsp:nvSpPr>
        <dsp:cNvPr id="0" name=""/>
        <dsp:cNvSpPr/>
      </dsp:nvSpPr>
      <dsp:spPr>
        <a:xfrm>
          <a:off x="0" y="2700142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Applies: life‑history care planning, home adaptations, person‑centred routines</a:t>
          </a:r>
          <a:endParaRPr lang="en-US" sz="3100" kern="1200"/>
        </a:p>
      </dsp:txBody>
      <dsp:txXfrm>
        <a:off x="0" y="2700142"/>
        <a:ext cx="7442201" cy="1350071"/>
      </dsp:txXfrm>
    </dsp:sp>
    <dsp:sp modelId="{34A4D6A0-39C4-4AB7-8D59-9EEDC3033398}">
      <dsp:nvSpPr>
        <dsp:cNvPr id="0" name=""/>
        <dsp:cNvSpPr/>
      </dsp:nvSpPr>
      <dsp:spPr>
        <a:xfrm>
          <a:off x="0" y="4050213"/>
          <a:ext cx="7442201" cy="0"/>
        </a:xfrm>
        <a:prstGeom prst="line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accent5">
              <a:hueOff val="19008940"/>
              <a:satOff val="-26660"/>
              <a:lumOff val="-27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7D27B-AC8B-4836-AB1F-726D5AB2A264}">
      <dsp:nvSpPr>
        <dsp:cNvPr id="0" name=""/>
        <dsp:cNvSpPr/>
      </dsp:nvSpPr>
      <dsp:spPr>
        <a:xfrm>
          <a:off x="0" y="4050213"/>
          <a:ext cx="7442201" cy="1350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Critique: hard to follow after sudden loss or illness</a:t>
          </a:r>
          <a:endParaRPr lang="en-US" sz="3100" kern="1200"/>
        </a:p>
      </dsp:txBody>
      <dsp:txXfrm>
        <a:off x="0" y="4050213"/>
        <a:ext cx="7442201" cy="1350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3BA83-CCE0-0445-8243-B2AC5445C3E0}" type="datetimeFigureOut">
              <a:rPr lang="en-US" smtClean="0"/>
              <a:t>6/25/26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861A47-88FE-B841-B4CA-3B46E1F84D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93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861A47-88FE-B841-B4CA-3B46E1F84DA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395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536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056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041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26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221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50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25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099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40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226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899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9076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8.pn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mecare.co.uk/homecare/agency.cfm/id/65432251670" TargetMode="External"/><Relationship Id="rId7" Type="http://schemas.openxmlformats.org/officeDocument/2006/relationships/hyperlink" Target="https://www.smithsonianmag.com/innovation/people-dementia-does-it-take-village-180949942/" TargetMode="External"/><Relationship Id="rId2" Type="http://schemas.openxmlformats.org/officeDocument/2006/relationships/hyperlink" Target="https://www.researchgate.net/figure/Epidemiological-trends-of-aging-worldwide_fig1_3379297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idu.com/presentation-policy-vs-legislation" TargetMode="External"/><Relationship Id="rId5" Type="http://schemas.openxmlformats.org/officeDocument/2006/relationships/hyperlink" Target="https://www.percurra.com/live-in-support" TargetMode="External"/><Relationship Id="rId4" Type="http://schemas.openxmlformats.org/officeDocument/2006/relationships/hyperlink" Target="https://www.healthwatchmanchester.co.uk/advice-and-information/2023-07-10/choose-right-nhs-service-y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BEC965-2D8F-F3C5-D291-6A40485196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5001" r="-2" b="-2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4200" b="1">
                <a:solidFill>
                  <a:srgbClr val="FFFFFF"/>
                </a:solidFill>
              </a:rPr>
              <a:t>Tayyaba Shamim(2319019)</a:t>
            </a:r>
            <a:br>
              <a:rPr lang="en-GB" sz="4200" b="1">
                <a:solidFill>
                  <a:srgbClr val="FFFFFF"/>
                </a:solidFill>
              </a:rPr>
            </a:br>
            <a:r>
              <a:rPr lang="en-GB" sz="4200" b="1">
                <a:solidFill>
                  <a:srgbClr val="FFFFFF"/>
                </a:solidFill>
              </a:rPr>
              <a:t>Empowering the Older Person. BMHP6027</a:t>
            </a:r>
            <a:br>
              <a:rPr lang="en-GB" sz="4200" b="1">
                <a:solidFill>
                  <a:srgbClr val="FFFFFF"/>
                </a:solidFill>
              </a:rPr>
            </a:br>
            <a:r>
              <a:rPr lang="en-GB" sz="4200" b="1">
                <a:solidFill>
                  <a:srgbClr val="FFFFFF"/>
                </a:solidFill>
              </a:rPr>
              <a:t>Kennedy </a:t>
            </a:r>
            <a:r>
              <a:rPr lang="en-GB" sz="4200" b="1" err="1">
                <a:solidFill>
                  <a:srgbClr val="FFFFFF"/>
                </a:solidFill>
              </a:rPr>
              <a:t>obohwemu</a:t>
            </a:r>
            <a:r>
              <a:rPr lang="en-GB" sz="4200" b="1">
                <a:solidFill>
                  <a:srgbClr val="FFFFFF"/>
                </a:solidFill>
              </a:rPr>
              <a:t>.</a:t>
            </a:r>
            <a:br>
              <a:rPr lang="en-GB" sz="4200" b="1">
                <a:solidFill>
                  <a:srgbClr val="FFFFFF"/>
                </a:solidFill>
              </a:rPr>
            </a:br>
            <a:endParaRPr lang="en-GB" sz="420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3B1F01BC-4DDC-CA20-D3F0-0D5D160E8F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208532" y="50015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AFC4F-2EA2-963E-49D5-445C1F8FD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582" y="138787"/>
            <a:ext cx="10283452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Introduction: Ageing &amp; Trends</a:t>
            </a:r>
            <a:endParaRPr lang="en-US" sz="320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8D91C2B-BDB9-49BE-9C44-E0CFE597A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aph showing the growth of population&#10;&#10;AI-generated content may be incorrect.">
            <a:extLst>
              <a:ext uri="{FF2B5EF4-FFF2-40B4-BE49-F238E27FC236}">
                <a16:creationId xmlns:a16="http://schemas.microsoft.com/office/drawing/2014/main" id="{75C8E665-DD43-CF4B-043A-C880DFB055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3340" y="2434999"/>
            <a:ext cx="5173436" cy="3671661"/>
          </a:xfrm>
          <a:prstGeom prst="rect">
            <a:avLst/>
          </a:prstGeom>
        </p:spPr>
      </p:pic>
      <p:graphicFrame>
        <p:nvGraphicFramePr>
          <p:cNvPr id="36" name="TextBox 3">
            <a:extLst>
              <a:ext uri="{FF2B5EF4-FFF2-40B4-BE49-F238E27FC236}">
                <a16:creationId xmlns:a16="http://schemas.microsoft.com/office/drawing/2014/main" id="{691E673C-4549-69C7-7DA3-8CF07A771961}"/>
              </a:ext>
            </a:extLst>
          </p:cNvPr>
          <p:cNvGraphicFramePr/>
          <p:nvPr/>
        </p:nvGraphicFramePr>
        <p:xfrm>
          <a:off x="218751" y="1921069"/>
          <a:ext cx="6903615" cy="3600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Introduction">
            <a:hlinkClick r:id="" action="ppaction://media"/>
            <a:extLst>
              <a:ext uri="{FF2B5EF4-FFF2-40B4-BE49-F238E27FC236}">
                <a16:creationId xmlns:a16="http://schemas.microsoft.com/office/drawing/2014/main" id="{B3BA4987-301C-0B04-275D-FBC6D97621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93732" y="11915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78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25382-7671-8402-6F29-B6AAFC70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9"/>
            <a:ext cx="6075829" cy="3575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highlight>
                  <a:srgbClr val="FFFFFF"/>
                </a:highlight>
              </a:rPr>
              <a:t>UK Care &amp; Support: Overview Point</a:t>
            </a:r>
            <a:endParaRPr lang="en-US" sz="1800"/>
          </a:p>
          <a:p>
            <a:pPr>
              <a:lnSpc>
                <a:spcPct val="90000"/>
              </a:lnSpc>
            </a:pPr>
            <a:br>
              <a:rPr lang="en-US" sz="1800"/>
            </a:br>
            <a:endParaRPr lang="en-US" sz="1800"/>
          </a:p>
          <a:p>
            <a:pPr>
              <a:lnSpc>
                <a:spcPct val="90000"/>
              </a:lnSpc>
            </a:pPr>
            <a:r>
              <a:rPr lang="en-US" sz="1800" b="1">
                <a:highlight>
                  <a:srgbClr val="FFFFFF"/>
                </a:highlight>
              </a:rPr>
              <a:t>• NHS + local authority social care</a:t>
            </a:r>
            <a:endParaRPr lang="en-US" sz="1800" b="1"/>
          </a:p>
          <a:p>
            <a:pPr>
              <a:lnSpc>
                <a:spcPct val="90000"/>
              </a:lnSpc>
            </a:pPr>
            <a:br>
              <a:rPr lang="en-US" sz="1800" b="1">
                <a:highlight>
                  <a:srgbClr val="FFFFFF"/>
                </a:highlight>
              </a:rPr>
            </a:br>
            <a:r>
              <a:rPr lang="en-US" sz="1800" b="1">
                <a:highlight>
                  <a:srgbClr val="FFFFFF"/>
                </a:highlight>
              </a:rPr>
              <a:t>• Voluntary sector: Age UK, Alzheimer’s Society</a:t>
            </a:r>
            <a:endParaRPr lang="en-US" sz="1800" b="1"/>
          </a:p>
          <a:p>
            <a:pPr>
              <a:lnSpc>
                <a:spcPct val="90000"/>
              </a:lnSpc>
            </a:pPr>
            <a:br>
              <a:rPr lang="en-US" sz="1800" b="1">
                <a:highlight>
                  <a:srgbClr val="FFFFFF"/>
                </a:highlight>
              </a:rPr>
            </a:br>
            <a:r>
              <a:rPr lang="en-US" sz="1800" b="1">
                <a:highlight>
                  <a:srgbClr val="FFFFFF"/>
                </a:highlight>
              </a:rPr>
              <a:t>• Private homes / home‑care agencies</a:t>
            </a:r>
            <a:endParaRPr lang="en-US" sz="1800" b="1"/>
          </a:p>
          <a:p>
            <a:pPr>
              <a:lnSpc>
                <a:spcPct val="90000"/>
              </a:lnSpc>
            </a:pPr>
            <a:br>
              <a:rPr lang="en-US" sz="1800" b="1">
                <a:highlight>
                  <a:srgbClr val="FFFFFF"/>
                </a:highlight>
              </a:rPr>
            </a:br>
            <a:r>
              <a:rPr lang="en-US" sz="1800" b="1">
                <a:highlight>
                  <a:srgbClr val="FFFFFF"/>
                </a:highlight>
              </a:rPr>
              <a:t>• Informal care: ~5 million unpaid carers ≥ 65 yrs (Carers UK 2023)</a:t>
            </a:r>
            <a:endParaRPr lang="en-US" sz="1800" b="1"/>
          </a:p>
          <a:p>
            <a:pPr>
              <a:lnSpc>
                <a:spcPct val="90000"/>
              </a:lnSpc>
            </a:pPr>
            <a:br>
              <a:rPr lang="en-US" sz="1800" b="1">
                <a:highlight>
                  <a:srgbClr val="FFFFFF"/>
                </a:highlight>
              </a:rPr>
            </a:br>
            <a:r>
              <a:rPr lang="en-US" sz="1800" b="1">
                <a:highlight>
                  <a:srgbClr val="FFFFFF"/>
                </a:highlight>
              </a:rPr>
              <a:t>• Focus areas: domiciliary care + residential homes</a:t>
            </a:r>
            <a:br>
              <a:rPr lang="en-US" sz="1800" b="1">
                <a:highlight>
                  <a:srgbClr val="FFFFFF"/>
                </a:highlight>
              </a:rPr>
            </a:br>
            <a:endParaRPr lang="en-US" sz="1800" b="1"/>
          </a:p>
          <a:p>
            <a:pPr>
              <a:lnSpc>
                <a:spcPct val="90000"/>
              </a:lnSpc>
            </a:pPr>
            <a:endParaRPr lang="en-US" sz="1800">
              <a:highlight>
                <a:srgbClr val="FFFFFF"/>
              </a:highlight>
            </a:endParaRPr>
          </a:p>
          <a:p>
            <a:pPr>
              <a:lnSpc>
                <a:spcPct val="90000"/>
              </a:lnSpc>
            </a:pPr>
            <a:endParaRPr lang="en-US" sz="1800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5688561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4BFB6F6-C583-C645-8483-2DF5EE3B99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1954" y="1181967"/>
            <a:ext cx="3980421" cy="2039966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4B21692-652C-4371-95C5-05248EF34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4152" y="6134100"/>
            <a:ext cx="570731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hugging an older person&#10;&#10;AI-generated content may be incorrect.">
            <a:extLst>
              <a:ext uri="{FF2B5EF4-FFF2-40B4-BE49-F238E27FC236}">
                <a16:creationId xmlns:a16="http://schemas.microsoft.com/office/drawing/2014/main" id="{D05FBE26-B647-2476-F07F-A16143706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1954" y="3551766"/>
            <a:ext cx="3980421" cy="2567371"/>
          </a:xfrm>
          <a:prstGeom prst="rect">
            <a:avLst/>
          </a:prstGeom>
        </p:spPr>
      </p:pic>
      <p:pic>
        <p:nvPicPr>
          <p:cNvPr id="3" name="Care and support">
            <a:hlinkClick r:id="" action="ppaction://media"/>
            <a:extLst>
              <a:ext uri="{FF2B5EF4-FFF2-40B4-BE49-F238E27FC236}">
                <a16:creationId xmlns:a16="http://schemas.microsoft.com/office/drawing/2014/main" id="{783A5E81-2479-E978-53E3-C754B1F0D3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44875" y="46894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61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3E45C5-70F2-442E-8D06-F8957CA5B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00"/>
                </a:highlight>
                <a:latin typeface="Arial"/>
                <a:cs typeface="Arial"/>
              </a:rPr>
              <a:t>Domiciliary / Home Care</a:t>
            </a:r>
            <a:endParaRPr lang="en-US" b="1">
              <a:highlight>
                <a:srgbClr val="FFFF00"/>
              </a:highlight>
            </a:endParaRPr>
          </a:p>
        </p:txBody>
      </p:sp>
      <p:pic>
        <p:nvPicPr>
          <p:cNvPr id="4" name="Picture 3" descr="A person and a nurse at a table&#10;&#10;AI-generated content may be incorrect.">
            <a:extLst>
              <a:ext uri="{FF2B5EF4-FFF2-40B4-BE49-F238E27FC236}">
                <a16:creationId xmlns:a16="http://schemas.microsoft.com/office/drawing/2014/main" id="{C3C79080-388C-6B0D-6C87-EF6C967E9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83" y="3810764"/>
            <a:ext cx="4289754" cy="235936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D12BE-8D6B-51EA-BB59-EC036C4FF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Strengths: independence, “age‑in‑place”, matches Continuity Theory, fits Care Act 2014 wellbeing duty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Limitations: many visits &lt; 15 mins, inconsistent staff, shortages (Commons 2025)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Critique: personal budgets exist but hard to deliver well</a:t>
            </a:r>
            <a:endParaRPr lang="en-GB"/>
          </a:p>
          <a:p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5" name="Domiciliary care">
            <a:hlinkClick r:id="" action="ppaction://media"/>
            <a:extLst>
              <a:ext uri="{FF2B5EF4-FFF2-40B4-BE49-F238E27FC236}">
                <a16:creationId xmlns:a16="http://schemas.microsoft.com/office/drawing/2014/main" id="{72CF34FD-0D71-A20D-0AB2-0C84CF394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6189" y="40218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9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3957F-4F09-4D59-0EAF-FE2A47454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ea typeface="+mj-lt"/>
                <a:cs typeface="+mj-lt"/>
              </a:rPr>
              <a:t>Residential Care Homes</a:t>
            </a:r>
            <a:endParaRPr lang="en-US" sz="1600" b="1"/>
          </a:p>
          <a:p>
            <a:pPr>
              <a:lnSpc>
                <a:spcPct val="90000"/>
              </a:lnSpc>
            </a:pPr>
            <a:br>
              <a:rPr lang="en-US" sz="1600"/>
            </a:br>
            <a:endParaRPr lang="en-US" sz="1600"/>
          </a:p>
          <a:p>
            <a:pPr>
              <a:lnSpc>
                <a:spcPct val="90000"/>
              </a:lnSpc>
            </a:pPr>
            <a:endParaRPr lang="en-GB" sz="160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purple background with white text&#10;&#10;AI-generated content may be incorrect.">
            <a:extLst>
              <a:ext uri="{FF2B5EF4-FFF2-40B4-BE49-F238E27FC236}">
                <a16:creationId xmlns:a16="http://schemas.microsoft.com/office/drawing/2014/main" id="{1C96531D-C2EB-D726-0C65-4D8701D040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" y="2714903"/>
            <a:ext cx="6072188" cy="32941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21234-861D-AF66-847F-C9A16A965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>
                <a:latin typeface="Arial"/>
                <a:ea typeface="+mn-lt"/>
                <a:cs typeface="Arial"/>
              </a:rPr>
              <a:t>Strengths: 24/7 safety, social groups, skilled nursing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b="1">
                <a:latin typeface="Arial"/>
                <a:ea typeface="+mn-lt"/>
                <a:cs typeface="Arial"/>
              </a:rPr>
              <a:t> Limitations: risk of institutionalisation, 1/5 rated ‘inadequate/requires improvement’ (CQC 2024), high fees</a:t>
            </a:r>
            <a:endParaRPr lang="en-GB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b="1">
                <a:latin typeface="Arial"/>
                <a:ea typeface="+mn-lt"/>
                <a:cs typeface="Arial"/>
              </a:rPr>
              <a:t> Critique: essential for complex needs but often lacks autonomy</a:t>
            </a:r>
            <a:endParaRPr lang="en-GB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br>
              <a:rPr lang="en-US"/>
            </a:br>
            <a:endParaRPr lang="en-US"/>
          </a:p>
          <a:p>
            <a:pPr>
              <a:lnSpc>
                <a:spcPct val="100000"/>
              </a:lnSpc>
            </a:pPr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sidential care">
            <a:hlinkClick r:id="" action="ppaction://media"/>
            <a:extLst>
              <a:ext uri="{FF2B5EF4-FFF2-40B4-BE49-F238E27FC236}">
                <a16:creationId xmlns:a16="http://schemas.microsoft.com/office/drawing/2014/main" id="{58B16050-D31B-CC74-CFAA-6AE0170596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60418" y="52555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49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4" name="Rectangle 28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33ED0-06C4-39A3-0796-64BAE17E7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>
                <a:ea typeface="+mj-lt"/>
                <a:cs typeface="+mj-lt"/>
              </a:rPr>
              <a:t> </a:t>
            </a:r>
            <a:r>
              <a:rPr lang="en-GB" sz="2500" b="1">
                <a:ea typeface="+mj-lt"/>
                <a:cs typeface="+mj-lt"/>
              </a:rPr>
              <a:t>Key Challenges for Older People</a:t>
            </a:r>
            <a:endParaRPr lang="en-US" sz="2500" b="1"/>
          </a:p>
          <a:p>
            <a:pPr>
              <a:lnSpc>
                <a:spcPct val="90000"/>
              </a:lnSpc>
            </a:pPr>
            <a:br>
              <a:rPr lang="en-US" sz="2500"/>
            </a:br>
            <a:endParaRPr lang="en-US" sz="2500" b="1"/>
          </a:p>
          <a:p>
            <a:pPr>
              <a:lnSpc>
                <a:spcPct val="90000"/>
              </a:lnSpc>
            </a:pPr>
            <a:endParaRPr lang="en-GB" sz="2500"/>
          </a:p>
        </p:txBody>
      </p:sp>
      <p:cxnSp>
        <p:nvCxnSpPr>
          <p:cNvPr id="286" name="Straight Connector 285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9" name="Picture 278" descr="A group of people with different age&#10;&#10;AI-generated content may be incorrect.">
            <a:extLst>
              <a:ext uri="{FF2B5EF4-FFF2-40B4-BE49-F238E27FC236}">
                <a16:creationId xmlns:a16="http://schemas.microsoft.com/office/drawing/2014/main" id="{B37A0C3B-4C1C-9246-981B-77E405552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098" y="3027361"/>
            <a:ext cx="5549902" cy="3135693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5106E7-55EF-8014-7115-09317CE4C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537309"/>
              </p:ext>
            </p:extLst>
          </p:nvPr>
        </p:nvGraphicFramePr>
        <p:xfrm>
          <a:off x="6664960" y="2346960"/>
          <a:ext cx="4819903" cy="3775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Key challenges">
            <a:hlinkClick r:id="" action="ppaction://media"/>
            <a:extLst>
              <a:ext uri="{FF2B5EF4-FFF2-40B4-BE49-F238E27FC236}">
                <a16:creationId xmlns:a16="http://schemas.microsoft.com/office/drawing/2014/main" id="{0C9159EB-2AA2-8716-4E01-1742FE2A5A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979104" y="47112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214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ABEEBB-9C8F-322C-2FA6-5854BEC738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99812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Theory 1">
            <a:hlinkClick r:id="" action="ppaction://media"/>
            <a:extLst>
              <a:ext uri="{FF2B5EF4-FFF2-40B4-BE49-F238E27FC236}">
                <a16:creationId xmlns:a16="http://schemas.microsoft.com/office/drawing/2014/main" id="{76E8EC72-AE65-CD2C-62B6-1566E45A25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3275" y="45298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4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48550A-879F-CD48-16B8-20B323A952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791441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Theory 2">
            <a:hlinkClick r:id="" action="ppaction://media"/>
            <a:extLst>
              <a:ext uri="{FF2B5EF4-FFF2-40B4-BE49-F238E27FC236}">
                <a16:creationId xmlns:a16="http://schemas.microsoft.com/office/drawing/2014/main" id="{02B5A5E1-55B1-4903-31E1-D5BE082AA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9732" y="38694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90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legal legislation&#10;&#10;AI-generated content may be incorrect.">
            <a:extLst>
              <a:ext uri="{FF2B5EF4-FFF2-40B4-BE49-F238E27FC236}">
                <a16:creationId xmlns:a16="http://schemas.microsoft.com/office/drawing/2014/main" id="{D33DF5DC-5B32-73CB-C157-255C46A71B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" y="2426473"/>
            <a:ext cx="6072188" cy="35825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FB3E5-79FD-DF45-A375-405A62050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900" b="1">
                <a:highlight>
                  <a:srgbClr val="FFFF00"/>
                </a:highlight>
                <a:latin typeface="Arial"/>
                <a:cs typeface="Arial"/>
              </a:rPr>
              <a:t> Policy &amp; Legislation</a:t>
            </a:r>
            <a:endParaRPr lang="en-GB" sz="1900" b="1">
              <a:highlight>
                <a:srgbClr val="FFFF00"/>
              </a:highlight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900">
                <a:highlight>
                  <a:srgbClr val="FFFFFF"/>
                </a:highlight>
                <a:latin typeface="Arial"/>
                <a:cs typeface="Arial"/>
              </a:rPr>
              <a:t>• Care Act 2014: wellbeing principle, prevention, personal budgets (SCIE 2024)</a:t>
            </a:r>
            <a:endParaRPr lang="en-GB" sz="1900"/>
          </a:p>
          <a:p>
            <a:pPr marL="0" indent="0">
              <a:lnSpc>
                <a:spcPct val="100000"/>
              </a:lnSpc>
              <a:buNone/>
            </a:pPr>
            <a:r>
              <a:rPr lang="en-GB" sz="1900">
                <a:highlight>
                  <a:srgbClr val="FFFFFF"/>
                </a:highlight>
                <a:latin typeface="Arial"/>
                <a:cs typeface="Arial"/>
              </a:rPr>
              <a:t>• Equality Act 2010: age as protected characteristic, reasonable adjustments</a:t>
            </a:r>
            <a:endParaRPr lang="en-GB" sz="1900"/>
          </a:p>
          <a:p>
            <a:pPr marL="0" indent="0">
              <a:lnSpc>
                <a:spcPct val="100000"/>
              </a:lnSpc>
              <a:buNone/>
            </a:pPr>
            <a:r>
              <a:rPr lang="en-GB" sz="1900">
                <a:highlight>
                  <a:srgbClr val="FFFFFF"/>
                </a:highlight>
                <a:latin typeface="Arial"/>
                <a:cs typeface="Arial"/>
              </a:rPr>
              <a:t>• NHS Long Term Plan (2019): integrated care, community‑first services</a:t>
            </a:r>
            <a:endParaRPr lang="en-GB" sz="1900"/>
          </a:p>
          <a:p>
            <a:pPr marL="0" indent="0">
              <a:lnSpc>
                <a:spcPct val="100000"/>
              </a:lnSpc>
              <a:buNone/>
            </a:pPr>
            <a:r>
              <a:rPr lang="en-GB" sz="1900">
                <a:highlight>
                  <a:srgbClr val="FFFFFF"/>
                </a:highlight>
                <a:latin typeface="Arial"/>
                <a:cs typeface="Arial"/>
              </a:rPr>
              <a:t>• Gap: policy strong; delivery patchy due to funding (Age UK 2025)</a:t>
            </a:r>
            <a:endParaRPr lang="en-GB" sz="1900"/>
          </a:p>
          <a:p>
            <a:pPr>
              <a:lnSpc>
                <a:spcPct val="100000"/>
              </a:lnSpc>
            </a:pPr>
            <a:endParaRPr lang="en-GB" sz="19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olicies">
            <a:hlinkClick r:id="" action="ppaction://media"/>
            <a:extLst>
              <a:ext uri="{FF2B5EF4-FFF2-40B4-BE49-F238E27FC236}">
                <a16:creationId xmlns:a16="http://schemas.microsoft.com/office/drawing/2014/main" id="{89346A5B-9F34-FABB-7E78-133CDD78E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44761" y="111896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54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BE9FA-5A75-588C-2C52-3A33537FA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Arial"/>
                <a:cs typeface="Arial"/>
              </a:rPr>
              <a:t>Technology: Benefits &amp; Risks</a:t>
            </a:r>
            <a:endParaRPr lang="en-GB" b="1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Telecare/remote monitoring, smart homes, dementia tech, GPS locators</a:t>
            </a:r>
            <a:endParaRPr lang="en-GB"/>
          </a:p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Benefits: cuts hospital admissions, extends independence (NICE 2023)</a:t>
            </a:r>
            <a:endParaRPr lang="en-GB"/>
          </a:p>
          <a:p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Limitations: 40 % ≥ 75 yrs not online (Ofcom 2024), privacy fears, cost</a:t>
            </a:r>
            <a:endParaRPr lang="en-GB"/>
          </a:p>
          <a:p>
            <a:endParaRPr lang="en-GB"/>
          </a:p>
        </p:txBody>
      </p:sp>
      <p:pic>
        <p:nvPicPr>
          <p:cNvPr id="7" name="Graphic 6" descr="Ambulance">
            <a:extLst>
              <a:ext uri="{FF2B5EF4-FFF2-40B4-BE49-F238E27FC236}">
                <a16:creationId xmlns:a16="http://schemas.microsoft.com/office/drawing/2014/main" id="{7976E674-8521-E6B2-956B-663FAA2587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Technology">
            <a:hlinkClick r:id="" action="ppaction://media"/>
            <a:extLst>
              <a:ext uri="{FF2B5EF4-FFF2-40B4-BE49-F238E27FC236}">
                <a16:creationId xmlns:a16="http://schemas.microsoft.com/office/drawing/2014/main" id="{AD252C75-2B44-4047-4E8C-97E9EC8FD0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3732" y="14890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01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erson pushing a shopping cart with food&#10;&#10;AI-generated content may be incorrect.">
            <a:extLst>
              <a:ext uri="{FF2B5EF4-FFF2-40B4-BE49-F238E27FC236}">
                <a16:creationId xmlns:a16="http://schemas.microsoft.com/office/drawing/2014/main" id="{701480F2-017E-69D2-51A3-39699ABE44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" y="2912249"/>
            <a:ext cx="6072188" cy="30968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ABE02-AE20-CD46-760E-46EFD557F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u="sng">
                <a:highlight>
                  <a:srgbClr val="FFFFFF"/>
                </a:highlight>
                <a:latin typeface="Arial"/>
                <a:cs typeface="Arial"/>
              </a:rPr>
              <a:t>Case Study 1: Dementia Village, Netherlands:</a:t>
            </a:r>
            <a:endParaRPr lang="en-GB" b="1" u="sng">
              <a:latin typeface="Calisto MT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br>
              <a:rPr lang="en-US"/>
            </a:b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Purpose‑built village, safe roaming, normal daily life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Outcomes: less distress, better sleep, longer independence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Links: Continuity theory, person‑centred care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Critique: high cost, hard to replicate everywhere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Case study 1">
            <a:hlinkClick r:id="" action="ppaction://media"/>
            <a:extLst>
              <a:ext uri="{FF2B5EF4-FFF2-40B4-BE49-F238E27FC236}">
                <a16:creationId xmlns:a16="http://schemas.microsoft.com/office/drawing/2014/main" id="{7BA794E1-19A4-E45A-1992-B0E3137D75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36761" y="13511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01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6F5D1-0C31-350F-3699-BF93E3594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u="sng">
                <a:highlight>
                  <a:srgbClr val="FFFFFF"/>
                </a:highlight>
                <a:latin typeface="Arial"/>
                <a:cs typeface="Arial"/>
              </a:rPr>
              <a:t>Case Study 2: Manchester Age UK Befriending + Tech</a:t>
            </a:r>
            <a:endParaRPr lang="en-GB" b="1" u="sng"/>
          </a:p>
          <a:p>
            <a:pPr marL="0" indent="0">
              <a:buNone/>
            </a:pPr>
            <a:endParaRPr lang="en-GB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Weekly visits + tablet training + daily check‑ins</a:t>
            </a:r>
            <a:endParaRPr lang="en-GB"/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Outcomes: 78 % less loneliness, fewer GP calls (Age UK 2024)</a:t>
            </a:r>
            <a:endParaRPr lang="en-GB"/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Links: Activity theory, Care Act prevention duty</a:t>
            </a:r>
            <a:endParaRPr lang="en-GB"/>
          </a:p>
          <a:p>
            <a:endParaRPr lang="en-GB"/>
          </a:p>
        </p:txBody>
      </p:sp>
      <p:pic>
        <p:nvPicPr>
          <p:cNvPr id="7" name="Graphic 6" descr="Tablet">
            <a:extLst>
              <a:ext uri="{FF2B5EF4-FFF2-40B4-BE49-F238E27FC236}">
                <a16:creationId xmlns:a16="http://schemas.microsoft.com/office/drawing/2014/main" id="{741BA8DE-0C65-D720-955D-0607EF1F8C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74560" y="1951854"/>
            <a:ext cx="4202057" cy="4202057"/>
          </a:xfrm>
          <a:prstGeom prst="rect">
            <a:avLst/>
          </a:prstGeom>
        </p:spPr>
      </p:pic>
      <p:pic>
        <p:nvPicPr>
          <p:cNvPr id="2" name="Case study 2">
            <a:hlinkClick r:id="" action="ppaction://media"/>
            <a:extLst>
              <a:ext uri="{FF2B5EF4-FFF2-40B4-BE49-F238E27FC236}">
                <a16:creationId xmlns:a16="http://schemas.microsoft.com/office/drawing/2014/main" id="{D1A7F552-A14E-A6B7-602E-CFD591B088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3275" y="54224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14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3CB92-1AA4-576A-D519-932F1F0E1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353" y="1796458"/>
            <a:ext cx="5483190" cy="445745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>
                <a:highlight>
                  <a:srgbClr val="FFFF00"/>
                </a:highlight>
                <a:latin typeface="Arial"/>
                <a:cs typeface="Arial"/>
              </a:rPr>
              <a:t>Recommendations</a:t>
            </a:r>
            <a:endParaRPr lang="en-GB" b="1">
              <a:highlight>
                <a:srgbClr val="FFFF00"/>
              </a:highlight>
            </a:endParaRP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Policy: enforce ≥ 30‑min home‑care visits; expand personal budgets; fund free digital training</a:t>
            </a:r>
            <a:endParaRPr lang="en-GB"/>
          </a:p>
          <a:p>
            <a:pPr>
              <a:lnSpc>
                <a:spcPct val="100000"/>
              </a:lnSpc>
              <a:buAutoNum type="arabicPeriod"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Practice: mandatory age/dementia training; “tech‑buddy” schemes</a:t>
            </a:r>
            <a:endParaRPr lang="en-GB"/>
          </a:p>
          <a:p>
            <a:pPr>
              <a:lnSpc>
                <a:spcPct val="100000"/>
              </a:lnSpc>
              <a:buAutoNum type="arabicPeriod"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Tech: NHS‑funded basic assistive kit; common standards</a:t>
            </a:r>
            <a:endParaRPr lang="en-GB"/>
          </a:p>
          <a:p>
            <a:pPr>
              <a:lnSpc>
                <a:spcPct val="100000"/>
              </a:lnSpc>
              <a:buAutoNum type="arabicPeriod"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Barriers: funding, recruitment, low confidence</a:t>
            </a:r>
            <a:endParaRPr lang="en-GB"/>
          </a:p>
          <a:p>
            <a:pPr>
              <a:lnSpc>
                <a:spcPct val="100000"/>
              </a:lnSpc>
              <a:buAutoNum type="arabicPeriod"/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 Solutions: pooled budgets, retention bonuses, discharge‑planning support</a:t>
            </a:r>
            <a:endParaRPr lang="en-GB"/>
          </a:p>
          <a:p>
            <a:pPr>
              <a:lnSpc>
                <a:spcPct val="100000"/>
              </a:lnSpc>
              <a:buAutoNum type="arabicPeriod"/>
            </a:pP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DB4BEA-22D1-9BE0-1F06-BAFE567B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435170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mmendation">
            <a:hlinkClick r:id="" action="ppaction://media"/>
            <a:extLst>
              <a:ext uri="{FF2B5EF4-FFF2-40B4-BE49-F238E27FC236}">
                <a16:creationId xmlns:a16="http://schemas.microsoft.com/office/drawing/2014/main" id="{49F8D086-1A02-A9AB-77A8-8F16515CEB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161" y="40218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19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8541C-B844-8DA4-957F-39F699996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092" y="152400"/>
            <a:ext cx="10691265" cy="1307592"/>
          </a:xfrm>
        </p:spPr>
        <p:txBody>
          <a:bodyPr/>
          <a:lstStyle/>
          <a:p>
            <a:r>
              <a:rPr lang="en-GB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B709F-85E2-604F-9023-8E57D197D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235" y="1242278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• UK framework strong but uneven in practice</a:t>
            </a:r>
            <a:endParaRPr lang="en-GB" sz="1800" b="1"/>
          </a:p>
          <a:p>
            <a:pPr marL="0" indent="0">
              <a:buNone/>
            </a:pPr>
            <a:r>
              <a:rPr lang="en-GB" sz="1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• Activity + Continuity theories = best empowerment model</a:t>
            </a:r>
            <a:endParaRPr lang="en-GB" sz="1800" b="1"/>
          </a:p>
          <a:p>
            <a:pPr marL="0" indent="0">
              <a:buNone/>
            </a:pPr>
            <a:r>
              <a:rPr lang="en-GB" sz="1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• Tech needs inclusion built‑in</a:t>
            </a:r>
            <a:endParaRPr lang="en-GB" sz="1800" b="1"/>
          </a:p>
          <a:p>
            <a:pPr marL="0" indent="0">
              <a:buNone/>
            </a:pPr>
            <a:r>
              <a:rPr lang="en-GB" sz="18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• Success = joined‑up funding, workforce and culture change</a:t>
            </a:r>
            <a:endParaRPr lang="en-GB" sz="1800" b="1"/>
          </a:p>
          <a:p>
            <a:endParaRPr lang="en-GB" sz="1800" b="1"/>
          </a:p>
        </p:txBody>
      </p:sp>
      <p:pic>
        <p:nvPicPr>
          <p:cNvPr id="4" name="Conclusion">
            <a:hlinkClick r:id="" action="ppaction://media"/>
            <a:extLst>
              <a:ext uri="{FF2B5EF4-FFF2-40B4-BE49-F238E27FC236}">
                <a16:creationId xmlns:a16="http://schemas.microsoft.com/office/drawing/2014/main" id="{E5CAA8B0-BFC0-95E0-E708-4CACDA8B31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8304" y="39202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44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CB20E-8A12-9746-7D1D-D0C75C986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692" y="0"/>
            <a:ext cx="10691265" cy="1307592"/>
          </a:xfrm>
        </p:spPr>
        <p:txBody>
          <a:bodyPr/>
          <a:lstStyle/>
          <a:p>
            <a:r>
              <a:rPr lang="en-GB"/>
              <a:t>Reference: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78C56A-7D30-446E-EB5F-D49ECA7B4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235" y="1307593"/>
            <a:ext cx="12055608" cy="5118752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2200">
                <a:latin typeface="Arial"/>
                <a:ea typeface="+mn-lt"/>
                <a:cs typeface="Arial"/>
              </a:rPr>
              <a:t>Age UK (2025) Factsheet: Older People and Health in the UK. London: Age UK.</a:t>
            </a:r>
            <a:endParaRPr lang="en-GB" sz="2200">
              <a:latin typeface="Arial"/>
              <a:cs typeface="Arial"/>
            </a:endParaRPr>
          </a:p>
          <a:p>
            <a:r>
              <a:rPr lang="en-GB" sz="2200">
                <a:latin typeface="Arial"/>
                <a:ea typeface="+mn-lt"/>
                <a:cs typeface="Arial"/>
              </a:rPr>
              <a:t>Alzheimer’s Society (2024) Assistive Technology for People Living with Dementia. London: Alzheimer’s Society.</a:t>
            </a:r>
            <a:endParaRPr lang="en-GB" sz="2200">
              <a:latin typeface="Arial"/>
              <a:cs typeface="Arial"/>
            </a:endParaRPr>
          </a:p>
          <a:p>
            <a:r>
              <a:rPr lang="en-GB" sz="2200">
                <a:latin typeface="Arial"/>
                <a:ea typeface="+mn-lt"/>
                <a:cs typeface="Arial"/>
              </a:rPr>
              <a:t>Atchley, R.C. (1989) ‘A continuity theory of normal aging’, The Gerontologist, 29(2), pp. 183‑190.</a:t>
            </a:r>
            <a:endParaRPr lang="en-GB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Care Act 2014 (c. 23) London: The Stationery Office.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Carers UK (2023) State of Caring 2023. London: Carers UK.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CQC – Care Quality Commission (2024) State of Care 2023‑2024. London: Care Quality Commission.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Cumming, E. and Henry, W.E. (1961) Growing Old: The Process of Disengagement. New York: Basic Books.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Equality Act 2010 (c. 15) London: The Stationery Office.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Havighurst, R.J. (1961) ‘Successful aging’, The Gerontologist, 1(1), pp. 8‑13.</a:t>
            </a:r>
            <a:endParaRPr lang="en-US" sz="22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House of Commons Health and Social Care Committee (2025) Workforce Challenges in Adult Social Care. London: HMSO.</a:t>
            </a:r>
          </a:p>
          <a:p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NHS England (2019) NHS Long Term Plan. London: NHS England.</a:t>
            </a:r>
            <a:endParaRPr lang="en-US" sz="22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342900" indent="-342900"/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NICE – National Institute for Health and Care Excellence (2023) Telecare and Remote Monitoring for Supporting Independence: Guideline NG223. Manchester: NICE.</a:t>
            </a:r>
          </a:p>
          <a:p>
            <a:pPr marL="342900" indent="-342900"/>
            <a:r>
              <a:rPr lang="en-US" sz="2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Ofcom (2024) Digital Participation Report 2024. London: Office of Communications.</a:t>
            </a:r>
            <a:endParaRPr lang="en-US" sz="2200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br>
              <a:rPr lang="en-US" dirty="0"/>
            </a:br>
            <a:endParaRPr lang="en-US"/>
          </a:p>
          <a:p>
            <a:pPr>
              <a:buNone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/>
          </a:p>
          <a:p>
            <a:endParaRPr lang="en-GB"/>
          </a:p>
        </p:txBody>
      </p:sp>
      <p:pic>
        <p:nvPicPr>
          <p:cNvPr id="3" name="References">
            <a:hlinkClick r:id="" action="ppaction://media"/>
            <a:extLst>
              <a:ext uri="{FF2B5EF4-FFF2-40B4-BE49-F238E27FC236}">
                <a16:creationId xmlns:a16="http://schemas.microsoft.com/office/drawing/2014/main" id="{68C7130F-8F32-C39E-F4D3-7FD2303AF0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904" y="55313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9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F8471-FBA6-4A9C-92F4-D34849E14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8635" y="0"/>
            <a:ext cx="10691265" cy="1307592"/>
          </a:xfrm>
        </p:spPr>
        <p:txBody>
          <a:bodyPr/>
          <a:lstStyle/>
          <a:p>
            <a:r>
              <a:rPr lang="en-GB" err="1"/>
              <a:t>REference</a:t>
            </a:r>
            <a:r>
              <a:rPr lang="en-GB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F24C6-67EA-1D5B-07B6-443792F6B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521" y="886678"/>
            <a:ext cx="10691265" cy="373989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https://www.researchgate.net/figure/Epidemiological-trends-of-aging-worldwide_fig1_337929707</a:t>
            </a:r>
            <a:endParaRPr lang="en-GB"/>
          </a:p>
          <a:p>
            <a:r>
              <a:rPr lang="en-GB" sz="1400">
                <a:latin typeface="Calibri"/>
                <a:ea typeface="Calibri"/>
                <a:cs typeface="Calibri"/>
              </a:rPr>
              <a:t>Homecare.co.uk. (2026). </a:t>
            </a:r>
            <a:r>
              <a:rPr lang="en-GB" sz="1400" i="1">
                <a:latin typeface="Calibri"/>
                <a:ea typeface="Calibri"/>
                <a:cs typeface="Calibri"/>
              </a:rPr>
              <a:t>Pardon Our Interruption</a:t>
            </a:r>
            <a:r>
              <a:rPr lang="en-GB" sz="14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>
                <a:latin typeface="Calibri"/>
                <a:ea typeface="Calibri"/>
                <a:cs typeface="Calibri"/>
                <a:hlinkClick r:id="rId3"/>
              </a:rPr>
              <a:t>https://www.homecare.co.uk/homecare/agency.cfm/id/65432251670</a:t>
            </a:r>
            <a:r>
              <a:rPr lang="en-GB" sz="1400">
                <a:latin typeface="Calibri"/>
                <a:ea typeface="Calibri"/>
                <a:cs typeface="Calibri"/>
              </a:rPr>
              <a:t> [Accessed 24 Jun. 2026].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‌</a:t>
            </a:r>
            <a:r>
              <a:rPr lang="en-GB" sz="1400">
                <a:latin typeface="Calibri"/>
                <a:ea typeface="Calibri"/>
                <a:cs typeface="Calibri"/>
              </a:rPr>
              <a:t>Healthwatchmanchester.co.uk. (2025). </a:t>
            </a:r>
            <a:r>
              <a:rPr lang="en-GB" sz="1400" i="1">
                <a:latin typeface="Calibri"/>
                <a:ea typeface="Calibri"/>
                <a:cs typeface="Calibri"/>
              </a:rPr>
              <a:t>Choose the Right NHS Service for You | Healthwatch Manchester</a:t>
            </a:r>
            <a:r>
              <a:rPr lang="en-GB" sz="14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>
                <a:latin typeface="Calibri"/>
                <a:ea typeface="Calibri"/>
                <a:cs typeface="Calibri"/>
                <a:hlinkClick r:id="rId4"/>
              </a:rPr>
              <a:t>https://www.healthwatchmanchester.co.uk/advice-and-information/2023-07-10/choose-right-nhs-service-you</a:t>
            </a:r>
            <a:r>
              <a:rPr lang="en-GB" sz="1400">
                <a:latin typeface="Calibri"/>
                <a:ea typeface="Calibri"/>
                <a:cs typeface="Calibri"/>
              </a:rPr>
              <a:t> [Accessed 24 Jun. 2026].</a:t>
            </a:r>
            <a:endParaRPr lang="en-GB">
              <a:latin typeface="Calisto MT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‌</a:t>
            </a:r>
            <a:r>
              <a:rPr lang="en-GB">
                <a:ea typeface="+mn-lt"/>
                <a:cs typeface="+mn-lt"/>
              </a:rPr>
              <a:t>https://www.chamomilecare.com/post/understanding-why-choose-domiciliary-care</a:t>
            </a:r>
            <a:endParaRPr lang="en-GB"/>
          </a:p>
          <a:p>
            <a:r>
              <a:rPr lang="en-GB" sz="1400">
                <a:latin typeface="Calibri"/>
                <a:ea typeface="Calibri"/>
                <a:cs typeface="Calibri"/>
              </a:rPr>
              <a:t>Percurra.com. (2026). </a:t>
            </a:r>
            <a:r>
              <a:rPr lang="en-GB" sz="1400" i="1">
                <a:latin typeface="Calibri"/>
                <a:ea typeface="Calibri"/>
                <a:cs typeface="Calibri"/>
              </a:rPr>
              <a:t>Live-in homecare support for 24/7 reassurance from </a:t>
            </a:r>
            <a:r>
              <a:rPr lang="en-GB" sz="1400" i="1" err="1">
                <a:latin typeface="Calibri"/>
                <a:ea typeface="Calibri"/>
                <a:cs typeface="Calibri"/>
              </a:rPr>
              <a:t>PerCurra</a:t>
            </a:r>
            <a:r>
              <a:rPr lang="en-GB" sz="14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400">
                <a:latin typeface="Calibri"/>
                <a:ea typeface="Calibri"/>
                <a:cs typeface="Calibri"/>
                <a:hlinkClick r:id="rId5"/>
              </a:rPr>
              <a:t>https://www.percurra.com/live-in-support</a:t>
            </a:r>
            <a:r>
              <a:rPr lang="en-GB" sz="1400">
                <a:latin typeface="Calibri"/>
                <a:ea typeface="Calibri"/>
                <a:cs typeface="Calibri"/>
              </a:rPr>
              <a:t> [Accessed 24 Jun. 2026].</a:t>
            </a:r>
            <a:endParaRPr lang="en-GB">
              <a:latin typeface="Calisto MT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‌</a:t>
            </a:r>
            <a:r>
              <a:rPr lang="en-GB">
                <a:ea typeface="+mn-lt"/>
                <a:cs typeface="+mn-lt"/>
              </a:rPr>
              <a:t>https://www.researchgate.net/figure/sual-representation-of-the-needs-of-older-people-and-the-challenges-nurses-face_fig1_383513120</a:t>
            </a:r>
            <a:endParaRPr lang="en-GB"/>
          </a:p>
          <a:p>
            <a:r>
              <a:rPr lang="en-GB">
                <a:ea typeface="+mn-lt"/>
                <a:cs typeface="+mn-lt"/>
                <a:hlinkClick r:id="rId6"/>
              </a:rPr>
              <a:t>https://www.collidu.com/presentation-policy-vs-legislation</a:t>
            </a:r>
            <a:endParaRPr lang="en-GB">
              <a:latin typeface="Calisto MT"/>
              <a:ea typeface="Calibri"/>
              <a:cs typeface="Calibri"/>
            </a:endParaRPr>
          </a:p>
          <a:p>
            <a:r>
              <a:rPr lang="en-GB" sz="1500">
                <a:latin typeface="Calibri"/>
                <a:ea typeface="Calibri"/>
                <a:cs typeface="Calibri"/>
              </a:rPr>
              <a:t>Magazine, S. and Rieland, R. (n.d.). </a:t>
            </a:r>
            <a:r>
              <a:rPr lang="en-GB" sz="1500" i="1">
                <a:latin typeface="Calibri"/>
                <a:ea typeface="Calibri"/>
                <a:cs typeface="Calibri"/>
              </a:rPr>
              <a:t>For People with Dementia, Does It Take a Village?</a:t>
            </a:r>
            <a:r>
              <a:rPr lang="en-GB" sz="1500">
                <a:latin typeface="Calibri"/>
                <a:ea typeface="Calibri"/>
                <a:cs typeface="Calibri"/>
              </a:rPr>
              <a:t> [online] Smithsonian Magazine. Available at: </a:t>
            </a:r>
            <a:r>
              <a:rPr lang="en-GB" sz="1500">
                <a:latin typeface="Calibri"/>
                <a:ea typeface="Calibri"/>
                <a:cs typeface="Calibri"/>
                <a:hlinkClick r:id="rId7"/>
              </a:rPr>
              <a:t>https://www.smithsonianmag.com/innovation/people-dementia-does-it-take-village-180949942/</a:t>
            </a:r>
            <a:r>
              <a:rPr lang="en-GB" sz="1500">
                <a:latin typeface="Calibri"/>
                <a:ea typeface="Calibri"/>
                <a:cs typeface="Calibri"/>
              </a:rPr>
              <a:t>.</a:t>
            </a:r>
            <a:endParaRPr lang="en-GB">
              <a:latin typeface="Calisto MT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4117841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ChronicleVTI</vt:lpstr>
      <vt:lpstr>Tayyaba Shamim(2319019) Empowering the Older Person. BMHP6027 Kennedy obohwemu. </vt:lpstr>
      <vt:lpstr> Introduction: Ageing &amp; Trends</vt:lpstr>
      <vt:lpstr>UK Care &amp; Support: Overview Point   • NHS + local authority social care  • Voluntary sector: Age UK, Alzheimer’s Society  • Private homes / home‑care agencies  • Informal care: ~5 million unpaid carers ≥ 65 yrs (Carers UK 2023)  • Focus areas: domiciliary care + residential homes   </vt:lpstr>
      <vt:lpstr>Domiciliary / Home Care</vt:lpstr>
      <vt:lpstr>Residential Care Homes   </vt:lpstr>
      <vt:lpstr> Key Challenges for Older People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Conclusion:</vt:lpstr>
      <vt:lpstr>Reference: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Tayyaba Shamim(2319019) Empowering the Older Person. BMHP6027 Kennedy obohwemu. </dc:title>
  <dc:creator/>
  <cp:lastModifiedBy>Tayyaba Shamim (2319019)</cp:lastModifiedBy>
  <cp:revision>1</cp:revision>
  <dcterms:created xsi:type="dcterms:W3CDTF">2026-06-24T19:30:39Z</dcterms:created>
  <dcterms:modified xsi:type="dcterms:W3CDTF">2026-06-25T17:44:55Z</dcterms:modified>
</cp:coreProperties>
</file>