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2"/>
  </p:notesMasterIdLst>
  <p:sldIdLst>
    <p:sldId id="293" r:id="rId2"/>
    <p:sldId id="294" r:id="rId3"/>
    <p:sldId id="295" r:id="rId4"/>
    <p:sldId id="296" r:id="rId5"/>
    <p:sldId id="357" r:id="rId6"/>
    <p:sldId id="390" r:id="rId7"/>
    <p:sldId id="389" r:id="rId8"/>
    <p:sldId id="393" r:id="rId9"/>
    <p:sldId id="416" r:id="rId10"/>
    <p:sldId id="380" r:id="rId11"/>
    <p:sldId id="351" r:id="rId12"/>
    <p:sldId id="352" r:id="rId13"/>
    <p:sldId id="353" r:id="rId14"/>
    <p:sldId id="355" r:id="rId15"/>
    <p:sldId id="367" r:id="rId16"/>
    <p:sldId id="368" r:id="rId17"/>
    <p:sldId id="369" r:id="rId18"/>
    <p:sldId id="397" r:id="rId19"/>
    <p:sldId id="370" r:id="rId20"/>
    <p:sldId id="372" r:id="rId21"/>
    <p:sldId id="371" r:id="rId22"/>
    <p:sldId id="375" r:id="rId23"/>
    <p:sldId id="398" r:id="rId24"/>
    <p:sldId id="374" r:id="rId25"/>
    <p:sldId id="399" r:id="rId26"/>
    <p:sldId id="400" r:id="rId27"/>
    <p:sldId id="376" r:id="rId28"/>
    <p:sldId id="404" r:id="rId29"/>
    <p:sldId id="418" r:id="rId30"/>
    <p:sldId id="406" r:id="rId31"/>
    <p:sldId id="409" r:id="rId32"/>
    <p:sldId id="411" r:id="rId33"/>
    <p:sldId id="405" r:id="rId34"/>
    <p:sldId id="378" r:id="rId35"/>
    <p:sldId id="410" r:id="rId36"/>
    <p:sldId id="412" r:id="rId37"/>
    <p:sldId id="413" r:id="rId38"/>
    <p:sldId id="419" r:id="rId39"/>
    <p:sldId id="403" r:id="rId40"/>
    <p:sldId id="382" r:id="rId41"/>
    <p:sldId id="420" r:id="rId42"/>
    <p:sldId id="383" r:id="rId43"/>
    <p:sldId id="402" r:id="rId44"/>
    <p:sldId id="401" r:id="rId45"/>
    <p:sldId id="386" r:id="rId46"/>
    <p:sldId id="423" r:id="rId47"/>
    <p:sldId id="350" r:id="rId48"/>
    <p:sldId id="320" r:id="rId49"/>
    <p:sldId id="299" r:id="rId50"/>
    <p:sldId id="348" r:id="rId51"/>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45481" autoAdjust="0"/>
  </p:normalViewPr>
  <p:slideViewPr>
    <p:cSldViewPr snapToGrid="0">
      <p:cViewPr varScale="1">
        <p:scale>
          <a:sx n="42" d="100"/>
          <a:sy n="42" d="100"/>
        </p:scale>
        <p:origin x="162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p:cNvSpPr txBox="1">
            <a:spLocks noGrp="1"/>
          </p:cNvSpPr>
          <p:nvPr>
            <p:ph type="hdr" sz="quarter"/>
          </p:nvPr>
        </p:nvSpPr>
        <p:spPr>
          <a:xfrm>
            <a:off x="0" y="0"/>
            <a:ext cx="2889933" cy="487676"/>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rial" panose="020B0604020202020204" pitchFamily="34" charset="0"/>
              </a:defRPr>
            </a:lvl1pPr>
          </a:lstStyle>
          <a:p>
            <a:endParaRPr lang="en-GB" dirty="0"/>
          </a:p>
        </p:txBody>
      </p:sp>
      <p:sp>
        <p:nvSpPr>
          <p:cNvPr id="3" name="Date Placeholder 2"/>
          <p:cNvSpPr txBox="1">
            <a:spLocks noGrp="1"/>
          </p:cNvSpPr>
          <p:nvPr>
            <p:ph type="dt" idx="1"/>
          </p:nvPr>
        </p:nvSpPr>
        <p:spPr>
          <a:xfrm>
            <a:off x="3777605" y="0"/>
            <a:ext cx="2889933" cy="487676"/>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rial" panose="020B0604020202020204" pitchFamily="34" charset="0"/>
              </a:defRPr>
            </a:lvl1pPr>
          </a:lstStyle>
          <a:p>
            <a:fld id="{D491C431-8585-4020-BEAB-ABD87AAA9289}" type="datetime1">
              <a:rPr lang="en-GB" smtClean="0"/>
              <a:pPr/>
              <a:t>04/08/2023</a:t>
            </a:fld>
            <a:endParaRPr lang="en-GB" dirty="0"/>
          </a:p>
        </p:txBody>
      </p:sp>
      <p:sp>
        <p:nvSpPr>
          <p:cNvPr id="4" name="Slide Image Placeholder 3"/>
          <p:cNvSpPr>
            <a:spLocks noGrp="1" noRot="1" noChangeAspect="1"/>
          </p:cNvSpPr>
          <p:nvPr>
            <p:ph type="sldImg" idx="2"/>
          </p:nvPr>
        </p:nvSpPr>
        <p:spPr>
          <a:xfrm>
            <a:off x="84133" y="731840"/>
            <a:ext cx="6500807" cy="3657600"/>
          </a:xfrm>
          <a:prstGeom prst="rect">
            <a:avLst/>
          </a:prstGeom>
          <a:noFill/>
          <a:ln w="12701">
            <a:solidFill>
              <a:srgbClr val="000000"/>
            </a:solidFill>
            <a:prstDash val="solid"/>
          </a:ln>
        </p:spPr>
      </p:sp>
      <p:sp>
        <p:nvSpPr>
          <p:cNvPr id="5" name="Notes Placeholder 4"/>
          <p:cNvSpPr txBox="1">
            <a:spLocks noGrp="1"/>
          </p:cNvSpPr>
          <p:nvPr>
            <p:ph type="body" sz="quarter" idx="3"/>
          </p:nvPr>
        </p:nvSpPr>
        <p:spPr>
          <a:xfrm>
            <a:off x="666908" y="4632963"/>
            <a:ext cx="5335267" cy="4389120"/>
          </a:xfrm>
          <a:prstGeom prst="rect">
            <a:avLst/>
          </a:prstGeom>
          <a:noFill/>
          <a:ln>
            <a:noFill/>
          </a:ln>
        </p:spPr>
        <p:txBody>
          <a:bodyPr vert="horz" wrap="square" lIns="91440" tIns="45720" rIns="91440" bIns="45720" anchor="t" anchorCtr="0" compatLnSpc="1">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Footer Placeholder 5"/>
          <p:cNvSpPr txBox="1">
            <a:spLocks noGrp="1"/>
          </p:cNvSpPr>
          <p:nvPr>
            <p:ph type="ftr" sz="quarter" idx="4"/>
          </p:nvPr>
        </p:nvSpPr>
        <p:spPr>
          <a:xfrm>
            <a:off x="0" y="9264225"/>
            <a:ext cx="2889933" cy="487676"/>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rial" panose="020B0604020202020204" pitchFamily="34" charset="0"/>
              </a:defRPr>
            </a:lvl1pPr>
          </a:lstStyle>
          <a:p>
            <a:endParaRPr lang="en-GB" dirty="0"/>
          </a:p>
        </p:txBody>
      </p:sp>
      <p:sp>
        <p:nvSpPr>
          <p:cNvPr id="7" name="Slide Number Placeholder 6"/>
          <p:cNvSpPr txBox="1">
            <a:spLocks noGrp="1"/>
          </p:cNvSpPr>
          <p:nvPr>
            <p:ph type="sldNum" sz="quarter" idx="5"/>
          </p:nvPr>
        </p:nvSpPr>
        <p:spPr>
          <a:xfrm>
            <a:off x="3777605" y="9264225"/>
            <a:ext cx="2889933" cy="487676"/>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rial" panose="020B0604020202020204" pitchFamily="34" charset="0"/>
              </a:defRPr>
            </a:lvl1pPr>
          </a:lstStyle>
          <a:p>
            <a:fld id="{5C087D5B-2645-47C3-9D01-BA6EDB97AD64}" type="slidenum">
              <a:rPr lang="en-GB" smtClean="0"/>
              <a:pPr/>
              <a:t>‹#›</a:t>
            </a:fld>
            <a:endParaRPr lang="en-GB" dirty="0"/>
          </a:p>
        </p:txBody>
      </p:sp>
    </p:spTree>
    <p:extLst>
      <p:ext uri="{BB962C8B-B14F-4D97-AF65-F5344CB8AC3E}">
        <p14:creationId xmlns:p14="http://schemas.microsoft.com/office/powerpoint/2010/main" val="2313459291"/>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panose="020B0604020202020204" pitchFamily="34" charset="0"/>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panose="020B0604020202020204" pitchFamily="34" charset="0"/>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panose="020B0604020202020204" pitchFamily="34" charset="0"/>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panose="020B0604020202020204" pitchFamily="34" charset="0"/>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panose="020B0604020202020204" pitchFamily="34"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225425" y="793750"/>
            <a:ext cx="7061200" cy="3971925"/>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36228850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a:xfrm>
            <a:off x="84138" y="731838"/>
            <a:ext cx="6500812" cy="3657600"/>
          </a:xfrm>
          <a:ln/>
        </p:spPr>
      </p:sp>
      <p:sp>
        <p:nvSpPr>
          <p:cNvPr id="7171" name="Notes Placeholder 2"/>
          <p:cNvSpPr>
            <a:spLocks noGrp="1"/>
          </p:cNvSpPr>
          <p:nvPr>
            <p:ph type="body" idx="1"/>
          </p:nvPr>
        </p:nvSpPr>
        <p:spPr>
          <a:noFill/>
        </p:spPr>
        <p:txBody>
          <a:bodyPr/>
          <a:lstStyle/>
          <a:p>
            <a:pPr eaLnBrk="1" hangingPunct="1"/>
            <a:endParaRPr lang="cy-GB" altLang="cy-GB" dirty="0">
              <a:latin typeface="Arial" panose="020B0604020202020204" pitchFamily="34" charset="0"/>
            </a:endParaRPr>
          </a:p>
        </p:txBody>
      </p:sp>
      <p:sp>
        <p:nvSpPr>
          <p:cNvPr id="717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55FB1A8-CF2D-4188-B816-F7210B14F170}"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0058813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5425" y="793750"/>
            <a:ext cx="7061200" cy="39719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B39E918-88F5-4DC3-ADC2-D63BF93AAE5D}" type="slidenum">
              <a:rPr kumimoji="0" lang="en-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9455602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a:t>
            </a:fld>
            <a:endParaRPr lang="en-GB"/>
          </a:p>
        </p:txBody>
      </p:sp>
    </p:spTree>
    <p:extLst>
      <p:ext uri="{BB962C8B-B14F-4D97-AF65-F5344CB8AC3E}">
        <p14:creationId xmlns:p14="http://schemas.microsoft.com/office/powerpoint/2010/main" val="41271244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5C087D5B-2645-47C3-9D01-BA6EDB97AD64}" type="slidenum">
              <a:rPr lang="en-GB" smtClean="0"/>
              <a:t>6</a:t>
            </a:fld>
            <a:endParaRPr lang="en-GB"/>
          </a:p>
        </p:txBody>
      </p:sp>
    </p:spTree>
    <p:extLst>
      <p:ext uri="{BB962C8B-B14F-4D97-AF65-F5344CB8AC3E}">
        <p14:creationId xmlns:p14="http://schemas.microsoft.com/office/powerpoint/2010/main" val="28474539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7</a:t>
            </a:fld>
            <a:endParaRPr lang="en-GB"/>
          </a:p>
        </p:txBody>
      </p:sp>
    </p:spTree>
    <p:extLst>
      <p:ext uri="{BB962C8B-B14F-4D97-AF65-F5344CB8AC3E}">
        <p14:creationId xmlns:p14="http://schemas.microsoft.com/office/powerpoint/2010/main" val="37959029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8</a:t>
            </a:fld>
            <a:endParaRPr lang="en-GB"/>
          </a:p>
        </p:txBody>
      </p:sp>
    </p:spTree>
    <p:extLst>
      <p:ext uri="{BB962C8B-B14F-4D97-AF65-F5344CB8AC3E}">
        <p14:creationId xmlns:p14="http://schemas.microsoft.com/office/powerpoint/2010/main" val="38747006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9</a:t>
            </a:fld>
            <a:endParaRPr lang="en-GB"/>
          </a:p>
        </p:txBody>
      </p:sp>
    </p:spTree>
    <p:extLst>
      <p:ext uri="{BB962C8B-B14F-4D97-AF65-F5344CB8AC3E}">
        <p14:creationId xmlns:p14="http://schemas.microsoft.com/office/powerpoint/2010/main" val="27890488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10</a:t>
            </a:fld>
            <a:endParaRPr lang="en-GB"/>
          </a:p>
        </p:txBody>
      </p:sp>
    </p:spTree>
    <p:extLst>
      <p:ext uri="{BB962C8B-B14F-4D97-AF65-F5344CB8AC3E}">
        <p14:creationId xmlns:p14="http://schemas.microsoft.com/office/powerpoint/2010/main" val="36389381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35737292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12</a:t>
            </a:fld>
            <a:endParaRPr lang="en-GB"/>
          </a:p>
        </p:txBody>
      </p:sp>
    </p:spTree>
    <p:extLst>
      <p:ext uri="{BB962C8B-B14F-4D97-AF65-F5344CB8AC3E}">
        <p14:creationId xmlns:p14="http://schemas.microsoft.com/office/powerpoint/2010/main" val="42038653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13</a:t>
            </a:fld>
            <a:endParaRPr lang="en-GB"/>
          </a:p>
        </p:txBody>
      </p:sp>
    </p:spTree>
    <p:extLst>
      <p:ext uri="{BB962C8B-B14F-4D97-AF65-F5344CB8AC3E}">
        <p14:creationId xmlns:p14="http://schemas.microsoft.com/office/powerpoint/2010/main" val="8519094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14</a:t>
            </a:fld>
            <a:endParaRPr lang="en-GB"/>
          </a:p>
        </p:txBody>
      </p:sp>
    </p:spTree>
    <p:extLst>
      <p:ext uri="{BB962C8B-B14F-4D97-AF65-F5344CB8AC3E}">
        <p14:creationId xmlns:p14="http://schemas.microsoft.com/office/powerpoint/2010/main" val="35131279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15</a:t>
            </a:fld>
            <a:endParaRPr lang="en-GB"/>
          </a:p>
        </p:txBody>
      </p:sp>
    </p:spTree>
    <p:extLst>
      <p:ext uri="{BB962C8B-B14F-4D97-AF65-F5344CB8AC3E}">
        <p14:creationId xmlns:p14="http://schemas.microsoft.com/office/powerpoint/2010/main" val="27488250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16</a:t>
            </a:fld>
            <a:endParaRPr lang="en-GB"/>
          </a:p>
        </p:txBody>
      </p:sp>
    </p:spTree>
    <p:extLst>
      <p:ext uri="{BB962C8B-B14F-4D97-AF65-F5344CB8AC3E}">
        <p14:creationId xmlns:p14="http://schemas.microsoft.com/office/powerpoint/2010/main" val="20798009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17</a:t>
            </a:fld>
            <a:endParaRPr lang="en-GB"/>
          </a:p>
        </p:txBody>
      </p:sp>
    </p:spTree>
    <p:extLst>
      <p:ext uri="{BB962C8B-B14F-4D97-AF65-F5344CB8AC3E}">
        <p14:creationId xmlns:p14="http://schemas.microsoft.com/office/powerpoint/2010/main" val="33333732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18</a:t>
            </a:fld>
            <a:endParaRPr lang="en-GB"/>
          </a:p>
        </p:txBody>
      </p:sp>
    </p:spTree>
    <p:extLst>
      <p:ext uri="{BB962C8B-B14F-4D97-AF65-F5344CB8AC3E}">
        <p14:creationId xmlns:p14="http://schemas.microsoft.com/office/powerpoint/2010/main" val="5346135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a:p>
            <a:endParaRPr lang="en-GB" dirty="0"/>
          </a:p>
          <a:p>
            <a:endParaRPr lang="en-GB" dirty="0"/>
          </a:p>
          <a:p>
            <a:r>
              <a:rPr lang="en-GB" dirty="0"/>
              <a:t> </a:t>
            </a:r>
          </a:p>
        </p:txBody>
      </p:sp>
      <p:sp>
        <p:nvSpPr>
          <p:cNvPr id="4" name="Slide Number Placeholder 3"/>
          <p:cNvSpPr>
            <a:spLocks noGrp="1"/>
          </p:cNvSpPr>
          <p:nvPr>
            <p:ph type="sldNum" sz="quarter" idx="10"/>
          </p:nvPr>
        </p:nvSpPr>
        <p:spPr/>
        <p:txBody>
          <a:bodyPr/>
          <a:lstStyle/>
          <a:p>
            <a:fld id="{9B39E918-88F5-4DC3-ADC2-D63BF93AAE5D}" type="slidenum">
              <a:rPr lang="en-GB" smtClean="0"/>
              <a:t>19</a:t>
            </a:fld>
            <a:endParaRPr lang="en-GB"/>
          </a:p>
        </p:txBody>
      </p:sp>
    </p:spTree>
    <p:extLst>
      <p:ext uri="{BB962C8B-B14F-4D97-AF65-F5344CB8AC3E}">
        <p14:creationId xmlns:p14="http://schemas.microsoft.com/office/powerpoint/2010/main" val="13890269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20</a:t>
            </a:fld>
            <a:endParaRPr lang="en-GB"/>
          </a:p>
        </p:txBody>
      </p:sp>
    </p:spTree>
    <p:extLst>
      <p:ext uri="{BB962C8B-B14F-4D97-AF65-F5344CB8AC3E}">
        <p14:creationId xmlns:p14="http://schemas.microsoft.com/office/powerpoint/2010/main" val="33384592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21</a:t>
            </a:fld>
            <a:endParaRPr lang="en-GB"/>
          </a:p>
        </p:txBody>
      </p:sp>
    </p:spTree>
    <p:extLst>
      <p:ext uri="{BB962C8B-B14F-4D97-AF65-F5344CB8AC3E}">
        <p14:creationId xmlns:p14="http://schemas.microsoft.com/office/powerpoint/2010/main" val="1184278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22</a:t>
            </a:fld>
            <a:endParaRPr lang="en-GB"/>
          </a:p>
        </p:txBody>
      </p:sp>
    </p:spTree>
    <p:extLst>
      <p:ext uri="{BB962C8B-B14F-4D97-AF65-F5344CB8AC3E}">
        <p14:creationId xmlns:p14="http://schemas.microsoft.com/office/powerpoint/2010/main" val="3024077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23</a:t>
            </a:fld>
            <a:endParaRPr lang="en-GB"/>
          </a:p>
        </p:txBody>
      </p:sp>
    </p:spTree>
    <p:extLst>
      <p:ext uri="{BB962C8B-B14F-4D97-AF65-F5344CB8AC3E}">
        <p14:creationId xmlns:p14="http://schemas.microsoft.com/office/powerpoint/2010/main" val="160351666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24</a:t>
            </a:fld>
            <a:endParaRPr lang="en-GB"/>
          </a:p>
        </p:txBody>
      </p:sp>
    </p:spTree>
    <p:extLst>
      <p:ext uri="{BB962C8B-B14F-4D97-AF65-F5344CB8AC3E}">
        <p14:creationId xmlns:p14="http://schemas.microsoft.com/office/powerpoint/2010/main" val="2701338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25</a:t>
            </a:fld>
            <a:endParaRPr lang="en-GB"/>
          </a:p>
        </p:txBody>
      </p:sp>
    </p:spTree>
    <p:extLst>
      <p:ext uri="{BB962C8B-B14F-4D97-AF65-F5344CB8AC3E}">
        <p14:creationId xmlns:p14="http://schemas.microsoft.com/office/powerpoint/2010/main" val="323305102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26</a:t>
            </a:fld>
            <a:endParaRPr lang="en-GB"/>
          </a:p>
        </p:txBody>
      </p:sp>
    </p:spTree>
    <p:extLst>
      <p:ext uri="{BB962C8B-B14F-4D97-AF65-F5344CB8AC3E}">
        <p14:creationId xmlns:p14="http://schemas.microsoft.com/office/powerpoint/2010/main" val="10595930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27</a:t>
            </a:fld>
            <a:endParaRPr lang="en-GB"/>
          </a:p>
        </p:txBody>
      </p:sp>
    </p:spTree>
    <p:extLst>
      <p:ext uri="{BB962C8B-B14F-4D97-AF65-F5344CB8AC3E}">
        <p14:creationId xmlns:p14="http://schemas.microsoft.com/office/powerpoint/2010/main" val="105958143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28</a:t>
            </a:fld>
            <a:endParaRPr lang="en-GB"/>
          </a:p>
        </p:txBody>
      </p:sp>
    </p:spTree>
    <p:extLst>
      <p:ext uri="{BB962C8B-B14F-4D97-AF65-F5344CB8AC3E}">
        <p14:creationId xmlns:p14="http://schemas.microsoft.com/office/powerpoint/2010/main" val="387058385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29</a:t>
            </a:fld>
            <a:endParaRPr lang="en-GB"/>
          </a:p>
        </p:txBody>
      </p:sp>
    </p:spTree>
    <p:extLst>
      <p:ext uri="{BB962C8B-B14F-4D97-AF65-F5344CB8AC3E}">
        <p14:creationId xmlns:p14="http://schemas.microsoft.com/office/powerpoint/2010/main" val="144303055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31</a:t>
            </a:fld>
            <a:endParaRPr lang="en-GB"/>
          </a:p>
        </p:txBody>
      </p:sp>
    </p:spTree>
    <p:extLst>
      <p:ext uri="{BB962C8B-B14F-4D97-AF65-F5344CB8AC3E}">
        <p14:creationId xmlns:p14="http://schemas.microsoft.com/office/powerpoint/2010/main" val="286323651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32</a:t>
            </a:fld>
            <a:endParaRPr lang="en-GB"/>
          </a:p>
        </p:txBody>
      </p:sp>
    </p:spTree>
    <p:extLst>
      <p:ext uri="{BB962C8B-B14F-4D97-AF65-F5344CB8AC3E}">
        <p14:creationId xmlns:p14="http://schemas.microsoft.com/office/powerpoint/2010/main" val="398703139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33</a:t>
            </a:fld>
            <a:endParaRPr lang="en-GB"/>
          </a:p>
        </p:txBody>
      </p:sp>
    </p:spTree>
    <p:extLst>
      <p:ext uri="{BB962C8B-B14F-4D97-AF65-F5344CB8AC3E}">
        <p14:creationId xmlns:p14="http://schemas.microsoft.com/office/powerpoint/2010/main" val="70997659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34</a:t>
            </a:fld>
            <a:endParaRPr lang="en-GB"/>
          </a:p>
        </p:txBody>
      </p:sp>
    </p:spTree>
    <p:extLst>
      <p:ext uri="{BB962C8B-B14F-4D97-AF65-F5344CB8AC3E}">
        <p14:creationId xmlns:p14="http://schemas.microsoft.com/office/powerpoint/2010/main" val="282770195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35</a:t>
            </a:fld>
            <a:endParaRPr lang="en-GB"/>
          </a:p>
        </p:txBody>
      </p:sp>
    </p:spTree>
    <p:extLst>
      <p:ext uri="{BB962C8B-B14F-4D97-AF65-F5344CB8AC3E}">
        <p14:creationId xmlns:p14="http://schemas.microsoft.com/office/powerpoint/2010/main" val="425412313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37</a:t>
            </a:fld>
            <a:endParaRPr lang="en-GB"/>
          </a:p>
        </p:txBody>
      </p:sp>
    </p:spTree>
    <p:extLst>
      <p:ext uri="{BB962C8B-B14F-4D97-AF65-F5344CB8AC3E}">
        <p14:creationId xmlns:p14="http://schemas.microsoft.com/office/powerpoint/2010/main" val="285037853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38</a:t>
            </a:fld>
            <a:endParaRPr lang="en-GB"/>
          </a:p>
        </p:txBody>
      </p:sp>
    </p:spTree>
    <p:extLst>
      <p:ext uri="{BB962C8B-B14F-4D97-AF65-F5344CB8AC3E}">
        <p14:creationId xmlns:p14="http://schemas.microsoft.com/office/powerpoint/2010/main" val="94835126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39</a:t>
            </a:fld>
            <a:endParaRPr lang="en-GB"/>
          </a:p>
        </p:txBody>
      </p:sp>
    </p:spTree>
    <p:extLst>
      <p:ext uri="{BB962C8B-B14F-4D97-AF65-F5344CB8AC3E}">
        <p14:creationId xmlns:p14="http://schemas.microsoft.com/office/powerpoint/2010/main" val="27481779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40</a:t>
            </a:fld>
            <a:endParaRPr lang="en-GB"/>
          </a:p>
        </p:txBody>
      </p:sp>
    </p:spTree>
    <p:extLst>
      <p:ext uri="{BB962C8B-B14F-4D97-AF65-F5344CB8AC3E}">
        <p14:creationId xmlns:p14="http://schemas.microsoft.com/office/powerpoint/2010/main" val="240798864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41</a:t>
            </a:fld>
            <a:endParaRPr lang="en-GB"/>
          </a:p>
        </p:txBody>
      </p:sp>
    </p:spTree>
    <p:extLst>
      <p:ext uri="{BB962C8B-B14F-4D97-AF65-F5344CB8AC3E}">
        <p14:creationId xmlns:p14="http://schemas.microsoft.com/office/powerpoint/2010/main" val="116842153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42</a:t>
            </a:fld>
            <a:endParaRPr lang="en-GB"/>
          </a:p>
        </p:txBody>
      </p:sp>
    </p:spTree>
    <p:extLst>
      <p:ext uri="{BB962C8B-B14F-4D97-AF65-F5344CB8AC3E}">
        <p14:creationId xmlns:p14="http://schemas.microsoft.com/office/powerpoint/2010/main" val="244083791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43</a:t>
            </a:fld>
            <a:endParaRPr lang="en-GB"/>
          </a:p>
        </p:txBody>
      </p:sp>
    </p:spTree>
    <p:extLst>
      <p:ext uri="{BB962C8B-B14F-4D97-AF65-F5344CB8AC3E}">
        <p14:creationId xmlns:p14="http://schemas.microsoft.com/office/powerpoint/2010/main" val="192248499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44</a:t>
            </a:fld>
            <a:endParaRPr lang="en-GB"/>
          </a:p>
        </p:txBody>
      </p:sp>
    </p:spTree>
    <p:extLst>
      <p:ext uri="{BB962C8B-B14F-4D97-AF65-F5344CB8AC3E}">
        <p14:creationId xmlns:p14="http://schemas.microsoft.com/office/powerpoint/2010/main" val="55424926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45</a:t>
            </a:fld>
            <a:endParaRPr lang="en-GB"/>
          </a:p>
        </p:txBody>
      </p:sp>
    </p:spTree>
    <p:extLst>
      <p:ext uri="{BB962C8B-B14F-4D97-AF65-F5344CB8AC3E}">
        <p14:creationId xmlns:p14="http://schemas.microsoft.com/office/powerpoint/2010/main" val="125381046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46</a:t>
            </a:fld>
            <a:endParaRPr lang="en-GB"/>
          </a:p>
        </p:txBody>
      </p:sp>
    </p:spTree>
    <p:extLst>
      <p:ext uri="{BB962C8B-B14F-4D97-AF65-F5344CB8AC3E}">
        <p14:creationId xmlns:p14="http://schemas.microsoft.com/office/powerpoint/2010/main" val="3582025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47</a:t>
            </a:fld>
            <a:endParaRPr lang="en-GB"/>
          </a:p>
        </p:txBody>
      </p:sp>
    </p:spTree>
    <p:extLst>
      <p:ext uri="{BB962C8B-B14F-4D97-AF65-F5344CB8AC3E}">
        <p14:creationId xmlns:p14="http://schemas.microsoft.com/office/powerpoint/2010/main" val="56599291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48</a:t>
            </a:fld>
            <a:endParaRPr lang="en-GB"/>
          </a:p>
        </p:txBody>
      </p:sp>
    </p:spTree>
    <p:extLst>
      <p:ext uri="{BB962C8B-B14F-4D97-AF65-F5344CB8AC3E}">
        <p14:creationId xmlns:p14="http://schemas.microsoft.com/office/powerpoint/2010/main" val="255607585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49</a:t>
            </a:fld>
            <a:endParaRPr lang="en-GB"/>
          </a:p>
        </p:txBody>
      </p:sp>
    </p:spTree>
    <p:extLst>
      <p:ext uri="{BB962C8B-B14F-4D97-AF65-F5344CB8AC3E}">
        <p14:creationId xmlns:p14="http://schemas.microsoft.com/office/powerpoint/2010/main" val="226049860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50</a:t>
            </a:fld>
            <a:endParaRPr lang="en-GB"/>
          </a:p>
        </p:txBody>
      </p:sp>
    </p:spTree>
    <p:extLst>
      <p:ext uri="{BB962C8B-B14F-4D97-AF65-F5344CB8AC3E}">
        <p14:creationId xmlns:p14="http://schemas.microsoft.com/office/powerpoint/2010/main" val="38381948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012186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41690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8/4/2023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001006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8/4/2023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09354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8/4/2023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829393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8/4/2023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6125622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8/4/2023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0069598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8/4/2023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4787775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8/4/2023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849959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8/4/2023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7011521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8/4/2023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995023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04/08/2023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91044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defRPr>
            </a:lvl1pPr>
          </a:lstStyle>
          <a:p>
            <a:fld id="{5C958B5D-2B71-F94E-8A2A-2F1F5E391DA3}" type="datetimeFigureOut">
              <a:rPr lang="en-US" smtClean="0"/>
              <a:pPr/>
              <a:t>8/4/2023</a:t>
            </a:fld>
            <a:endParaRPr lang="en-US"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defRPr>
            </a:lvl1pPr>
          </a:lstStyle>
          <a:p>
            <a:endParaRPr lang="en-US" dirty="0"/>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defRPr>
            </a:lvl1pPr>
          </a:lstStyle>
          <a:p>
            <a:fld id="{6A8CBF47-CD5C-4D4C-8BC8-D49EA6405D47}" type="slidenum">
              <a:rPr lang="en-US" smtClean="0"/>
              <a:pPr/>
              <a:t>‹#›</a:t>
            </a:fld>
            <a:endParaRPr lang="en-US" dirty="0"/>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7548942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2.xml"/><Relationship Id="rId1" Type="http://schemas.openxmlformats.org/officeDocument/2006/relationships/video" Target="https://www.youtube.com/embed/7Cgpfw4z8cw" TargetMode="External"/><Relationship Id="rId5" Type="http://schemas.openxmlformats.org/officeDocument/2006/relationships/image" Target="../media/image7.jpeg"/><Relationship Id="rId4" Type="http://schemas.openxmlformats.org/officeDocument/2006/relationships/hyperlink" Target="https://www.youtube.com/watch?app=desktop&amp;v=7Cgpfw4z8cw"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naldic.org.uk/eal-teaching-and-learning/outline-guidance/early-years/" TargetMode="External"/><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2.xml"/><Relationship Id="rId1" Type="http://schemas.openxmlformats.org/officeDocument/2006/relationships/video" Target="https://www.youtube.com/embed/M-k_PkxClPI" TargetMode="External"/><Relationship Id="rId4" Type="http://schemas.openxmlformats.org/officeDocument/2006/relationships/image" Target="../media/image10.jpeg"/></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3.xml"/><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4.xml"/><Relationship Id="rId1" Type="http://schemas.openxmlformats.org/officeDocument/2006/relationships/video" Target="https://www.youtube.com/embed/VvOIbDI2fro" TargetMode="External"/><Relationship Id="rId4" Type="http://schemas.openxmlformats.org/officeDocument/2006/relationships/image" Target="../media/image14.jpeg"/></Relationships>
</file>

<file path=ppt/slides/_rels/slide2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6.xml"/><Relationship Id="rId1" Type="http://schemas.openxmlformats.org/officeDocument/2006/relationships/slideLayout" Target="../slideLayouts/slideLayout4.xml"/><Relationship Id="rId5" Type="http://schemas.openxmlformats.org/officeDocument/2006/relationships/image" Target="../media/image18.png"/><Relationship Id="rId4" Type="http://schemas.openxmlformats.org/officeDocument/2006/relationships/image" Target="../media/image17.png"/></Relationships>
</file>

<file path=ppt/slides/_rels/slide28.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8.xml"/><Relationship Id="rId1" Type="http://schemas.openxmlformats.org/officeDocument/2006/relationships/slideLayout" Target="../slideLayouts/slideLayout4.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4.xml"/><Relationship Id="rId1" Type="http://schemas.openxmlformats.org/officeDocument/2006/relationships/video" Target="https://www.youtube.com/embed/hCnjpGXwJzU?feature=oembed" TargetMode="External"/><Relationship Id="rId4" Type="http://schemas.openxmlformats.org/officeDocument/2006/relationships/image" Target="../media/image24.jpe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hyperlink" Target="https://link.springer.com/article/10.1007/s13158-015-0148-7" TargetMode="External"/><Relationship Id="rId2" Type="http://schemas.openxmlformats.org/officeDocument/2006/relationships/notesSlide" Target="../notesSlides/notesSlide44.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hyperlink" Target="https://www.youtube.com/watch?app=desktop&amp;v=7Cgpfw4z8cw" TargetMode="External"/><Relationship Id="rId2" Type="http://schemas.openxmlformats.org/officeDocument/2006/relationships/notesSlide" Target="../notesSlides/notesSlide46.xml"/><Relationship Id="rId1" Type="http://schemas.openxmlformats.org/officeDocument/2006/relationships/slideLayout" Target="../slideLayouts/slideLayout4.xml"/><Relationship Id="rId5" Type="http://schemas.openxmlformats.org/officeDocument/2006/relationships/hyperlink" Target="https://naldic.org.uk/the-eal-learner/eal-learners-uk/eal-learners-in-schools/" TargetMode="External"/><Relationship Id="rId4" Type="http://schemas.openxmlformats.org/officeDocument/2006/relationships/hyperlink" Target="https://www.naldic.org.uk/eal-teaching-and-learning/outline-guidance/task/" TargetMode="External"/></Relationships>
</file>

<file path=ppt/slides/_rels/slide50.xml.rels><?xml version="1.0" encoding="UTF-8" standalone="yes"?>
<Relationships xmlns="http://schemas.openxmlformats.org/package/2006/relationships"><Relationship Id="rId8" Type="http://schemas.openxmlformats.org/officeDocument/2006/relationships/hyperlink" Target="https://theconversation.com/welsh-schools-an-approach-to-bilingualism-that-can-help-overcome-division-79935#:~:text=Few%20lessons%20are%20in%20just%20Welsh%20or%20English,help%20students%20learn%20a%20topic%E2%80%99s%20terminology%20in%20both%29" TargetMode="External"/><Relationship Id="rId3" Type="http://schemas.openxmlformats.org/officeDocument/2006/relationships/hyperlink" Target="https://naldic.org.uk/eal-teaching-and-learning/outline-guidance/early-years/" TargetMode="External"/><Relationship Id="rId7" Type="http://schemas.openxmlformats.org/officeDocument/2006/relationships/hyperlink" Target="http://353ld710iigr2n4po7k4kgvv-wpengine.netdna-ssl.com/wp-content/uploads/2010/05/UNCRC_united_nations_convention_on_the_rights_of_the_child.pdf" TargetMode="External"/><Relationship Id="rId2" Type="http://schemas.openxmlformats.org/officeDocument/2006/relationships/notesSlide" Target="../notesSlides/notesSlide47.xml"/><Relationship Id="rId1" Type="http://schemas.openxmlformats.org/officeDocument/2006/relationships/slideLayout" Target="../slideLayouts/slideLayout4.xml"/><Relationship Id="rId6" Type="http://schemas.openxmlformats.org/officeDocument/2006/relationships/hyperlink" Target="https://explore-education-statistics.service.gov.uk/find-statistics/school-pupils-and-their-characteristics" TargetMode="External"/><Relationship Id="rId5" Type="http://schemas.openxmlformats.org/officeDocument/2006/relationships/hyperlink" Target="https://www.cambridge.org/core/journals/language-teaching/article/abs/first-language-attrition/317173BC814C4EA9469443F8B3FA2F93" TargetMode="External"/><Relationship Id="rId4" Type="http://schemas.openxmlformats.org/officeDocument/2006/relationships/hyperlink" Target="http://www.naldic.org.uk/eal-teaching-and-learning/outline-guidance/eal-ofst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D36FD48-F021-4A87-532A-A0F2DDFE2C4A}"/>
              </a:ext>
            </a:extLst>
          </p:cNvPr>
          <p:cNvSpPr/>
          <p:nvPr/>
        </p:nvSpPr>
        <p:spPr>
          <a:xfrm>
            <a:off x="0" y="0"/>
            <a:ext cx="12192000" cy="5717059"/>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00" name="Rectangle 5"/>
          <p:cNvSpPr>
            <a:spLocks noGrp="1" noChangeArrowheads="1"/>
          </p:cNvSpPr>
          <p:nvPr>
            <p:ph sz="half" idx="2"/>
          </p:nvPr>
        </p:nvSpPr>
        <p:spPr>
          <a:xfrm>
            <a:off x="914401" y="698269"/>
            <a:ext cx="10446326" cy="5478694"/>
          </a:xfrm>
        </p:spPr>
        <p:txBody>
          <a:bodyPr>
            <a:normAutofit/>
          </a:bodyPr>
          <a:lstStyle/>
          <a:p>
            <a:pPr marL="0" indent="0" eaLnBrk="0" fontAlgn="base" hangingPunct="0">
              <a:spcAft>
                <a:spcPct val="0"/>
              </a:spcAft>
              <a:buNone/>
              <a:defRPr/>
            </a:pPr>
            <a:r>
              <a:rPr lang="en-GB" sz="4000" b="1" kern="0" dirty="0">
                <a:latin typeface="Arial" panose="020B0604020202020204" pitchFamily="34" charset="0"/>
                <a:ea typeface="ＭＳ Ｐゴシック" charset="-128"/>
              </a:rPr>
              <a:t>ECEY4004</a:t>
            </a:r>
          </a:p>
          <a:p>
            <a:pPr marL="0" indent="0" eaLnBrk="0" fontAlgn="base" hangingPunct="0">
              <a:spcAft>
                <a:spcPct val="0"/>
              </a:spcAft>
              <a:buNone/>
              <a:defRPr/>
            </a:pPr>
            <a:endParaRPr lang="en-GB" sz="3600" b="1" kern="0" dirty="0">
              <a:latin typeface="Arial" panose="020B0604020202020204" pitchFamily="34" charset="0"/>
              <a:ea typeface="ＭＳ Ｐゴシック" charset="-128"/>
            </a:endParaRPr>
          </a:p>
          <a:p>
            <a:pPr eaLnBrk="0" fontAlgn="base" hangingPunct="0">
              <a:spcAft>
                <a:spcPct val="0"/>
              </a:spcAft>
              <a:defRPr/>
            </a:pPr>
            <a:r>
              <a:rPr lang="en-GB" sz="3600" kern="0" dirty="0">
                <a:latin typeface="Arial" panose="020B0604020202020204" pitchFamily="34" charset="0"/>
                <a:ea typeface="ＭＳ Ｐゴシック" charset="-128"/>
                <a:cs typeface="Arial" panose="020B0604020202020204" pitchFamily="34" charset="0"/>
              </a:rPr>
              <a:t>EAL – English as an Additional Language</a:t>
            </a:r>
          </a:p>
          <a:p>
            <a:pPr eaLnBrk="0" fontAlgn="base" hangingPunct="0">
              <a:spcAft>
                <a:spcPct val="0"/>
              </a:spcAft>
              <a:defRPr/>
            </a:pPr>
            <a:r>
              <a:rPr lang="en-GB" sz="3600" kern="0" dirty="0">
                <a:latin typeface="Arial" panose="020B0604020202020204" pitchFamily="34" charset="0"/>
                <a:ea typeface="ＭＳ Ｐゴシック" charset="-128"/>
                <a:cs typeface="Arial" panose="020B0604020202020204" pitchFamily="34" charset="0"/>
              </a:rPr>
              <a:t>Theories</a:t>
            </a:r>
          </a:p>
          <a:p>
            <a:pPr marL="0" indent="0" eaLnBrk="0" fontAlgn="base" hangingPunct="0">
              <a:spcAft>
                <a:spcPct val="0"/>
              </a:spcAft>
              <a:buNone/>
              <a:defRPr/>
            </a:pPr>
            <a:endParaRPr lang="en-GB" sz="3600" kern="0" dirty="0">
              <a:solidFill>
                <a:srgbClr val="002060"/>
              </a:solidFill>
              <a:latin typeface="Arial" panose="020B0604020202020204" pitchFamily="34" charset="0"/>
              <a:ea typeface="ＭＳ Ｐゴシック" charset="-128"/>
            </a:endParaRPr>
          </a:p>
          <a:p>
            <a:pPr marL="0" indent="0" eaLnBrk="0" fontAlgn="base" hangingPunct="0">
              <a:spcAft>
                <a:spcPct val="0"/>
              </a:spcAft>
              <a:buNone/>
              <a:defRPr/>
            </a:pPr>
            <a:endParaRPr lang="en-GB" sz="3600" kern="0" dirty="0">
              <a:solidFill>
                <a:srgbClr val="002060"/>
              </a:solidFill>
              <a:latin typeface="Arial" panose="020B0604020202020204" pitchFamily="34" charset="0"/>
              <a:ea typeface="ＭＳ Ｐゴシック" charset="-128"/>
            </a:endParaRPr>
          </a:p>
          <a:p>
            <a:pPr marL="0" indent="0" eaLnBrk="0" fontAlgn="base" hangingPunct="0">
              <a:spcAft>
                <a:spcPct val="0"/>
              </a:spcAft>
              <a:buNone/>
              <a:defRPr/>
            </a:pPr>
            <a:endParaRPr lang="en-GB" sz="3600" kern="0" dirty="0">
              <a:solidFill>
                <a:srgbClr val="002060"/>
              </a:solidFill>
              <a:latin typeface="Arial" panose="020B0604020202020204" pitchFamily="34" charset="0"/>
              <a:ea typeface="ＭＳ Ｐゴシック" charset="-128"/>
            </a:endParaRPr>
          </a:p>
        </p:txBody>
      </p:sp>
    </p:spTree>
    <p:extLst>
      <p:ext uri="{BB962C8B-B14F-4D97-AF65-F5344CB8AC3E}">
        <p14:creationId xmlns:p14="http://schemas.microsoft.com/office/powerpoint/2010/main" val="1866061689"/>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F0CC89A-0BE5-8816-C75E-AD914FFA3230}"/>
              </a:ext>
            </a:extLst>
          </p:cNvPr>
          <p:cNvSpPr/>
          <p:nvPr/>
        </p:nvSpPr>
        <p:spPr>
          <a:xfrm>
            <a:off x="0" y="0"/>
            <a:ext cx="12192000" cy="596419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3"/>
          <p:cNvSpPr>
            <a:spLocks noGrp="1"/>
          </p:cNvSpPr>
          <p:nvPr>
            <p:ph type="title"/>
          </p:nvPr>
        </p:nvSpPr>
        <p:spPr>
          <a:xfrm>
            <a:off x="908858" y="342960"/>
            <a:ext cx="9130492" cy="701674"/>
          </a:xfrm>
        </p:spPr>
        <p:txBody>
          <a:bodyPr>
            <a:noAutofit/>
          </a:bodyPr>
          <a:lstStyle/>
          <a:p>
            <a:pPr algn="ctr" eaLnBrk="1" hangingPunct="1"/>
            <a:r>
              <a:rPr lang="en-GB" altLang="cy-GB" dirty="0">
                <a:latin typeface="Arial" panose="020B0604020202020204" pitchFamily="34" charset="0"/>
                <a:cs typeface="Arial" panose="020B0604020202020204" pitchFamily="34" charset="0"/>
              </a:rPr>
              <a:t>Contents</a:t>
            </a:r>
            <a:endParaRPr lang="cy-GB" altLang="cy-GB" dirty="0">
              <a:latin typeface="Arial" panose="020B0604020202020204" pitchFamily="34" charset="0"/>
              <a:cs typeface="Arial" panose="020B0604020202020204" pitchFamily="34" charset="0"/>
            </a:endParaRPr>
          </a:p>
        </p:txBody>
      </p:sp>
      <p:sp>
        <p:nvSpPr>
          <p:cNvPr id="6148" name="Content Placeholder 5"/>
          <p:cNvSpPr>
            <a:spLocks noGrp="1"/>
          </p:cNvSpPr>
          <p:nvPr>
            <p:ph sz="half" idx="2"/>
          </p:nvPr>
        </p:nvSpPr>
        <p:spPr>
          <a:xfrm>
            <a:off x="699247" y="1573427"/>
            <a:ext cx="11259391" cy="4625704"/>
          </a:xfrm>
        </p:spPr>
        <p:txBody>
          <a:bodyPr>
            <a:normAutofit/>
          </a:bodyPr>
          <a:lstStyle/>
          <a:p>
            <a:pPr eaLnBrk="1" hangingPunct="1"/>
            <a:r>
              <a:rPr lang="en-GB" altLang="cy-GB" dirty="0">
                <a:latin typeface="Arial" panose="020B0604020202020204" pitchFamily="34" charset="0"/>
                <a:cs typeface="Arial" panose="020B0604020202020204" pitchFamily="34" charset="0"/>
              </a:rPr>
              <a:t>Defining English as an Additional Language (EAL);</a:t>
            </a:r>
          </a:p>
          <a:p>
            <a:pPr eaLnBrk="1" hangingPunct="1"/>
            <a:r>
              <a:rPr lang="en-GB" altLang="cy-GB" dirty="0">
                <a:latin typeface="Arial" panose="020B0604020202020204" pitchFamily="34" charset="0"/>
                <a:cs typeface="Arial" panose="020B0604020202020204" pitchFamily="34" charset="0"/>
              </a:rPr>
              <a:t>Approaches in language learning;</a:t>
            </a:r>
          </a:p>
          <a:p>
            <a:pPr eaLnBrk="1" hangingPunct="1"/>
            <a:r>
              <a:rPr lang="en-GB" altLang="cy-GB" dirty="0">
                <a:latin typeface="Arial" panose="020B0604020202020204" pitchFamily="34" charset="0"/>
                <a:cs typeface="Arial" panose="020B0604020202020204" pitchFamily="34" charset="0"/>
              </a:rPr>
              <a:t>Theory;</a:t>
            </a:r>
          </a:p>
          <a:p>
            <a:pPr eaLnBrk="1" hangingPunct="1"/>
            <a:r>
              <a:rPr lang="en-GB" altLang="cy-GB" dirty="0">
                <a:latin typeface="Arial" panose="020B0604020202020204" pitchFamily="34" charset="0"/>
                <a:cs typeface="Arial" panose="020B0604020202020204" pitchFamily="34" charset="0"/>
              </a:rPr>
              <a:t>Research;</a:t>
            </a:r>
          </a:p>
          <a:p>
            <a:pPr eaLnBrk="1" hangingPunct="1"/>
            <a:r>
              <a:rPr lang="en-GB" altLang="cy-GB" dirty="0">
                <a:latin typeface="Arial" panose="020B0604020202020204" pitchFamily="34" charset="0"/>
                <a:cs typeface="Arial" panose="020B0604020202020204" pitchFamily="34" charset="0"/>
              </a:rPr>
              <a:t>The assignment.</a:t>
            </a:r>
          </a:p>
          <a:p>
            <a:pPr marL="0" indent="0" eaLnBrk="1" hangingPunct="1">
              <a:buNone/>
            </a:pPr>
            <a:endParaRPr lang="en-GB" altLang="cy-GB" sz="26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57674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7662A49-FD84-C39B-220E-36941421D369}"/>
              </a:ext>
            </a:extLst>
          </p:cNvPr>
          <p:cNvSpPr/>
          <p:nvPr/>
        </p:nvSpPr>
        <p:spPr>
          <a:xfrm>
            <a:off x="0" y="0"/>
            <a:ext cx="12192000" cy="581591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502509" y="365126"/>
            <a:ext cx="11327026" cy="1661381"/>
          </a:xfrm>
        </p:spPr>
        <p:txBody>
          <a:bodyPr>
            <a:normAutofit/>
          </a:bodyPr>
          <a:lstStyle/>
          <a:p>
            <a:pPr algn="ctr"/>
            <a:r>
              <a:rPr lang="en-GB" dirty="0">
                <a:latin typeface="Arial" panose="020B0604020202020204" pitchFamily="34" charset="0"/>
                <a:cs typeface="Arial" panose="020B0604020202020204" pitchFamily="34" charset="0"/>
              </a:rPr>
              <a:t>Employability/Transferable Skills</a:t>
            </a:r>
            <a:endParaRPr lang="en-US"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99247" y="2323070"/>
            <a:ext cx="9340103" cy="3853894"/>
          </a:xfrm>
        </p:spPr>
        <p:txBody>
          <a:bodyPr>
            <a:normAutofit/>
          </a:bodyPr>
          <a:lstStyle/>
          <a:p>
            <a:r>
              <a:rPr lang="en-GB" dirty="0">
                <a:latin typeface="Arial" panose="020B0604020202020204" pitchFamily="34" charset="0"/>
                <a:cs typeface="Arial" panose="020B0604020202020204" pitchFamily="34" charset="0"/>
              </a:rPr>
              <a:t>Organisation;</a:t>
            </a:r>
          </a:p>
          <a:p>
            <a:r>
              <a:rPr lang="en-GB" dirty="0">
                <a:latin typeface="Arial" panose="020B0604020202020204" pitchFamily="34" charset="0"/>
                <a:cs typeface="Arial" panose="020B0604020202020204" pitchFamily="34" charset="0"/>
              </a:rPr>
              <a:t>Planning;</a:t>
            </a:r>
          </a:p>
          <a:p>
            <a:r>
              <a:rPr lang="en-GB" dirty="0">
                <a:latin typeface="Arial" panose="020B0604020202020204" pitchFamily="34" charset="0"/>
                <a:cs typeface="Arial" panose="020B0604020202020204" pitchFamily="34" charset="0"/>
              </a:rPr>
              <a:t>Researching;</a:t>
            </a:r>
          </a:p>
          <a:p>
            <a:r>
              <a:rPr lang="en-GB" dirty="0">
                <a:latin typeface="Arial" panose="020B0604020202020204" pitchFamily="34" charset="0"/>
                <a:cs typeface="Arial" panose="020B0604020202020204" pitchFamily="34" charset="0"/>
              </a:rPr>
              <a:t>Discussion skills;</a:t>
            </a:r>
          </a:p>
          <a:p>
            <a:r>
              <a:rPr lang="en-GB" dirty="0">
                <a:latin typeface="Arial" panose="020B0604020202020204" pitchFamily="34" charset="0"/>
                <a:cs typeface="Arial" panose="020B0604020202020204" pitchFamily="34" charset="0"/>
              </a:rPr>
              <a:t>Idea sharing.</a:t>
            </a:r>
          </a:p>
          <a:p>
            <a:pPr marL="0" indent="0">
              <a:buNone/>
            </a:pPr>
            <a:endParaRPr lang="en-GB" dirty="0">
              <a:solidFill>
                <a:srgbClr val="0000FF"/>
              </a:solidFill>
              <a:latin typeface="Arial" panose="020B0604020202020204" pitchFamily="34" charset="0"/>
            </a:endParaRPr>
          </a:p>
          <a:p>
            <a:endParaRPr lang="en-US" dirty="0">
              <a:solidFill>
                <a:srgbClr val="0000FF"/>
              </a:solidFill>
              <a:latin typeface="Arial" panose="020B0604020202020204" pitchFamily="34" charset="0"/>
            </a:endParaRPr>
          </a:p>
        </p:txBody>
      </p:sp>
      <p:pic>
        <p:nvPicPr>
          <p:cNvPr id="6" name="Picture 5" descr="Colleagues reviewing documents">
            <a:extLst>
              <a:ext uri="{FF2B5EF4-FFF2-40B4-BE49-F238E27FC236}">
                <a16:creationId xmlns:a16="http://schemas.microsoft.com/office/drawing/2014/main" id="{65D34483-69EB-15CA-138D-0490053DBB5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67694" y="1838699"/>
            <a:ext cx="4770903" cy="3180602"/>
          </a:xfrm>
          <a:prstGeom prst="rect">
            <a:avLst/>
          </a:prstGeom>
        </p:spPr>
      </p:pic>
    </p:spTree>
    <p:extLst>
      <p:ext uri="{BB962C8B-B14F-4D97-AF65-F5344CB8AC3E}">
        <p14:creationId xmlns:p14="http://schemas.microsoft.com/office/powerpoint/2010/main" val="6560069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CD33CE8-DE1D-0EC1-A2BA-90DDB08231E0}"/>
              </a:ext>
            </a:extLst>
          </p:cNvPr>
          <p:cNvSpPr/>
          <p:nvPr/>
        </p:nvSpPr>
        <p:spPr>
          <a:xfrm>
            <a:off x="1" y="0"/>
            <a:ext cx="12192000" cy="570058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pPr algn="ctr"/>
            <a:r>
              <a:rPr lang="en-GB" dirty="0">
                <a:latin typeface="Arial" panose="020B0604020202020204" pitchFamily="34" charset="0"/>
                <a:cs typeface="Arial" panose="020B0604020202020204" pitchFamily="34" charset="0"/>
              </a:rPr>
              <a:t>Resources</a:t>
            </a:r>
          </a:p>
        </p:txBody>
      </p:sp>
      <p:sp>
        <p:nvSpPr>
          <p:cNvPr id="4" name="Content Placeholder 3"/>
          <p:cNvSpPr>
            <a:spLocks noGrp="1"/>
          </p:cNvSpPr>
          <p:nvPr>
            <p:ph sz="half" idx="2"/>
          </p:nvPr>
        </p:nvSpPr>
        <p:spPr>
          <a:xfrm>
            <a:off x="484094" y="1825625"/>
            <a:ext cx="10869706" cy="4351338"/>
          </a:xfrm>
        </p:spPr>
        <p:txBody>
          <a:bodyPr/>
          <a:lstStyle/>
          <a:p>
            <a:r>
              <a:rPr lang="en-GB" dirty="0">
                <a:latin typeface="Arial" panose="020B0604020202020204" pitchFamily="34" charset="0"/>
                <a:cs typeface="Arial" panose="020B0604020202020204" pitchFamily="34" charset="0"/>
              </a:rPr>
              <a:t>PP;</a:t>
            </a:r>
          </a:p>
          <a:p>
            <a:r>
              <a:rPr lang="en-GB" dirty="0">
                <a:latin typeface="Arial" panose="020B0604020202020204" pitchFamily="34" charset="0"/>
                <a:cs typeface="Arial" panose="020B0604020202020204" pitchFamily="34" charset="0"/>
              </a:rPr>
              <a:t>Research;</a:t>
            </a:r>
          </a:p>
          <a:p>
            <a:r>
              <a:rPr lang="en-GB" dirty="0">
                <a:latin typeface="Arial" panose="020B0604020202020204" pitchFamily="34" charset="0"/>
                <a:cs typeface="Arial" panose="020B0604020202020204" pitchFamily="34" charset="0"/>
              </a:rPr>
              <a:t>Articles;</a:t>
            </a:r>
          </a:p>
          <a:p>
            <a:r>
              <a:rPr lang="en-GB" dirty="0">
                <a:latin typeface="Arial" panose="020B0604020202020204" pitchFamily="34" charset="0"/>
                <a:cs typeface="Arial" panose="020B0604020202020204" pitchFamily="34" charset="0"/>
              </a:rPr>
              <a:t>Websites;</a:t>
            </a:r>
          </a:p>
          <a:p>
            <a:r>
              <a:rPr lang="en-GB" dirty="0">
                <a:latin typeface="Arial" panose="020B0604020202020204" pitchFamily="34" charset="0"/>
                <a:cs typeface="Arial" panose="020B0604020202020204" pitchFamily="34" charset="0"/>
              </a:rPr>
              <a:t>Video clips.</a:t>
            </a:r>
          </a:p>
        </p:txBody>
      </p:sp>
      <p:pic>
        <p:nvPicPr>
          <p:cNvPr id="6" name="Picture 5" descr="A person reaching for a paper on a table full of paper and sticky notes">
            <a:extLst>
              <a:ext uri="{FF2B5EF4-FFF2-40B4-BE49-F238E27FC236}">
                <a16:creationId xmlns:a16="http://schemas.microsoft.com/office/drawing/2014/main" id="{3610794D-1105-9142-016E-C74E0D8EF3F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73906" y="1690690"/>
            <a:ext cx="4335838" cy="2893552"/>
          </a:xfrm>
          <a:prstGeom prst="rect">
            <a:avLst/>
          </a:prstGeom>
        </p:spPr>
      </p:pic>
    </p:spTree>
    <p:extLst>
      <p:ext uri="{BB962C8B-B14F-4D97-AF65-F5344CB8AC3E}">
        <p14:creationId xmlns:p14="http://schemas.microsoft.com/office/powerpoint/2010/main" val="3028353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ECA9E5E-94A2-033E-8CD3-AF89A4D77DAA}"/>
              </a:ext>
            </a:extLst>
          </p:cNvPr>
          <p:cNvSpPr/>
          <p:nvPr/>
        </p:nvSpPr>
        <p:spPr>
          <a:xfrm>
            <a:off x="0" y="0"/>
            <a:ext cx="12192000" cy="570058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78680" y="343696"/>
            <a:ext cx="10475119" cy="1325563"/>
          </a:xfrm>
        </p:spPr>
        <p:txBody>
          <a:bodyPr>
            <a:normAutofit/>
          </a:bodyPr>
          <a:lstStyle/>
          <a:p>
            <a:pPr algn="ctr"/>
            <a:r>
              <a:rPr lang="en-GB" dirty="0">
                <a:latin typeface="Arial" panose="020B0604020202020204" pitchFamily="34" charset="0"/>
                <a:cs typeface="Arial" panose="020B0604020202020204" pitchFamily="34" charset="0"/>
              </a:rPr>
              <a:t>English as an Additional Language (EAL)</a:t>
            </a:r>
          </a:p>
        </p:txBody>
      </p:sp>
      <p:sp>
        <p:nvSpPr>
          <p:cNvPr id="4" name="Content Placeholder 3"/>
          <p:cNvSpPr>
            <a:spLocks noGrp="1"/>
          </p:cNvSpPr>
          <p:nvPr>
            <p:ph sz="half" idx="2"/>
          </p:nvPr>
        </p:nvSpPr>
        <p:spPr>
          <a:xfrm>
            <a:off x="228601" y="1825625"/>
            <a:ext cx="11897496" cy="4351338"/>
          </a:xfrm>
        </p:spPr>
        <p:txBody>
          <a:bodyPr>
            <a:normAutofit/>
          </a:bodyPr>
          <a:lstStyle/>
          <a:p>
            <a:pPr marL="0" indent="0">
              <a:buNone/>
            </a:pPr>
            <a:r>
              <a:rPr lang="en-GB" dirty="0">
                <a:latin typeface="Arial" panose="020B0604020202020204" pitchFamily="34" charset="0"/>
              </a:rPr>
              <a:t>“English as an additional language (EAL) refers to learners whose first language is not English. The learner may already be fluent in several other languages or dialects, which is why the term </a:t>
            </a:r>
            <a:r>
              <a:rPr lang="en-GB" i="1" dirty="0">
                <a:latin typeface="Arial" panose="020B0604020202020204" pitchFamily="34" charset="0"/>
              </a:rPr>
              <a:t>English as a second language</a:t>
            </a:r>
            <a:r>
              <a:rPr lang="en-GB" dirty="0">
                <a:latin typeface="Arial" panose="020B0604020202020204" pitchFamily="34" charset="0"/>
              </a:rPr>
              <a:t> </a:t>
            </a:r>
            <a:r>
              <a:rPr lang="en-GB" i="1" dirty="0">
                <a:latin typeface="Arial" panose="020B0604020202020204" pitchFamily="34" charset="0"/>
              </a:rPr>
              <a:t>(ESL or E2L)</a:t>
            </a:r>
            <a:r>
              <a:rPr lang="en-GB" dirty="0">
                <a:latin typeface="Arial" panose="020B0604020202020204" pitchFamily="34" charset="0"/>
              </a:rPr>
              <a:t> is inappropriate…”</a:t>
            </a:r>
          </a:p>
          <a:p>
            <a:pPr marL="0" indent="0" algn="r">
              <a:buNone/>
            </a:pPr>
            <a:r>
              <a:rPr lang="en-GB" sz="2000" dirty="0">
                <a:latin typeface="Arial" panose="020B0604020202020204" pitchFamily="34" charset="0"/>
                <a:cs typeface="Arial" panose="020B0604020202020204" pitchFamily="34" charset="0"/>
              </a:rPr>
              <a:t>(Ofsted, 2013, p.2) </a:t>
            </a:r>
          </a:p>
        </p:txBody>
      </p:sp>
    </p:spTree>
    <p:extLst>
      <p:ext uri="{BB962C8B-B14F-4D97-AF65-F5344CB8AC3E}">
        <p14:creationId xmlns:p14="http://schemas.microsoft.com/office/powerpoint/2010/main" val="28906008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D84E9EA-E933-6F25-9B29-1ACE4F035D53}"/>
              </a:ext>
            </a:extLst>
          </p:cNvPr>
          <p:cNvSpPr/>
          <p:nvPr/>
        </p:nvSpPr>
        <p:spPr>
          <a:xfrm>
            <a:off x="0" y="0"/>
            <a:ext cx="12192000" cy="579943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7"/>
            <a:ext cx="10515600" cy="942179"/>
          </a:xfrm>
        </p:spPr>
        <p:txBody>
          <a:bodyPr>
            <a:noAutofit/>
          </a:bodyPr>
          <a:lstStyle/>
          <a:p>
            <a:pPr algn="ctr"/>
            <a:r>
              <a:rPr lang="en-GB" dirty="0">
                <a:latin typeface="Arial" panose="020B0604020202020204" pitchFamily="34" charset="0"/>
                <a:cs typeface="Arial" panose="020B0604020202020204" pitchFamily="34" charset="0"/>
              </a:rPr>
              <a:t>Children with EAL</a:t>
            </a:r>
          </a:p>
        </p:txBody>
      </p:sp>
      <p:sp>
        <p:nvSpPr>
          <p:cNvPr id="4" name="Content Placeholder 3"/>
          <p:cNvSpPr>
            <a:spLocks noGrp="1"/>
          </p:cNvSpPr>
          <p:nvPr>
            <p:ph sz="half" idx="2"/>
          </p:nvPr>
        </p:nvSpPr>
        <p:spPr>
          <a:xfrm>
            <a:off x="564776" y="1853513"/>
            <a:ext cx="11264759" cy="3682893"/>
          </a:xfrm>
        </p:spPr>
        <p:txBody>
          <a:bodyPr>
            <a:normAutofit/>
          </a:bodyPr>
          <a:lstStyle/>
          <a:p>
            <a:pPr marL="0" indent="0">
              <a:buNone/>
            </a:pPr>
            <a:r>
              <a:rPr lang="en-GB" dirty="0">
                <a:latin typeface="Arial" panose="020B0604020202020204" pitchFamily="34" charset="0"/>
                <a:cs typeface="Arial" panose="020B0604020202020204" pitchFamily="34" charset="0"/>
              </a:rPr>
              <a:t>First language is not English:</a:t>
            </a:r>
          </a:p>
          <a:p>
            <a:r>
              <a:rPr lang="en-GB" dirty="0">
                <a:latin typeface="Arial" panose="020B0604020202020204" pitchFamily="34" charset="0"/>
                <a:cs typeface="Arial" panose="020B0604020202020204" pitchFamily="34" charset="0"/>
              </a:rPr>
              <a:t>Born in a different country;</a:t>
            </a:r>
          </a:p>
          <a:p>
            <a:r>
              <a:rPr lang="en-GB" dirty="0">
                <a:latin typeface="Arial" panose="020B0604020202020204" pitchFamily="34" charset="0"/>
                <a:cs typeface="Arial" panose="020B0604020202020204" pitchFamily="34" charset="0"/>
              </a:rPr>
              <a:t>Parents speak a different language at home;</a:t>
            </a:r>
          </a:p>
          <a:p>
            <a:r>
              <a:rPr lang="en-GB" dirty="0">
                <a:latin typeface="Arial" panose="020B0604020202020204" pitchFamily="34" charset="0"/>
                <a:cs typeface="Arial" panose="020B0604020202020204" pitchFamily="34" charset="0"/>
              </a:rPr>
              <a:t>Learn English as a second (or third) language;</a:t>
            </a:r>
          </a:p>
          <a:p>
            <a:r>
              <a:rPr lang="en-GB" dirty="0">
                <a:latin typeface="Arial" panose="020B0604020202020204" pitchFamily="34" charset="0"/>
                <a:cs typeface="Arial" panose="020B0604020202020204" pitchFamily="34" charset="0"/>
              </a:rPr>
              <a:t>Learn their social language first;</a:t>
            </a:r>
          </a:p>
          <a:p>
            <a:r>
              <a:rPr lang="en-GB" dirty="0">
                <a:latin typeface="Arial" panose="020B0604020202020204" pitchFamily="34" charset="0"/>
                <a:cs typeface="Arial" panose="020B0604020202020204" pitchFamily="34" charset="0"/>
              </a:rPr>
              <a:t>Takes longer to learn academic language.</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16767205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A54B85A-5798-229F-1AEB-B5429A529253}"/>
              </a:ext>
            </a:extLst>
          </p:cNvPr>
          <p:cNvSpPr/>
          <p:nvPr/>
        </p:nvSpPr>
        <p:spPr>
          <a:xfrm>
            <a:off x="0" y="0"/>
            <a:ext cx="12192000" cy="5674659"/>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a:xfrm>
            <a:off x="150019" y="365128"/>
            <a:ext cx="12041981" cy="818214"/>
          </a:xfrm>
        </p:spPr>
        <p:txBody>
          <a:bodyPr>
            <a:noAutofit/>
          </a:bodyPr>
          <a:lstStyle/>
          <a:p>
            <a:pPr algn="ctr"/>
            <a:r>
              <a:rPr lang="en-GB" dirty="0">
                <a:latin typeface="Arial" panose="020B0604020202020204" pitchFamily="34" charset="0"/>
                <a:cs typeface="Arial" panose="020B0604020202020204" pitchFamily="34" charset="0"/>
              </a:rPr>
              <a:t>First language statistics 2022-2023</a:t>
            </a:r>
            <a:br>
              <a:rPr lang="en-GB"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(School Census Statistics, 2023)</a:t>
            </a:r>
            <a:endParaRPr lang="en-GB" dirty="0">
              <a:solidFill>
                <a:srgbClr val="0070C0"/>
              </a:solidFill>
              <a:latin typeface="Arial" panose="020B0604020202020204" pitchFamily="34" charset="0"/>
              <a:cs typeface="Arial" panose="020B0604020202020204" pitchFamily="34" charset="0"/>
            </a:endParaRPr>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649615537"/>
              </p:ext>
            </p:extLst>
          </p:nvPr>
        </p:nvGraphicFramePr>
        <p:xfrm>
          <a:off x="150813" y="1825625"/>
          <a:ext cx="11750676" cy="2251287"/>
        </p:xfrm>
        <a:graphic>
          <a:graphicData uri="http://schemas.openxmlformats.org/drawingml/2006/table">
            <a:tbl>
              <a:tblPr firstRow="1" bandRow="1">
                <a:tableStyleId>{5940675A-B579-460E-94D1-54222C63F5DA}</a:tableStyleId>
              </a:tblPr>
              <a:tblGrid>
                <a:gridCol w="5875338">
                  <a:extLst>
                    <a:ext uri="{9D8B030D-6E8A-4147-A177-3AD203B41FA5}">
                      <a16:colId xmlns:a16="http://schemas.microsoft.com/office/drawing/2014/main" val="1184719312"/>
                    </a:ext>
                  </a:extLst>
                </a:gridCol>
                <a:gridCol w="5875338">
                  <a:extLst>
                    <a:ext uri="{9D8B030D-6E8A-4147-A177-3AD203B41FA5}">
                      <a16:colId xmlns:a16="http://schemas.microsoft.com/office/drawing/2014/main" val="1964827905"/>
                    </a:ext>
                  </a:extLst>
                </a:gridCol>
              </a:tblGrid>
              <a:tr h="605367">
                <a:tc>
                  <a:txBody>
                    <a:bodyPr/>
                    <a:lstStyle/>
                    <a:p>
                      <a:pPr algn="ctr"/>
                      <a:r>
                        <a:rPr lang="en-GB" sz="2400" b="1" dirty="0">
                          <a:latin typeface="Arial" panose="020B0604020202020204" pitchFamily="34" charset="0"/>
                        </a:rPr>
                        <a:t>First language - English</a:t>
                      </a:r>
                    </a:p>
                  </a:txBody>
                  <a:tcPr/>
                </a:tc>
                <a:tc>
                  <a:txBody>
                    <a:bodyPr/>
                    <a:lstStyle/>
                    <a:p>
                      <a:pPr algn="ctr"/>
                      <a:r>
                        <a:rPr lang="en-GB" sz="2400" b="1" dirty="0">
                          <a:latin typeface="Arial" panose="020B0604020202020204" pitchFamily="34" charset="0"/>
                        </a:rPr>
                        <a:t>First language – other than English</a:t>
                      </a:r>
                    </a:p>
                  </a:txBody>
                  <a:tcPr/>
                </a:tc>
                <a:extLst>
                  <a:ext uri="{0D108BD9-81ED-4DB2-BD59-A6C34878D82A}">
                    <a16:rowId xmlns:a16="http://schemas.microsoft.com/office/drawing/2014/main" val="2197818702"/>
                  </a:ext>
                </a:extLst>
              </a:tr>
              <a:tr h="605367">
                <a:tc>
                  <a:txBody>
                    <a:bodyPr/>
                    <a:lstStyle/>
                    <a:p>
                      <a:r>
                        <a:rPr lang="en-GB" sz="2400" dirty="0">
                          <a:solidFill>
                            <a:srgbClr val="0070C0"/>
                          </a:solidFill>
                          <a:latin typeface="Arial" panose="020B0604020202020204" pitchFamily="34" charset="0"/>
                        </a:rPr>
                        <a:t>State funded nursery – 25,945 children</a:t>
                      </a:r>
                    </a:p>
                    <a:p>
                      <a:r>
                        <a:rPr lang="en-GB" sz="2400" dirty="0">
                          <a:solidFill>
                            <a:srgbClr val="0070C0"/>
                          </a:solidFill>
                          <a:latin typeface="Arial" panose="020B0604020202020204" pitchFamily="34" charset="0"/>
                        </a:rPr>
                        <a:t>                                      69.2%</a:t>
                      </a:r>
                    </a:p>
                  </a:txBody>
                  <a:tcPr/>
                </a:tc>
                <a:tc>
                  <a:txBody>
                    <a:bodyPr/>
                    <a:lstStyle/>
                    <a:p>
                      <a:r>
                        <a:rPr lang="en-GB" sz="2400" dirty="0">
                          <a:solidFill>
                            <a:srgbClr val="0070C0"/>
                          </a:solidFill>
                          <a:latin typeface="Arial" panose="020B0604020202020204" pitchFamily="34" charset="0"/>
                        </a:rPr>
                        <a:t>State funded nursery – 11,411 children</a:t>
                      </a:r>
                    </a:p>
                    <a:p>
                      <a:r>
                        <a:rPr lang="en-GB" sz="2400" dirty="0">
                          <a:solidFill>
                            <a:srgbClr val="0070C0"/>
                          </a:solidFill>
                          <a:latin typeface="Arial" panose="020B0604020202020204" pitchFamily="34" charset="0"/>
                        </a:rPr>
                        <a:t>                                      30.4%</a:t>
                      </a:r>
                    </a:p>
                  </a:txBody>
                  <a:tcPr/>
                </a:tc>
                <a:extLst>
                  <a:ext uri="{0D108BD9-81ED-4DB2-BD59-A6C34878D82A}">
                    <a16:rowId xmlns:a16="http://schemas.microsoft.com/office/drawing/2014/main" val="3166060889"/>
                  </a:ext>
                </a:extLst>
              </a:tr>
              <a:tr h="785998">
                <a:tc>
                  <a:txBody>
                    <a:bodyPr/>
                    <a:lstStyle/>
                    <a:p>
                      <a:r>
                        <a:rPr lang="en-GB" sz="2400" dirty="0">
                          <a:solidFill>
                            <a:srgbClr val="00B050"/>
                          </a:solidFill>
                          <a:latin typeface="Arial" panose="020B0604020202020204" pitchFamily="34" charset="0"/>
                        </a:rPr>
                        <a:t>State funded primary – 3,656,272 pupils</a:t>
                      </a:r>
                    </a:p>
                    <a:p>
                      <a:r>
                        <a:rPr lang="en-GB" sz="2400" dirty="0">
                          <a:solidFill>
                            <a:srgbClr val="00B050"/>
                          </a:solidFill>
                          <a:latin typeface="Arial" panose="020B0604020202020204" pitchFamily="34" charset="0"/>
                        </a:rPr>
                        <a:t>school                           78.5%            </a:t>
                      </a:r>
                    </a:p>
                  </a:txBody>
                  <a:tcPr/>
                </a:tc>
                <a:tc>
                  <a:txBody>
                    <a:bodyPr/>
                    <a:lstStyle/>
                    <a:p>
                      <a:r>
                        <a:rPr lang="en-GB" sz="2400" dirty="0">
                          <a:solidFill>
                            <a:srgbClr val="00B050"/>
                          </a:solidFill>
                          <a:latin typeface="Arial" panose="020B0604020202020204" pitchFamily="34" charset="0"/>
                        </a:rPr>
                        <a:t>State funded primary – 1,022,969 pupils</a:t>
                      </a:r>
                    </a:p>
                    <a:p>
                      <a:r>
                        <a:rPr lang="en-GB" sz="2400" dirty="0">
                          <a:solidFill>
                            <a:srgbClr val="00B050"/>
                          </a:solidFill>
                          <a:latin typeface="Arial" panose="020B0604020202020204" pitchFamily="34" charset="0"/>
                        </a:rPr>
                        <a:t>school                           22%            </a:t>
                      </a:r>
                    </a:p>
                  </a:txBody>
                  <a:tcPr/>
                </a:tc>
                <a:extLst>
                  <a:ext uri="{0D108BD9-81ED-4DB2-BD59-A6C34878D82A}">
                    <a16:rowId xmlns:a16="http://schemas.microsoft.com/office/drawing/2014/main" val="4177422894"/>
                  </a:ext>
                </a:extLst>
              </a:tr>
            </a:tbl>
          </a:graphicData>
        </a:graphic>
      </p:graphicFrame>
    </p:spTree>
    <p:extLst>
      <p:ext uri="{BB962C8B-B14F-4D97-AF65-F5344CB8AC3E}">
        <p14:creationId xmlns:p14="http://schemas.microsoft.com/office/powerpoint/2010/main" val="5851820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E61EC0E-38AF-24A8-DF46-4F2F766C47D1}"/>
              </a:ext>
            </a:extLst>
          </p:cNvPr>
          <p:cNvSpPr/>
          <p:nvPr/>
        </p:nvSpPr>
        <p:spPr>
          <a:xfrm>
            <a:off x="0" y="0"/>
            <a:ext cx="12192000" cy="573353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7"/>
            <a:ext cx="10515600" cy="885029"/>
          </a:xfrm>
        </p:spPr>
        <p:txBody>
          <a:bodyPr>
            <a:noAutofit/>
          </a:bodyPr>
          <a:lstStyle/>
          <a:p>
            <a:pPr algn="ctr"/>
            <a:r>
              <a:rPr lang="en-GB" dirty="0">
                <a:latin typeface="Arial" panose="020B0604020202020204" pitchFamily="34" charset="0"/>
                <a:cs typeface="Arial" panose="020B0604020202020204" pitchFamily="34" charset="0"/>
              </a:rPr>
              <a:t>5 stage model of EAL acquisition</a:t>
            </a:r>
            <a:endParaRPr lang="en-GB" sz="36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712695" y="1963271"/>
            <a:ext cx="11253086" cy="4235123"/>
          </a:xfrm>
        </p:spPr>
        <p:txBody>
          <a:bodyPr>
            <a:normAutofit/>
          </a:bodyPr>
          <a:lstStyle/>
          <a:p>
            <a:pPr marL="0" indent="0">
              <a:buNone/>
            </a:pPr>
            <a:r>
              <a:rPr lang="en-GB" dirty="0">
                <a:latin typeface="Arial" panose="020B0604020202020204" pitchFamily="34" charset="0"/>
                <a:cs typeface="Arial" panose="020B0604020202020204" pitchFamily="34" charset="0"/>
              </a:rPr>
              <a:t>A – New to English;</a:t>
            </a:r>
          </a:p>
          <a:p>
            <a:pPr marL="0" indent="0">
              <a:buNone/>
            </a:pPr>
            <a:r>
              <a:rPr lang="en-GB" dirty="0">
                <a:latin typeface="Arial" panose="020B0604020202020204" pitchFamily="34" charset="0"/>
                <a:cs typeface="Arial" panose="020B0604020202020204" pitchFamily="34" charset="0"/>
              </a:rPr>
              <a:t>B – Early Acquisition;</a:t>
            </a:r>
          </a:p>
          <a:p>
            <a:pPr marL="0" indent="0">
              <a:buNone/>
            </a:pPr>
            <a:r>
              <a:rPr lang="en-GB" dirty="0">
                <a:latin typeface="Arial" panose="020B0604020202020204" pitchFamily="34" charset="0"/>
                <a:cs typeface="Arial" panose="020B0604020202020204" pitchFamily="34" charset="0"/>
              </a:rPr>
              <a:t>C – Developing Competence;</a:t>
            </a:r>
          </a:p>
          <a:p>
            <a:pPr marL="0" indent="0">
              <a:buNone/>
            </a:pPr>
            <a:r>
              <a:rPr lang="en-GB" dirty="0">
                <a:latin typeface="Arial" panose="020B0604020202020204" pitchFamily="34" charset="0"/>
                <a:cs typeface="Arial" panose="020B0604020202020204" pitchFamily="34" charset="0"/>
              </a:rPr>
              <a:t>D – Competent;</a:t>
            </a:r>
          </a:p>
          <a:p>
            <a:pPr marL="0" indent="0">
              <a:buNone/>
            </a:pPr>
            <a:r>
              <a:rPr lang="en-GB" dirty="0">
                <a:latin typeface="Arial" panose="020B0604020202020204" pitchFamily="34" charset="0"/>
                <a:cs typeface="Arial" panose="020B0604020202020204" pitchFamily="34" charset="0"/>
              </a:rPr>
              <a:t>E – Fluent.</a:t>
            </a:r>
          </a:p>
          <a:p>
            <a:pPr marL="0" indent="0">
              <a:buNone/>
            </a:pPr>
            <a:r>
              <a:rPr lang="en-GB" dirty="0">
                <a:latin typeface="Arial" panose="020B0604020202020204" pitchFamily="34" charset="0"/>
                <a:cs typeface="Arial" panose="020B0604020202020204" pitchFamily="34" charset="0"/>
              </a:rPr>
              <a:t>* Progression can take up to 10 years.</a:t>
            </a:r>
          </a:p>
        </p:txBody>
      </p:sp>
    </p:spTree>
    <p:extLst>
      <p:ext uri="{BB962C8B-B14F-4D97-AF65-F5344CB8AC3E}">
        <p14:creationId xmlns:p14="http://schemas.microsoft.com/office/powerpoint/2010/main" val="18796459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2E4C52D-6A7D-2091-DCFA-971F33E9DE82}"/>
              </a:ext>
            </a:extLst>
          </p:cNvPr>
          <p:cNvSpPr/>
          <p:nvPr/>
        </p:nvSpPr>
        <p:spPr>
          <a:xfrm>
            <a:off x="0" y="0"/>
            <a:ext cx="12192000" cy="641727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85738" y="365127"/>
            <a:ext cx="11168062" cy="777873"/>
          </a:xfrm>
        </p:spPr>
        <p:txBody>
          <a:bodyPr>
            <a:normAutofit fontScale="90000"/>
          </a:bodyPr>
          <a:lstStyle/>
          <a:p>
            <a:pPr algn="ctr"/>
            <a:br>
              <a:rPr lang="en-GB" sz="2800" dirty="0">
                <a:latin typeface="Arial" panose="020B0604020202020204" pitchFamily="34" charset="0"/>
                <a:cs typeface="Arial" panose="020B0604020202020204" pitchFamily="34" charset="0"/>
              </a:rPr>
            </a:br>
            <a:r>
              <a:rPr lang="en-GB" sz="4900" dirty="0">
                <a:latin typeface="Arial" panose="020B0604020202020204" pitchFamily="34" charset="0"/>
                <a:cs typeface="Arial" panose="020B0604020202020204" pitchFamily="34" charset="0"/>
              </a:rPr>
              <a:t>However…</a:t>
            </a:r>
            <a:endParaRPr lang="en-GB" sz="28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185738" y="1762897"/>
            <a:ext cx="11772900" cy="4414066"/>
          </a:xfrm>
        </p:spPr>
        <p:txBody>
          <a:bodyPr>
            <a:normAutofit/>
          </a:bodyPr>
          <a:lstStyle/>
          <a:p>
            <a:r>
              <a:rPr lang="en-GB" dirty="0">
                <a:latin typeface="Arial" panose="020B0604020202020204" pitchFamily="34" charset="0"/>
                <a:cs typeface="Arial" panose="020B0604020202020204" pitchFamily="34" charset="0"/>
              </a:rPr>
              <a:t>Individuals are likely to show characteristics of more than one ‘stage’ at a time;</a:t>
            </a:r>
          </a:p>
          <a:p>
            <a:r>
              <a:rPr lang="en-GB" altLang="en-US" dirty="0">
                <a:latin typeface="Arial" panose="020B0604020202020204" pitchFamily="34" charset="0"/>
                <a:cs typeface="Arial" panose="020B0604020202020204" pitchFamily="34" charset="0"/>
              </a:rPr>
              <a:t>EAL learners may have </a:t>
            </a:r>
            <a:r>
              <a:rPr lang="en-GB" altLang="en-US" b="1" dirty="0">
                <a:latin typeface="Arial" panose="020B0604020202020204" pitchFamily="34" charset="0"/>
                <a:cs typeface="Arial" panose="020B0604020202020204" pitchFamily="34" charset="0"/>
              </a:rPr>
              <a:t>different starting points </a:t>
            </a:r>
            <a:r>
              <a:rPr lang="en-GB" altLang="en-US" dirty="0">
                <a:latin typeface="Arial" panose="020B0604020202020204" pitchFamily="34" charset="0"/>
                <a:cs typeface="Arial" panose="020B0604020202020204" pitchFamily="34" charset="0"/>
              </a:rPr>
              <a:t>and move through the stages at different rates;</a:t>
            </a:r>
          </a:p>
          <a:p>
            <a:r>
              <a:rPr lang="en-GB" altLang="en-US" dirty="0">
                <a:latin typeface="Arial" panose="020B0604020202020204" pitchFamily="34" charset="0"/>
                <a:cs typeface="Arial" panose="020B0604020202020204" pitchFamily="34" charset="0"/>
              </a:rPr>
              <a:t>Progress is not necessarily </a:t>
            </a:r>
            <a:r>
              <a:rPr lang="en-GB" altLang="en-US" b="1" dirty="0">
                <a:latin typeface="Arial" panose="020B0604020202020204" pitchFamily="34" charset="0"/>
                <a:cs typeface="Arial" panose="020B0604020202020204" pitchFamily="34" charset="0"/>
              </a:rPr>
              <a:t>linear or constant; </a:t>
            </a:r>
          </a:p>
          <a:p>
            <a:r>
              <a:rPr lang="en-GB" altLang="en-US" dirty="0">
                <a:latin typeface="Arial" panose="020B0604020202020204" pitchFamily="34" charset="0"/>
                <a:cs typeface="Arial" panose="020B0604020202020204" pitchFamily="34" charset="0"/>
              </a:rPr>
              <a:t>Progress rates are generally </a:t>
            </a:r>
            <a:r>
              <a:rPr lang="en-GB" altLang="en-US" b="1" dirty="0">
                <a:latin typeface="Arial" panose="020B0604020202020204" pitchFamily="34" charset="0"/>
                <a:cs typeface="Arial" panose="020B0604020202020204" pitchFamily="34" charset="0"/>
              </a:rPr>
              <a:t>quicker through stages A and B </a:t>
            </a:r>
            <a:r>
              <a:rPr lang="en-GB" altLang="en-US" dirty="0">
                <a:latin typeface="Arial" panose="020B0604020202020204" pitchFamily="34" charset="0"/>
                <a:cs typeface="Arial" panose="020B0604020202020204" pitchFamily="34" charset="0"/>
              </a:rPr>
              <a:t>and slow down thereafter.</a:t>
            </a:r>
          </a:p>
          <a:p>
            <a:endParaRPr lang="en-GB" altLang="en-US" b="1" dirty="0"/>
          </a:p>
          <a:p>
            <a:endParaRPr lang="en-GB" altLang="en-US" dirty="0"/>
          </a:p>
          <a:p>
            <a:endParaRPr lang="en-GB" dirty="0"/>
          </a:p>
          <a:p>
            <a:endParaRPr lang="en-GB" altLang="en-US" dirty="0"/>
          </a:p>
        </p:txBody>
      </p:sp>
    </p:spTree>
    <p:extLst>
      <p:ext uri="{BB962C8B-B14F-4D97-AF65-F5344CB8AC3E}">
        <p14:creationId xmlns:p14="http://schemas.microsoft.com/office/powerpoint/2010/main" val="11572905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0E572B7-FD7D-D8FB-00A9-32AD45016C32}"/>
              </a:ext>
            </a:extLst>
          </p:cNvPr>
          <p:cNvSpPr/>
          <p:nvPr/>
        </p:nvSpPr>
        <p:spPr>
          <a:xfrm>
            <a:off x="0" y="24715"/>
            <a:ext cx="12192000" cy="661183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588168" y="365127"/>
            <a:ext cx="11020425" cy="6271417"/>
          </a:xfrm>
        </p:spPr>
      </p:pic>
    </p:spTree>
    <p:extLst>
      <p:ext uri="{BB962C8B-B14F-4D97-AF65-F5344CB8AC3E}">
        <p14:creationId xmlns:p14="http://schemas.microsoft.com/office/powerpoint/2010/main" val="36969914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AF05892-5D4A-B109-A8EE-39169CE10911}"/>
              </a:ext>
            </a:extLst>
          </p:cNvPr>
          <p:cNvSpPr/>
          <p:nvPr/>
        </p:nvSpPr>
        <p:spPr>
          <a:xfrm>
            <a:off x="0" y="0"/>
            <a:ext cx="12192000" cy="576648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pPr algn="ctr"/>
            <a:r>
              <a:rPr lang="en-GB" dirty="0">
                <a:latin typeface="Arial" panose="020B0604020202020204" pitchFamily="34" charset="0"/>
                <a:cs typeface="Arial" panose="020B0604020202020204" pitchFamily="34" charset="0"/>
              </a:rPr>
              <a:t>UNCRC</a:t>
            </a:r>
          </a:p>
        </p:txBody>
      </p:sp>
      <p:sp>
        <p:nvSpPr>
          <p:cNvPr id="6" name="Content Placeholder 5"/>
          <p:cNvSpPr>
            <a:spLocks noGrp="1"/>
          </p:cNvSpPr>
          <p:nvPr>
            <p:ph sz="quarter" idx="4"/>
          </p:nvPr>
        </p:nvSpPr>
        <p:spPr>
          <a:xfrm>
            <a:off x="268941" y="2232211"/>
            <a:ext cx="11618259" cy="3357029"/>
          </a:xfrm>
        </p:spPr>
        <p:txBody>
          <a:bodyPr>
            <a:noAutofit/>
          </a:bodyPr>
          <a:lstStyle/>
          <a:p>
            <a:pPr lvl="1"/>
            <a:r>
              <a:rPr lang="en-GB" sz="2800" i="1" dirty="0">
                <a:latin typeface="Arial" panose="020B0604020202020204" pitchFamily="34" charset="0"/>
                <a:cs typeface="Arial" panose="020B0604020202020204" pitchFamily="34" charset="0"/>
              </a:rPr>
              <a:t>Article 7 </a:t>
            </a:r>
            <a:r>
              <a:rPr lang="en-GB" sz="2800" dirty="0">
                <a:latin typeface="Arial" panose="020B0604020202020204" pitchFamily="34" charset="0"/>
                <a:cs typeface="Arial" panose="020B0604020202020204" pitchFamily="34" charset="0"/>
              </a:rPr>
              <a:t>– You have the right to a name and a nationality;</a:t>
            </a:r>
          </a:p>
          <a:p>
            <a:pPr lvl="1"/>
            <a:r>
              <a:rPr lang="en-GB" sz="2800" i="1" dirty="0">
                <a:latin typeface="Arial" panose="020B0604020202020204" pitchFamily="34" charset="0"/>
                <a:cs typeface="Arial" panose="020B0604020202020204" pitchFamily="34" charset="0"/>
              </a:rPr>
              <a:t>Article 8 </a:t>
            </a:r>
            <a:r>
              <a:rPr lang="en-GB" sz="2800" dirty="0">
                <a:latin typeface="Arial" panose="020B0604020202020204" pitchFamily="34" charset="0"/>
                <a:cs typeface="Arial" panose="020B0604020202020204" pitchFamily="34" charset="0"/>
              </a:rPr>
              <a:t>– You have the right to an identity;</a:t>
            </a:r>
          </a:p>
          <a:p>
            <a:pPr lvl="1"/>
            <a:r>
              <a:rPr lang="en-GB" sz="2800" i="1" dirty="0">
                <a:latin typeface="Arial" panose="020B0604020202020204" pitchFamily="34" charset="0"/>
                <a:cs typeface="Arial" panose="020B0604020202020204" pitchFamily="34" charset="0"/>
              </a:rPr>
              <a:t>Article 30 </a:t>
            </a:r>
            <a:r>
              <a:rPr lang="en-GB" sz="2800" dirty="0">
                <a:latin typeface="Arial" panose="020B0604020202020204" pitchFamily="34" charset="0"/>
                <a:cs typeface="Arial" panose="020B0604020202020204" pitchFamily="34" charset="0"/>
              </a:rPr>
              <a:t>- If you come from a minority group you have the right to enjoy your own culture, practice your own religion and use your own language.</a:t>
            </a:r>
          </a:p>
        </p:txBody>
      </p:sp>
    </p:spTree>
    <p:extLst>
      <p:ext uri="{BB962C8B-B14F-4D97-AF65-F5344CB8AC3E}">
        <p14:creationId xmlns:p14="http://schemas.microsoft.com/office/powerpoint/2010/main" val="27938962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7BCCC32-2BFA-DCA8-B1D1-BE67014894E6}"/>
              </a:ext>
            </a:extLst>
          </p:cNvPr>
          <p:cNvSpPr/>
          <p:nvPr/>
        </p:nvSpPr>
        <p:spPr>
          <a:xfrm>
            <a:off x="1" y="1"/>
            <a:ext cx="12192000" cy="573325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535361" y="238897"/>
            <a:ext cx="9734798" cy="1029861"/>
          </a:xfrm>
        </p:spPr>
        <p:txBody>
          <a:bodyPr>
            <a:noAutofit/>
          </a:bodyPr>
          <a:lstStyle/>
          <a:p>
            <a:pPr algn="ctr"/>
            <a:r>
              <a:rPr lang="en-GB" altLang="en-US" dirty="0">
                <a:latin typeface="Arial" panose="020B0604020202020204" pitchFamily="34" charset="0"/>
                <a:cs typeface="Arial" panose="020B0604020202020204" pitchFamily="34" charset="0"/>
              </a:rPr>
              <a:t>Task</a:t>
            </a:r>
          </a:p>
        </p:txBody>
      </p:sp>
      <p:sp>
        <p:nvSpPr>
          <p:cNvPr id="6148" name="Content Placeholder 3"/>
          <p:cNvSpPr>
            <a:spLocks noGrp="1"/>
          </p:cNvSpPr>
          <p:nvPr>
            <p:ph sz="half" idx="2"/>
          </p:nvPr>
        </p:nvSpPr>
        <p:spPr>
          <a:xfrm>
            <a:off x="753035" y="1400432"/>
            <a:ext cx="11219889" cy="4188810"/>
          </a:xfrm>
        </p:spPr>
        <p:txBody>
          <a:bodyPr>
            <a:normAutofit/>
          </a:bodyPr>
          <a:lstStyle/>
          <a:p>
            <a:pPr marL="0" indent="0">
              <a:buNone/>
            </a:pPr>
            <a:r>
              <a:rPr lang="en-GB" sz="2400" dirty="0">
                <a:latin typeface="Arial" panose="020B0604020202020204" pitchFamily="34" charset="0"/>
                <a:cs typeface="Arial" panose="020B0604020202020204" pitchFamily="34" charset="0"/>
              </a:rPr>
              <a:t>Imagine you are a child and have just arrived in a new country and no one speaks your language;</a:t>
            </a:r>
          </a:p>
          <a:p>
            <a:pPr marL="0" indent="0">
              <a:buNone/>
            </a:pPr>
            <a:r>
              <a:rPr lang="en-GB" sz="2400" dirty="0">
                <a:latin typeface="Arial" panose="020B0604020202020204" pitchFamily="34" charset="0"/>
                <a:cs typeface="Arial" panose="020B0604020202020204" pitchFamily="34" charset="0"/>
              </a:rPr>
              <a:t>You have to attend the local school and enter a classroom full of children and a leader speaking a language you don’t understand; </a:t>
            </a:r>
          </a:p>
          <a:p>
            <a:pPr marL="0" indent="0">
              <a:buNone/>
            </a:pPr>
            <a:r>
              <a:rPr lang="en-GB" sz="2400" dirty="0">
                <a:latin typeface="Arial" panose="020B0604020202020204" pitchFamily="34" charset="0"/>
                <a:cs typeface="Arial" panose="020B0604020202020204" pitchFamily="34" charset="0"/>
              </a:rPr>
              <a:t>You are given a task to complete</a:t>
            </a:r>
            <a:r>
              <a:rPr lang="en-GB" sz="2400" dirty="0">
                <a:cs typeface="Arial" panose="020B0604020202020204" pitchFamily="34" charset="0"/>
              </a:rPr>
              <a:t>;</a:t>
            </a: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You can’t ask for help, and if you could you wouldn’t be understood.</a:t>
            </a:r>
          </a:p>
          <a:p>
            <a:pPr marL="0" indent="0">
              <a:buNone/>
            </a:pPr>
            <a:endParaRPr lang="en-GB" sz="1800" dirty="0">
              <a:solidFill>
                <a:srgbClr val="002060"/>
              </a:solidFill>
              <a:latin typeface="Arial" panose="020B0604020202020204" pitchFamily="34" charset="0"/>
            </a:endParaRPr>
          </a:p>
        </p:txBody>
      </p:sp>
    </p:spTree>
    <p:extLst>
      <p:ext uri="{BB962C8B-B14F-4D97-AF65-F5344CB8AC3E}">
        <p14:creationId xmlns:p14="http://schemas.microsoft.com/office/powerpoint/2010/main" val="26518881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33E444B-4F9A-DB0F-ACDC-7D6A39F077BE}"/>
              </a:ext>
            </a:extLst>
          </p:cNvPr>
          <p:cNvSpPr/>
          <p:nvPr/>
        </p:nvSpPr>
        <p:spPr>
          <a:xfrm>
            <a:off x="0" y="0"/>
            <a:ext cx="12192000" cy="599714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sz="half" idx="1"/>
          </p:nvPr>
        </p:nvSpPr>
        <p:spPr>
          <a:xfrm>
            <a:off x="299049" y="569343"/>
            <a:ext cx="11637578" cy="5607620"/>
          </a:xfrm>
        </p:spPr>
        <p:txBody>
          <a:bodyPr>
            <a:normAutofit/>
          </a:bodyPr>
          <a:lstStyle/>
          <a:p>
            <a:pPr marL="0" indent="0">
              <a:buNone/>
            </a:pPr>
            <a:r>
              <a:rPr lang="zh-TW" altLang="en-US" dirty="0"/>
              <a:t>閱讀以下段落並回答以下問題：</a:t>
            </a:r>
          </a:p>
          <a:p>
            <a:endParaRPr lang="zh-TW" altLang="en-US" dirty="0"/>
          </a:p>
          <a:p>
            <a:pPr marL="0" indent="0">
              <a:buNone/>
            </a:pPr>
            <a:r>
              <a:rPr lang="zh-TW" altLang="en-US" dirty="0"/>
              <a:t>有一天，金發姑娘正走在森林裡。她看到一所房子，敲了敲門。她進去了沒有人在那裡。金發姑娘在桌上看見了三個碗。她餓了。 ‘這粥太熱了！這粥太冷了！這粥是正確的！’戈迪洛克斯吃了所有的粥。金發姑娘現在很累。 ‘這把椅子太大了！這把椅子太大了！這把椅子是對的！’但是椅子壞了！金發姑娘很累。她上樓了。 ‘這張床太硬了！這床太軟了！這床正好！’很快，熊們回家了。</a:t>
            </a:r>
          </a:p>
          <a:p>
            <a:pPr marL="0" indent="0">
              <a:buNone/>
            </a:pPr>
            <a:r>
              <a:rPr lang="en-US" altLang="zh-TW" dirty="0"/>
              <a:t>1.</a:t>
            </a:r>
            <a:r>
              <a:rPr lang="zh-TW" altLang="en-US" dirty="0"/>
              <a:t>金發姑娘走到哪裡了？</a:t>
            </a:r>
          </a:p>
          <a:p>
            <a:pPr marL="0" indent="0">
              <a:buNone/>
            </a:pPr>
            <a:r>
              <a:rPr lang="en-US" altLang="zh-TW" dirty="0"/>
              <a:t>2.</a:t>
            </a:r>
            <a:r>
              <a:rPr lang="zh-TW" altLang="en-US" dirty="0"/>
              <a:t>那兒有幾隻熊？</a:t>
            </a:r>
          </a:p>
          <a:p>
            <a:pPr marL="0" indent="0">
              <a:buNone/>
            </a:pPr>
            <a:r>
              <a:rPr lang="en-US" altLang="zh-TW" dirty="0"/>
              <a:t>3.</a:t>
            </a:r>
            <a:r>
              <a:rPr lang="zh-TW" altLang="en-US" dirty="0"/>
              <a:t>椅子怎麼了？</a:t>
            </a:r>
            <a:endParaRPr lang="en-GB" dirty="0"/>
          </a:p>
        </p:txBody>
      </p:sp>
    </p:spTree>
    <p:extLst>
      <p:ext uri="{BB962C8B-B14F-4D97-AF65-F5344CB8AC3E}">
        <p14:creationId xmlns:p14="http://schemas.microsoft.com/office/powerpoint/2010/main" val="6580046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48AA39E-D82F-8C7E-5A46-AF800FB44A5A}"/>
              </a:ext>
            </a:extLst>
          </p:cNvPr>
          <p:cNvSpPr/>
          <p:nvPr/>
        </p:nvSpPr>
        <p:spPr>
          <a:xfrm>
            <a:off x="0" y="0"/>
            <a:ext cx="12192000" cy="573325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414338" y="435769"/>
            <a:ext cx="9734798" cy="964663"/>
          </a:xfrm>
        </p:spPr>
        <p:txBody>
          <a:bodyPr>
            <a:noAutofit/>
          </a:bodyPr>
          <a:lstStyle/>
          <a:p>
            <a:pPr algn="ctr"/>
            <a:r>
              <a:rPr lang="en-GB" altLang="en-US" dirty="0">
                <a:latin typeface="Arial" panose="020B0604020202020204" pitchFamily="34" charset="0"/>
                <a:cs typeface="Arial" panose="020B0604020202020204" pitchFamily="34" charset="0"/>
              </a:rPr>
              <a:t>Task</a:t>
            </a:r>
          </a:p>
        </p:txBody>
      </p:sp>
      <p:sp>
        <p:nvSpPr>
          <p:cNvPr id="6148" name="Content Placeholder 3"/>
          <p:cNvSpPr>
            <a:spLocks noGrp="1"/>
          </p:cNvSpPr>
          <p:nvPr>
            <p:ph sz="half" idx="2"/>
          </p:nvPr>
        </p:nvSpPr>
        <p:spPr>
          <a:xfrm>
            <a:off x="414339" y="1836200"/>
            <a:ext cx="11558586" cy="3753041"/>
          </a:xfrm>
        </p:spPr>
        <p:txBody>
          <a:bodyPr>
            <a:normAutofit/>
          </a:bodyPr>
          <a:lstStyle/>
          <a:p>
            <a:pPr marL="0" indent="0">
              <a:buNone/>
            </a:pPr>
            <a:endParaRPr lang="en-GB" sz="1800" dirty="0">
              <a:solidFill>
                <a:srgbClr val="002060"/>
              </a:solidFill>
              <a:latin typeface="Arial" panose="020B0604020202020204" pitchFamily="34" charset="0"/>
            </a:endParaRPr>
          </a:p>
          <a:p>
            <a:r>
              <a:rPr lang="en-GB" dirty="0">
                <a:latin typeface="Arial" panose="020B0604020202020204" pitchFamily="34" charset="0"/>
                <a:cs typeface="Arial" panose="020B0604020202020204" pitchFamily="34" charset="0"/>
              </a:rPr>
              <a:t>How would you feel?</a:t>
            </a:r>
          </a:p>
          <a:p>
            <a:r>
              <a:rPr lang="en-GB" dirty="0">
                <a:latin typeface="Arial" panose="020B0604020202020204" pitchFamily="34" charset="0"/>
                <a:cs typeface="Arial" panose="020B0604020202020204" pitchFamily="34" charset="0"/>
              </a:rPr>
              <a:t>What is happening to your confidence and self-esteem?</a:t>
            </a:r>
          </a:p>
          <a:p>
            <a:r>
              <a:rPr lang="en-GB" dirty="0">
                <a:latin typeface="Arial" panose="020B0604020202020204" pitchFamily="34" charset="0"/>
                <a:cs typeface="Arial" panose="020B0604020202020204" pitchFamily="34" charset="0"/>
              </a:rPr>
              <a:t>What about your rights?</a:t>
            </a:r>
          </a:p>
          <a:p>
            <a:r>
              <a:rPr lang="en-GB" dirty="0">
                <a:latin typeface="Arial" panose="020B0604020202020204" pitchFamily="34" charset="0"/>
                <a:cs typeface="Arial" panose="020B0604020202020204" pitchFamily="34" charset="0"/>
              </a:rPr>
              <a:t>How would this affect your life here?</a:t>
            </a:r>
          </a:p>
          <a:p>
            <a:r>
              <a:rPr lang="en-GB" dirty="0">
                <a:latin typeface="Arial" panose="020B0604020202020204" pitchFamily="34" charset="0"/>
                <a:cs typeface="Arial" panose="020B0604020202020204" pitchFamily="34" charset="0"/>
              </a:rPr>
              <a:t>How would this impact on your development?</a:t>
            </a:r>
          </a:p>
        </p:txBody>
      </p:sp>
    </p:spTree>
    <p:extLst>
      <p:ext uri="{BB962C8B-B14F-4D97-AF65-F5344CB8AC3E}">
        <p14:creationId xmlns:p14="http://schemas.microsoft.com/office/powerpoint/2010/main" val="25099197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27E5DFD-4390-B4F9-B204-223A31288C87}"/>
              </a:ext>
            </a:extLst>
          </p:cNvPr>
          <p:cNvSpPr/>
          <p:nvPr/>
        </p:nvSpPr>
        <p:spPr>
          <a:xfrm>
            <a:off x="0" y="16477"/>
            <a:ext cx="12192000" cy="5791392"/>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178594" y="365128"/>
            <a:ext cx="6249100" cy="1114048"/>
          </a:xfrm>
        </p:spPr>
        <p:txBody>
          <a:bodyPr>
            <a:noAutofit/>
          </a:bodyPr>
          <a:lstStyle/>
          <a:p>
            <a:r>
              <a:rPr lang="en-GB" altLang="en-US" dirty="0">
                <a:latin typeface="Arial" panose="020B0604020202020204" pitchFamily="34" charset="0"/>
                <a:cs typeface="Arial" panose="020B0604020202020204" pitchFamily="34" charset="0"/>
              </a:rPr>
              <a:t>How do we acquire language?</a:t>
            </a:r>
            <a:endParaRPr lang="en-GB" altLang="en-US" sz="3600" dirty="0">
              <a:latin typeface="Arial" panose="020B0604020202020204" pitchFamily="34" charset="0"/>
              <a:cs typeface="Arial" panose="020B0604020202020204" pitchFamily="34" charset="0"/>
            </a:endParaRPr>
          </a:p>
        </p:txBody>
      </p:sp>
      <p:sp>
        <p:nvSpPr>
          <p:cNvPr id="6147" name="Content Placeholder 2"/>
          <p:cNvSpPr>
            <a:spLocks noGrp="1"/>
          </p:cNvSpPr>
          <p:nvPr>
            <p:ph sz="half" idx="1"/>
          </p:nvPr>
        </p:nvSpPr>
        <p:spPr>
          <a:xfrm>
            <a:off x="178594" y="1827827"/>
            <a:ext cx="5841206" cy="3730011"/>
          </a:xfrm>
        </p:spPr>
        <p:txBody>
          <a:bodyPr>
            <a:normAutofit/>
          </a:bodyPr>
          <a:lstStyle/>
          <a:p>
            <a:pPr marL="0" indent="0">
              <a:buNone/>
            </a:pPr>
            <a:endParaRPr lang="cy-GB" dirty="0">
              <a:latin typeface="Arial" panose="020B0604020202020204" pitchFamily="34" charset="0"/>
              <a:cs typeface="Arial" panose="020B0604020202020204" pitchFamily="34" charset="0"/>
            </a:endParaRPr>
          </a:p>
          <a:p>
            <a:r>
              <a:rPr lang="en-US" altLang="en-US" dirty="0">
                <a:latin typeface="Arial" panose="020B0604020202020204" pitchFamily="34" charset="0"/>
                <a:cs typeface="Arial" panose="020B0604020202020204" pitchFamily="34" charset="0"/>
              </a:rPr>
              <a:t>Noam Chomsky;</a:t>
            </a:r>
          </a:p>
          <a:p>
            <a:r>
              <a:rPr lang="en-US" altLang="en-US" dirty="0">
                <a:latin typeface="Arial" panose="020B0604020202020204" pitchFamily="34" charset="0"/>
                <a:cs typeface="Arial" panose="020B0604020202020204" pitchFamily="34" charset="0"/>
              </a:rPr>
              <a:t>Innate skill and drive;</a:t>
            </a:r>
          </a:p>
          <a:p>
            <a:r>
              <a:rPr lang="en-US" altLang="en-US" dirty="0">
                <a:latin typeface="Arial" panose="020B0604020202020204" pitchFamily="34" charset="0"/>
                <a:cs typeface="Arial" panose="020B0604020202020204" pitchFamily="34" charset="0"/>
              </a:rPr>
              <a:t>Nativist Approach;</a:t>
            </a:r>
          </a:p>
          <a:p>
            <a:r>
              <a:rPr lang="en-US" altLang="en-US" dirty="0">
                <a:latin typeface="Arial" panose="020B0604020202020204" pitchFamily="34" charset="0"/>
                <a:cs typeface="Arial" panose="020B0604020202020204" pitchFamily="34" charset="0"/>
              </a:rPr>
              <a:t>Language Acquisition Device (LAD).</a:t>
            </a:r>
          </a:p>
          <a:p>
            <a:pPr marL="0" indent="0">
              <a:buNone/>
            </a:pPr>
            <a:endParaRPr lang="en-US" altLang="en-US" dirty="0">
              <a:solidFill>
                <a:srgbClr val="002060"/>
              </a:solidFill>
              <a:latin typeface="Arial" panose="020B0604020202020204" pitchFamily="34" charset="0"/>
            </a:endParaRPr>
          </a:p>
          <a:p>
            <a:endParaRPr lang="cy-GB" altLang="en-US" dirty="0">
              <a:latin typeface="Arial" panose="020B0604020202020204" pitchFamily="34" charset="0"/>
            </a:endParaRPr>
          </a:p>
        </p:txBody>
      </p:sp>
      <p:pic>
        <p:nvPicPr>
          <p:cNvPr id="3" name="Content Placeholder 2"/>
          <p:cNvPicPr>
            <a:picLocks noGrp="1" noChangeAspect="1"/>
          </p:cNvPicPr>
          <p:nvPr>
            <p:ph sz="half" idx="2"/>
          </p:nvPr>
        </p:nvPicPr>
        <p:blipFill>
          <a:blip r:embed="rId3"/>
          <a:stretch>
            <a:fillRect/>
          </a:stretch>
        </p:blipFill>
        <p:spPr>
          <a:xfrm>
            <a:off x="6571131" y="929108"/>
            <a:ext cx="5181600" cy="4221956"/>
          </a:xfrm>
          <a:prstGeom prst="rect">
            <a:avLst/>
          </a:prstGeom>
        </p:spPr>
      </p:pic>
    </p:spTree>
    <p:extLst>
      <p:ext uri="{BB962C8B-B14F-4D97-AF65-F5344CB8AC3E}">
        <p14:creationId xmlns:p14="http://schemas.microsoft.com/office/powerpoint/2010/main" val="6167437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0DF7E19-1B74-BFE6-D37D-EF380C94E9BF}"/>
              </a:ext>
            </a:extLst>
          </p:cNvPr>
          <p:cNvSpPr/>
          <p:nvPr/>
        </p:nvSpPr>
        <p:spPr>
          <a:xfrm>
            <a:off x="0" y="0"/>
            <a:ext cx="12192000" cy="587357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4"/>
          <p:cNvSpPr>
            <a:spLocks noGrp="1"/>
          </p:cNvSpPr>
          <p:nvPr>
            <p:ph type="title"/>
          </p:nvPr>
        </p:nvSpPr>
        <p:spPr>
          <a:xfrm>
            <a:off x="383382" y="365127"/>
            <a:ext cx="4186238" cy="1087155"/>
          </a:xfrm>
        </p:spPr>
        <p:txBody>
          <a:bodyPr>
            <a:normAutofit/>
          </a:bodyPr>
          <a:lstStyle/>
          <a:p>
            <a:pPr algn="ctr"/>
            <a:r>
              <a:rPr lang="en-GB" dirty="0">
                <a:latin typeface="Arial" panose="020B0604020202020204" pitchFamily="34" charset="0"/>
                <a:cs typeface="Arial" panose="020B0604020202020204" pitchFamily="34" charset="0"/>
              </a:rPr>
              <a:t>Video clip</a:t>
            </a:r>
          </a:p>
        </p:txBody>
      </p:sp>
      <p:sp>
        <p:nvSpPr>
          <p:cNvPr id="6" name="Content Placeholder 5"/>
          <p:cNvSpPr>
            <a:spLocks noGrp="1"/>
          </p:cNvSpPr>
          <p:nvPr>
            <p:ph idx="1"/>
          </p:nvPr>
        </p:nvSpPr>
        <p:spPr>
          <a:xfrm>
            <a:off x="609600" y="1600201"/>
            <a:ext cx="3819526" cy="3917032"/>
          </a:xfrm>
        </p:spPr>
        <p:txBody>
          <a:bodyPr/>
          <a:lstStyle/>
          <a:p>
            <a:pPr marL="0" indent="0">
              <a:buNone/>
            </a:pPr>
            <a:r>
              <a:rPr lang="en-GB" dirty="0">
                <a:latin typeface="Arial" panose="020B0604020202020204" pitchFamily="34" charset="0"/>
                <a:cs typeface="Arial" panose="020B0604020202020204" pitchFamily="34" charset="0"/>
              </a:rPr>
              <a:t>BBC Radio 4 (2015) </a:t>
            </a:r>
            <a:r>
              <a:rPr lang="en-GB" i="1" dirty="0">
                <a:latin typeface="Arial" panose="020B0604020202020204" pitchFamily="34" charset="0"/>
                <a:cs typeface="Arial" panose="020B0604020202020204" pitchFamily="34" charset="0"/>
              </a:rPr>
              <a:t>Noam Chomsky on Language Acquisition, </a:t>
            </a:r>
            <a:r>
              <a:rPr lang="en-GB" dirty="0">
                <a:latin typeface="Arial" panose="020B0604020202020204" pitchFamily="34" charset="0"/>
                <a:cs typeface="Arial" panose="020B0604020202020204" pitchFamily="34" charset="0"/>
                <a:hlinkClick r:id="rId4"/>
              </a:rPr>
              <a:t>https://www.youtube.com/watch?app=desktop&amp;v=7Cgpfw4z8cw</a:t>
            </a:r>
            <a:r>
              <a:rPr lang="en-GB" dirty="0">
                <a:latin typeface="Arial" panose="020B0604020202020204" pitchFamily="34" charset="0"/>
                <a:cs typeface="Arial" panose="020B0604020202020204" pitchFamily="34" charset="0"/>
              </a:rPr>
              <a:t> [Accessed: February 28 2021].</a:t>
            </a:r>
          </a:p>
        </p:txBody>
      </p:sp>
      <p:pic>
        <p:nvPicPr>
          <p:cNvPr id="2" name="7Cgpfw4z8cw"/>
          <p:cNvPicPr>
            <a:picLocks noRot="1" noChangeAspect="1"/>
          </p:cNvPicPr>
          <p:nvPr>
            <a:videoFile r:link="rId1"/>
          </p:nvPr>
        </p:nvPicPr>
        <p:blipFill>
          <a:blip r:embed="rId5"/>
          <a:stretch>
            <a:fillRect/>
          </a:stretch>
        </p:blipFill>
        <p:spPr>
          <a:xfrm>
            <a:off x="4953000" y="442913"/>
            <a:ext cx="6855619" cy="4814887"/>
          </a:xfrm>
          <a:prstGeom prst="rect">
            <a:avLst/>
          </a:prstGeom>
        </p:spPr>
      </p:pic>
    </p:spTree>
    <p:extLst>
      <p:ext uri="{BB962C8B-B14F-4D97-AF65-F5344CB8AC3E}">
        <p14:creationId xmlns:p14="http://schemas.microsoft.com/office/powerpoint/2010/main" val="37845232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049A8A1-461B-BA93-2412-C65DFB8EEB59}"/>
              </a:ext>
            </a:extLst>
          </p:cNvPr>
          <p:cNvSpPr/>
          <p:nvPr/>
        </p:nvSpPr>
        <p:spPr>
          <a:xfrm>
            <a:off x="0" y="0"/>
            <a:ext cx="12192000" cy="579943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07170" y="365127"/>
            <a:ext cx="6099502" cy="835023"/>
          </a:xfrm>
        </p:spPr>
        <p:txBody>
          <a:bodyPr>
            <a:normAutofit/>
          </a:bodyPr>
          <a:lstStyle/>
          <a:p>
            <a:pPr algn="ctr"/>
            <a:r>
              <a:rPr lang="en-US" dirty="0">
                <a:latin typeface="Arial" panose="020B0604020202020204" pitchFamily="34" charset="0"/>
                <a:cs typeface="Arial" panose="020B0604020202020204" pitchFamily="34" charset="0"/>
              </a:rPr>
              <a:t>Lev Vygotsky</a:t>
            </a:r>
          </a:p>
        </p:txBody>
      </p:sp>
      <p:sp>
        <p:nvSpPr>
          <p:cNvPr id="5" name="Content Placeholder 4"/>
          <p:cNvSpPr>
            <a:spLocks noGrp="1"/>
          </p:cNvSpPr>
          <p:nvPr>
            <p:ph sz="half" idx="1"/>
          </p:nvPr>
        </p:nvSpPr>
        <p:spPr>
          <a:xfrm>
            <a:off x="300038" y="1278731"/>
            <a:ext cx="5719762" cy="4536282"/>
          </a:xfrm>
        </p:spPr>
        <p:txBody>
          <a:bodyPr>
            <a:normAutofit/>
          </a:bodyPr>
          <a:lstStyle/>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Sociocultural theory;</a:t>
            </a:r>
          </a:p>
          <a:p>
            <a:r>
              <a:rPr lang="en-GB" dirty="0">
                <a:latin typeface="Arial" panose="020B0604020202020204" pitchFamily="34" charset="0"/>
                <a:cs typeface="Arial" panose="020B0604020202020204" pitchFamily="34" charset="0"/>
              </a:rPr>
              <a:t>More Knowledgeable Other (MKO);</a:t>
            </a:r>
          </a:p>
          <a:p>
            <a:r>
              <a:rPr lang="en-GB" dirty="0">
                <a:latin typeface="Arial" panose="020B0604020202020204" pitchFamily="34" charset="0"/>
                <a:cs typeface="Arial" panose="020B0604020202020204" pitchFamily="34" charset="0"/>
              </a:rPr>
              <a:t>Zone of Proximal Development (ZPD);</a:t>
            </a:r>
          </a:p>
          <a:p>
            <a:r>
              <a:rPr lang="en-GB" dirty="0">
                <a:latin typeface="Arial" panose="020B0604020202020204" pitchFamily="34" charset="0"/>
                <a:cs typeface="Arial" panose="020B0604020202020204" pitchFamily="34" charset="0"/>
              </a:rPr>
              <a:t>Cultural tools.</a:t>
            </a:r>
          </a:p>
          <a:p>
            <a:endParaRPr lang="en-GB" dirty="0">
              <a:latin typeface="Arial" panose="020B0604020202020204" pitchFamily="34" charset="0"/>
            </a:endParaRPr>
          </a:p>
        </p:txBody>
      </p:sp>
      <p:pic>
        <p:nvPicPr>
          <p:cNvPr id="4" name="Content Placeholder 3"/>
          <p:cNvPicPr>
            <a:picLocks noGrp="1" noChangeAspect="1"/>
          </p:cNvPicPr>
          <p:nvPr>
            <p:ph sz="half" idx="2"/>
          </p:nvPr>
        </p:nvPicPr>
        <p:blipFill>
          <a:blip r:embed="rId3"/>
          <a:stretch>
            <a:fillRect/>
          </a:stretch>
        </p:blipFill>
        <p:spPr>
          <a:xfrm>
            <a:off x="6572251" y="985838"/>
            <a:ext cx="5014912" cy="4307681"/>
          </a:xfrm>
          <a:prstGeom prst="rect">
            <a:avLst/>
          </a:prstGeom>
        </p:spPr>
      </p:pic>
    </p:spTree>
    <p:extLst>
      <p:ext uri="{BB962C8B-B14F-4D97-AF65-F5344CB8AC3E}">
        <p14:creationId xmlns:p14="http://schemas.microsoft.com/office/powerpoint/2010/main" val="31731044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05DA185-24CF-C342-1BE8-E0683938D962}"/>
              </a:ext>
            </a:extLst>
          </p:cNvPr>
          <p:cNvSpPr/>
          <p:nvPr/>
        </p:nvSpPr>
        <p:spPr>
          <a:xfrm>
            <a:off x="1" y="0"/>
            <a:ext cx="12192000" cy="584886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Content Placeholder 4"/>
          <p:cNvPicPr>
            <a:picLocks noGrp="1" noChangeAspect="1"/>
          </p:cNvPicPr>
          <p:nvPr>
            <p:ph sz="half" idx="1"/>
          </p:nvPr>
        </p:nvPicPr>
        <p:blipFill>
          <a:blip r:embed="rId3"/>
          <a:stretch>
            <a:fillRect/>
          </a:stretch>
        </p:blipFill>
        <p:spPr>
          <a:xfrm>
            <a:off x="328613" y="350044"/>
            <a:ext cx="11458575" cy="5378450"/>
          </a:xfrm>
          <a:prstGeom prst="rect">
            <a:avLst/>
          </a:prstGeom>
        </p:spPr>
      </p:pic>
    </p:spTree>
    <p:extLst>
      <p:ext uri="{BB962C8B-B14F-4D97-AF65-F5344CB8AC3E}">
        <p14:creationId xmlns:p14="http://schemas.microsoft.com/office/powerpoint/2010/main" val="18652226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8103376-2D7B-578F-C15A-EAD01B253A3C}"/>
              </a:ext>
            </a:extLst>
          </p:cNvPr>
          <p:cNvSpPr/>
          <p:nvPr/>
        </p:nvSpPr>
        <p:spPr>
          <a:xfrm>
            <a:off x="0" y="0"/>
            <a:ext cx="12192000" cy="588181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p:cNvSpPr>
            <a:spLocks noGrp="1"/>
          </p:cNvSpPr>
          <p:nvPr>
            <p:ph type="title"/>
          </p:nvPr>
        </p:nvSpPr>
        <p:spPr/>
        <p:txBody>
          <a:bodyPr>
            <a:normAutofit/>
          </a:bodyPr>
          <a:lstStyle/>
          <a:p>
            <a:pPr algn="ctr"/>
            <a:r>
              <a:rPr lang="en-GB" dirty="0">
                <a:latin typeface="Arial" panose="020B0604020202020204" pitchFamily="34" charset="0"/>
                <a:cs typeface="Arial" panose="020B0604020202020204" pitchFamily="34" charset="0"/>
              </a:rPr>
              <a:t>Language as a Cultural Tool</a:t>
            </a:r>
          </a:p>
        </p:txBody>
      </p:sp>
      <p:sp>
        <p:nvSpPr>
          <p:cNvPr id="2" name="Content Placeholder 1"/>
          <p:cNvSpPr>
            <a:spLocks noGrp="1"/>
          </p:cNvSpPr>
          <p:nvPr>
            <p:ph sz="half" idx="2"/>
          </p:nvPr>
        </p:nvSpPr>
        <p:spPr>
          <a:xfrm>
            <a:off x="510989" y="1825625"/>
            <a:ext cx="11454792" cy="4351338"/>
          </a:xfrm>
        </p:spPr>
        <p:txBody>
          <a:bodyPr/>
          <a:lstStyle/>
          <a:p>
            <a:r>
              <a:rPr lang="en-GB" dirty="0">
                <a:latin typeface="Arial" panose="020B0604020202020204" pitchFamily="34" charset="0"/>
                <a:cs typeface="Arial" panose="020B0604020202020204" pitchFamily="34" charset="0"/>
              </a:rPr>
              <a:t>Nursery rhymes;</a:t>
            </a:r>
          </a:p>
          <a:p>
            <a:r>
              <a:rPr lang="en-GB" dirty="0">
                <a:latin typeface="Arial" panose="020B0604020202020204" pitchFamily="34" charset="0"/>
                <a:cs typeface="Arial" panose="020B0604020202020204" pitchFamily="34" charset="0"/>
              </a:rPr>
              <a:t>Fairy stories/myths;</a:t>
            </a:r>
          </a:p>
          <a:p>
            <a:r>
              <a:rPr lang="en-GB" dirty="0">
                <a:latin typeface="Arial" panose="020B0604020202020204" pitchFamily="34" charset="0"/>
                <a:cs typeface="Arial" panose="020B0604020202020204" pitchFamily="34" charset="0"/>
              </a:rPr>
              <a:t>Music;</a:t>
            </a:r>
          </a:p>
          <a:p>
            <a:r>
              <a:rPr lang="en-GB" dirty="0">
                <a:latin typeface="Arial" panose="020B0604020202020204" pitchFamily="34" charset="0"/>
                <a:cs typeface="Arial" panose="020B0604020202020204" pitchFamily="34" charset="0"/>
              </a:rPr>
              <a:t>Art.</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Why are these important?</a:t>
            </a:r>
          </a:p>
        </p:txBody>
      </p:sp>
    </p:spTree>
    <p:extLst>
      <p:ext uri="{BB962C8B-B14F-4D97-AF65-F5344CB8AC3E}">
        <p14:creationId xmlns:p14="http://schemas.microsoft.com/office/powerpoint/2010/main" val="30680872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24D394D-C766-5266-9878-22C3C39CC9F4}"/>
              </a:ext>
            </a:extLst>
          </p:cNvPr>
          <p:cNvSpPr/>
          <p:nvPr/>
        </p:nvSpPr>
        <p:spPr>
          <a:xfrm>
            <a:off x="0" y="0"/>
            <a:ext cx="12192000" cy="5865341"/>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214313" y="365128"/>
            <a:ext cx="11139487" cy="706436"/>
          </a:xfrm>
        </p:spPr>
        <p:txBody>
          <a:bodyPr>
            <a:noAutofit/>
          </a:bodyPr>
          <a:lstStyle/>
          <a:p>
            <a:pPr algn="ctr"/>
            <a:br>
              <a:rPr lang="en-GB" altLang="en-US" sz="3600" dirty="0">
                <a:cs typeface="Arial" panose="020B0604020202020204" pitchFamily="34" charset="0"/>
              </a:rPr>
            </a:br>
            <a:r>
              <a:rPr lang="en-GB" altLang="en-US" dirty="0">
                <a:cs typeface="Arial" panose="020B0604020202020204" pitchFamily="34" charset="0"/>
              </a:rPr>
              <a:t>Task</a:t>
            </a:r>
            <a:br>
              <a:rPr lang="en-GB" altLang="en-US" sz="3600" dirty="0">
                <a:solidFill>
                  <a:srgbClr val="002060"/>
                </a:solidFill>
                <a:latin typeface="Arial" panose="020B0604020202020204" pitchFamily="34" charset="0"/>
                <a:cs typeface="Arial" panose="020B0604020202020204" pitchFamily="34" charset="0"/>
              </a:rPr>
            </a:br>
            <a:endParaRPr lang="en-GB" altLang="en-US" sz="3600" dirty="0">
              <a:solidFill>
                <a:srgbClr val="0070C0"/>
              </a:solidFill>
              <a:latin typeface="Arial" panose="020B0604020202020204" pitchFamily="34" charset="0"/>
              <a:cs typeface="Arial" panose="020B0604020202020204" pitchFamily="34" charset="0"/>
            </a:endParaRPr>
          </a:p>
        </p:txBody>
      </p:sp>
      <p:sp>
        <p:nvSpPr>
          <p:cNvPr id="2" name="Content Placeholder 1"/>
          <p:cNvSpPr>
            <a:spLocks noGrp="1"/>
          </p:cNvSpPr>
          <p:nvPr>
            <p:ph sz="half" idx="2"/>
          </p:nvPr>
        </p:nvSpPr>
        <p:spPr>
          <a:xfrm>
            <a:off x="430306" y="1335881"/>
            <a:ext cx="11278300" cy="4841082"/>
          </a:xfrm>
        </p:spPr>
        <p:txBody>
          <a:bodyPr>
            <a:normAutofit/>
          </a:bodyPr>
          <a:lstStyle/>
          <a:p>
            <a:r>
              <a:rPr lang="en-GB" altLang="en-US" sz="2600" dirty="0">
                <a:latin typeface="Arial" panose="020B0604020202020204" pitchFamily="34" charset="0"/>
                <a:cs typeface="Arial" panose="020B0604020202020204" pitchFamily="34" charset="0"/>
              </a:rPr>
              <a:t>Read the following article - Supporting bilingual children in the Early Years (NALDIC, 2015);</a:t>
            </a:r>
          </a:p>
          <a:p>
            <a:r>
              <a:rPr lang="en-GB" altLang="en-US" sz="2600" dirty="0">
                <a:cs typeface="Arial" panose="020B0604020202020204" pitchFamily="34" charset="0"/>
              </a:rPr>
              <a:t>Choose 3 points that you have found interesting;</a:t>
            </a:r>
            <a:endParaRPr lang="en-GB" altLang="en-US" sz="2600" dirty="0">
              <a:latin typeface="Arial" panose="020B0604020202020204" pitchFamily="34" charset="0"/>
              <a:cs typeface="Arial" panose="020B0604020202020204" pitchFamily="34" charset="0"/>
            </a:endParaRPr>
          </a:p>
          <a:p>
            <a:r>
              <a:rPr lang="en-GB" altLang="en-US" sz="2600" dirty="0">
                <a:cs typeface="Arial" panose="020B0604020202020204" pitchFamily="34" charset="0"/>
              </a:rPr>
              <a:t>Discuss these points with your peers.</a:t>
            </a:r>
          </a:p>
          <a:p>
            <a:endParaRPr lang="en-GB" altLang="en-US" sz="2600" dirty="0">
              <a:solidFill>
                <a:srgbClr val="0070C0"/>
              </a:solidFill>
              <a:cs typeface="Arial" panose="020B0604020202020204" pitchFamily="34" charset="0"/>
            </a:endParaRPr>
          </a:p>
          <a:p>
            <a:pPr marL="0" indent="0">
              <a:buNone/>
            </a:pPr>
            <a:r>
              <a:rPr lang="en-GB" altLang="en-US" sz="2600" dirty="0">
                <a:cs typeface="Arial" panose="020B0604020202020204" pitchFamily="34" charset="0"/>
              </a:rPr>
              <a:t>Link to article: </a:t>
            </a:r>
            <a:r>
              <a:rPr lang="en-GB" altLang="en-US" sz="2600" dirty="0">
                <a:solidFill>
                  <a:srgbClr val="0070C0"/>
                </a:solidFill>
                <a:cs typeface="Arial" panose="020B0604020202020204" pitchFamily="34" charset="0"/>
                <a:hlinkClick r:id="rId3"/>
              </a:rPr>
              <a:t>https://naldic.org.uk/eal-teaching-and-learning/outline-guidance/early-years/</a:t>
            </a:r>
            <a:r>
              <a:rPr lang="en-GB" altLang="en-US" sz="2600" dirty="0">
                <a:solidFill>
                  <a:srgbClr val="0070C0"/>
                </a:solidFill>
                <a:cs typeface="Arial" panose="020B0604020202020204" pitchFamily="34" charset="0"/>
              </a:rPr>
              <a:t> </a:t>
            </a:r>
          </a:p>
        </p:txBody>
      </p:sp>
    </p:spTree>
    <p:extLst>
      <p:ext uri="{BB962C8B-B14F-4D97-AF65-F5344CB8AC3E}">
        <p14:creationId xmlns:p14="http://schemas.microsoft.com/office/powerpoint/2010/main" val="17343754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3E43F06-1CC1-12B0-FF99-DFF59005EBD7}"/>
              </a:ext>
            </a:extLst>
          </p:cNvPr>
          <p:cNvSpPr/>
          <p:nvPr/>
        </p:nvSpPr>
        <p:spPr>
          <a:xfrm>
            <a:off x="0" y="0"/>
            <a:ext cx="12192000" cy="6593681"/>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2"/>
          <p:cNvSpPr>
            <a:spLocks noGrp="1"/>
          </p:cNvSpPr>
          <p:nvPr>
            <p:ph type="title"/>
          </p:nvPr>
        </p:nvSpPr>
        <p:spPr>
          <a:xfrm>
            <a:off x="838200" y="365127"/>
            <a:ext cx="10515600" cy="720723"/>
          </a:xfrm>
        </p:spPr>
        <p:txBody>
          <a:bodyPr>
            <a:normAutofit/>
          </a:bodyPr>
          <a:lstStyle/>
          <a:p>
            <a:pPr algn="ctr"/>
            <a:r>
              <a:rPr lang="en-GB" dirty="0">
                <a:latin typeface="Arial" panose="020B0604020202020204" pitchFamily="34" charset="0"/>
                <a:cs typeface="Arial" panose="020B0604020202020204" pitchFamily="34" charset="0"/>
              </a:rPr>
              <a:t>Video</a:t>
            </a:r>
            <a:r>
              <a:rPr lang="en-GB" sz="3200" dirty="0">
                <a:solidFill>
                  <a:srgbClr val="0070C0"/>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 bilingual song</a:t>
            </a:r>
            <a:endParaRPr lang="en-GB" sz="3200" dirty="0">
              <a:latin typeface="Arial" panose="020B0604020202020204" pitchFamily="34" charset="0"/>
              <a:cs typeface="Arial" panose="020B0604020202020204" pitchFamily="34" charset="0"/>
            </a:endParaRPr>
          </a:p>
        </p:txBody>
      </p:sp>
      <p:pic>
        <p:nvPicPr>
          <p:cNvPr id="2" name="M-k_PkxClPI"/>
          <p:cNvPicPr>
            <a:picLocks noRot="1" noChangeAspect="1"/>
          </p:cNvPicPr>
          <p:nvPr>
            <a:videoFile r:link="rId1"/>
          </p:nvPr>
        </p:nvPicPr>
        <p:blipFill>
          <a:blip r:embed="rId4"/>
          <a:stretch>
            <a:fillRect/>
          </a:stretch>
        </p:blipFill>
        <p:spPr>
          <a:xfrm>
            <a:off x="621506" y="1235869"/>
            <a:ext cx="10972800" cy="5357812"/>
          </a:xfrm>
          <a:prstGeom prst="rect">
            <a:avLst/>
          </a:prstGeom>
        </p:spPr>
      </p:pic>
    </p:spTree>
    <p:extLst>
      <p:ext uri="{BB962C8B-B14F-4D97-AF65-F5344CB8AC3E}">
        <p14:creationId xmlns:p14="http://schemas.microsoft.com/office/powerpoint/2010/main" val="28944316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F726089-07A5-E764-7E8B-D44D9A25A868}"/>
              </a:ext>
            </a:extLst>
          </p:cNvPr>
          <p:cNvSpPr/>
          <p:nvPr/>
        </p:nvSpPr>
        <p:spPr>
          <a:xfrm>
            <a:off x="1" y="0"/>
            <a:ext cx="12192000" cy="600538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521494" y="260648"/>
            <a:ext cx="5574506" cy="1143000"/>
          </a:xfrm>
        </p:spPr>
        <p:txBody>
          <a:bodyPr>
            <a:normAutofit fontScale="90000"/>
          </a:bodyPr>
          <a:lstStyle/>
          <a:p>
            <a:pPr algn="ctr"/>
            <a:br>
              <a:rPr lang="en-GB" dirty="0"/>
            </a:br>
            <a:r>
              <a:rPr lang="en-GB" sz="4900" dirty="0">
                <a:latin typeface="Arial" panose="020B0604020202020204" pitchFamily="34" charset="0"/>
                <a:cs typeface="Arial" panose="020B0604020202020204" pitchFamily="34" charset="0"/>
              </a:rPr>
              <a:t>Jerome Bruner</a:t>
            </a:r>
            <a:br>
              <a:rPr lang="en-GB" dirty="0"/>
            </a:br>
            <a:endParaRPr lang="en-GB" dirty="0"/>
          </a:p>
        </p:txBody>
      </p:sp>
      <p:sp>
        <p:nvSpPr>
          <p:cNvPr id="3" name="Content Placeholder 2"/>
          <p:cNvSpPr>
            <a:spLocks noGrp="1"/>
          </p:cNvSpPr>
          <p:nvPr>
            <p:ph sz="half" idx="1"/>
          </p:nvPr>
        </p:nvSpPr>
        <p:spPr>
          <a:xfrm>
            <a:off x="242887" y="1550194"/>
            <a:ext cx="6199101" cy="4107656"/>
          </a:xfrm>
        </p:spPr>
        <p:txBody>
          <a:bodyPr>
            <a:normAutofit/>
          </a:bodyPr>
          <a:lstStyle/>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Scaffolding;</a:t>
            </a:r>
          </a:p>
          <a:p>
            <a:r>
              <a:rPr lang="en-GB" dirty="0">
                <a:latin typeface="Arial" panose="020B0604020202020204" pitchFamily="34" charset="0"/>
                <a:cs typeface="Arial" panose="020B0604020202020204" pitchFamily="34" charset="0"/>
              </a:rPr>
              <a:t>Building on existing knowledge;</a:t>
            </a:r>
          </a:p>
          <a:p>
            <a:r>
              <a:rPr lang="en-GB" dirty="0">
                <a:latin typeface="Arial" panose="020B0604020202020204" pitchFamily="34" charset="0"/>
                <a:cs typeface="Arial" panose="020B0604020202020204" pitchFamily="34" charset="0"/>
              </a:rPr>
              <a:t>Incorporating new ideas into existing ones.</a:t>
            </a:r>
          </a:p>
        </p:txBody>
      </p:sp>
      <p:pic>
        <p:nvPicPr>
          <p:cNvPr id="5" name="Content Placeholder 4"/>
          <p:cNvPicPr>
            <a:picLocks noGrp="1" noChangeAspect="1"/>
          </p:cNvPicPr>
          <p:nvPr>
            <p:ph sz="half" idx="2"/>
          </p:nvPr>
        </p:nvPicPr>
        <p:blipFill>
          <a:blip r:embed="rId3"/>
          <a:stretch>
            <a:fillRect/>
          </a:stretch>
        </p:blipFill>
        <p:spPr>
          <a:xfrm>
            <a:off x="6622256" y="1328738"/>
            <a:ext cx="4471987" cy="3936206"/>
          </a:xfrm>
          <a:prstGeom prst="rect">
            <a:avLst/>
          </a:prstGeom>
        </p:spPr>
      </p:pic>
    </p:spTree>
    <p:extLst>
      <p:ext uri="{BB962C8B-B14F-4D97-AF65-F5344CB8AC3E}">
        <p14:creationId xmlns:p14="http://schemas.microsoft.com/office/powerpoint/2010/main" val="29449467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E31EC4B-8ACD-4B37-970F-571D0641D2C9}"/>
              </a:ext>
            </a:extLst>
          </p:cNvPr>
          <p:cNvSpPr/>
          <p:nvPr/>
        </p:nvSpPr>
        <p:spPr>
          <a:xfrm>
            <a:off x="0" y="0"/>
            <a:ext cx="12192000" cy="5750011"/>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76353" y="365127"/>
            <a:ext cx="11646553" cy="1278769"/>
          </a:xfrm>
        </p:spPr>
        <p:txBody>
          <a:bodyPr>
            <a:noAutofit/>
          </a:bodyPr>
          <a:lstStyle/>
          <a:p>
            <a:pPr algn="ctr"/>
            <a:r>
              <a:rPr lang="en-GB" dirty="0">
                <a:latin typeface="Arial" panose="020B0604020202020204" pitchFamily="34" charset="0"/>
                <a:cs typeface="Arial" panose="020B0604020202020204" pitchFamily="34" charset="0"/>
              </a:rPr>
              <a:t>LASS - Language Acquisition Support System</a:t>
            </a:r>
          </a:p>
        </p:txBody>
      </p:sp>
      <p:sp>
        <p:nvSpPr>
          <p:cNvPr id="4" name="Content Placeholder 3"/>
          <p:cNvSpPr>
            <a:spLocks noGrp="1"/>
          </p:cNvSpPr>
          <p:nvPr>
            <p:ph sz="half" idx="2"/>
          </p:nvPr>
        </p:nvSpPr>
        <p:spPr>
          <a:xfrm>
            <a:off x="645459" y="2070847"/>
            <a:ext cx="11177447" cy="4106115"/>
          </a:xfrm>
        </p:spPr>
        <p:txBody>
          <a:bodyPr/>
          <a:lstStyle/>
          <a:p>
            <a:r>
              <a:rPr lang="en-GB" dirty="0">
                <a:latin typeface="Arial" panose="020B0604020202020204" pitchFamily="34" charset="0"/>
                <a:cs typeface="Arial" panose="020B0604020202020204" pitchFamily="34" charset="0"/>
              </a:rPr>
              <a:t>Supports the LAD;</a:t>
            </a:r>
          </a:p>
          <a:p>
            <a:r>
              <a:rPr lang="en-GB" dirty="0">
                <a:latin typeface="Arial" panose="020B0604020202020204" pitchFamily="34" charset="0"/>
                <a:cs typeface="Arial" panose="020B0604020202020204" pitchFamily="34" charset="0"/>
              </a:rPr>
              <a:t>Children interact with adults;</a:t>
            </a:r>
          </a:p>
          <a:p>
            <a:r>
              <a:rPr lang="en-GB" dirty="0">
                <a:latin typeface="Arial" panose="020B0604020202020204" pitchFamily="34" charset="0"/>
                <a:cs typeface="Arial" panose="020B0604020202020204" pitchFamily="34" charset="0"/>
              </a:rPr>
              <a:t>Constant opportunities to acquire home language (mother tongue);</a:t>
            </a:r>
          </a:p>
          <a:p>
            <a:r>
              <a:rPr lang="en-GB" dirty="0">
                <a:latin typeface="Arial" panose="020B0604020202020204" pitchFamily="34" charset="0"/>
                <a:cs typeface="Arial" panose="020B0604020202020204" pitchFamily="34" charset="0"/>
              </a:rPr>
              <a:t>Adults provide learning environment – scaffolding;</a:t>
            </a:r>
          </a:p>
          <a:p>
            <a:r>
              <a:rPr lang="en-GB" dirty="0">
                <a:latin typeface="Arial" panose="020B0604020202020204" pitchFamily="34" charset="0"/>
                <a:cs typeface="Arial" panose="020B0604020202020204" pitchFamily="34" charset="0"/>
              </a:rPr>
              <a:t>Routines – use of vocabulary.</a:t>
            </a:r>
          </a:p>
        </p:txBody>
      </p:sp>
    </p:spTree>
    <p:extLst>
      <p:ext uri="{BB962C8B-B14F-4D97-AF65-F5344CB8AC3E}">
        <p14:creationId xmlns:p14="http://schemas.microsoft.com/office/powerpoint/2010/main" val="6518965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F366315-8611-7D8B-102F-4DA5F539E6DD}"/>
              </a:ext>
            </a:extLst>
          </p:cNvPr>
          <p:cNvSpPr/>
          <p:nvPr/>
        </p:nvSpPr>
        <p:spPr>
          <a:xfrm>
            <a:off x="1" y="0"/>
            <a:ext cx="12192000" cy="581591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92906" y="365128"/>
            <a:ext cx="10960894" cy="992186"/>
          </a:xfrm>
        </p:spPr>
        <p:txBody>
          <a:bodyPr>
            <a:normAutofit/>
          </a:bodyPr>
          <a:lstStyle/>
          <a:p>
            <a:r>
              <a:rPr lang="en-GB" sz="3600" dirty="0">
                <a:latin typeface="Arial" panose="020B0604020202020204" pitchFamily="34" charset="0"/>
                <a:cs typeface="Arial" panose="020B0604020202020204" pitchFamily="34" charset="0"/>
              </a:rPr>
              <a:t>B. F. Skinner &amp; Ivan Pavlov</a:t>
            </a:r>
          </a:p>
        </p:txBody>
      </p:sp>
      <p:sp>
        <p:nvSpPr>
          <p:cNvPr id="4" name="Content Placeholder 3"/>
          <p:cNvSpPr>
            <a:spLocks noGrp="1"/>
          </p:cNvSpPr>
          <p:nvPr>
            <p:ph sz="half" idx="1"/>
          </p:nvPr>
        </p:nvSpPr>
        <p:spPr>
          <a:xfrm>
            <a:off x="550069" y="1357315"/>
            <a:ext cx="5469731" cy="4104810"/>
          </a:xfrm>
        </p:spPr>
        <p:txBody>
          <a:bodyPr>
            <a:normAutofit/>
          </a:bodyPr>
          <a:lstStyle/>
          <a:p>
            <a:pPr marL="0" indent="0">
              <a:buNone/>
            </a:pPr>
            <a:endParaRPr lang="cy-GB" sz="3000" dirty="0">
              <a:latin typeface="Arial" panose="020B0604020202020204" pitchFamily="34" charset="0"/>
              <a:cs typeface="Arial" panose="020B0604020202020204" pitchFamily="34" charset="0"/>
            </a:endParaRPr>
          </a:p>
          <a:p>
            <a:r>
              <a:rPr lang="en-GB" sz="3000" dirty="0">
                <a:latin typeface="Arial" panose="020B0604020202020204" pitchFamily="34" charset="0"/>
                <a:cs typeface="Arial" panose="020B0604020202020204" pitchFamily="34" charset="0"/>
              </a:rPr>
              <a:t>Operant Conditioning;</a:t>
            </a:r>
          </a:p>
          <a:p>
            <a:r>
              <a:rPr lang="en-GB" sz="3000" dirty="0">
                <a:latin typeface="Arial" panose="020B0604020202020204" pitchFamily="34" charset="0"/>
                <a:cs typeface="Arial" panose="020B0604020202020204" pitchFamily="34" charset="0"/>
              </a:rPr>
              <a:t>Reward and Punishment;</a:t>
            </a:r>
          </a:p>
          <a:p>
            <a:r>
              <a:rPr lang="en-GB" sz="3000" dirty="0">
                <a:latin typeface="Arial" panose="020B0604020202020204" pitchFamily="34" charset="0"/>
                <a:cs typeface="Arial" panose="020B0604020202020204" pitchFamily="34" charset="0"/>
              </a:rPr>
              <a:t>Language as a habit;</a:t>
            </a:r>
          </a:p>
          <a:p>
            <a:r>
              <a:rPr lang="en-GB" sz="3000" dirty="0">
                <a:latin typeface="Arial" panose="020B0604020202020204" pitchFamily="34" charset="0"/>
                <a:cs typeface="Arial" panose="020B0604020202020204" pitchFamily="34" charset="0"/>
              </a:rPr>
              <a:t>Repetition.</a:t>
            </a:r>
          </a:p>
          <a:p>
            <a:endParaRPr lang="en-GB" dirty="0"/>
          </a:p>
        </p:txBody>
      </p:sp>
      <p:sp>
        <p:nvSpPr>
          <p:cNvPr id="5" name="Content Placeholder 4"/>
          <p:cNvSpPr>
            <a:spLocks noGrp="1"/>
          </p:cNvSpPr>
          <p:nvPr>
            <p:ph sz="half" idx="2"/>
          </p:nvPr>
        </p:nvSpPr>
        <p:spPr/>
        <p:txBody>
          <a:bodyPr>
            <a:normAutofit/>
          </a:bodyPr>
          <a:lstStyle/>
          <a:p>
            <a:endParaRPr lang="en-GB" dirty="0"/>
          </a:p>
          <a:p>
            <a:endParaRPr lang="en-GB" dirty="0"/>
          </a:p>
        </p:txBody>
      </p:sp>
      <p:pic>
        <p:nvPicPr>
          <p:cNvPr id="3" name="Picture 2"/>
          <p:cNvPicPr>
            <a:picLocks noChangeAspect="1"/>
          </p:cNvPicPr>
          <p:nvPr/>
        </p:nvPicPr>
        <p:blipFill>
          <a:blip r:embed="rId3"/>
          <a:stretch>
            <a:fillRect/>
          </a:stretch>
        </p:blipFill>
        <p:spPr>
          <a:xfrm>
            <a:off x="5763763" y="1152566"/>
            <a:ext cx="2150248" cy="2562225"/>
          </a:xfrm>
          <a:prstGeom prst="rect">
            <a:avLst/>
          </a:prstGeom>
        </p:spPr>
      </p:pic>
      <p:sp>
        <p:nvSpPr>
          <p:cNvPr id="6" name="TextBox 5"/>
          <p:cNvSpPr txBox="1"/>
          <p:nvPr/>
        </p:nvSpPr>
        <p:spPr>
          <a:xfrm>
            <a:off x="6019800" y="4078386"/>
            <a:ext cx="1554345" cy="461665"/>
          </a:xfrm>
          <a:prstGeom prst="rect">
            <a:avLst/>
          </a:prstGeom>
          <a:noFill/>
        </p:spPr>
        <p:txBody>
          <a:bodyPr wrap="square" rtlCol="0">
            <a:spAutoFit/>
          </a:bodyPr>
          <a:lstStyle/>
          <a:p>
            <a:r>
              <a:rPr lang="en-GB" sz="2400" dirty="0">
                <a:latin typeface="Arial" panose="020B0604020202020204" pitchFamily="34" charset="0"/>
              </a:rPr>
              <a:t>Skinner</a:t>
            </a:r>
          </a:p>
        </p:txBody>
      </p:sp>
      <p:pic>
        <p:nvPicPr>
          <p:cNvPr id="7" name="Picture 6"/>
          <p:cNvPicPr>
            <a:picLocks noChangeAspect="1"/>
          </p:cNvPicPr>
          <p:nvPr/>
        </p:nvPicPr>
        <p:blipFill>
          <a:blip r:embed="rId4"/>
          <a:stretch>
            <a:fillRect/>
          </a:stretch>
        </p:blipFill>
        <p:spPr>
          <a:xfrm>
            <a:off x="9036865" y="2225161"/>
            <a:ext cx="2316935" cy="2369118"/>
          </a:xfrm>
          <a:prstGeom prst="rect">
            <a:avLst/>
          </a:prstGeom>
        </p:spPr>
      </p:pic>
      <p:sp>
        <p:nvSpPr>
          <p:cNvPr id="8" name="TextBox 7"/>
          <p:cNvSpPr txBox="1"/>
          <p:nvPr/>
        </p:nvSpPr>
        <p:spPr>
          <a:xfrm>
            <a:off x="9621429" y="4974607"/>
            <a:ext cx="1529395" cy="461665"/>
          </a:xfrm>
          <a:prstGeom prst="rect">
            <a:avLst/>
          </a:prstGeom>
          <a:noFill/>
        </p:spPr>
        <p:txBody>
          <a:bodyPr wrap="square" rtlCol="0">
            <a:spAutoFit/>
          </a:bodyPr>
          <a:lstStyle/>
          <a:p>
            <a:r>
              <a:rPr lang="en-GB" sz="2400" dirty="0">
                <a:latin typeface="Arial" panose="020B0604020202020204" pitchFamily="34" charset="0"/>
              </a:rPr>
              <a:t>Pavlov</a:t>
            </a:r>
          </a:p>
        </p:txBody>
      </p:sp>
    </p:spTree>
    <p:extLst>
      <p:ext uri="{BB962C8B-B14F-4D97-AF65-F5344CB8AC3E}">
        <p14:creationId xmlns:p14="http://schemas.microsoft.com/office/powerpoint/2010/main" val="15785558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91874CD-0F2D-D0CE-A50C-CFB23CA9E8D6}"/>
              </a:ext>
            </a:extLst>
          </p:cNvPr>
          <p:cNvSpPr/>
          <p:nvPr/>
        </p:nvSpPr>
        <p:spPr>
          <a:xfrm>
            <a:off x="0" y="0"/>
            <a:ext cx="12192000" cy="6631459"/>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VvOIbDI2fro"/>
          <p:cNvPicPr>
            <a:picLocks noGrp="1" noRot="1" noChangeAspect="1"/>
          </p:cNvPicPr>
          <p:nvPr>
            <p:ph sz="half" idx="1"/>
            <a:videoFile r:link="rId1"/>
          </p:nvPr>
        </p:nvPicPr>
        <p:blipFill>
          <a:blip r:embed="rId4"/>
          <a:stretch>
            <a:fillRect/>
          </a:stretch>
        </p:blipFill>
        <p:spPr>
          <a:xfrm>
            <a:off x="784927" y="299405"/>
            <a:ext cx="10802868" cy="5891002"/>
          </a:xfrm>
          <a:prstGeom prst="rect">
            <a:avLst/>
          </a:prstGeom>
        </p:spPr>
      </p:pic>
    </p:spTree>
    <p:extLst>
      <p:ext uri="{BB962C8B-B14F-4D97-AF65-F5344CB8AC3E}">
        <p14:creationId xmlns:p14="http://schemas.microsoft.com/office/powerpoint/2010/main" val="2021262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ADCDEF8-1593-D500-2553-9A4DD26B6329}"/>
              </a:ext>
            </a:extLst>
          </p:cNvPr>
          <p:cNvSpPr/>
          <p:nvPr/>
        </p:nvSpPr>
        <p:spPr>
          <a:xfrm>
            <a:off x="1" y="0"/>
            <a:ext cx="12192000" cy="584886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64142" y="365128"/>
            <a:ext cx="7462046" cy="735390"/>
          </a:xfrm>
        </p:spPr>
        <p:txBody>
          <a:bodyPr>
            <a:normAutofit/>
          </a:bodyPr>
          <a:lstStyle/>
          <a:p>
            <a:pPr algn="ctr"/>
            <a:r>
              <a:rPr lang="en-GB" dirty="0">
                <a:latin typeface="Arial" panose="020B0604020202020204" pitchFamily="34" charset="0"/>
                <a:cs typeface="Arial" panose="020B0604020202020204" pitchFamily="34" charset="0"/>
              </a:rPr>
              <a:t>Eric Lenneberg</a:t>
            </a:r>
          </a:p>
        </p:txBody>
      </p:sp>
      <p:sp>
        <p:nvSpPr>
          <p:cNvPr id="3" name="Content Placeholder 2"/>
          <p:cNvSpPr>
            <a:spLocks noGrp="1"/>
          </p:cNvSpPr>
          <p:nvPr>
            <p:ph sz="half" idx="1"/>
          </p:nvPr>
        </p:nvSpPr>
        <p:spPr>
          <a:xfrm>
            <a:off x="226577" y="1100518"/>
            <a:ext cx="8085401" cy="4649493"/>
          </a:xfrm>
        </p:spPr>
        <p:txBody>
          <a:bodyPr>
            <a:noAutofit/>
          </a:bodyPr>
          <a:lstStyle/>
          <a:p>
            <a:pPr marL="0" indent="0">
              <a:buNone/>
            </a:pPr>
            <a:endParaRPr lang="en-GB" sz="26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Language acquired during a ‘critical period’;</a:t>
            </a:r>
          </a:p>
          <a:p>
            <a:r>
              <a:rPr lang="en-GB" dirty="0">
                <a:latin typeface="Arial" panose="020B0604020202020204" pitchFamily="34" charset="0"/>
                <a:cs typeface="Arial" panose="020B0604020202020204" pitchFamily="34" charset="0"/>
              </a:rPr>
              <a:t>Critical age hypothesis;</a:t>
            </a:r>
          </a:p>
          <a:p>
            <a:r>
              <a:rPr lang="en-GB" dirty="0">
                <a:latin typeface="Arial" panose="020B0604020202020204" pitchFamily="34" charset="0"/>
                <a:cs typeface="Arial" panose="020B0604020202020204" pitchFamily="34" charset="0"/>
              </a:rPr>
              <a:t>Begins during early years;</a:t>
            </a:r>
          </a:p>
          <a:p>
            <a:r>
              <a:rPr lang="en-GB" dirty="0">
                <a:latin typeface="Arial" panose="020B0604020202020204" pitchFamily="34" charset="0"/>
                <a:cs typeface="Arial" panose="020B0604020202020204" pitchFamily="34" charset="0"/>
              </a:rPr>
              <a:t>Ends at puberty.</a:t>
            </a:r>
          </a:p>
        </p:txBody>
      </p:sp>
      <p:pic>
        <p:nvPicPr>
          <p:cNvPr id="8" name="Content Placeholder 7" descr="A person wearing glasses&#10;&#10;Description automatically generated with low confidence">
            <a:extLst>
              <a:ext uri="{FF2B5EF4-FFF2-40B4-BE49-F238E27FC236}">
                <a16:creationId xmlns:a16="http://schemas.microsoft.com/office/drawing/2014/main" id="{F5D785E4-DFD5-79AE-1721-48CDD53C765D}"/>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8402762" y="855855"/>
            <a:ext cx="3425096" cy="4351338"/>
          </a:xfrm>
        </p:spPr>
      </p:pic>
    </p:spTree>
    <p:extLst>
      <p:ext uri="{BB962C8B-B14F-4D97-AF65-F5344CB8AC3E}">
        <p14:creationId xmlns:p14="http://schemas.microsoft.com/office/powerpoint/2010/main" val="41474630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BF9B94A-3ACA-5F7A-831E-1EE1573E40E7}"/>
              </a:ext>
            </a:extLst>
          </p:cNvPr>
          <p:cNvSpPr/>
          <p:nvPr/>
        </p:nvSpPr>
        <p:spPr>
          <a:xfrm>
            <a:off x="1" y="0"/>
            <a:ext cx="12192000" cy="591476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pPr algn="ctr"/>
            <a:r>
              <a:rPr lang="en-GB" dirty="0">
                <a:latin typeface="Arial" panose="020B0604020202020204" pitchFamily="34" charset="0"/>
                <a:cs typeface="Arial" panose="020B0604020202020204" pitchFamily="34" charset="0"/>
              </a:rPr>
              <a:t>Environment</a:t>
            </a:r>
          </a:p>
        </p:txBody>
      </p:sp>
      <p:sp>
        <p:nvSpPr>
          <p:cNvPr id="4" name="Content Placeholder 3"/>
          <p:cNvSpPr>
            <a:spLocks noGrp="1"/>
          </p:cNvSpPr>
          <p:nvPr>
            <p:ph sz="half" idx="2"/>
          </p:nvPr>
        </p:nvSpPr>
        <p:spPr>
          <a:xfrm>
            <a:off x="470647" y="1825625"/>
            <a:ext cx="10883153" cy="4351338"/>
          </a:xfrm>
        </p:spPr>
        <p:txBody>
          <a:bodyPr/>
          <a:lstStyle/>
          <a:p>
            <a:r>
              <a:rPr lang="en-GB" dirty="0">
                <a:latin typeface="Arial" panose="020B0604020202020204" pitchFamily="34" charset="0"/>
                <a:cs typeface="Arial" panose="020B0604020202020204" pitchFamily="34" charset="0"/>
              </a:rPr>
              <a:t>Maslow - Hierarchy of Need;</a:t>
            </a:r>
          </a:p>
          <a:p>
            <a:r>
              <a:rPr lang="en-GB" dirty="0">
                <a:latin typeface="Arial" panose="020B0604020202020204" pitchFamily="34" charset="0"/>
                <a:cs typeface="Arial" panose="020B0604020202020204" pitchFamily="34" charset="0"/>
              </a:rPr>
              <a:t>Bronfenbrenner’s Ecology Model;</a:t>
            </a:r>
          </a:p>
          <a:p>
            <a:r>
              <a:rPr lang="en-GB" dirty="0">
                <a:latin typeface="Arial" panose="020B0604020202020204" pitchFamily="34" charset="0"/>
                <a:cs typeface="Arial" panose="020B0604020202020204" pitchFamily="34" charset="0"/>
              </a:rPr>
              <a:t>Bandura -  Social Learning Theory.</a:t>
            </a:r>
          </a:p>
        </p:txBody>
      </p:sp>
      <p:pic>
        <p:nvPicPr>
          <p:cNvPr id="3" name="Picture 2">
            <a:extLst>
              <a:ext uri="{FF2B5EF4-FFF2-40B4-BE49-F238E27FC236}">
                <a16:creationId xmlns:a16="http://schemas.microsoft.com/office/drawing/2014/main" id="{D8D16C5A-FC87-361A-490E-B1971F187A67}"/>
              </a:ext>
            </a:extLst>
          </p:cNvPr>
          <p:cNvPicPr>
            <a:picLocks noChangeAspect="1"/>
          </p:cNvPicPr>
          <p:nvPr/>
        </p:nvPicPr>
        <p:blipFill>
          <a:blip r:embed="rId3"/>
          <a:stretch>
            <a:fillRect/>
          </a:stretch>
        </p:blipFill>
        <p:spPr>
          <a:xfrm>
            <a:off x="8641136" y="1402416"/>
            <a:ext cx="2466975" cy="1847850"/>
          </a:xfrm>
          <a:prstGeom prst="rect">
            <a:avLst/>
          </a:prstGeom>
        </p:spPr>
      </p:pic>
      <p:pic>
        <p:nvPicPr>
          <p:cNvPr id="6" name="Picture 5">
            <a:extLst>
              <a:ext uri="{FF2B5EF4-FFF2-40B4-BE49-F238E27FC236}">
                <a16:creationId xmlns:a16="http://schemas.microsoft.com/office/drawing/2014/main" id="{A7A98074-3906-F0AD-DAB6-A590850DA484}"/>
              </a:ext>
            </a:extLst>
          </p:cNvPr>
          <p:cNvPicPr>
            <a:picLocks noChangeAspect="1"/>
          </p:cNvPicPr>
          <p:nvPr/>
        </p:nvPicPr>
        <p:blipFill>
          <a:blip r:embed="rId4"/>
          <a:stretch>
            <a:fillRect/>
          </a:stretch>
        </p:blipFill>
        <p:spPr>
          <a:xfrm>
            <a:off x="6459911" y="3429000"/>
            <a:ext cx="2181225" cy="2095500"/>
          </a:xfrm>
          <a:prstGeom prst="rect">
            <a:avLst/>
          </a:prstGeom>
        </p:spPr>
      </p:pic>
      <p:pic>
        <p:nvPicPr>
          <p:cNvPr id="7" name="Picture 6">
            <a:extLst>
              <a:ext uri="{FF2B5EF4-FFF2-40B4-BE49-F238E27FC236}">
                <a16:creationId xmlns:a16="http://schemas.microsoft.com/office/drawing/2014/main" id="{22AA59DE-44F8-A00C-7829-05C497D89FD4}"/>
              </a:ext>
            </a:extLst>
          </p:cNvPr>
          <p:cNvPicPr>
            <a:picLocks noChangeAspect="1"/>
          </p:cNvPicPr>
          <p:nvPr/>
        </p:nvPicPr>
        <p:blipFill>
          <a:blip r:embed="rId5"/>
          <a:stretch>
            <a:fillRect/>
          </a:stretch>
        </p:blipFill>
        <p:spPr>
          <a:xfrm>
            <a:off x="1869842" y="3757612"/>
            <a:ext cx="3190875" cy="1438275"/>
          </a:xfrm>
          <a:prstGeom prst="rect">
            <a:avLst/>
          </a:prstGeom>
        </p:spPr>
      </p:pic>
    </p:spTree>
    <p:extLst>
      <p:ext uri="{BB962C8B-B14F-4D97-AF65-F5344CB8AC3E}">
        <p14:creationId xmlns:p14="http://schemas.microsoft.com/office/powerpoint/2010/main" val="5875769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DFC9EC2-FD67-CF65-45D8-5DCD13E9704D}"/>
              </a:ext>
            </a:extLst>
          </p:cNvPr>
          <p:cNvSpPr/>
          <p:nvPr/>
        </p:nvSpPr>
        <p:spPr>
          <a:xfrm>
            <a:off x="1" y="0"/>
            <a:ext cx="12192000" cy="6030097"/>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37351" y="345989"/>
            <a:ext cx="11016449" cy="1367480"/>
          </a:xfrm>
        </p:spPr>
        <p:txBody>
          <a:bodyPr>
            <a:normAutofit/>
          </a:bodyPr>
          <a:lstStyle/>
          <a:p>
            <a:r>
              <a:rPr lang="en-GB" dirty="0">
                <a:latin typeface="Arial" panose="020B0604020202020204" pitchFamily="34" charset="0"/>
                <a:cs typeface="Arial" panose="020B0604020202020204" pitchFamily="34" charset="0"/>
              </a:rPr>
              <a:t>Immersion method</a:t>
            </a:r>
          </a:p>
        </p:txBody>
      </p:sp>
      <p:sp>
        <p:nvSpPr>
          <p:cNvPr id="3" name="Content Placeholder 2"/>
          <p:cNvSpPr>
            <a:spLocks noGrp="1"/>
          </p:cNvSpPr>
          <p:nvPr>
            <p:ph sz="half" idx="1"/>
          </p:nvPr>
        </p:nvSpPr>
        <p:spPr>
          <a:xfrm>
            <a:off x="90616" y="1713469"/>
            <a:ext cx="5428335" cy="4463493"/>
          </a:xfrm>
        </p:spPr>
        <p:txBody>
          <a:bodyPr>
            <a:normAutofit/>
          </a:bodyPr>
          <a:lstStyle/>
          <a:p>
            <a:pPr marL="0" indent="0">
              <a:buNone/>
            </a:pPr>
            <a:endParaRPr lang="cy-GB" dirty="0">
              <a:cs typeface="Arial" panose="020B0604020202020204" pitchFamily="34" charset="0"/>
            </a:endParaRPr>
          </a:p>
          <a:p>
            <a:r>
              <a:rPr lang="en-GB" dirty="0">
                <a:latin typeface="Arial" panose="020B0604020202020204" pitchFamily="34" charset="0"/>
                <a:cs typeface="Arial" panose="020B0604020202020204" pitchFamily="34" charset="0"/>
              </a:rPr>
              <a:t>Plays an important part in language revitalisation;</a:t>
            </a:r>
          </a:p>
          <a:p>
            <a:r>
              <a:rPr lang="en-GB" dirty="0">
                <a:latin typeface="Arial" panose="020B0604020202020204" pitchFamily="34" charset="0"/>
                <a:cs typeface="Arial" panose="020B0604020202020204" pitchFamily="34" charset="0"/>
              </a:rPr>
              <a:t>Raises status of minority languages.</a:t>
            </a:r>
          </a:p>
          <a:p>
            <a:pPr marL="0" indent="0">
              <a:buNone/>
            </a:pPr>
            <a:endParaRPr lang="cy-GB" sz="2600" dirty="0">
              <a:latin typeface="Arial" panose="020B0604020202020204" pitchFamily="34" charset="0"/>
              <a:cs typeface="Arial" panose="020B0604020202020204" pitchFamily="34" charset="0"/>
            </a:endParaRPr>
          </a:p>
        </p:txBody>
      </p:sp>
      <p:pic>
        <p:nvPicPr>
          <p:cNvPr id="6" name="Content Placeholder 5" descr="A person wearing goggles and swimming&#10;&#10;Description automatically generated with low confidence">
            <a:extLst>
              <a:ext uri="{FF2B5EF4-FFF2-40B4-BE49-F238E27FC236}">
                <a16:creationId xmlns:a16="http://schemas.microsoft.com/office/drawing/2014/main" id="{DCF4EF3B-D0BE-B753-F3CB-0AD0C5322936}"/>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096000" y="1684499"/>
            <a:ext cx="5428335" cy="3039483"/>
          </a:xfrm>
        </p:spPr>
      </p:pic>
    </p:spTree>
    <p:extLst>
      <p:ext uri="{BB962C8B-B14F-4D97-AF65-F5344CB8AC3E}">
        <p14:creationId xmlns:p14="http://schemas.microsoft.com/office/powerpoint/2010/main" val="42566987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9AC69B2-660B-3D77-5533-DDF5020C6A53}"/>
              </a:ext>
            </a:extLst>
          </p:cNvPr>
          <p:cNvSpPr/>
          <p:nvPr/>
        </p:nvSpPr>
        <p:spPr>
          <a:xfrm>
            <a:off x="1" y="0"/>
            <a:ext cx="12192000" cy="5782962"/>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37351" y="469557"/>
            <a:ext cx="11016449" cy="1272504"/>
          </a:xfrm>
        </p:spPr>
        <p:txBody>
          <a:bodyPr>
            <a:normAutofit/>
          </a:bodyPr>
          <a:lstStyle/>
          <a:p>
            <a:pPr algn="ctr"/>
            <a:r>
              <a:rPr lang="en-GB" dirty="0">
                <a:latin typeface="Arial" panose="020B0604020202020204" pitchFamily="34" charset="0"/>
                <a:cs typeface="Arial" panose="020B0604020202020204" pitchFamily="34" charset="0"/>
              </a:rPr>
              <a:t>Immersion method</a:t>
            </a:r>
          </a:p>
        </p:txBody>
      </p:sp>
      <p:sp>
        <p:nvSpPr>
          <p:cNvPr id="4" name="Content Placeholder 3"/>
          <p:cNvSpPr>
            <a:spLocks noGrp="1"/>
          </p:cNvSpPr>
          <p:nvPr>
            <p:ph sz="half" idx="2"/>
          </p:nvPr>
        </p:nvSpPr>
        <p:spPr>
          <a:xfrm>
            <a:off x="524435" y="1742061"/>
            <a:ext cx="11345009" cy="3921892"/>
          </a:xfrm>
        </p:spPr>
        <p:txBody>
          <a:bodyPr>
            <a:normAutofit/>
          </a:bodyPr>
          <a:lstStyle/>
          <a:p>
            <a:r>
              <a:rPr lang="en-GB" dirty="0">
                <a:latin typeface="Arial" panose="020B0604020202020204" pitchFamily="34" charset="0"/>
                <a:cs typeface="Arial" panose="020B0604020202020204" pitchFamily="34" charset="0"/>
              </a:rPr>
              <a:t>Applied worldwide:</a:t>
            </a:r>
          </a:p>
          <a:p>
            <a:pPr>
              <a:buFontTx/>
              <a:buChar char="-"/>
            </a:pPr>
            <a:r>
              <a:rPr lang="en-GB" dirty="0">
                <a:latin typeface="Arial" panose="020B0604020202020204" pitchFamily="34" charset="0"/>
                <a:cs typeface="Arial" panose="020B0604020202020204" pitchFamily="34" charset="0"/>
              </a:rPr>
              <a:t>Basque – Spain;</a:t>
            </a:r>
          </a:p>
          <a:p>
            <a:pPr>
              <a:buFontTx/>
              <a:buChar char="-"/>
            </a:pPr>
            <a:r>
              <a:rPr lang="en-GB" dirty="0">
                <a:latin typeface="Arial" panose="020B0604020202020204" pitchFamily="34" charset="0"/>
                <a:cs typeface="Arial" panose="020B0604020202020204" pitchFamily="34" charset="0"/>
              </a:rPr>
              <a:t>Maori – New Zealand;</a:t>
            </a:r>
          </a:p>
          <a:p>
            <a:pPr>
              <a:buFontTx/>
              <a:buChar char="-"/>
            </a:pPr>
            <a:r>
              <a:rPr lang="en-GB" dirty="0">
                <a:latin typeface="Arial" panose="020B0604020202020204" pitchFamily="34" charset="0"/>
                <a:cs typeface="Arial" panose="020B0604020202020204" pitchFamily="34" charset="0"/>
              </a:rPr>
              <a:t>Sami – Scandinavia;</a:t>
            </a:r>
          </a:p>
          <a:p>
            <a:pPr>
              <a:buFontTx/>
              <a:buChar char="-"/>
            </a:pPr>
            <a:r>
              <a:rPr lang="en-GB" dirty="0">
                <a:latin typeface="Arial" panose="020B0604020202020204" pitchFamily="34" charset="0"/>
                <a:cs typeface="Arial" panose="020B0604020202020204" pitchFamily="34" charset="0"/>
              </a:rPr>
              <a:t>Gaelic – Scotland/Ireland;</a:t>
            </a:r>
          </a:p>
          <a:p>
            <a:pPr>
              <a:buFontTx/>
              <a:buChar char="-"/>
            </a:pPr>
            <a:r>
              <a:rPr lang="en-GB" dirty="0">
                <a:latin typeface="Arial" panose="020B0604020202020204" pitchFamily="34" charset="0"/>
                <a:cs typeface="Arial" panose="020B0604020202020204" pitchFamily="34" charset="0"/>
              </a:rPr>
              <a:t>Welsh – Wales.</a:t>
            </a:r>
          </a:p>
          <a:p>
            <a:pPr>
              <a:buFontTx/>
              <a:buChar char="-"/>
            </a:pPr>
            <a:endParaRPr lang="en-GB" dirty="0">
              <a:solidFill>
                <a:srgbClr val="002060"/>
              </a:solidFill>
              <a:latin typeface="Arial" panose="020B0604020202020204" pitchFamily="34" charset="0"/>
            </a:endParaRPr>
          </a:p>
        </p:txBody>
      </p:sp>
      <p:pic>
        <p:nvPicPr>
          <p:cNvPr id="3" name="Picture 2">
            <a:extLst>
              <a:ext uri="{FF2B5EF4-FFF2-40B4-BE49-F238E27FC236}">
                <a16:creationId xmlns:a16="http://schemas.microsoft.com/office/drawing/2014/main" id="{626A325F-0B26-CB8F-E82B-918CD28EAC63}"/>
              </a:ext>
            </a:extLst>
          </p:cNvPr>
          <p:cNvPicPr>
            <a:picLocks noChangeAspect="1"/>
          </p:cNvPicPr>
          <p:nvPr/>
        </p:nvPicPr>
        <p:blipFill>
          <a:blip r:embed="rId3"/>
          <a:stretch>
            <a:fillRect/>
          </a:stretch>
        </p:blipFill>
        <p:spPr>
          <a:xfrm>
            <a:off x="4986435" y="1819918"/>
            <a:ext cx="2143125" cy="2143125"/>
          </a:xfrm>
          <a:prstGeom prst="rect">
            <a:avLst/>
          </a:prstGeom>
        </p:spPr>
      </p:pic>
      <p:pic>
        <p:nvPicPr>
          <p:cNvPr id="6" name="Picture 5">
            <a:extLst>
              <a:ext uri="{FF2B5EF4-FFF2-40B4-BE49-F238E27FC236}">
                <a16:creationId xmlns:a16="http://schemas.microsoft.com/office/drawing/2014/main" id="{9A7D5B60-8E6D-70A0-9441-9F9857CEEDC3}"/>
              </a:ext>
            </a:extLst>
          </p:cNvPr>
          <p:cNvPicPr>
            <a:picLocks noChangeAspect="1"/>
          </p:cNvPicPr>
          <p:nvPr/>
        </p:nvPicPr>
        <p:blipFill>
          <a:blip r:embed="rId4"/>
          <a:stretch>
            <a:fillRect/>
          </a:stretch>
        </p:blipFill>
        <p:spPr>
          <a:xfrm>
            <a:off x="9738525" y="342389"/>
            <a:ext cx="1952625" cy="2343150"/>
          </a:xfrm>
          <a:prstGeom prst="rect">
            <a:avLst/>
          </a:prstGeom>
        </p:spPr>
      </p:pic>
      <p:pic>
        <p:nvPicPr>
          <p:cNvPr id="7" name="Picture 6">
            <a:extLst>
              <a:ext uri="{FF2B5EF4-FFF2-40B4-BE49-F238E27FC236}">
                <a16:creationId xmlns:a16="http://schemas.microsoft.com/office/drawing/2014/main" id="{3AF1ADD9-94CE-0B4C-EF7F-8AB5EC8DA381}"/>
              </a:ext>
            </a:extLst>
          </p:cNvPr>
          <p:cNvPicPr>
            <a:picLocks noChangeAspect="1"/>
          </p:cNvPicPr>
          <p:nvPr/>
        </p:nvPicPr>
        <p:blipFill>
          <a:blip r:embed="rId5"/>
          <a:stretch>
            <a:fillRect/>
          </a:stretch>
        </p:blipFill>
        <p:spPr>
          <a:xfrm>
            <a:off x="9616653" y="3264553"/>
            <a:ext cx="2047875" cy="2238375"/>
          </a:xfrm>
          <a:prstGeom prst="rect">
            <a:avLst/>
          </a:prstGeom>
        </p:spPr>
      </p:pic>
      <p:pic>
        <p:nvPicPr>
          <p:cNvPr id="8" name="Picture 7">
            <a:extLst>
              <a:ext uri="{FF2B5EF4-FFF2-40B4-BE49-F238E27FC236}">
                <a16:creationId xmlns:a16="http://schemas.microsoft.com/office/drawing/2014/main" id="{F9DEE6B3-56FC-D5C9-9DD2-1D78AADB4B14}"/>
              </a:ext>
            </a:extLst>
          </p:cNvPr>
          <p:cNvPicPr>
            <a:picLocks noChangeAspect="1"/>
          </p:cNvPicPr>
          <p:nvPr/>
        </p:nvPicPr>
        <p:blipFill>
          <a:blip r:embed="rId6"/>
          <a:stretch>
            <a:fillRect/>
          </a:stretch>
        </p:blipFill>
        <p:spPr>
          <a:xfrm>
            <a:off x="7513649" y="2211618"/>
            <a:ext cx="1724025" cy="2657475"/>
          </a:xfrm>
          <a:prstGeom prst="rect">
            <a:avLst/>
          </a:prstGeom>
        </p:spPr>
      </p:pic>
    </p:spTree>
    <p:extLst>
      <p:ext uri="{BB962C8B-B14F-4D97-AF65-F5344CB8AC3E}">
        <p14:creationId xmlns:p14="http://schemas.microsoft.com/office/powerpoint/2010/main" val="15359515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1905640-6890-B9F5-AFC2-850FDC9CCE20}"/>
              </a:ext>
            </a:extLst>
          </p:cNvPr>
          <p:cNvSpPr/>
          <p:nvPr/>
        </p:nvSpPr>
        <p:spPr>
          <a:xfrm>
            <a:off x="0" y="0"/>
            <a:ext cx="12192000" cy="6013622"/>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75208" y="365127"/>
            <a:ext cx="11078592" cy="717949"/>
          </a:xfrm>
        </p:spPr>
        <p:txBody>
          <a:bodyPr>
            <a:normAutofit/>
          </a:bodyPr>
          <a:lstStyle/>
          <a:p>
            <a:r>
              <a:rPr lang="en-GB" sz="3600" dirty="0">
                <a:latin typeface="Arial" panose="020B0604020202020204" pitchFamily="34" charset="0"/>
                <a:cs typeface="Arial" panose="020B0604020202020204" pitchFamily="34" charset="0"/>
              </a:rPr>
              <a:t>(</a:t>
            </a:r>
            <a:r>
              <a:rPr lang="en-GB" sz="3600" dirty="0" err="1">
                <a:latin typeface="Arial" panose="020B0604020202020204" pitchFamily="34" charset="0"/>
                <a:cs typeface="Arial" panose="020B0604020202020204" pitchFamily="34" charset="0"/>
              </a:rPr>
              <a:t>Gorrara</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et al., </a:t>
            </a:r>
            <a:r>
              <a:rPr lang="en-GB" sz="3600" dirty="0">
                <a:latin typeface="Arial" panose="020B0604020202020204" pitchFamily="34" charset="0"/>
                <a:cs typeface="Arial" panose="020B0604020202020204" pitchFamily="34" charset="0"/>
              </a:rPr>
              <a:t>2020, p. 72-73)</a:t>
            </a:r>
          </a:p>
        </p:txBody>
      </p:sp>
      <p:sp>
        <p:nvSpPr>
          <p:cNvPr id="4" name="Content Placeholder 3"/>
          <p:cNvSpPr>
            <a:spLocks noGrp="1"/>
          </p:cNvSpPr>
          <p:nvPr>
            <p:ph sz="half" idx="2"/>
          </p:nvPr>
        </p:nvSpPr>
        <p:spPr>
          <a:xfrm>
            <a:off x="362465" y="1474573"/>
            <a:ext cx="11442357" cy="4686530"/>
          </a:xfrm>
        </p:spPr>
        <p:txBody>
          <a:bodyPr>
            <a:normAutofit/>
          </a:bodyPr>
          <a:lstStyle/>
          <a:p>
            <a:pPr marL="0" indent="0">
              <a:buNone/>
            </a:pPr>
            <a:r>
              <a:rPr lang="en-GB" dirty="0">
                <a:latin typeface="Arial" panose="020B0604020202020204" pitchFamily="34" charset="0"/>
              </a:rPr>
              <a:t>“Today, Wales is seen as an example of best practice in using language immersion methods in education to 'offset' the decline of minority languages. Immersion programmes provide a good opportunity for those who do not speak Welsh at home to learn and be taught in the language alongside those who speak Welsh at home, so that new speakers are gained and the foundations are laid for a dynamic, developing and inclusive idea of ​​bilingualism that is accepted as standard.”</a:t>
            </a:r>
          </a:p>
        </p:txBody>
      </p:sp>
    </p:spTree>
    <p:extLst>
      <p:ext uri="{BB962C8B-B14F-4D97-AF65-F5344CB8AC3E}">
        <p14:creationId xmlns:p14="http://schemas.microsoft.com/office/powerpoint/2010/main" val="23482059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C8B65E8-881D-33EC-B265-88BE9851E3A9}"/>
              </a:ext>
            </a:extLst>
          </p:cNvPr>
          <p:cNvSpPr/>
          <p:nvPr/>
        </p:nvSpPr>
        <p:spPr>
          <a:xfrm>
            <a:off x="0" y="0"/>
            <a:ext cx="12192000" cy="598067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8"/>
            <a:ext cx="10515600" cy="773560"/>
          </a:xfrm>
        </p:spPr>
        <p:txBody>
          <a:bodyPr>
            <a:noAutofit/>
          </a:bodyPr>
          <a:lstStyle/>
          <a:p>
            <a:pPr algn="ctr"/>
            <a:r>
              <a:rPr lang="en-GB" dirty="0">
                <a:latin typeface="Arial" panose="020B0604020202020204" pitchFamily="34" charset="0"/>
                <a:cs typeface="Arial" panose="020B0604020202020204" pitchFamily="34" charset="0"/>
              </a:rPr>
              <a:t>However…</a:t>
            </a:r>
          </a:p>
        </p:txBody>
      </p:sp>
      <p:sp>
        <p:nvSpPr>
          <p:cNvPr id="4" name="Content Placeholder 3"/>
          <p:cNvSpPr>
            <a:spLocks noGrp="1"/>
          </p:cNvSpPr>
          <p:nvPr>
            <p:ph sz="half" idx="2"/>
          </p:nvPr>
        </p:nvSpPr>
        <p:spPr>
          <a:xfrm>
            <a:off x="672353" y="1547004"/>
            <a:ext cx="11243601" cy="4629959"/>
          </a:xfrm>
        </p:spPr>
        <p:txBody>
          <a:bodyPr/>
          <a:lstStyle/>
          <a:p>
            <a:r>
              <a:rPr lang="en-GB" dirty="0">
                <a:latin typeface="Arial" panose="020B0604020202020204" pitchFamily="34" charset="0"/>
                <a:cs typeface="Arial" panose="020B0604020202020204" pitchFamily="34" charset="0"/>
              </a:rPr>
              <a:t>During the first stages of language development, the mother tongue must be referred to, </a:t>
            </a:r>
            <a:r>
              <a:rPr lang="en-GB" b="1" dirty="0">
                <a:latin typeface="Arial" panose="020B0604020202020204" pitchFamily="34" charset="0"/>
                <a:cs typeface="Arial" panose="020B0604020202020204" pitchFamily="34" charset="0"/>
              </a:rPr>
              <a:t>constantly</a:t>
            </a:r>
            <a:r>
              <a:rPr lang="en-GB" dirty="0">
                <a:latin typeface="Arial" panose="020B0604020202020204" pitchFamily="34" charset="0"/>
                <a:cs typeface="Arial" panose="020B0604020202020204" pitchFamily="34" charset="0"/>
              </a:rPr>
              <a:t>, to enable children to make linguistic connections;</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Consider practice in settings with target language policies?</a:t>
            </a:r>
          </a:p>
        </p:txBody>
      </p:sp>
    </p:spTree>
    <p:extLst>
      <p:ext uri="{BB962C8B-B14F-4D97-AF65-F5344CB8AC3E}">
        <p14:creationId xmlns:p14="http://schemas.microsoft.com/office/powerpoint/2010/main" val="26719293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8264A9E-62AF-3679-9646-8D5692C29807}"/>
              </a:ext>
            </a:extLst>
          </p:cNvPr>
          <p:cNvSpPr/>
          <p:nvPr/>
        </p:nvSpPr>
        <p:spPr>
          <a:xfrm>
            <a:off x="0" y="0"/>
            <a:ext cx="12192000" cy="589005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906010" y="365127"/>
            <a:ext cx="10447789" cy="1325563"/>
          </a:xfrm>
        </p:spPr>
        <p:txBody>
          <a:bodyPr>
            <a:normAutofit/>
          </a:bodyPr>
          <a:lstStyle/>
          <a:p>
            <a:pPr algn="ctr"/>
            <a:r>
              <a:rPr lang="en-GB" dirty="0">
                <a:latin typeface="Arial" panose="020B0604020202020204" pitchFamily="34" charset="0"/>
                <a:cs typeface="Arial" panose="020B0604020202020204" pitchFamily="34" charset="0"/>
              </a:rPr>
              <a:t>Language Attrition</a:t>
            </a:r>
          </a:p>
        </p:txBody>
      </p:sp>
      <p:sp>
        <p:nvSpPr>
          <p:cNvPr id="4" name="Content Placeholder 3"/>
          <p:cNvSpPr>
            <a:spLocks noGrp="1"/>
          </p:cNvSpPr>
          <p:nvPr>
            <p:ph sz="half" idx="2"/>
          </p:nvPr>
        </p:nvSpPr>
        <p:spPr>
          <a:xfrm>
            <a:off x="537882" y="1825625"/>
            <a:ext cx="10815918" cy="4351338"/>
          </a:xfrm>
        </p:spPr>
        <p:txBody>
          <a:bodyPr/>
          <a:lstStyle/>
          <a:p>
            <a:r>
              <a:rPr lang="en-GB" dirty="0">
                <a:latin typeface="Arial" panose="020B0604020202020204" pitchFamily="34" charset="0"/>
                <a:cs typeface="Arial" panose="020B0604020202020204" pitchFamily="34" charset="0"/>
              </a:rPr>
              <a:t>Progressive loss of language due to lack of use;</a:t>
            </a:r>
          </a:p>
          <a:p>
            <a:r>
              <a:rPr lang="en-GB" dirty="0">
                <a:latin typeface="Arial" panose="020B0604020202020204" pitchFamily="34" charset="0"/>
                <a:cs typeface="Arial" panose="020B0604020202020204" pitchFamily="34" charset="0"/>
              </a:rPr>
              <a:t>Difficulty in remembering common words;</a:t>
            </a:r>
          </a:p>
          <a:p>
            <a:r>
              <a:rPr lang="en-GB" dirty="0">
                <a:latin typeface="Arial" panose="020B0604020202020204" pitchFamily="34" charset="0"/>
                <a:cs typeface="Arial" panose="020B0604020202020204" pitchFamily="34" charset="0"/>
              </a:rPr>
              <a:t>Can lead to isolation;</a:t>
            </a:r>
          </a:p>
          <a:p>
            <a:r>
              <a:rPr lang="en-GB" dirty="0">
                <a:latin typeface="Arial" panose="020B0604020202020204" pitchFamily="34" charset="0"/>
                <a:cs typeface="Arial" panose="020B0604020202020204" pitchFamily="34" charset="0"/>
              </a:rPr>
              <a:t>First language is dormant.</a:t>
            </a:r>
          </a:p>
          <a:p>
            <a:pPr marL="0" indent="0" algn="r">
              <a:buNone/>
            </a:pPr>
            <a:r>
              <a:rPr lang="en-GB" sz="2000" dirty="0">
                <a:latin typeface="Arial" panose="020B0604020202020204" pitchFamily="34" charset="0"/>
                <a:cs typeface="Arial" panose="020B0604020202020204" pitchFamily="34" charset="0"/>
              </a:rPr>
              <a:t>(</a:t>
            </a:r>
            <a:r>
              <a:rPr lang="en-GB" sz="2000" dirty="0" err="1">
                <a:latin typeface="Arial" panose="020B0604020202020204" pitchFamily="34" charset="0"/>
                <a:cs typeface="Arial" panose="020B0604020202020204" pitchFamily="34" charset="0"/>
              </a:rPr>
              <a:t>Schmid</a:t>
            </a:r>
            <a:r>
              <a:rPr lang="en-GB" sz="2000" dirty="0">
                <a:latin typeface="Arial" panose="020B0604020202020204" pitchFamily="34" charset="0"/>
                <a:cs typeface="Arial" panose="020B0604020202020204" pitchFamily="34" charset="0"/>
              </a:rPr>
              <a:t>, 2016)</a:t>
            </a:r>
          </a:p>
        </p:txBody>
      </p:sp>
    </p:spTree>
    <p:extLst>
      <p:ext uri="{BB962C8B-B14F-4D97-AF65-F5344CB8AC3E}">
        <p14:creationId xmlns:p14="http://schemas.microsoft.com/office/powerpoint/2010/main" val="9437006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6652306-772D-D9BA-CD00-E33C7CCDAD3D}"/>
              </a:ext>
            </a:extLst>
          </p:cNvPr>
          <p:cNvSpPr/>
          <p:nvPr/>
        </p:nvSpPr>
        <p:spPr>
          <a:xfrm>
            <a:off x="1" y="0"/>
            <a:ext cx="12192000" cy="607128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Arial" panose="020B0604020202020204" pitchFamily="34" charset="0"/>
              <a:cs typeface="Arial" panose="020B0604020202020204" pitchFamily="34" charset="0"/>
            </a:endParaRPr>
          </a:p>
        </p:txBody>
      </p:sp>
      <p:sp>
        <p:nvSpPr>
          <p:cNvPr id="2" name="Title 1"/>
          <p:cNvSpPr>
            <a:spLocks noGrp="1"/>
          </p:cNvSpPr>
          <p:nvPr>
            <p:ph type="title"/>
          </p:nvPr>
        </p:nvSpPr>
        <p:spPr>
          <a:xfrm>
            <a:off x="603682" y="365127"/>
            <a:ext cx="10750118" cy="824481"/>
          </a:xfrm>
        </p:spPr>
        <p:txBody>
          <a:bodyPr>
            <a:normAutofit/>
          </a:bodyPr>
          <a:lstStyle/>
          <a:p>
            <a:r>
              <a:rPr lang="en-GB" sz="3600" dirty="0">
                <a:latin typeface="Arial" panose="020B0604020202020204" pitchFamily="34" charset="0"/>
                <a:cs typeface="Arial" panose="020B0604020202020204" pitchFamily="34" charset="0"/>
              </a:rPr>
              <a:t>Hickey &amp; de Mejia (2014: 140)</a:t>
            </a:r>
          </a:p>
        </p:txBody>
      </p:sp>
      <p:sp>
        <p:nvSpPr>
          <p:cNvPr id="6" name="Content Placeholder 2"/>
          <p:cNvSpPr>
            <a:spLocks noGrp="1"/>
          </p:cNvSpPr>
          <p:nvPr>
            <p:ph sz="half" idx="1"/>
          </p:nvPr>
        </p:nvSpPr>
        <p:spPr>
          <a:xfrm>
            <a:off x="168677" y="1441622"/>
            <a:ext cx="11807300" cy="4735341"/>
          </a:xfrm>
        </p:spPr>
        <p:txBody>
          <a:bodyPr>
            <a:normAutofit/>
          </a:bodyPr>
          <a:lstStyle/>
          <a:p>
            <a:pPr marL="0" indent="0" algn="just">
              <a:buNone/>
            </a:pPr>
            <a:r>
              <a:rPr lang="en-GB" sz="2600" dirty="0">
                <a:latin typeface="Arial" panose="020B0604020202020204" pitchFamily="34" charset="0"/>
              </a:rPr>
              <a:t>The provision of developmentally appropriate activities and learning in early years’ immersion is highly demanding in requiring differentiation for the </a:t>
            </a:r>
            <a:r>
              <a:rPr lang="en-GB" sz="2600" b="1" dirty="0">
                <a:solidFill>
                  <a:srgbClr val="7030A0"/>
                </a:solidFill>
                <a:latin typeface="Arial" panose="020B0604020202020204" pitchFamily="34" charset="0"/>
              </a:rPr>
              <a:t>range of needs </a:t>
            </a:r>
            <a:r>
              <a:rPr lang="en-GB" sz="2600" dirty="0">
                <a:latin typeface="Arial" panose="020B0604020202020204" pitchFamily="34" charset="0"/>
              </a:rPr>
              <a:t>in each group…. </a:t>
            </a:r>
            <a:r>
              <a:rPr lang="en-GB" sz="2600" b="1" dirty="0">
                <a:solidFill>
                  <a:srgbClr val="7030A0"/>
                </a:solidFill>
                <a:latin typeface="Arial" panose="020B0604020202020204" pitchFamily="34" charset="0"/>
              </a:rPr>
              <a:t>teachers cannot apply a ‘one size fits all’ approach </a:t>
            </a:r>
            <a:r>
              <a:rPr lang="en-GB" sz="2600" dirty="0">
                <a:latin typeface="Arial" panose="020B0604020202020204" pitchFamily="34" charset="0"/>
              </a:rPr>
              <a:t>to this task, but must be flexible in work planning in order to </a:t>
            </a:r>
            <a:r>
              <a:rPr lang="en-GB" sz="2600" b="1" dirty="0">
                <a:solidFill>
                  <a:srgbClr val="7030A0"/>
                </a:solidFill>
                <a:latin typeface="Arial" panose="020B0604020202020204" pitchFamily="34" charset="0"/>
              </a:rPr>
              <a:t>adapt to different language proficiency </a:t>
            </a:r>
            <a:r>
              <a:rPr lang="en-GB" sz="2600" dirty="0">
                <a:latin typeface="Arial" panose="020B0604020202020204" pitchFamily="34" charset="0"/>
              </a:rPr>
              <a:t>levels, as well as differences in general ability in different classrooms. Children at higher levels of proficiency need </a:t>
            </a:r>
            <a:r>
              <a:rPr lang="en-GB" sz="2600" b="1" dirty="0">
                <a:solidFill>
                  <a:srgbClr val="7030A0"/>
                </a:solidFill>
                <a:latin typeface="Arial" panose="020B0604020202020204" pitchFamily="34" charset="0"/>
              </a:rPr>
              <a:t>enriched input and vocabulary </a:t>
            </a:r>
            <a:r>
              <a:rPr lang="en-GB" sz="2600" dirty="0">
                <a:latin typeface="Arial" panose="020B0604020202020204" pitchFamily="34" charset="0"/>
              </a:rPr>
              <a:t>development through </a:t>
            </a:r>
            <a:r>
              <a:rPr lang="en-GB" sz="2600" b="1" dirty="0">
                <a:solidFill>
                  <a:srgbClr val="7030A0"/>
                </a:solidFill>
                <a:latin typeface="Arial" panose="020B0604020202020204" pitchFamily="34" charset="0"/>
              </a:rPr>
              <a:t>more challenging stories and role-play tasks</a:t>
            </a:r>
            <a:r>
              <a:rPr lang="en-GB" sz="2600" dirty="0">
                <a:latin typeface="Arial" panose="020B0604020202020204" pitchFamily="34" charset="0"/>
              </a:rPr>
              <a:t>, and </a:t>
            </a:r>
            <a:r>
              <a:rPr lang="en-GB" sz="2600" b="1" dirty="0">
                <a:solidFill>
                  <a:srgbClr val="7030A0"/>
                </a:solidFill>
                <a:latin typeface="Arial" panose="020B0604020202020204" pitchFamily="34" charset="0"/>
              </a:rPr>
              <a:t>teachers need training and sensitivity </a:t>
            </a:r>
            <a:r>
              <a:rPr lang="en-GB" sz="2600" dirty="0">
                <a:latin typeface="Arial" panose="020B0604020202020204" pitchFamily="34" charset="0"/>
              </a:rPr>
              <a:t>in order to provide children with input that is appropriate to their different levels of competence, while simultaneously supporting the other aspects of their development. </a:t>
            </a:r>
          </a:p>
        </p:txBody>
      </p:sp>
    </p:spTree>
    <p:extLst>
      <p:ext uri="{BB962C8B-B14F-4D97-AF65-F5344CB8AC3E}">
        <p14:creationId xmlns:p14="http://schemas.microsoft.com/office/powerpoint/2010/main" val="38746753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2EAC520-C34F-284D-02F8-C5754AF593BE}"/>
              </a:ext>
            </a:extLst>
          </p:cNvPr>
          <p:cNvSpPr/>
          <p:nvPr/>
        </p:nvSpPr>
        <p:spPr>
          <a:xfrm>
            <a:off x="0" y="0"/>
            <a:ext cx="12192000" cy="584886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428878" y="365127"/>
            <a:ext cx="10924922" cy="1109446"/>
          </a:xfrm>
        </p:spPr>
        <p:txBody>
          <a:bodyPr>
            <a:normAutofit fontScale="90000"/>
          </a:bodyPr>
          <a:lstStyle/>
          <a:p>
            <a:pPr algn="ctr"/>
            <a:r>
              <a:rPr lang="en-GB" altLang="en-US" sz="4900" dirty="0">
                <a:latin typeface="Arial" panose="020B0604020202020204" pitchFamily="34" charset="0"/>
                <a:cs typeface="Arial" panose="020B0604020202020204" pitchFamily="34" charset="0"/>
              </a:rPr>
              <a:t>EAL in Education </a:t>
            </a:r>
            <a:r>
              <a:rPr lang="en-GB" altLang="en-US" sz="2700" dirty="0">
                <a:latin typeface="Arial" panose="020B0604020202020204" pitchFamily="34" charset="0"/>
                <a:cs typeface="Arial" panose="020B0604020202020204" pitchFamily="34" charset="0"/>
              </a:rPr>
              <a:t>(NALDIC, 2023)</a:t>
            </a:r>
            <a:br>
              <a:rPr lang="en-GB" altLang="en-US" sz="3200" dirty="0">
                <a:latin typeface="Arial" panose="020B0604020202020204" pitchFamily="34" charset="0"/>
              </a:rPr>
            </a:br>
            <a:endParaRPr lang="en-GB" altLang="en-US" sz="3200" dirty="0">
              <a:solidFill>
                <a:srgbClr val="002060"/>
              </a:solidFill>
              <a:latin typeface="Arial" panose="020B0604020202020204" pitchFamily="34" charset="0"/>
            </a:endParaRPr>
          </a:p>
        </p:txBody>
      </p:sp>
      <p:sp>
        <p:nvSpPr>
          <p:cNvPr id="6148" name="Content Placeholder 3"/>
          <p:cNvSpPr>
            <a:spLocks noGrp="1"/>
          </p:cNvSpPr>
          <p:nvPr>
            <p:ph sz="half" idx="2"/>
          </p:nvPr>
        </p:nvSpPr>
        <p:spPr>
          <a:xfrm>
            <a:off x="201706" y="1839700"/>
            <a:ext cx="11891440" cy="4188866"/>
          </a:xfrm>
        </p:spPr>
        <p:txBody>
          <a:bodyPr>
            <a:normAutofit/>
          </a:bodyPr>
          <a:lstStyle/>
          <a:p>
            <a:pPr marL="0" indent="0">
              <a:buNone/>
            </a:pPr>
            <a:r>
              <a:rPr lang="en-GB" dirty="0">
                <a:latin typeface="Arial" panose="020B0604020202020204" pitchFamily="34" charset="0"/>
                <a:cs typeface="Arial" panose="020B0604020202020204" pitchFamily="34" charset="0"/>
              </a:rPr>
              <a:t>What does a learner need to do?</a:t>
            </a:r>
          </a:p>
          <a:p>
            <a:r>
              <a:rPr lang="en-GB" dirty="0">
                <a:latin typeface="Arial" panose="020B0604020202020204" pitchFamily="34" charset="0"/>
                <a:cs typeface="Arial" panose="020B0604020202020204" pitchFamily="34" charset="0"/>
              </a:rPr>
              <a:t>engage in learning through the curriculum;</a:t>
            </a:r>
          </a:p>
          <a:p>
            <a:r>
              <a:rPr lang="en-GB" dirty="0">
                <a:latin typeface="Arial" panose="020B0604020202020204" pitchFamily="34" charset="0"/>
                <a:cs typeface="Arial" panose="020B0604020202020204" pitchFamily="34" charset="0"/>
              </a:rPr>
              <a:t>go through the ‘daunting’ process of learning to socialise with children in the language she has yet to learn;</a:t>
            </a:r>
          </a:p>
          <a:p>
            <a:r>
              <a:rPr lang="en-GB" dirty="0">
                <a:latin typeface="Arial" panose="020B0604020202020204" pitchFamily="34" charset="0"/>
                <a:cs typeface="Arial" panose="020B0604020202020204" pitchFamily="34" charset="0"/>
              </a:rPr>
              <a:t>learn the social practices of the classroom and the school which are culturally embedded; </a:t>
            </a:r>
          </a:p>
          <a:p>
            <a:r>
              <a:rPr lang="en-GB" dirty="0">
                <a:latin typeface="Arial" panose="020B0604020202020204" pitchFamily="34" charset="0"/>
                <a:cs typeface="Arial" panose="020B0604020202020204" pitchFamily="34" charset="0"/>
              </a:rPr>
              <a:t>these are likely to be far less consistent with her home background than for the majority of children.</a:t>
            </a:r>
          </a:p>
          <a:p>
            <a:pPr marL="914400" lvl="2" indent="0" algn="r">
              <a:buNone/>
            </a:pPr>
            <a:endParaRPr lang="en-GB" dirty="0">
              <a:solidFill>
                <a:srgbClr val="0070C0"/>
              </a:solidFill>
              <a:latin typeface="Arial" panose="020B0604020202020204" pitchFamily="34" charset="0"/>
            </a:endParaRPr>
          </a:p>
          <a:p>
            <a:endParaRPr lang="en-GB" altLang="en-US" dirty="0">
              <a:solidFill>
                <a:srgbClr val="002060"/>
              </a:solidFill>
              <a:latin typeface="Arial" panose="020B0604020202020204" pitchFamily="34" charset="0"/>
            </a:endParaRPr>
          </a:p>
        </p:txBody>
      </p:sp>
    </p:spTree>
    <p:extLst>
      <p:ext uri="{BB962C8B-B14F-4D97-AF65-F5344CB8AC3E}">
        <p14:creationId xmlns:p14="http://schemas.microsoft.com/office/powerpoint/2010/main" val="36768404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A854D74-DCD6-AAE2-F9F4-A7F33E919120}"/>
              </a:ext>
            </a:extLst>
          </p:cNvPr>
          <p:cNvSpPr/>
          <p:nvPr/>
        </p:nvSpPr>
        <p:spPr>
          <a:xfrm>
            <a:off x="0" y="0"/>
            <a:ext cx="12192000" cy="598067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61394" y="365127"/>
            <a:ext cx="10892406" cy="792553"/>
          </a:xfrm>
        </p:spPr>
        <p:txBody>
          <a:bodyPr>
            <a:noAutofit/>
          </a:bodyPr>
          <a:lstStyle/>
          <a:p>
            <a:pPr algn="ctr"/>
            <a:r>
              <a:rPr lang="en-GB" dirty="0">
                <a:latin typeface="Arial" panose="020B0604020202020204" pitchFamily="34" charset="0"/>
                <a:cs typeface="Arial" panose="020B0604020202020204" pitchFamily="34" charset="0"/>
              </a:rPr>
              <a:t>Dual language approach</a:t>
            </a:r>
          </a:p>
        </p:txBody>
      </p:sp>
      <p:sp>
        <p:nvSpPr>
          <p:cNvPr id="4" name="Content Placeholder 3"/>
          <p:cNvSpPr>
            <a:spLocks noGrp="1"/>
          </p:cNvSpPr>
          <p:nvPr>
            <p:ph sz="half" idx="2"/>
          </p:nvPr>
        </p:nvSpPr>
        <p:spPr>
          <a:xfrm>
            <a:off x="242047" y="2043953"/>
            <a:ext cx="11536095" cy="4133010"/>
          </a:xfrm>
        </p:spPr>
        <p:txBody>
          <a:bodyPr/>
          <a:lstStyle/>
          <a:p>
            <a:r>
              <a:rPr lang="en-GB" dirty="0">
                <a:latin typeface="Arial" panose="020B0604020202020204" pitchFamily="34" charset="0"/>
                <a:cs typeface="Arial" panose="020B0604020202020204" pitchFamily="34" charset="0"/>
              </a:rPr>
              <a:t>“a strategic bilingual approach”;</a:t>
            </a:r>
          </a:p>
          <a:p>
            <a:r>
              <a:rPr lang="en-GB" dirty="0">
                <a:latin typeface="Arial" panose="020B0604020202020204" pitchFamily="34" charset="0"/>
                <a:cs typeface="Arial" panose="020B0604020202020204" pitchFamily="34" charset="0"/>
              </a:rPr>
              <a:t>Code-switching – alternating between 2 languages;</a:t>
            </a:r>
          </a:p>
          <a:p>
            <a:r>
              <a:rPr lang="en-GB" dirty="0">
                <a:latin typeface="Arial" panose="020B0604020202020204" pitchFamily="34" charset="0"/>
                <a:cs typeface="Arial" panose="020B0604020202020204" pitchFamily="34" charset="0"/>
              </a:rPr>
              <a:t>Targeted translation – specific terms translated as they are taught;</a:t>
            </a:r>
          </a:p>
          <a:p>
            <a:r>
              <a:rPr lang="en-GB" dirty="0" err="1">
                <a:latin typeface="Arial" panose="020B0604020202020204" pitchFamily="34" charset="0"/>
                <a:cs typeface="Arial" panose="020B0604020202020204" pitchFamily="34" charset="0"/>
              </a:rPr>
              <a:t>Translanguaging</a:t>
            </a:r>
            <a:r>
              <a:rPr lang="en-GB" dirty="0">
                <a:latin typeface="Arial" panose="020B0604020202020204" pitchFamily="34" charset="0"/>
                <a:cs typeface="Arial" panose="020B0604020202020204" pitchFamily="34" charset="0"/>
              </a:rPr>
              <a:t> – blending 2 languages together.</a:t>
            </a:r>
          </a:p>
          <a:p>
            <a:pPr marL="0" indent="0" algn="r">
              <a:buNone/>
            </a:pPr>
            <a:r>
              <a:rPr lang="en-GB" sz="2000" dirty="0">
                <a:latin typeface="Arial" panose="020B0604020202020204" pitchFamily="34" charset="0"/>
                <a:cs typeface="Arial" panose="020B0604020202020204" pitchFamily="34" charset="0"/>
              </a:rPr>
              <a:t>(Webb-Davies, 2017)</a:t>
            </a:r>
            <a:endParaRPr lang="en-GB" sz="2000" dirty="0">
              <a:solidFill>
                <a:srgbClr val="0070C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8754644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C96B83C-1459-77BE-5944-7078E1DE02D7}"/>
              </a:ext>
            </a:extLst>
          </p:cNvPr>
          <p:cNvSpPr/>
          <p:nvPr/>
        </p:nvSpPr>
        <p:spPr>
          <a:xfrm>
            <a:off x="0" y="0"/>
            <a:ext cx="12192000" cy="576648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7"/>
            <a:ext cx="10515600" cy="817721"/>
          </a:xfrm>
        </p:spPr>
        <p:txBody>
          <a:bodyPr>
            <a:noAutofit/>
          </a:bodyPr>
          <a:lstStyle/>
          <a:p>
            <a:pPr algn="ctr"/>
            <a:r>
              <a:rPr lang="en-GB" dirty="0">
                <a:latin typeface="Arial" panose="020B0604020202020204" pitchFamily="34" charset="0"/>
                <a:cs typeface="Arial" panose="020B0604020202020204" pitchFamily="34" charset="0"/>
              </a:rPr>
              <a:t>Dual language approach</a:t>
            </a:r>
          </a:p>
        </p:txBody>
      </p:sp>
      <p:sp>
        <p:nvSpPr>
          <p:cNvPr id="4" name="Content Placeholder 3"/>
          <p:cNvSpPr>
            <a:spLocks noGrp="1"/>
          </p:cNvSpPr>
          <p:nvPr>
            <p:ph sz="half" idx="2"/>
          </p:nvPr>
        </p:nvSpPr>
        <p:spPr>
          <a:xfrm>
            <a:off x="510989" y="1976718"/>
            <a:ext cx="11334266" cy="4200245"/>
          </a:xfrm>
        </p:spPr>
        <p:txBody>
          <a:bodyPr/>
          <a:lstStyle/>
          <a:p>
            <a:r>
              <a:rPr lang="en-GB" dirty="0">
                <a:latin typeface="Arial" panose="020B0604020202020204" pitchFamily="34" charset="0"/>
                <a:cs typeface="Arial" panose="020B0604020202020204" pitchFamily="34" charset="0"/>
              </a:rPr>
              <a:t>Enables children to embrace cultural awareness and diversity;</a:t>
            </a:r>
          </a:p>
          <a:p>
            <a:r>
              <a:rPr lang="en-GB" dirty="0">
                <a:latin typeface="Arial" panose="020B0604020202020204" pitchFamily="34" charset="0"/>
                <a:cs typeface="Arial" panose="020B0604020202020204" pitchFamily="34" charset="0"/>
              </a:rPr>
              <a:t>Improves children’s communication skills;</a:t>
            </a:r>
          </a:p>
          <a:p>
            <a:r>
              <a:rPr lang="en-GB" dirty="0">
                <a:latin typeface="Arial" panose="020B0604020202020204" pitchFamily="34" charset="0"/>
                <a:cs typeface="Arial" panose="020B0604020202020204" pitchFamily="34" charset="0"/>
              </a:rPr>
              <a:t>Retain their identity;</a:t>
            </a:r>
          </a:p>
          <a:p>
            <a:r>
              <a:rPr lang="en-GB" dirty="0">
                <a:latin typeface="Arial" panose="020B0604020202020204" pitchFamily="34" charset="0"/>
                <a:cs typeface="Arial" panose="020B0604020202020204" pitchFamily="34" charset="0"/>
              </a:rPr>
              <a:t>Boosts self-esteem;</a:t>
            </a:r>
          </a:p>
          <a:p>
            <a:r>
              <a:rPr lang="en-GB" dirty="0">
                <a:latin typeface="Arial" panose="020B0604020202020204" pitchFamily="34" charset="0"/>
                <a:cs typeface="Arial" panose="020B0604020202020204" pitchFamily="34" charset="0"/>
              </a:rPr>
              <a:t>Empowers children.</a:t>
            </a:r>
          </a:p>
        </p:txBody>
      </p:sp>
    </p:spTree>
    <p:extLst>
      <p:ext uri="{BB962C8B-B14F-4D97-AF65-F5344CB8AC3E}">
        <p14:creationId xmlns:p14="http://schemas.microsoft.com/office/powerpoint/2010/main" val="27874200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A09C9E1-5E6C-A64A-8626-D1D0338C9F2C}"/>
              </a:ext>
            </a:extLst>
          </p:cNvPr>
          <p:cNvSpPr/>
          <p:nvPr/>
        </p:nvSpPr>
        <p:spPr>
          <a:xfrm>
            <a:off x="0" y="0"/>
            <a:ext cx="12192000" cy="600538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42582" y="130235"/>
            <a:ext cx="10515600" cy="1325563"/>
          </a:xfrm>
        </p:spPr>
        <p:txBody>
          <a:bodyPr>
            <a:normAutofit/>
          </a:bodyPr>
          <a:lstStyle/>
          <a:p>
            <a:pPr algn="ctr"/>
            <a:r>
              <a:rPr lang="en-GB" dirty="0">
                <a:latin typeface="Arial" panose="020B0604020202020204" pitchFamily="34" charset="0"/>
                <a:cs typeface="Arial" panose="020B0604020202020204" pitchFamily="34" charset="0"/>
              </a:rPr>
              <a:t>Other approaches</a:t>
            </a:r>
          </a:p>
        </p:txBody>
      </p:sp>
      <p:sp>
        <p:nvSpPr>
          <p:cNvPr id="4" name="Content Placeholder 3"/>
          <p:cNvSpPr>
            <a:spLocks noGrp="1"/>
          </p:cNvSpPr>
          <p:nvPr>
            <p:ph sz="half" idx="2"/>
          </p:nvPr>
        </p:nvSpPr>
        <p:spPr>
          <a:xfrm>
            <a:off x="645459" y="1882588"/>
            <a:ext cx="11174629" cy="4294375"/>
          </a:xfrm>
        </p:spPr>
        <p:txBody>
          <a:bodyPr>
            <a:normAutofit/>
          </a:bodyPr>
          <a:lstStyle/>
          <a:p>
            <a:r>
              <a:rPr lang="en-GB" dirty="0">
                <a:latin typeface="Arial" panose="020B0604020202020204" pitchFamily="34" charset="0"/>
                <a:cs typeface="Arial" panose="020B0604020202020204" pitchFamily="34" charset="0"/>
              </a:rPr>
              <a:t>Grammar-Translation;</a:t>
            </a:r>
          </a:p>
          <a:p>
            <a:r>
              <a:rPr lang="en-GB" dirty="0">
                <a:latin typeface="Arial" panose="020B0604020202020204" pitchFamily="34" charset="0"/>
                <a:cs typeface="Arial" panose="020B0604020202020204" pitchFamily="34" charset="0"/>
              </a:rPr>
              <a:t>Audio-Lingual;</a:t>
            </a:r>
          </a:p>
          <a:p>
            <a:r>
              <a:rPr lang="en-GB" dirty="0">
                <a:latin typeface="Arial" panose="020B0604020202020204" pitchFamily="34" charset="0"/>
                <a:cs typeface="Arial" panose="020B0604020202020204" pitchFamily="34" charset="0"/>
              </a:rPr>
              <a:t>Structural Approach;</a:t>
            </a:r>
          </a:p>
          <a:p>
            <a:r>
              <a:rPr lang="en-GB" dirty="0">
                <a:latin typeface="Arial" panose="020B0604020202020204" pitchFamily="34" charset="0"/>
                <a:cs typeface="Arial" panose="020B0604020202020204" pitchFamily="34" charset="0"/>
              </a:rPr>
              <a:t>Total Physical Response;</a:t>
            </a:r>
          </a:p>
          <a:p>
            <a:r>
              <a:rPr lang="en-GB" dirty="0">
                <a:latin typeface="Arial" panose="020B0604020202020204" pitchFamily="34" charset="0"/>
                <a:cs typeface="Arial" panose="020B0604020202020204" pitchFamily="34" charset="0"/>
              </a:rPr>
              <a:t>Communicative Language Teaching;</a:t>
            </a:r>
          </a:p>
        </p:txBody>
      </p:sp>
    </p:spTree>
    <p:extLst>
      <p:ext uri="{BB962C8B-B14F-4D97-AF65-F5344CB8AC3E}">
        <p14:creationId xmlns:p14="http://schemas.microsoft.com/office/powerpoint/2010/main" val="26115006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A09C9E1-5E6C-A64A-8626-D1D0338C9F2C}"/>
              </a:ext>
            </a:extLst>
          </p:cNvPr>
          <p:cNvSpPr/>
          <p:nvPr/>
        </p:nvSpPr>
        <p:spPr>
          <a:xfrm>
            <a:off x="0" y="0"/>
            <a:ext cx="12192000" cy="600538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42582" y="130235"/>
            <a:ext cx="10515600" cy="1325563"/>
          </a:xfrm>
        </p:spPr>
        <p:txBody>
          <a:bodyPr>
            <a:normAutofit/>
          </a:bodyPr>
          <a:lstStyle/>
          <a:p>
            <a:pPr algn="ctr"/>
            <a:r>
              <a:rPr lang="en-GB" dirty="0">
                <a:latin typeface="Arial" panose="020B0604020202020204" pitchFamily="34" charset="0"/>
                <a:cs typeface="Arial" panose="020B0604020202020204" pitchFamily="34" charset="0"/>
              </a:rPr>
              <a:t>Other approaches</a:t>
            </a:r>
          </a:p>
        </p:txBody>
      </p:sp>
      <p:sp>
        <p:nvSpPr>
          <p:cNvPr id="4" name="Content Placeholder 3"/>
          <p:cNvSpPr>
            <a:spLocks noGrp="1"/>
          </p:cNvSpPr>
          <p:nvPr>
            <p:ph sz="half" idx="2"/>
          </p:nvPr>
        </p:nvSpPr>
        <p:spPr>
          <a:xfrm>
            <a:off x="699247" y="1828800"/>
            <a:ext cx="11120841" cy="4348163"/>
          </a:xfrm>
        </p:spPr>
        <p:txBody>
          <a:bodyPr>
            <a:normAutofit/>
          </a:bodyPr>
          <a:lstStyle/>
          <a:p>
            <a:r>
              <a:rPr lang="en-GB" dirty="0">
                <a:latin typeface="Arial" panose="020B0604020202020204" pitchFamily="34" charset="0"/>
                <a:cs typeface="Arial" panose="020B0604020202020204" pitchFamily="34" charset="0"/>
              </a:rPr>
              <a:t>Natural Approach;</a:t>
            </a:r>
          </a:p>
          <a:p>
            <a:r>
              <a:rPr lang="en-GB" dirty="0">
                <a:latin typeface="Arial" panose="020B0604020202020204" pitchFamily="34" charset="0"/>
                <a:cs typeface="Arial" panose="020B0604020202020204" pitchFamily="34" charset="0"/>
              </a:rPr>
              <a:t>Task-based Language Learning;</a:t>
            </a:r>
          </a:p>
          <a:p>
            <a:r>
              <a:rPr lang="en-GB" dirty="0">
                <a:latin typeface="Arial" panose="020B0604020202020204" pitchFamily="34" charset="0"/>
                <a:cs typeface="Arial" panose="020B0604020202020204" pitchFamily="34" charset="0"/>
              </a:rPr>
              <a:t>Suggestopedia Language Learning Method;</a:t>
            </a:r>
          </a:p>
          <a:p>
            <a:r>
              <a:rPr lang="en-GB" dirty="0">
                <a:latin typeface="Arial" panose="020B0604020202020204" pitchFamily="34" charset="0"/>
                <a:cs typeface="Arial" panose="020B0604020202020204" pitchFamily="34" charset="0"/>
              </a:rPr>
              <a:t>Functional-Notional Approach.</a:t>
            </a:r>
          </a:p>
        </p:txBody>
      </p:sp>
    </p:spTree>
    <p:extLst>
      <p:ext uri="{BB962C8B-B14F-4D97-AF65-F5344CB8AC3E}">
        <p14:creationId xmlns:p14="http://schemas.microsoft.com/office/powerpoint/2010/main" val="28824547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5986ABD-1249-0607-E1B1-98C415DAB2B0}"/>
              </a:ext>
            </a:extLst>
          </p:cNvPr>
          <p:cNvSpPr/>
          <p:nvPr/>
        </p:nvSpPr>
        <p:spPr>
          <a:xfrm>
            <a:off x="0" y="0"/>
            <a:ext cx="12192000" cy="6450227"/>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64142" y="365127"/>
            <a:ext cx="10989658" cy="1325563"/>
          </a:xfrm>
        </p:spPr>
        <p:txBody>
          <a:bodyPr>
            <a:normAutofit fontScale="90000"/>
          </a:bodyPr>
          <a:lstStyle/>
          <a:p>
            <a:pPr algn="ctr"/>
            <a:br>
              <a:rPr lang="en-GB" sz="3100" dirty="0">
                <a:latin typeface="Arial" panose="020B0604020202020204" pitchFamily="34" charset="0"/>
                <a:cs typeface="Arial" panose="020B0604020202020204" pitchFamily="34" charset="0"/>
              </a:rPr>
            </a:br>
            <a:r>
              <a:rPr lang="en-GB" sz="4900" dirty="0">
                <a:latin typeface="Arial" panose="020B0604020202020204" pitchFamily="34" charset="0"/>
                <a:cs typeface="Arial" panose="020B0604020202020204" pitchFamily="34" charset="0"/>
              </a:rPr>
              <a:t>The No Language method</a:t>
            </a:r>
            <a:br>
              <a:rPr lang="en-GB" dirty="0"/>
            </a:br>
            <a:endParaRPr lang="en-GB" dirty="0"/>
          </a:p>
        </p:txBody>
      </p:sp>
      <p:pic>
        <p:nvPicPr>
          <p:cNvPr id="7" name="Online Media 6" title="The no language method">
            <a:hlinkClick r:id="" action="ppaction://media"/>
            <a:extLst>
              <a:ext uri="{FF2B5EF4-FFF2-40B4-BE49-F238E27FC236}">
                <a16:creationId xmlns:a16="http://schemas.microsoft.com/office/drawing/2014/main" id="{E41A56BA-6B31-BA2D-EAB6-A94855348B0A}"/>
              </a:ext>
            </a:extLst>
          </p:cNvPr>
          <p:cNvPicPr>
            <a:picLocks noRot="1" noChangeAspect="1"/>
          </p:cNvPicPr>
          <p:nvPr>
            <a:videoFile r:link="rId1"/>
          </p:nvPr>
        </p:nvPicPr>
        <p:blipFill>
          <a:blip r:embed="rId4"/>
          <a:stretch>
            <a:fillRect/>
          </a:stretch>
        </p:blipFill>
        <p:spPr>
          <a:xfrm>
            <a:off x="1631092" y="1449859"/>
            <a:ext cx="9308757" cy="4501814"/>
          </a:xfrm>
          <a:prstGeom prst="rect">
            <a:avLst/>
          </a:prstGeom>
        </p:spPr>
      </p:pic>
    </p:spTree>
    <p:extLst>
      <p:ext uri="{BB962C8B-B14F-4D97-AF65-F5344CB8AC3E}">
        <p14:creationId xmlns:p14="http://schemas.microsoft.com/office/powerpoint/2010/main" val="1058887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A0611B3-FC3E-6B7A-7E18-7BD6FA513902}"/>
              </a:ext>
            </a:extLst>
          </p:cNvPr>
          <p:cNvSpPr/>
          <p:nvPr/>
        </p:nvSpPr>
        <p:spPr>
          <a:xfrm>
            <a:off x="0" y="15293"/>
            <a:ext cx="12192000" cy="593242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533928" y="418653"/>
            <a:ext cx="9668634" cy="778098"/>
          </a:xfrm>
        </p:spPr>
        <p:txBody>
          <a:bodyPr>
            <a:noAutofit/>
          </a:bodyPr>
          <a:lstStyle/>
          <a:p>
            <a:pPr algn="ctr"/>
            <a:r>
              <a:rPr lang="en-GB" dirty="0">
                <a:latin typeface="Arial" panose="020B0604020202020204" pitchFamily="34" charset="0"/>
                <a:cs typeface="Arial" panose="020B0604020202020204" pitchFamily="34" charset="0"/>
              </a:rPr>
              <a:t>UNCRC</a:t>
            </a:r>
          </a:p>
        </p:txBody>
      </p:sp>
      <p:sp>
        <p:nvSpPr>
          <p:cNvPr id="4" name="Content Placeholder 3"/>
          <p:cNvSpPr>
            <a:spLocks noGrp="1"/>
          </p:cNvSpPr>
          <p:nvPr>
            <p:ph sz="half" idx="2"/>
          </p:nvPr>
        </p:nvSpPr>
        <p:spPr>
          <a:xfrm>
            <a:off x="336176" y="1600111"/>
            <a:ext cx="11615760" cy="4468916"/>
          </a:xfrm>
        </p:spPr>
        <p:txBody>
          <a:bodyPr>
            <a:normAutofit/>
          </a:bodyPr>
          <a:lstStyle/>
          <a:p>
            <a:r>
              <a:rPr lang="en-GB" i="1" dirty="0">
                <a:latin typeface="Arial" panose="020B0604020202020204" pitchFamily="34" charset="0"/>
                <a:cs typeface="Arial" panose="020B0604020202020204" pitchFamily="34" charset="0"/>
              </a:rPr>
              <a:t>Article 13 </a:t>
            </a:r>
            <a:r>
              <a:rPr lang="en-GB" dirty="0">
                <a:latin typeface="Arial" panose="020B0604020202020204" pitchFamily="34" charset="0"/>
                <a:cs typeface="Arial" panose="020B0604020202020204" pitchFamily="34" charset="0"/>
              </a:rPr>
              <a:t>- the child shall have the right to freedom of expression; this right shall include freedom to seek, receive and impart information and ideas of all kinds, regardless of frontiers, either orally, in writing or in print, in the form of art, or through any other media of the child's choice.</a:t>
            </a:r>
          </a:p>
          <a:p>
            <a:endParaRPr lang="en-GB" dirty="0"/>
          </a:p>
        </p:txBody>
      </p:sp>
    </p:spTree>
    <p:extLst>
      <p:ext uri="{BB962C8B-B14F-4D97-AF65-F5344CB8AC3E}">
        <p14:creationId xmlns:p14="http://schemas.microsoft.com/office/powerpoint/2010/main" val="316823855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A0611B3-FC3E-6B7A-7E18-7BD6FA513902}"/>
              </a:ext>
            </a:extLst>
          </p:cNvPr>
          <p:cNvSpPr/>
          <p:nvPr/>
        </p:nvSpPr>
        <p:spPr>
          <a:xfrm>
            <a:off x="0" y="15293"/>
            <a:ext cx="12192000" cy="593242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542166" y="216973"/>
            <a:ext cx="9668634" cy="778098"/>
          </a:xfrm>
        </p:spPr>
        <p:txBody>
          <a:bodyPr>
            <a:noAutofit/>
          </a:bodyPr>
          <a:lstStyle/>
          <a:p>
            <a:pPr algn="ctr"/>
            <a:r>
              <a:rPr lang="en-GB" dirty="0">
                <a:latin typeface="Arial" panose="020B0604020202020204" pitchFamily="34" charset="0"/>
                <a:cs typeface="Arial" panose="020B0604020202020204" pitchFamily="34" charset="0"/>
              </a:rPr>
              <a:t>UNCRC</a:t>
            </a:r>
          </a:p>
        </p:txBody>
      </p:sp>
      <p:sp>
        <p:nvSpPr>
          <p:cNvPr id="4" name="Content Placeholder 3"/>
          <p:cNvSpPr>
            <a:spLocks noGrp="1"/>
          </p:cNvSpPr>
          <p:nvPr>
            <p:ph sz="half" idx="2"/>
          </p:nvPr>
        </p:nvSpPr>
        <p:spPr>
          <a:xfrm>
            <a:off x="295835" y="1815353"/>
            <a:ext cx="11656101" cy="4253674"/>
          </a:xfrm>
        </p:spPr>
        <p:txBody>
          <a:bodyPr>
            <a:normAutofit/>
          </a:bodyPr>
          <a:lstStyle/>
          <a:p>
            <a:r>
              <a:rPr lang="en-GB" i="1" dirty="0">
                <a:latin typeface="Arial" panose="020B0604020202020204" pitchFamily="34" charset="0"/>
                <a:cs typeface="Arial" panose="020B0604020202020204" pitchFamily="34" charset="0"/>
              </a:rPr>
              <a:t>Article 28 - </a:t>
            </a:r>
            <a:r>
              <a:rPr lang="en-GB" dirty="0">
                <a:latin typeface="Arial" panose="020B0604020202020204" pitchFamily="34" charset="0"/>
                <a:cs typeface="Arial" panose="020B0604020202020204" pitchFamily="34" charset="0"/>
              </a:rPr>
              <a:t>children and young people have the right to education no matter who they are, regardless of race, gender or disability; if they’re in detention, or if they’re a refugee.</a:t>
            </a:r>
          </a:p>
          <a:p>
            <a:r>
              <a:rPr lang="en-GB" i="1" dirty="0">
                <a:latin typeface="Arial" panose="020B0604020202020204" pitchFamily="34" charset="0"/>
                <a:cs typeface="Arial" panose="020B0604020202020204" pitchFamily="34" charset="0"/>
              </a:rPr>
              <a:t>Article 2 </a:t>
            </a:r>
            <a:r>
              <a:rPr lang="en-GB" dirty="0">
                <a:latin typeface="Arial" panose="020B0604020202020204" pitchFamily="34" charset="0"/>
                <a:cs typeface="Arial" panose="020B0604020202020204" pitchFamily="34" charset="0"/>
              </a:rPr>
              <a:t>- of the UNCRC says that individual children and young people shouldn't be discriminated against – direct and indirect discrimination.</a:t>
            </a:r>
          </a:p>
          <a:p>
            <a:endParaRPr lang="en-GB" dirty="0"/>
          </a:p>
        </p:txBody>
      </p:sp>
    </p:spTree>
    <p:extLst>
      <p:ext uri="{BB962C8B-B14F-4D97-AF65-F5344CB8AC3E}">
        <p14:creationId xmlns:p14="http://schemas.microsoft.com/office/powerpoint/2010/main" val="335556283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4951E99-791C-DBAA-2187-0626B468B961}"/>
              </a:ext>
            </a:extLst>
          </p:cNvPr>
          <p:cNvSpPr/>
          <p:nvPr/>
        </p:nvSpPr>
        <p:spPr>
          <a:xfrm>
            <a:off x="0" y="0"/>
            <a:ext cx="12192000" cy="5782962"/>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8"/>
            <a:ext cx="10515600" cy="856770"/>
          </a:xfrm>
        </p:spPr>
        <p:txBody>
          <a:bodyPr>
            <a:noAutofit/>
          </a:bodyPr>
          <a:lstStyle/>
          <a:p>
            <a:pPr algn="ctr"/>
            <a:r>
              <a:rPr lang="en-GB" dirty="0">
                <a:latin typeface="Arial" panose="020B0604020202020204" pitchFamily="34" charset="0"/>
                <a:cs typeface="Arial" panose="020B0604020202020204" pitchFamily="34" charset="0"/>
              </a:rPr>
              <a:t>Barriers (home)</a:t>
            </a:r>
          </a:p>
        </p:txBody>
      </p:sp>
      <p:sp>
        <p:nvSpPr>
          <p:cNvPr id="4" name="Content Placeholder 3"/>
          <p:cNvSpPr>
            <a:spLocks noGrp="1"/>
          </p:cNvSpPr>
          <p:nvPr>
            <p:ph sz="half" idx="2"/>
          </p:nvPr>
        </p:nvSpPr>
        <p:spPr>
          <a:xfrm>
            <a:off x="685800" y="1440382"/>
            <a:ext cx="11136664" cy="4736581"/>
          </a:xfrm>
        </p:spPr>
        <p:txBody>
          <a:bodyPr>
            <a:normAutofit/>
          </a:bodyPr>
          <a:lstStyle/>
          <a:p>
            <a:r>
              <a:rPr lang="en-GB" dirty="0">
                <a:latin typeface="Arial" panose="020B0604020202020204" pitchFamily="34" charset="0"/>
                <a:cs typeface="Arial" panose="020B0604020202020204" pitchFamily="34" charset="0"/>
              </a:rPr>
              <a:t>Engaging with family;</a:t>
            </a:r>
          </a:p>
          <a:p>
            <a:r>
              <a:rPr lang="en-GB" dirty="0">
                <a:latin typeface="Arial" panose="020B0604020202020204" pitchFamily="34" charset="0"/>
                <a:cs typeface="Arial" panose="020B0604020202020204" pitchFamily="34" charset="0"/>
              </a:rPr>
              <a:t>Inclusion in routines;</a:t>
            </a:r>
          </a:p>
          <a:p>
            <a:r>
              <a:rPr lang="en-GB" dirty="0">
                <a:latin typeface="Arial" panose="020B0604020202020204" pitchFamily="34" charset="0"/>
                <a:cs typeface="Arial" panose="020B0604020202020204" pitchFamily="34" charset="0"/>
              </a:rPr>
              <a:t>Inclusion in activities;</a:t>
            </a:r>
          </a:p>
          <a:p>
            <a:r>
              <a:rPr lang="en-GB" dirty="0">
                <a:latin typeface="Arial" panose="020B0604020202020204" pitchFamily="34" charset="0"/>
                <a:cs typeface="Arial" panose="020B0604020202020204" pitchFamily="34" charset="0"/>
              </a:rPr>
              <a:t>Integrating cultures; </a:t>
            </a:r>
          </a:p>
          <a:p>
            <a:r>
              <a:rPr lang="en-GB" dirty="0">
                <a:latin typeface="Arial" panose="020B0604020202020204" pitchFamily="34" charset="0"/>
                <a:cs typeface="Arial" panose="020B0604020202020204" pitchFamily="34" charset="0"/>
              </a:rPr>
              <a:t>Language acquisition understanding;</a:t>
            </a:r>
          </a:p>
          <a:p>
            <a:r>
              <a:rPr lang="en-GB" dirty="0">
                <a:latin typeface="Arial" panose="020B0604020202020204" pitchFamily="34" charset="0"/>
                <a:cs typeface="Arial" panose="020B0604020202020204" pitchFamily="34" charset="0"/>
              </a:rPr>
              <a:t>Community;</a:t>
            </a:r>
          </a:p>
          <a:p>
            <a:r>
              <a:rPr lang="en-GB" dirty="0">
                <a:latin typeface="Arial" panose="020B0604020202020204" pitchFamily="34" charset="0"/>
                <a:cs typeface="Arial" panose="020B0604020202020204" pitchFamily="34" charset="0"/>
              </a:rPr>
              <a:t>Perceptions/Stigma/Attitudes.</a:t>
            </a:r>
          </a:p>
          <a:p>
            <a:pPr marL="0" indent="0">
              <a:buNone/>
            </a:pPr>
            <a:endParaRPr lang="en-GB" dirty="0"/>
          </a:p>
        </p:txBody>
      </p:sp>
      <p:pic>
        <p:nvPicPr>
          <p:cNvPr id="3" name="Picture 2">
            <a:extLst>
              <a:ext uri="{FF2B5EF4-FFF2-40B4-BE49-F238E27FC236}">
                <a16:creationId xmlns:a16="http://schemas.microsoft.com/office/drawing/2014/main" id="{BAEAFD28-3F9E-93A6-E9D5-B27436C38062}"/>
              </a:ext>
            </a:extLst>
          </p:cNvPr>
          <p:cNvPicPr>
            <a:picLocks noChangeAspect="1"/>
          </p:cNvPicPr>
          <p:nvPr/>
        </p:nvPicPr>
        <p:blipFill>
          <a:blip r:embed="rId3"/>
          <a:stretch>
            <a:fillRect/>
          </a:stretch>
        </p:blipFill>
        <p:spPr>
          <a:xfrm>
            <a:off x="7229967" y="1800883"/>
            <a:ext cx="4123833" cy="2744223"/>
          </a:xfrm>
          <a:prstGeom prst="rect">
            <a:avLst/>
          </a:prstGeom>
        </p:spPr>
      </p:pic>
    </p:spTree>
    <p:extLst>
      <p:ext uri="{BB962C8B-B14F-4D97-AF65-F5344CB8AC3E}">
        <p14:creationId xmlns:p14="http://schemas.microsoft.com/office/powerpoint/2010/main" val="19869821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5E50DD0-C79E-0C43-BAAB-94BB4A25F15F}"/>
              </a:ext>
            </a:extLst>
          </p:cNvPr>
          <p:cNvSpPr/>
          <p:nvPr/>
        </p:nvSpPr>
        <p:spPr>
          <a:xfrm>
            <a:off x="0" y="-57665"/>
            <a:ext cx="12192000" cy="57912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8"/>
            <a:ext cx="10515600" cy="816310"/>
          </a:xfrm>
        </p:spPr>
        <p:txBody>
          <a:bodyPr>
            <a:noAutofit/>
          </a:bodyPr>
          <a:lstStyle/>
          <a:p>
            <a:pPr algn="ctr"/>
            <a:r>
              <a:rPr lang="en-GB" dirty="0">
                <a:latin typeface="Arial" panose="020B0604020202020204" pitchFamily="34" charset="0"/>
                <a:cs typeface="Arial" panose="020B0604020202020204" pitchFamily="34" charset="0"/>
              </a:rPr>
              <a:t>Barriers (setting)</a:t>
            </a:r>
          </a:p>
        </p:txBody>
      </p:sp>
      <p:sp>
        <p:nvSpPr>
          <p:cNvPr id="4" name="Content Placeholder 3"/>
          <p:cNvSpPr>
            <a:spLocks noGrp="1"/>
          </p:cNvSpPr>
          <p:nvPr>
            <p:ph sz="half" idx="2"/>
          </p:nvPr>
        </p:nvSpPr>
        <p:spPr>
          <a:xfrm>
            <a:off x="443753" y="1787611"/>
            <a:ext cx="11483907" cy="4389352"/>
          </a:xfrm>
        </p:spPr>
        <p:txBody>
          <a:bodyPr>
            <a:normAutofit/>
          </a:bodyPr>
          <a:lstStyle/>
          <a:p>
            <a:r>
              <a:rPr lang="en-GB" dirty="0">
                <a:latin typeface="Arial" panose="020B0604020202020204" pitchFamily="34" charset="0"/>
                <a:cs typeface="Arial" panose="020B0604020202020204" pitchFamily="34" charset="0"/>
              </a:rPr>
              <a:t>Lack of guidance;</a:t>
            </a:r>
          </a:p>
          <a:p>
            <a:r>
              <a:rPr lang="en-GB" dirty="0">
                <a:latin typeface="Arial" panose="020B0604020202020204" pitchFamily="34" charset="0"/>
                <a:cs typeface="Arial" panose="020B0604020202020204" pitchFamily="34" charset="0"/>
              </a:rPr>
              <a:t>Lack of finance;</a:t>
            </a:r>
          </a:p>
          <a:p>
            <a:r>
              <a:rPr lang="en-GB" dirty="0">
                <a:latin typeface="Arial" panose="020B0604020202020204" pitchFamily="34" charset="0"/>
                <a:cs typeface="Arial" panose="020B0604020202020204" pitchFamily="34" charset="0"/>
              </a:rPr>
              <a:t>Extra pressure on settings;</a:t>
            </a:r>
          </a:p>
          <a:p>
            <a:r>
              <a:rPr lang="en-GB" dirty="0">
                <a:latin typeface="Arial" panose="020B0604020202020204" pitchFamily="34" charset="0"/>
                <a:cs typeface="Arial" panose="020B0604020202020204" pitchFamily="34" charset="0"/>
              </a:rPr>
              <a:t>Difficulty in making friends;</a:t>
            </a:r>
          </a:p>
          <a:p>
            <a:r>
              <a:rPr lang="en-GB" dirty="0">
                <a:latin typeface="Arial" panose="020B0604020202020204" pitchFamily="34" charset="0"/>
                <a:cs typeface="Arial" panose="020B0604020202020204" pitchFamily="34" charset="0"/>
              </a:rPr>
              <a:t>Misunderstanding social behaviours/expectations;</a:t>
            </a:r>
          </a:p>
          <a:p>
            <a:r>
              <a:rPr lang="en-GB" dirty="0">
                <a:latin typeface="Arial" panose="020B0604020202020204" pitchFamily="34" charset="0"/>
                <a:cs typeface="Arial" panose="020B0604020202020204" pitchFamily="34" charset="0"/>
              </a:rPr>
              <a:t>Misunderstanding cultural norms;</a:t>
            </a:r>
          </a:p>
          <a:p>
            <a:r>
              <a:rPr lang="en-GB" dirty="0">
                <a:latin typeface="Arial" panose="020B0604020202020204" pitchFamily="34" charset="0"/>
                <a:cs typeface="Arial" panose="020B0604020202020204" pitchFamily="34" charset="0"/>
              </a:rPr>
              <a:t>Feeling overwhelmed.</a:t>
            </a:r>
          </a:p>
          <a:p>
            <a:endParaRPr lang="en-GB" dirty="0">
              <a:solidFill>
                <a:srgbClr val="0070C0"/>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8EF1B2C0-474C-999C-0A71-F06FD5A3064E}"/>
              </a:ext>
            </a:extLst>
          </p:cNvPr>
          <p:cNvPicPr>
            <a:picLocks noChangeAspect="1"/>
          </p:cNvPicPr>
          <p:nvPr/>
        </p:nvPicPr>
        <p:blipFill>
          <a:blip r:embed="rId3"/>
          <a:stretch>
            <a:fillRect/>
          </a:stretch>
        </p:blipFill>
        <p:spPr>
          <a:xfrm>
            <a:off x="8845143" y="1604231"/>
            <a:ext cx="2143125" cy="2143125"/>
          </a:xfrm>
          <a:prstGeom prst="rect">
            <a:avLst/>
          </a:prstGeom>
        </p:spPr>
      </p:pic>
    </p:spTree>
    <p:extLst>
      <p:ext uri="{BB962C8B-B14F-4D97-AF65-F5344CB8AC3E}">
        <p14:creationId xmlns:p14="http://schemas.microsoft.com/office/powerpoint/2010/main" val="293441833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E9A72DC-BB2B-14A0-840B-DE4351EDCBCA}"/>
              </a:ext>
            </a:extLst>
          </p:cNvPr>
          <p:cNvSpPr/>
          <p:nvPr/>
        </p:nvSpPr>
        <p:spPr>
          <a:xfrm>
            <a:off x="0" y="0"/>
            <a:ext cx="12192000" cy="588181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pPr algn="ctr"/>
            <a:r>
              <a:rPr lang="en-GB" dirty="0">
                <a:latin typeface="Arial" panose="020B0604020202020204" pitchFamily="34" charset="0"/>
                <a:cs typeface="Arial" panose="020B0604020202020204" pitchFamily="34" charset="0"/>
              </a:rPr>
              <a:t>Supporting EAL in the early years</a:t>
            </a:r>
          </a:p>
        </p:txBody>
      </p:sp>
      <p:sp>
        <p:nvSpPr>
          <p:cNvPr id="4" name="Content Placeholder 3"/>
          <p:cNvSpPr>
            <a:spLocks noGrp="1"/>
          </p:cNvSpPr>
          <p:nvPr>
            <p:ph sz="half" idx="2"/>
          </p:nvPr>
        </p:nvSpPr>
        <p:spPr>
          <a:xfrm>
            <a:off x="497541" y="2055817"/>
            <a:ext cx="10856259" cy="4121146"/>
          </a:xfrm>
        </p:spPr>
        <p:txBody>
          <a:bodyPr/>
          <a:lstStyle/>
          <a:p>
            <a:r>
              <a:rPr lang="en-GB" dirty="0">
                <a:latin typeface="Arial" panose="020B0604020202020204" pitchFamily="34" charset="0"/>
                <a:cs typeface="Arial" panose="020B0604020202020204" pitchFamily="34" charset="0"/>
              </a:rPr>
              <a:t>Encourage home language;</a:t>
            </a:r>
          </a:p>
          <a:p>
            <a:r>
              <a:rPr lang="en-GB" dirty="0">
                <a:latin typeface="Arial" panose="020B0604020202020204" pitchFamily="34" charset="0"/>
                <a:cs typeface="Arial" panose="020B0604020202020204" pitchFamily="34" charset="0"/>
              </a:rPr>
              <a:t>Understand the ‘silent phase’;</a:t>
            </a:r>
          </a:p>
          <a:p>
            <a:r>
              <a:rPr lang="en-GB" dirty="0">
                <a:latin typeface="Arial" panose="020B0604020202020204" pitchFamily="34" charset="0"/>
                <a:cs typeface="Arial" panose="020B0604020202020204" pitchFamily="34" charset="0"/>
              </a:rPr>
              <a:t>Keep interacting/communicating;</a:t>
            </a:r>
          </a:p>
          <a:p>
            <a:r>
              <a:rPr lang="en-GB" dirty="0">
                <a:latin typeface="Arial" panose="020B0604020202020204" pitchFamily="34" charset="0"/>
                <a:cs typeface="Arial" panose="020B0604020202020204" pitchFamily="34" charset="0"/>
              </a:rPr>
              <a:t>Not rush children;</a:t>
            </a:r>
          </a:p>
          <a:p>
            <a:r>
              <a:rPr lang="en-GB" dirty="0">
                <a:latin typeface="Arial" panose="020B0604020202020204" pitchFamily="34" charset="0"/>
                <a:cs typeface="Arial" panose="020B0604020202020204" pitchFamily="34" charset="0"/>
              </a:rPr>
              <a:t>Access support.</a:t>
            </a:r>
          </a:p>
        </p:txBody>
      </p:sp>
      <p:pic>
        <p:nvPicPr>
          <p:cNvPr id="3" name="Picture 2">
            <a:extLst>
              <a:ext uri="{FF2B5EF4-FFF2-40B4-BE49-F238E27FC236}">
                <a16:creationId xmlns:a16="http://schemas.microsoft.com/office/drawing/2014/main" id="{6201D761-0591-8E8F-D58F-96748A3E1C1F}"/>
              </a:ext>
            </a:extLst>
          </p:cNvPr>
          <p:cNvPicPr>
            <a:picLocks noChangeAspect="1"/>
          </p:cNvPicPr>
          <p:nvPr/>
        </p:nvPicPr>
        <p:blipFill>
          <a:blip r:embed="rId3"/>
          <a:stretch>
            <a:fillRect/>
          </a:stretch>
        </p:blipFill>
        <p:spPr>
          <a:xfrm>
            <a:off x="6286992" y="2049655"/>
            <a:ext cx="5066808" cy="2573617"/>
          </a:xfrm>
          <a:prstGeom prst="rect">
            <a:avLst/>
          </a:prstGeom>
        </p:spPr>
      </p:pic>
    </p:spTree>
    <p:extLst>
      <p:ext uri="{BB962C8B-B14F-4D97-AF65-F5344CB8AC3E}">
        <p14:creationId xmlns:p14="http://schemas.microsoft.com/office/powerpoint/2010/main" val="43802554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94C2EC5-9508-A303-7CB1-97B620551061}"/>
              </a:ext>
            </a:extLst>
          </p:cNvPr>
          <p:cNvSpPr/>
          <p:nvPr/>
        </p:nvSpPr>
        <p:spPr>
          <a:xfrm>
            <a:off x="0" y="0"/>
            <a:ext cx="12192000" cy="5750011"/>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pPr algn="ctr"/>
            <a:r>
              <a:rPr lang="en-GB" dirty="0">
                <a:latin typeface="Arial" panose="020B0604020202020204" pitchFamily="34" charset="0"/>
                <a:cs typeface="Arial" panose="020B0604020202020204" pitchFamily="34" charset="0"/>
              </a:rPr>
              <a:t>Multiagency Working</a:t>
            </a:r>
          </a:p>
        </p:txBody>
      </p:sp>
      <p:sp>
        <p:nvSpPr>
          <p:cNvPr id="4" name="Content Placeholder 3"/>
          <p:cNvSpPr>
            <a:spLocks noGrp="1"/>
          </p:cNvSpPr>
          <p:nvPr>
            <p:ph sz="half" idx="2"/>
          </p:nvPr>
        </p:nvSpPr>
        <p:spPr>
          <a:xfrm>
            <a:off x="376518" y="1825625"/>
            <a:ext cx="10977282" cy="4351338"/>
          </a:xfrm>
        </p:spPr>
        <p:txBody>
          <a:bodyPr/>
          <a:lstStyle/>
          <a:p>
            <a:r>
              <a:rPr lang="en-GB" dirty="0">
                <a:latin typeface="Arial" panose="020B0604020202020204" pitchFamily="34" charset="0"/>
                <a:cs typeface="Arial" panose="020B0604020202020204" pitchFamily="34" charset="0"/>
              </a:rPr>
              <a:t>Health Visitors – Language Link;</a:t>
            </a:r>
          </a:p>
          <a:p>
            <a:r>
              <a:rPr lang="en-GB" dirty="0">
                <a:latin typeface="Arial" panose="020B0604020202020204" pitchFamily="34" charset="0"/>
                <a:cs typeface="Arial" panose="020B0604020202020204" pitchFamily="34" charset="0"/>
              </a:rPr>
              <a:t>Ethnic Minority Achievement Service - EMAS;</a:t>
            </a:r>
          </a:p>
          <a:p>
            <a:r>
              <a:rPr lang="en-GB" dirty="0">
                <a:latin typeface="Arial" panose="020B0604020202020204" pitchFamily="34" charset="0"/>
                <a:cs typeface="Arial" panose="020B0604020202020204" pitchFamily="34" charset="0"/>
              </a:rPr>
              <a:t>Community Links; </a:t>
            </a:r>
          </a:p>
          <a:p>
            <a:r>
              <a:rPr lang="en-GB" dirty="0">
                <a:latin typeface="Arial" panose="020B0604020202020204" pitchFamily="34" charset="0"/>
                <a:cs typeface="Arial" panose="020B0604020202020204" pitchFamily="34" charset="0"/>
              </a:rPr>
              <a:t>Support staff.</a:t>
            </a:r>
          </a:p>
        </p:txBody>
      </p:sp>
      <p:pic>
        <p:nvPicPr>
          <p:cNvPr id="3" name="Picture 2">
            <a:extLst>
              <a:ext uri="{FF2B5EF4-FFF2-40B4-BE49-F238E27FC236}">
                <a16:creationId xmlns:a16="http://schemas.microsoft.com/office/drawing/2014/main" id="{2DD26B5A-1E18-8BAB-B227-DE87F5CCB883}"/>
              </a:ext>
            </a:extLst>
          </p:cNvPr>
          <p:cNvPicPr>
            <a:picLocks noChangeAspect="1"/>
          </p:cNvPicPr>
          <p:nvPr/>
        </p:nvPicPr>
        <p:blipFill>
          <a:blip r:embed="rId3"/>
          <a:stretch>
            <a:fillRect/>
          </a:stretch>
        </p:blipFill>
        <p:spPr>
          <a:xfrm>
            <a:off x="7426979" y="3025383"/>
            <a:ext cx="3773532" cy="2243371"/>
          </a:xfrm>
          <a:prstGeom prst="rect">
            <a:avLst/>
          </a:prstGeom>
        </p:spPr>
      </p:pic>
    </p:spTree>
    <p:extLst>
      <p:ext uri="{BB962C8B-B14F-4D97-AF65-F5344CB8AC3E}">
        <p14:creationId xmlns:p14="http://schemas.microsoft.com/office/powerpoint/2010/main" val="94882916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94C2EC5-9508-A303-7CB1-97B620551061}"/>
              </a:ext>
            </a:extLst>
          </p:cNvPr>
          <p:cNvSpPr/>
          <p:nvPr/>
        </p:nvSpPr>
        <p:spPr>
          <a:xfrm>
            <a:off x="0" y="0"/>
            <a:ext cx="12192000" cy="5750011"/>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pPr algn="ctr"/>
            <a:r>
              <a:rPr lang="en-GB" dirty="0">
                <a:cs typeface="Arial" panose="020B0604020202020204" pitchFamily="34" charset="0"/>
              </a:rPr>
              <a:t>Technology</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18565" y="1825625"/>
            <a:ext cx="10735235" cy="4351338"/>
          </a:xfrm>
        </p:spPr>
        <p:txBody>
          <a:bodyPr>
            <a:normAutofit/>
          </a:bodyPr>
          <a:lstStyle/>
          <a:p>
            <a:r>
              <a:rPr lang="en-GB" dirty="0">
                <a:latin typeface="Arial" panose="020B0604020202020204" pitchFamily="34" charset="0"/>
                <a:cs typeface="Arial" panose="020B0604020202020204" pitchFamily="34" charset="0"/>
              </a:rPr>
              <a:t>Tablets and Interactive Whiteboards (IWBs);</a:t>
            </a:r>
          </a:p>
          <a:p>
            <a:r>
              <a:rPr lang="en-GB" dirty="0">
                <a:latin typeface="Arial" panose="020B0604020202020204" pitchFamily="34" charset="0"/>
                <a:cs typeface="Arial" panose="020B0604020202020204" pitchFamily="34" charset="0"/>
              </a:rPr>
              <a:t>The internet;</a:t>
            </a:r>
          </a:p>
          <a:p>
            <a:r>
              <a:rPr lang="en-GB" dirty="0">
                <a:latin typeface="Arial" panose="020B0604020202020204" pitchFamily="34" charset="0"/>
                <a:cs typeface="Arial" panose="020B0604020202020204" pitchFamily="34" charset="0"/>
              </a:rPr>
              <a:t>Recording technology: audio and video;</a:t>
            </a:r>
          </a:p>
          <a:p>
            <a:r>
              <a:rPr lang="en-GB" dirty="0">
                <a:latin typeface="Arial" panose="020B0604020202020204" pitchFamily="34" charset="0"/>
                <a:cs typeface="Arial" panose="020B0604020202020204" pitchFamily="34" charset="0"/>
              </a:rPr>
              <a:t>Immersive games;</a:t>
            </a:r>
          </a:p>
          <a:p>
            <a:r>
              <a:rPr lang="en-GB" dirty="0">
                <a:latin typeface="Arial" panose="020B0604020202020204" pitchFamily="34" charset="0"/>
                <a:cs typeface="Arial" panose="020B0604020202020204" pitchFamily="34" charset="0"/>
              </a:rPr>
              <a:t>Translation software.</a:t>
            </a:r>
          </a:p>
        </p:txBody>
      </p:sp>
      <p:pic>
        <p:nvPicPr>
          <p:cNvPr id="3" name="Picture 2">
            <a:extLst>
              <a:ext uri="{FF2B5EF4-FFF2-40B4-BE49-F238E27FC236}">
                <a16:creationId xmlns:a16="http://schemas.microsoft.com/office/drawing/2014/main" id="{BC6F29C2-6DF8-EE45-3C7D-52B3D76CF78D}"/>
              </a:ext>
            </a:extLst>
          </p:cNvPr>
          <p:cNvPicPr>
            <a:picLocks noChangeAspect="1"/>
          </p:cNvPicPr>
          <p:nvPr/>
        </p:nvPicPr>
        <p:blipFill>
          <a:blip r:embed="rId3"/>
          <a:stretch>
            <a:fillRect/>
          </a:stretch>
        </p:blipFill>
        <p:spPr>
          <a:xfrm>
            <a:off x="7520323" y="2510961"/>
            <a:ext cx="4053112" cy="2697162"/>
          </a:xfrm>
          <a:prstGeom prst="rect">
            <a:avLst/>
          </a:prstGeom>
        </p:spPr>
      </p:pic>
    </p:spTree>
    <p:extLst>
      <p:ext uri="{BB962C8B-B14F-4D97-AF65-F5344CB8AC3E}">
        <p14:creationId xmlns:p14="http://schemas.microsoft.com/office/powerpoint/2010/main" val="227553304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0BDB50E-9403-C2BC-F978-19C03B03F574}"/>
              </a:ext>
            </a:extLst>
          </p:cNvPr>
          <p:cNvSpPr/>
          <p:nvPr/>
        </p:nvSpPr>
        <p:spPr>
          <a:xfrm>
            <a:off x="0" y="0"/>
            <a:ext cx="12192000" cy="590653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pPr algn="ctr"/>
            <a:r>
              <a:rPr lang="en-GB" dirty="0">
                <a:latin typeface="Arial" panose="020B0604020202020204" pitchFamily="34" charset="0"/>
                <a:cs typeface="Arial" panose="020B0604020202020204" pitchFamily="34" charset="0"/>
              </a:rPr>
              <a:t>Task</a:t>
            </a:r>
          </a:p>
        </p:txBody>
      </p:sp>
      <p:sp>
        <p:nvSpPr>
          <p:cNvPr id="4" name="Content Placeholder 3"/>
          <p:cNvSpPr>
            <a:spLocks noGrp="1"/>
          </p:cNvSpPr>
          <p:nvPr>
            <p:ph sz="half" idx="2"/>
          </p:nvPr>
        </p:nvSpPr>
        <p:spPr>
          <a:xfrm>
            <a:off x="632012" y="1825625"/>
            <a:ext cx="10721788" cy="4351338"/>
          </a:xfrm>
        </p:spPr>
        <p:txBody>
          <a:bodyPr>
            <a:normAutofit/>
          </a:bodyPr>
          <a:lstStyle/>
          <a:p>
            <a:r>
              <a:rPr lang="en-GB" dirty="0">
                <a:latin typeface="Arial" panose="020B0604020202020204" pitchFamily="34" charset="0"/>
                <a:cs typeface="Arial" panose="020B0604020202020204" pitchFamily="34" charset="0"/>
              </a:rPr>
              <a:t>Read the article by McLeod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(2015) (on Moodle);</a:t>
            </a:r>
          </a:p>
          <a:p>
            <a:r>
              <a:rPr lang="en-GB" dirty="0">
                <a:latin typeface="Arial" panose="020B0604020202020204" pitchFamily="34" charset="0"/>
                <a:cs typeface="Arial" panose="020B0604020202020204" pitchFamily="34" charset="0"/>
              </a:rPr>
              <a:t>Choose which benefit you feel is the most important from the article.</a:t>
            </a:r>
          </a:p>
          <a:p>
            <a:endParaRPr lang="en-GB" dirty="0">
              <a:cs typeface="Arial" panose="020B0604020202020204" pitchFamily="34" charset="0"/>
            </a:endParaRPr>
          </a:p>
          <a:p>
            <a:r>
              <a:rPr lang="en-GB" dirty="0">
                <a:latin typeface="Arial" panose="020B0604020202020204" pitchFamily="34" charset="0"/>
                <a:cs typeface="Arial" panose="020B0604020202020204" pitchFamily="34" charset="0"/>
              </a:rPr>
              <a:t>Link to article: </a:t>
            </a:r>
            <a:r>
              <a:rPr lang="en-GB" dirty="0">
                <a:latin typeface="Arial" panose="020B0604020202020204" pitchFamily="34" charset="0"/>
                <a:cs typeface="Arial" panose="020B0604020202020204" pitchFamily="34" charset="0"/>
                <a:hlinkClick r:id="rId3"/>
              </a:rPr>
              <a:t>https://link.springer.com/article/10.1007/s13158-015-0148-7</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42667546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0E5FDC9-7B0F-884D-2572-1D56FF5DA2C4}"/>
              </a:ext>
            </a:extLst>
          </p:cNvPr>
          <p:cNvSpPr/>
          <p:nvPr/>
        </p:nvSpPr>
        <p:spPr>
          <a:xfrm>
            <a:off x="0" y="0"/>
            <a:ext cx="12192000" cy="5741773"/>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13038" y="365128"/>
            <a:ext cx="3986677" cy="999328"/>
          </a:xfrm>
        </p:spPr>
        <p:txBody>
          <a:bodyPr>
            <a:noAutofit/>
          </a:bodyPr>
          <a:lstStyle/>
          <a:p>
            <a:r>
              <a:rPr lang="en-GB" sz="4000" dirty="0">
                <a:latin typeface="Arial" panose="020B0604020202020204" pitchFamily="34" charset="0"/>
                <a:cs typeface="Arial" panose="020B0604020202020204" pitchFamily="34" charset="0"/>
              </a:rPr>
              <a:t>Your assignment…</a:t>
            </a:r>
          </a:p>
        </p:txBody>
      </p:sp>
      <p:sp>
        <p:nvSpPr>
          <p:cNvPr id="5" name="Cloud 4"/>
          <p:cNvSpPr/>
          <p:nvPr/>
        </p:nvSpPr>
        <p:spPr>
          <a:xfrm>
            <a:off x="3500438" y="1764506"/>
            <a:ext cx="3679031" cy="2564607"/>
          </a:xfrm>
          <a:prstGeom prst="cloud">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Arial" panose="020B0604020202020204" pitchFamily="34" charset="0"/>
            </a:endParaRPr>
          </a:p>
        </p:txBody>
      </p:sp>
      <p:sp>
        <p:nvSpPr>
          <p:cNvPr id="6" name="TextBox 5"/>
          <p:cNvSpPr txBox="1"/>
          <p:nvPr/>
        </p:nvSpPr>
        <p:spPr>
          <a:xfrm flipH="1">
            <a:off x="4117656" y="2450306"/>
            <a:ext cx="2626043" cy="707886"/>
          </a:xfrm>
          <a:prstGeom prst="rect">
            <a:avLst/>
          </a:prstGeom>
          <a:noFill/>
        </p:spPr>
        <p:txBody>
          <a:bodyPr wrap="square" rtlCol="0">
            <a:spAutoFit/>
          </a:bodyPr>
          <a:lstStyle/>
          <a:p>
            <a:pPr algn="ctr"/>
            <a:r>
              <a:rPr lang="en-GB" sz="4000" i="1" dirty="0">
                <a:solidFill>
                  <a:srgbClr val="002060"/>
                </a:solidFill>
                <a:latin typeface="Arial" panose="020B0604020202020204" pitchFamily="34" charset="0"/>
              </a:rPr>
              <a:t>Activity</a:t>
            </a:r>
          </a:p>
        </p:txBody>
      </p:sp>
      <p:sp>
        <p:nvSpPr>
          <p:cNvPr id="7" name="TextBox 6"/>
          <p:cNvSpPr txBox="1"/>
          <p:nvPr/>
        </p:nvSpPr>
        <p:spPr>
          <a:xfrm flipH="1">
            <a:off x="457200" y="2064008"/>
            <a:ext cx="2414588" cy="1200329"/>
          </a:xfrm>
          <a:prstGeom prst="rect">
            <a:avLst/>
          </a:prstGeom>
          <a:noFill/>
        </p:spPr>
        <p:txBody>
          <a:bodyPr wrap="square" rtlCol="0">
            <a:spAutoFit/>
          </a:bodyPr>
          <a:lstStyle/>
          <a:p>
            <a:r>
              <a:rPr lang="en-GB" sz="2400" i="1" dirty="0">
                <a:latin typeface="Arial" panose="020B0604020202020204" pitchFamily="34" charset="0"/>
              </a:rPr>
              <a:t>Benefits of bilingualism/</a:t>
            </a:r>
          </a:p>
          <a:p>
            <a:r>
              <a:rPr lang="en-GB" sz="2400" i="1" dirty="0">
                <a:latin typeface="Arial" panose="020B0604020202020204" pitchFamily="34" charset="0"/>
              </a:rPr>
              <a:t>multilingualism</a:t>
            </a:r>
          </a:p>
        </p:txBody>
      </p:sp>
      <p:sp>
        <p:nvSpPr>
          <p:cNvPr id="8" name="TextBox 7"/>
          <p:cNvSpPr txBox="1"/>
          <p:nvPr/>
        </p:nvSpPr>
        <p:spPr>
          <a:xfrm flipH="1">
            <a:off x="7515225" y="1325344"/>
            <a:ext cx="2854644" cy="738664"/>
          </a:xfrm>
          <a:prstGeom prst="rect">
            <a:avLst/>
          </a:prstGeom>
          <a:noFill/>
        </p:spPr>
        <p:txBody>
          <a:bodyPr wrap="square" rtlCol="0">
            <a:spAutoFit/>
          </a:bodyPr>
          <a:lstStyle/>
          <a:p>
            <a:endParaRPr lang="en-GB" dirty="0">
              <a:latin typeface="Arial" panose="020B0604020202020204" pitchFamily="34" charset="0"/>
            </a:endParaRPr>
          </a:p>
          <a:p>
            <a:r>
              <a:rPr lang="en-GB" sz="2400" i="1" dirty="0">
                <a:latin typeface="Arial" panose="020B0604020202020204" pitchFamily="34" charset="0"/>
              </a:rPr>
              <a:t>Brain development</a:t>
            </a:r>
          </a:p>
        </p:txBody>
      </p:sp>
      <p:sp>
        <p:nvSpPr>
          <p:cNvPr id="9" name="TextBox 8"/>
          <p:cNvSpPr txBox="1"/>
          <p:nvPr/>
        </p:nvSpPr>
        <p:spPr>
          <a:xfrm>
            <a:off x="2185988" y="4329113"/>
            <a:ext cx="2778918" cy="461665"/>
          </a:xfrm>
          <a:prstGeom prst="rect">
            <a:avLst/>
          </a:prstGeom>
          <a:noFill/>
        </p:spPr>
        <p:txBody>
          <a:bodyPr wrap="square" rtlCol="0">
            <a:spAutoFit/>
          </a:bodyPr>
          <a:lstStyle/>
          <a:p>
            <a:r>
              <a:rPr lang="en-GB" sz="2400" i="1" dirty="0">
                <a:latin typeface="Arial" panose="020B0604020202020204" pitchFamily="34" charset="0"/>
              </a:rPr>
              <a:t>Divergent thinking</a:t>
            </a:r>
          </a:p>
        </p:txBody>
      </p:sp>
      <p:sp>
        <p:nvSpPr>
          <p:cNvPr id="10" name="TextBox 9"/>
          <p:cNvSpPr txBox="1"/>
          <p:nvPr/>
        </p:nvSpPr>
        <p:spPr>
          <a:xfrm>
            <a:off x="7515225" y="3404413"/>
            <a:ext cx="2828925" cy="1107996"/>
          </a:xfrm>
          <a:prstGeom prst="rect">
            <a:avLst/>
          </a:prstGeom>
          <a:noFill/>
        </p:spPr>
        <p:txBody>
          <a:bodyPr wrap="square" rtlCol="0">
            <a:spAutoFit/>
          </a:bodyPr>
          <a:lstStyle/>
          <a:p>
            <a:endParaRPr lang="en-GB" dirty="0">
              <a:latin typeface="Arial" panose="020B0604020202020204" pitchFamily="34" charset="0"/>
            </a:endParaRPr>
          </a:p>
          <a:p>
            <a:r>
              <a:rPr lang="en-GB" sz="2400" i="1" dirty="0">
                <a:latin typeface="Arial" panose="020B0604020202020204" pitchFamily="34" charset="0"/>
              </a:rPr>
              <a:t>Relevant research and theory</a:t>
            </a:r>
          </a:p>
        </p:txBody>
      </p:sp>
      <p:cxnSp>
        <p:nvCxnSpPr>
          <p:cNvPr id="14" name="Straight Arrow Connector 13"/>
          <p:cNvCxnSpPr/>
          <p:nvPr/>
        </p:nvCxnSpPr>
        <p:spPr>
          <a:xfrm flipV="1">
            <a:off x="3100388" y="3879056"/>
            <a:ext cx="564356" cy="3857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flipV="1">
            <a:off x="6893719" y="3571875"/>
            <a:ext cx="621506" cy="3571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flipH="1">
            <a:off x="7008018" y="1900238"/>
            <a:ext cx="310037" cy="1428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flipV="1">
            <a:off x="2871788" y="2536031"/>
            <a:ext cx="792956" cy="214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4379120" y="340462"/>
            <a:ext cx="2514599" cy="1015663"/>
          </a:xfrm>
          <a:prstGeom prst="rect">
            <a:avLst/>
          </a:prstGeom>
          <a:noFill/>
        </p:spPr>
        <p:txBody>
          <a:bodyPr wrap="square" rtlCol="0">
            <a:spAutoFit/>
          </a:bodyPr>
          <a:lstStyle/>
          <a:p>
            <a:endParaRPr lang="en-GB" dirty="0">
              <a:latin typeface="Arial" panose="020B0604020202020204" pitchFamily="34" charset="0"/>
            </a:endParaRPr>
          </a:p>
          <a:p>
            <a:endParaRPr lang="en-GB" dirty="0">
              <a:latin typeface="Arial" panose="020B0604020202020204" pitchFamily="34" charset="0"/>
            </a:endParaRPr>
          </a:p>
          <a:p>
            <a:r>
              <a:rPr lang="en-GB" sz="2400" i="1" dirty="0">
                <a:latin typeface="Arial" panose="020B0604020202020204" pitchFamily="34" charset="0"/>
              </a:rPr>
              <a:t>EAL children</a:t>
            </a:r>
          </a:p>
        </p:txBody>
      </p:sp>
      <p:cxnSp>
        <p:nvCxnSpPr>
          <p:cNvPr id="11" name="Straight Arrow Connector 10"/>
          <p:cNvCxnSpPr/>
          <p:nvPr/>
        </p:nvCxnSpPr>
        <p:spPr>
          <a:xfrm>
            <a:off x="5339953" y="1364456"/>
            <a:ext cx="0" cy="4000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668972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6BC7F9F-02C5-E228-B98C-3B29DAD83EF9}"/>
              </a:ext>
            </a:extLst>
          </p:cNvPr>
          <p:cNvSpPr/>
          <p:nvPr/>
        </p:nvSpPr>
        <p:spPr>
          <a:xfrm>
            <a:off x="0" y="0"/>
            <a:ext cx="12192000" cy="577472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71475" y="365128"/>
            <a:ext cx="10982325" cy="1027067"/>
          </a:xfrm>
        </p:spPr>
        <p:txBody>
          <a:bodyPr>
            <a:noAutofit/>
          </a:bodyPr>
          <a:lstStyle/>
          <a:p>
            <a:pPr algn="ctr"/>
            <a:r>
              <a:rPr lang="en-GB" dirty="0">
                <a:latin typeface="Arial" panose="020B0604020202020204" pitchFamily="34" charset="0"/>
                <a:cs typeface="Arial" panose="020B0604020202020204" pitchFamily="34" charset="0"/>
              </a:rPr>
              <a:t>References</a:t>
            </a:r>
          </a:p>
        </p:txBody>
      </p:sp>
      <p:sp>
        <p:nvSpPr>
          <p:cNvPr id="3" name="Content Placeholder 2"/>
          <p:cNvSpPr>
            <a:spLocks noGrp="1"/>
          </p:cNvSpPr>
          <p:nvPr>
            <p:ph sz="half" idx="1"/>
          </p:nvPr>
        </p:nvSpPr>
        <p:spPr>
          <a:xfrm>
            <a:off x="160713" y="1392195"/>
            <a:ext cx="11859491" cy="4784767"/>
          </a:xfrm>
        </p:spPr>
        <p:txBody>
          <a:bodyPr>
            <a:normAutofit fontScale="77500" lnSpcReduction="20000"/>
          </a:bodyPr>
          <a:lstStyle/>
          <a:p>
            <a:pPr marL="0" indent="0">
              <a:buNone/>
            </a:pPr>
            <a:r>
              <a:rPr lang="en-GB" sz="2600" dirty="0">
                <a:latin typeface="Arial" panose="020B0604020202020204" pitchFamily="34" charset="0"/>
                <a:cs typeface="Arial" panose="020B0604020202020204" pitchFamily="34" charset="0"/>
              </a:rPr>
              <a:t>BBC Radio 4 (2015) </a:t>
            </a:r>
            <a:r>
              <a:rPr lang="en-GB" sz="2600" i="1" dirty="0">
                <a:latin typeface="Arial" panose="020B0604020202020204" pitchFamily="34" charset="0"/>
                <a:cs typeface="Arial" panose="020B0604020202020204" pitchFamily="34" charset="0"/>
              </a:rPr>
              <a:t>Noam Chomsky on Language Acquisition, </a:t>
            </a:r>
            <a:r>
              <a:rPr lang="en-GB" sz="2600" dirty="0">
                <a:latin typeface="Arial" panose="020B0604020202020204" pitchFamily="34" charset="0"/>
                <a:cs typeface="Arial" panose="020B0604020202020204" pitchFamily="34" charset="0"/>
                <a:hlinkClick r:id="rId3"/>
              </a:rPr>
              <a:t>https://www.youtube.com/watch?app=desktop&amp;v=7Cgpfw4z8cw</a:t>
            </a:r>
            <a:r>
              <a:rPr lang="en-GB" sz="2600" dirty="0">
                <a:latin typeface="Arial" panose="020B0604020202020204" pitchFamily="34" charset="0"/>
                <a:cs typeface="Arial" panose="020B0604020202020204" pitchFamily="34" charset="0"/>
              </a:rPr>
              <a:t>  [Accessed: February 28 2021].</a:t>
            </a:r>
          </a:p>
          <a:p>
            <a:pPr marL="0" indent="0">
              <a:buNone/>
            </a:pPr>
            <a:r>
              <a:rPr lang="en-GB" sz="2600" dirty="0">
                <a:latin typeface="Arial" panose="020B0604020202020204" pitchFamily="34" charset="0"/>
                <a:cs typeface="Arial" panose="020B0604020202020204" pitchFamily="34" charset="0"/>
              </a:rPr>
              <a:t>Davies, N. (2012) </a:t>
            </a:r>
            <a:r>
              <a:rPr lang="en-GB" sz="2600" i="1" dirty="0">
                <a:latin typeface="Arial" panose="020B0604020202020204" pitchFamily="34" charset="0"/>
                <a:cs typeface="Arial" panose="020B0604020202020204" pitchFamily="34" charset="0"/>
              </a:rPr>
              <a:t>The EAL learner's task</a:t>
            </a:r>
            <a:r>
              <a:rPr lang="en-GB" sz="2600" dirty="0">
                <a:latin typeface="Arial" panose="020B0604020202020204" pitchFamily="34" charset="0"/>
                <a:cs typeface="Arial" panose="020B0604020202020204" pitchFamily="34" charset="0"/>
              </a:rPr>
              <a:t>, </a:t>
            </a:r>
            <a:r>
              <a:rPr lang="en-GB" sz="2600" dirty="0">
                <a:latin typeface="Arial" panose="020B0604020202020204" pitchFamily="34" charset="0"/>
                <a:cs typeface="Arial" panose="020B0604020202020204" pitchFamily="34" charset="0"/>
                <a:hlinkClick r:id="rId4"/>
              </a:rPr>
              <a:t>https://www.naldic.org.uk/eal-teaching-and-learning/outline-guidance/task/</a:t>
            </a:r>
            <a:r>
              <a:rPr lang="en-GB" sz="2600" dirty="0">
                <a:latin typeface="Arial" panose="020B0604020202020204" pitchFamily="34" charset="0"/>
                <a:cs typeface="Arial" panose="020B0604020202020204" pitchFamily="34" charset="0"/>
              </a:rPr>
              <a:t> [Accessed: March 2 2017]</a:t>
            </a:r>
          </a:p>
          <a:p>
            <a:pPr marL="0" indent="0">
              <a:buNone/>
            </a:pPr>
            <a:r>
              <a:rPr lang="en-GB" sz="2600" dirty="0" err="1">
                <a:latin typeface="Arial" panose="020B0604020202020204" pitchFamily="34" charset="0"/>
                <a:cs typeface="Arial" panose="020B0604020202020204" pitchFamily="34" charset="0"/>
              </a:rPr>
              <a:t>Gorrara</a:t>
            </a:r>
            <a:r>
              <a:rPr lang="en-GB" sz="2600" dirty="0">
                <a:latin typeface="Arial" panose="020B0604020202020204" pitchFamily="34" charset="0"/>
                <a:cs typeface="Arial" panose="020B0604020202020204" pitchFamily="34" charset="0"/>
              </a:rPr>
              <a:t>, C. </a:t>
            </a:r>
            <a:r>
              <a:rPr lang="en-GB" sz="2600" i="1" dirty="0">
                <a:latin typeface="Arial" panose="020B0604020202020204" pitchFamily="34" charset="0"/>
                <a:cs typeface="Arial" panose="020B0604020202020204" pitchFamily="34" charset="0"/>
              </a:rPr>
              <a:t>et al</a:t>
            </a:r>
            <a:r>
              <a:rPr lang="en-GB" sz="2600" dirty="0">
                <a:latin typeface="Arial" panose="020B0604020202020204" pitchFamily="34" charset="0"/>
                <a:cs typeface="Arial" panose="020B0604020202020204" pitchFamily="34" charset="0"/>
              </a:rPr>
              <a:t>. (2020) ‘Multilingual perspectives: preparing for language learning in the new curriculum for Wales’, </a:t>
            </a:r>
            <a:r>
              <a:rPr lang="en-GB" sz="2600" i="1" dirty="0">
                <a:latin typeface="Arial" panose="020B0604020202020204" pitchFamily="34" charset="0"/>
                <a:cs typeface="Arial" panose="020B0604020202020204" pitchFamily="34" charset="0"/>
              </a:rPr>
              <a:t>The Curriculum Journal</a:t>
            </a:r>
            <a:r>
              <a:rPr lang="en-GB" sz="2600" dirty="0">
                <a:latin typeface="Arial" panose="020B0604020202020204" pitchFamily="34" charset="0"/>
                <a:cs typeface="Arial" panose="020B0604020202020204" pitchFamily="34" charset="0"/>
              </a:rPr>
              <a:t>, 31(2), pp.244-257.</a:t>
            </a:r>
          </a:p>
          <a:p>
            <a:pPr marL="0" indent="0">
              <a:buNone/>
            </a:pPr>
            <a:r>
              <a:rPr lang="en-GB" sz="2600" dirty="0">
                <a:latin typeface="Arial" panose="020B0604020202020204" pitchFamily="34" charset="0"/>
                <a:cs typeface="Arial" panose="020B0604020202020204" pitchFamily="34" charset="0"/>
              </a:rPr>
              <a:t>Hickey, T.M. and de Mejia, A. (2017) ‘Immersion education in the early years: a special</a:t>
            </a:r>
          </a:p>
          <a:p>
            <a:pPr marL="0" indent="0">
              <a:buNone/>
            </a:pPr>
            <a:r>
              <a:rPr lang="en-GB" sz="2600" dirty="0">
                <a:latin typeface="Arial" panose="020B0604020202020204" pitchFamily="34" charset="0"/>
                <a:cs typeface="Arial" panose="020B0604020202020204" pitchFamily="34" charset="0"/>
              </a:rPr>
              <a:t>Issue’, </a:t>
            </a:r>
            <a:r>
              <a:rPr lang="en-GB" sz="2600" i="1" dirty="0">
                <a:latin typeface="Arial" panose="020B0604020202020204" pitchFamily="34" charset="0"/>
                <a:cs typeface="Arial" panose="020B0604020202020204" pitchFamily="34" charset="0"/>
              </a:rPr>
              <a:t>International Journal of Bilingual Education and Bilingualis</a:t>
            </a:r>
            <a:r>
              <a:rPr lang="en-GB" sz="2600" i="1" dirty="0">
                <a:cs typeface="Arial" panose="020B0604020202020204" pitchFamily="34" charset="0"/>
              </a:rPr>
              <a:t>m, </a:t>
            </a:r>
            <a:r>
              <a:rPr lang="en-GB" sz="2600" dirty="0">
                <a:cs typeface="Arial" panose="020B0604020202020204" pitchFamily="34" charset="0"/>
              </a:rPr>
              <a:t>17(2), pp. 131-143.</a:t>
            </a:r>
          </a:p>
          <a:p>
            <a:pPr marL="0" indent="0">
              <a:buNone/>
            </a:pPr>
            <a:r>
              <a:rPr lang="en-GB" sz="2600" dirty="0">
                <a:cs typeface="Arial" panose="020B0604020202020204" pitchFamily="34" charset="0"/>
              </a:rPr>
              <a:t>McLeod, S. </a:t>
            </a:r>
            <a:r>
              <a:rPr lang="en-GB" sz="2600" i="1" dirty="0">
                <a:cs typeface="Arial" panose="020B0604020202020204" pitchFamily="34" charset="0"/>
              </a:rPr>
              <a:t>et al, </a:t>
            </a:r>
            <a:r>
              <a:rPr lang="en-GB" sz="2600" dirty="0">
                <a:cs typeface="Arial" panose="020B0604020202020204" pitchFamily="34" charset="0"/>
              </a:rPr>
              <a:t>(2015) ‘Becoming bilingual: Children’s insights about making friends in bilingual settings’, </a:t>
            </a:r>
            <a:r>
              <a:rPr lang="en-GB" sz="2600" i="1" dirty="0">
                <a:cs typeface="Arial" panose="020B0604020202020204" pitchFamily="34" charset="0"/>
              </a:rPr>
              <a:t>International Journal of Early Childhood</a:t>
            </a:r>
            <a:r>
              <a:rPr lang="en-GB" sz="2600" dirty="0">
                <a:cs typeface="Arial" panose="020B0604020202020204" pitchFamily="34" charset="0"/>
              </a:rPr>
              <a:t>, 47, pp.385-402.</a:t>
            </a:r>
          </a:p>
          <a:p>
            <a:pPr marL="0" indent="0">
              <a:buNone/>
            </a:pPr>
            <a:r>
              <a:rPr lang="en-GB" sz="2600" dirty="0">
                <a:latin typeface="Arial" panose="020B0604020202020204" pitchFamily="34" charset="0"/>
                <a:cs typeface="Arial" panose="020B0604020202020204" pitchFamily="34" charset="0"/>
              </a:rPr>
              <a:t>NALDIC (2023) </a:t>
            </a:r>
            <a:r>
              <a:rPr lang="en-GB" sz="2600" i="1" dirty="0">
                <a:latin typeface="Arial" panose="020B0604020202020204" pitchFamily="34" charset="0"/>
                <a:cs typeface="Arial" panose="020B0604020202020204" pitchFamily="34" charset="0"/>
              </a:rPr>
              <a:t>EAL learners in schools</a:t>
            </a:r>
            <a:r>
              <a:rPr lang="en-GB" sz="2600" dirty="0">
                <a:latin typeface="Arial" panose="020B0604020202020204" pitchFamily="34" charset="0"/>
                <a:cs typeface="Arial" panose="020B0604020202020204" pitchFamily="34" charset="0"/>
              </a:rPr>
              <a:t>. Available at: </a:t>
            </a:r>
            <a:r>
              <a:rPr lang="en-GB" sz="2600" dirty="0">
                <a:latin typeface="Arial" panose="020B0604020202020204" pitchFamily="34" charset="0"/>
                <a:cs typeface="Arial" panose="020B0604020202020204" pitchFamily="34" charset="0"/>
                <a:hlinkClick r:id="rId5"/>
              </a:rPr>
              <a:t>https://naldic.org.uk/the-eal-learner/eal-learners-uk/eal-learners-in-schools/</a:t>
            </a:r>
            <a:r>
              <a:rPr lang="en-GB" sz="2600" dirty="0">
                <a:latin typeface="Arial" panose="020B0604020202020204" pitchFamily="34" charset="0"/>
                <a:cs typeface="Arial" panose="020B0604020202020204" pitchFamily="34" charset="0"/>
              </a:rPr>
              <a:t> [Accessed: August 3 2023].</a:t>
            </a:r>
          </a:p>
          <a:p>
            <a:pPr marL="0" indent="0">
              <a:buNone/>
            </a:pPr>
            <a:endParaRPr lang="en-GB" sz="2600" dirty="0">
              <a:latin typeface="Arial" panose="020B0604020202020204" pitchFamily="34" charset="0"/>
              <a:cs typeface="Arial" panose="020B0604020202020204" pitchFamily="34" charset="0"/>
            </a:endParaRPr>
          </a:p>
          <a:p>
            <a:pPr marL="0" indent="0">
              <a:buNone/>
            </a:pPr>
            <a:endParaRPr lang="cy-GB" sz="1800" dirty="0">
              <a:latin typeface="Arial" panose="020B0604020202020204" pitchFamily="34" charset="0"/>
            </a:endParaRPr>
          </a:p>
          <a:p>
            <a:pPr marL="0" indent="0">
              <a:buNone/>
            </a:pPr>
            <a:endParaRPr lang="cy-GB" sz="1800" dirty="0">
              <a:latin typeface="Arial" panose="020B0604020202020204" pitchFamily="34" charset="0"/>
            </a:endParaRPr>
          </a:p>
          <a:p>
            <a:pPr marL="0" indent="0">
              <a:buNone/>
            </a:pPr>
            <a:r>
              <a:rPr lang="en-GB" sz="2000" dirty="0">
                <a:latin typeface="Arial" panose="020B0604020202020204" pitchFamily="34" charset="0"/>
              </a:rPr>
              <a:t> </a:t>
            </a:r>
          </a:p>
          <a:p>
            <a:pPr marL="0" indent="0">
              <a:buNone/>
            </a:pPr>
            <a:endParaRPr lang="cy-GB" sz="2000" dirty="0">
              <a:latin typeface="Arial" panose="020B0604020202020204" pitchFamily="34" charset="0"/>
            </a:endParaRPr>
          </a:p>
        </p:txBody>
      </p:sp>
    </p:spTree>
    <p:extLst>
      <p:ext uri="{BB962C8B-B14F-4D97-AF65-F5344CB8AC3E}">
        <p14:creationId xmlns:p14="http://schemas.microsoft.com/office/powerpoint/2010/main" val="177158600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B135896-C09D-A49A-F893-989314D18377}"/>
              </a:ext>
            </a:extLst>
          </p:cNvPr>
          <p:cNvSpPr/>
          <p:nvPr/>
        </p:nvSpPr>
        <p:spPr>
          <a:xfrm>
            <a:off x="0" y="0"/>
            <a:ext cx="12192000" cy="5832389"/>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92894" y="365128"/>
            <a:ext cx="11060906" cy="584991"/>
          </a:xfrm>
        </p:spPr>
        <p:txBody>
          <a:bodyPr>
            <a:noAutofit/>
          </a:bodyPr>
          <a:lstStyle/>
          <a:p>
            <a:pPr algn="ctr"/>
            <a:r>
              <a:rPr lang="en-GB" dirty="0">
                <a:latin typeface="Arial" panose="020B0604020202020204" pitchFamily="34" charset="0"/>
              </a:rPr>
              <a:t>References</a:t>
            </a:r>
            <a:endParaRPr lang="en-GB" sz="3600" dirty="0">
              <a:latin typeface="Arial" panose="020B0604020202020204" pitchFamily="34" charset="0"/>
            </a:endParaRPr>
          </a:p>
        </p:txBody>
      </p:sp>
      <p:sp>
        <p:nvSpPr>
          <p:cNvPr id="3" name="Content Placeholder 2"/>
          <p:cNvSpPr>
            <a:spLocks noGrp="1"/>
          </p:cNvSpPr>
          <p:nvPr>
            <p:ph sz="half" idx="1"/>
          </p:nvPr>
        </p:nvSpPr>
        <p:spPr>
          <a:xfrm>
            <a:off x="160713" y="1025611"/>
            <a:ext cx="11859491" cy="5172783"/>
          </a:xfrm>
        </p:spPr>
        <p:txBody>
          <a:bodyPr>
            <a:normAutofit/>
          </a:bodyPr>
          <a:lstStyle/>
          <a:p>
            <a:pPr marL="0" indent="0">
              <a:buNone/>
            </a:pPr>
            <a:r>
              <a:rPr lang="en-GB" sz="1800" dirty="0">
                <a:latin typeface="Arial" panose="020B0604020202020204" pitchFamily="34" charset="0"/>
                <a:cs typeface="Arial" panose="020B0604020202020204" pitchFamily="34" charset="0"/>
              </a:rPr>
              <a:t>NALDIC (2015) </a:t>
            </a:r>
            <a:r>
              <a:rPr lang="en-GB" sz="1800" i="1" dirty="0">
                <a:latin typeface="Arial" panose="020B0604020202020204" pitchFamily="34" charset="0"/>
                <a:cs typeface="Arial" panose="020B0604020202020204" pitchFamily="34" charset="0"/>
              </a:rPr>
              <a:t>Supporting bilingual children in the Early Years</a:t>
            </a:r>
            <a:r>
              <a:rPr lang="en-GB" sz="1800" dirty="0">
                <a:latin typeface="Arial" panose="020B0604020202020204" pitchFamily="34" charset="0"/>
                <a:cs typeface="Arial" panose="020B0604020202020204" pitchFamily="34" charset="0"/>
              </a:rPr>
              <a:t>. Available at: </a:t>
            </a:r>
            <a:r>
              <a:rPr lang="en-GB" sz="1800" dirty="0">
                <a:latin typeface="Arial" panose="020B0604020202020204" pitchFamily="34" charset="0"/>
                <a:cs typeface="Arial" panose="020B0604020202020204" pitchFamily="34" charset="0"/>
                <a:hlinkClick r:id="rId3"/>
              </a:rPr>
              <a:t>https://naldic.org.uk/eal-teaching-and-learning/outline-guidance/early-years/</a:t>
            </a:r>
            <a:r>
              <a:rPr lang="en-GB" sz="1800" dirty="0">
                <a:latin typeface="Arial" panose="020B0604020202020204" pitchFamily="34" charset="0"/>
                <a:cs typeface="Arial" panose="020B0604020202020204" pitchFamily="34" charset="0"/>
              </a:rPr>
              <a:t> [Accessed: August 3 2023].</a:t>
            </a:r>
          </a:p>
          <a:p>
            <a:pPr marL="0" indent="0">
              <a:buNone/>
            </a:pPr>
            <a:r>
              <a:rPr lang="en-GB" sz="1800" dirty="0">
                <a:latin typeface="Arial" panose="020B0604020202020204" pitchFamily="34" charset="0"/>
                <a:cs typeface="Arial" panose="020B0604020202020204" pitchFamily="34" charset="0"/>
              </a:rPr>
              <a:t>Ofsted (2013) </a:t>
            </a:r>
            <a:r>
              <a:rPr lang="en-GB" sz="1800" i="1" dirty="0">
                <a:latin typeface="Arial" panose="020B0604020202020204" pitchFamily="34" charset="0"/>
                <a:cs typeface="Arial" panose="020B0604020202020204" pitchFamily="34" charset="0"/>
              </a:rPr>
              <a:t>English as an additional language A briefing paper for section 5 inspectors</a:t>
            </a:r>
            <a:r>
              <a:rPr lang="en-GB" sz="18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hlinkClick r:id="rId4"/>
              </a:rPr>
              <a:t>http://www.naldic.org.uk/eal-teaching-and-learning/outline-guidance/eal-ofsted/</a:t>
            </a:r>
            <a:r>
              <a:rPr lang="en-GB" sz="1800" dirty="0">
                <a:latin typeface="Arial" panose="020B0604020202020204" pitchFamily="34" charset="0"/>
                <a:cs typeface="Arial" panose="020B0604020202020204" pitchFamily="34" charset="0"/>
              </a:rPr>
              <a:t> [Accessed: February 28 2021].</a:t>
            </a:r>
          </a:p>
          <a:p>
            <a:pPr marL="0" indent="0">
              <a:buNone/>
            </a:pPr>
            <a:r>
              <a:rPr lang="en-GB" sz="1800" dirty="0" err="1">
                <a:latin typeface="Arial" panose="020B0604020202020204" pitchFamily="34" charset="0"/>
                <a:cs typeface="Arial" panose="020B0604020202020204" pitchFamily="34" charset="0"/>
              </a:rPr>
              <a:t>Schmid</a:t>
            </a:r>
            <a:r>
              <a:rPr lang="en-GB" sz="1800" dirty="0">
                <a:latin typeface="Arial" panose="020B0604020202020204" pitchFamily="34" charset="0"/>
                <a:cs typeface="Arial" panose="020B0604020202020204" pitchFamily="34" charset="0"/>
              </a:rPr>
              <a:t>, M. S. (2016) </a:t>
            </a:r>
            <a:r>
              <a:rPr lang="en-GB" sz="1800" i="1" dirty="0">
                <a:latin typeface="Arial" panose="020B0604020202020204" pitchFamily="34" charset="0"/>
                <a:cs typeface="Arial" panose="020B0604020202020204" pitchFamily="34" charset="0"/>
              </a:rPr>
              <a:t>First language attrition, </a:t>
            </a:r>
            <a:r>
              <a:rPr lang="en-GB" sz="1800" dirty="0">
                <a:latin typeface="Arial" panose="020B0604020202020204" pitchFamily="34" charset="0"/>
                <a:cs typeface="Arial" panose="020B0604020202020204" pitchFamily="34" charset="0"/>
                <a:hlinkClick r:id="rId5"/>
              </a:rPr>
              <a:t>https://www.cambridge.org/core/journals/language-teaching/article/abs/first-language-attrition/317173BC814C4EA9469443F8B3FA2F93</a:t>
            </a:r>
            <a:r>
              <a:rPr lang="en-GB" sz="1800" dirty="0">
                <a:latin typeface="Arial" panose="020B0604020202020204" pitchFamily="34" charset="0"/>
                <a:cs typeface="Arial" panose="020B0604020202020204" pitchFamily="34" charset="0"/>
              </a:rPr>
              <a:t> [Accessed: March 10 2021].</a:t>
            </a:r>
          </a:p>
          <a:p>
            <a:pPr marL="0" indent="0">
              <a:buNone/>
            </a:pPr>
            <a:r>
              <a:rPr lang="en-GB" sz="1800" dirty="0">
                <a:cs typeface="Arial" panose="020B0604020202020204" pitchFamily="34" charset="0"/>
              </a:rPr>
              <a:t>School Census Statistics (2023)</a:t>
            </a:r>
            <a:r>
              <a:rPr lang="en-GB" sz="1800" i="1" dirty="0">
                <a:cs typeface="Arial" panose="020B0604020202020204" pitchFamily="34" charset="0"/>
              </a:rPr>
              <a:t> Schools, pupils and their characteristics</a:t>
            </a:r>
            <a:r>
              <a:rPr lang="en-GB" sz="1800" dirty="0">
                <a:cs typeface="Arial" panose="020B0604020202020204" pitchFamily="34" charset="0"/>
              </a:rPr>
              <a:t>. Available at: </a:t>
            </a:r>
            <a:r>
              <a:rPr lang="en-GB" sz="1800" dirty="0">
                <a:cs typeface="Arial" panose="020B0604020202020204" pitchFamily="34" charset="0"/>
                <a:hlinkClick r:id="rId6"/>
              </a:rPr>
              <a:t>https://explore-education-statistics.service.gov.uk/find-statistics/school-pupils-and-their-characteristics</a:t>
            </a:r>
            <a:r>
              <a:rPr lang="en-GB" sz="1800" dirty="0">
                <a:cs typeface="Arial" panose="020B0604020202020204" pitchFamily="34" charset="0"/>
              </a:rPr>
              <a:t> [Accessed: August 3 2023].</a:t>
            </a: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UNICEF (1989) </a:t>
            </a:r>
            <a:r>
              <a:rPr lang="en-GB" sz="1800" i="1" dirty="0">
                <a:latin typeface="Arial" panose="020B0604020202020204" pitchFamily="34" charset="0"/>
                <a:cs typeface="Arial" panose="020B0604020202020204" pitchFamily="34" charset="0"/>
              </a:rPr>
              <a:t>The United Nations Convention on the Rights of the Child, </a:t>
            </a:r>
            <a:r>
              <a:rPr lang="en-GB" sz="1800" dirty="0">
                <a:latin typeface="Arial" panose="020B0604020202020204" pitchFamily="34" charset="0"/>
                <a:cs typeface="Arial" panose="020B0604020202020204" pitchFamily="34" charset="0"/>
                <a:hlinkClick r:id="rId7"/>
              </a:rPr>
              <a:t>http://353ld710iigr2n4po7k4kgvv-wpengine.netdna-ssl.com/wp-content/uploads/2010/05/UNCRC_united_nations_convention_on_the_rights_of_the_child.pdf</a:t>
            </a:r>
            <a:r>
              <a:rPr lang="en-GB" sz="1800" dirty="0">
                <a:latin typeface="Arial" panose="020B0604020202020204" pitchFamily="34" charset="0"/>
                <a:cs typeface="Arial" panose="020B0604020202020204" pitchFamily="34" charset="0"/>
              </a:rPr>
              <a:t> [Accessed: March 2 2017]</a:t>
            </a:r>
          </a:p>
          <a:p>
            <a:pPr marL="0" indent="0">
              <a:buNone/>
            </a:pPr>
            <a:r>
              <a:rPr lang="en-GB" sz="1800" dirty="0">
                <a:cs typeface="Arial" panose="020B0604020202020204" pitchFamily="34" charset="0"/>
              </a:rPr>
              <a:t>Webb-Davies, P. (2017) Welsh schools: an approach to bilingualism that can help overcome division. Available at: </a:t>
            </a:r>
            <a:r>
              <a:rPr lang="en-GB" sz="1800" dirty="0">
                <a:cs typeface="Arial" panose="020B0604020202020204" pitchFamily="34" charset="0"/>
                <a:hlinkClick r:id="rId8"/>
              </a:rPr>
              <a:t>https://theconversation.com/welsh-schools-an-approach-to-bilingualism-that-can-help-overcome-division-79935#:~:text=Few%20lessons%20are%20in%20just%20Welsh%20or%20English,help%20students%20learn%20a%20topic%E2%80%99s%20terminology%20in%20both%29</a:t>
            </a:r>
            <a:r>
              <a:rPr lang="en-GB" sz="1800" dirty="0">
                <a:cs typeface="Arial" panose="020B0604020202020204" pitchFamily="34" charset="0"/>
              </a:rPr>
              <a:t>. [Accessed: August 3 2023].</a:t>
            </a:r>
            <a:endParaRPr lang="en-GB" sz="1800" dirty="0">
              <a:latin typeface="Arial" panose="020B0604020202020204" pitchFamily="34" charset="0"/>
              <a:cs typeface="Arial" panose="020B0604020202020204" pitchFamily="34" charset="0"/>
            </a:endParaRPr>
          </a:p>
          <a:p>
            <a:pPr marL="0" indent="0">
              <a:buNone/>
            </a:pPr>
            <a:endParaRPr lang="cy-GB" sz="2000" dirty="0">
              <a:latin typeface="Arial" panose="020B0604020202020204" pitchFamily="34" charset="0"/>
            </a:endParaRPr>
          </a:p>
        </p:txBody>
      </p:sp>
    </p:spTree>
    <p:extLst>
      <p:ext uri="{BB962C8B-B14F-4D97-AF65-F5344CB8AC3E}">
        <p14:creationId xmlns:p14="http://schemas.microsoft.com/office/powerpoint/2010/main" val="4146030736"/>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2305</Words>
  <Application>Microsoft Office PowerPoint</Application>
  <PresentationFormat>Widescreen</PresentationFormat>
  <Paragraphs>321</Paragraphs>
  <Slides>50</Slides>
  <Notes>47</Notes>
  <HiddenSlides>0</HiddenSlides>
  <MMClips>4</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50</vt:i4>
      </vt:variant>
    </vt:vector>
  </HeadingPairs>
  <TitlesOfParts>
    <vt:vector size="53" baseType="lpstr">
      <vt:lpstr>Arial</vt:lpstr>
      <vt:lpstr>Calibri</vt:lpstr>
      <vt:lpstr>1_Office Theme</vt:lpstr>
      <vt:lpstr>PowerPoint Presentation</vt:lpstr>
      <vt:lpstr>Contents</vt:lpstr>
      <vt:lpstr>Employability/Transferable Skills</vt:lpstr>
      <vt:lpstr>Resources</vt:lpstr>
      <vt:lpstr>English as an Additional Language (EAL)</vt:lpstr>
      <vt:lpstr>Children with EAL</vt:lpstr>
      <vt:lpstr>First language statistics 2022-2023 (School Census Statistics, 2023)</vt:lpstr>
      <vt:lpstr>5 stage model of EAL acquisition</vt:lpstr>
      <vt:lpstr> However…</vt:lpstr>
      <vt:lpstr>PowerPoint Presentation</vt:lpstr>
      <vt:lpstr>UNCRC</vt:lpstr>
      <vt:lpstr>Task</vt:lpstr>
      <vt:lpstr>PowerPoint Presentation</vt:lpstr>
      <vt:lpstr>Task</vt:lpstr>
      <vt:lpstr>How do we acquire language?</vt:lpstr>
      <vt:lpstr>Video clip</vt:lpstr>
      <vt:lpstr>Lev Vygotsky</vt:lpstr>
      <vt:lpstr>PowerPoint Presentation</vt:lpstr>
      <vt:lpstr>Language as a Cultural Tool</vt:lpstr>
      <vt:lpstr> Task </vt:lpstr>
      <vt:lpstr>Video – bilingual song</vt:lpstr>
      <vt:lpstr> Jerome Bruner </vt:lpstr>
      <vt:lpstr>LASS - Language Acquisition Support System</vt:lpstr>
      <vt:lpstr>B. F. Skinner &amp; Ivan Pavlov</vt:lpstr>
      <vt:lpstr>PowerPoint Presentation</vt:lpstr>
      <vt:lpstr>Eric Lenneberg</vt:lpstr>
      <vt:lpstr>Environment</vt:lpstr>
      <vt:lpstr>Immersion method</vt:lpstr>
      <vt:lpstr>Immersion method</vt:lpstr>
      <vt:lpstr>(Gorrara et al., 2020, p. 72-73)</vt:lpstr>
      <vt:lpstr>However…</vt:lpstr>
      <vt:lpstr>Language Attrition</vt:lpstr>
      <vt:lpstr>Hickey &amp; de Mejia (2014: 140)</vt:lpstr>
      <vt:lpstr>EAL in Education (NALDIC, 2023) </vt:lpstr>
      <vt:lpstr>Dual language approach</vt:lpstr>
      <vt:lpstr>Dual language approach</vt:lpstr>
      <vt:lpstr>Other approaches</vt:lpstr>
      <vt:lpstr>Other approaches</vt:lpstr>
      <vt:lpstr> The No Language method </vt:lpstr>
      <vt:lpstr>UNCRC</vt:lpstr>
      <vt:lpstr>UNCRC</vt:lpstr>
      <vt:lpstr>Barriers (home)</vt:lpstr>
      <vt:lpstr>Barriers (setting)</vt:lpstr>
      <vt:lpstr>Supporting EAL in the early years</vt:lpstr>
      <vt:lpstr>Multiagency Working</vt:lpstr>
      <vt:lpstr>Technology</vt:lpstr>
      <vt:lpstr>Task</vt:lpstr>
      <vt:lpstr>Your assignment…</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Hanes Amlieithrwydd History of Multilingualism</dc:title>
  <dc:creator>Ann Tinney</dc:creator>
  <cp:lastModifiedBy>Alison Rees-Edwards</cp:lastModifiedBy>
  <cp:revision>179</cp:revision>
  <cp:lastPrinted>2018-02-26T16:09:26Z</cp:lastPrinted>
  <dcterms:created xsi:type="dcterms:W3CDTF">2017-02-27T22:53:01Z</dcterms:created>
  <dcterms:modified xsi:type="dcterms:W3CDTF">2023-08-04T10:59:34Z</dcterms:modified>
</cp:coreProperties>
</file>