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93" r:id="rId3"/>
    <p:sldId id="297" r:id="rId4"/>
    <p:sldId id="310" r:id="rId5"/>
    <p:sldId id="294" r:id="rId6"/>
    <p:sldId id="307" r:id="rId7"/>
    <p:sldId id="308" r:id="rId8"/>
    <p:sldId id="309" r:id="rId9"/>
    <p:sldId id="273" r:id="rId10"/>
    <p:sldId id="292" r:id="rId11"/>
    <p:sldId id="295" r:id="rId12"/>
    <p:sldId id="271" r:id="rId13"/>
    <p:sldId id="278" r:id="rId14"/>
    <p:sldId id="284" r:id="rId15"/>
    <p:sldId id="275" r:id="rId16"/>
    <p:sldId id="270" r:id="rId17"/>
    <p:sldId id="268" r:id="rId18"/>
    <p:sldId id="277" r:id="rId19"/>
    <p:sldId id="279" r:id="rId20"/>
    <p:sldId id="272" r:id="rId21"/>
    <p:sldId id="256" r:id="rId22"/>
    <p:sldId id="286" r:id="rId23"/>
    <p:sldId id="288" r:id="rId24"/>
    <p:sldId id="285" r:id="rId25"/>
    <p:sldId id="289" r:id="rId26"/>
    <p:sldId id="296" r:id="rId27"/>
    <p:sldId id="302" r:id="rId28"/>
    <p:sldId id="290" r:id="rId29"/>
    <p:sldId id="303" r:id="rId30"/>
    <p:sldId id="291" r:id="rId31"/>
    <p:sldId id="304" r:id="rId32"/>
    <p:sldId id="305" r:id="rId33"/>
    <p:sldId id="298" r:id="rId34"/>
    <p:sldId id="311" r:id="rId35"/>
    <p:sldId id="299"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0159551-940B-4E89-8B01-38F6E1D07200}" type="datetimeFigureOut">
              <a:rPr lang="en-US" smtClean="0"/>
              <a:pPr/>
              <a:t>3/1/2023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159551-940B-4E89-8B01-38F6E1D07200}" type="datetimeFigureOut">
              <a:rPr lang="en-US" smtClean="0"/>
              <a:pPr/>
              <a:t>3/1/2023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159551-940B-4E89-8B01-38F6E1D07200}" type="datetimeFigureOut">
              <a:rPr lang="en-US" smtClean="0"/>
              <a:pPr/>
              <a:t>3/1/2023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0159551-940B-4E89-8B01-38F6E1D07200}" type="datetimeFigureOut">
              <a:rPr lang="en-US" smtClean="0"/>
              <a:pPr/>
              <a:t>3/1/2023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0159551-940B-4E89-8B01-38F6E1D07200}" type="datetimeFigureOut">
              <a:rPr lang="en-US" smtClean="0"/>
              <a:pPr/>
              <a:t>3/1/2023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0159551-940B-4E89-8B01-38F6E1D07200}" type="datetimeFigureOut">
              <a:rPr lang="en-US" smtClean="0"/>
              <a:pPr/>
              <a:t>3/1/2023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159551-940B-4E89-8B01-38F6E1D07200}" type="datetimeFigureOut">
              <a:rPr lang="en-US" smtClean="0"/>
              <a:pPr/>
              <a:t>3/1/2023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159551-940B-4E89-8B01-38F6E1D07200}" type="datetimeFigureOut">
              <a:rPr lang="en-US" smtClean="0"/>
              <a:pPr/>
              <a:t>3/1/2023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159551-940B-4E89-8B01-38F6E1D07200}" type="datetimeFigureOut">
              <a:rPr lang="en-US" smtClean="0"/>
              <a:pPr/>
              <a:t>3/1/2023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159551-940B-4E89-8B01-38F6E1D07200}" type="datetimeFigureOut">
              <a:rPr lang="en-US" smtClean="0"/>
              <a:pPr/>
              <a:t>3/1/2023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159551-940B-4E89-8B01-38F6E1D07200}" type="datetimeFigureOut">
              <a:rPr lang="en-US" smtClean="0"/>
              <a:pPr/>
              <a:t>3/1/2023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159551-940B-4E89-8B01-38F6E1D07200}" type="datetimeFigureOut">
              <a:rPr lang="en-US" smtClean="0"/>
              <a:pPr/>
              <a:t>3/1/2023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85C909-2883-4E0D-942E-ABA9D9F228E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xml"/><Relationship Id="rId4" Type="http://schemas.openxmlformats.org/officeDocument/2006/relationships/image" Target="../media/image28.jpeg"/></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jpeg"/><Relationship Id="rId1" Type="http://schemas.openxmlformats.org/officeDocument/2006/relationships/slideLayout" Target="../slideLayouts/slideLayout1.xml"/><Relationship Id="rId5" Type="http://schemas.openxmlformats.org/officeDocument/2006/relationships/image" Target="../media/image23.jpeg"/><Relationship Id="rId4" Type="http://schemas.openxmlformats.org/officeDocument/2006/relationships/image" Target="../media/image30.jpeg"/></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1.xml"/><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1.xml"/><Relationship Id="rId4" Type="http://schemas.openxmlformats.org/officeDocument/2006/relationships/image" Target="../media/image37.jpeg"/></Relationships>
</file>

<file path=ppt/slides/_rels/slide2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8.jpeg"/><Relationship Id="rId1" Type="http://schemas.openxmlformats.org/officeDocument/2006/relationships/slideLayout" Target="../slideLayouts/slideLayout1.xml"/><Relationship Id="rId5" Type="http://schemas.openxmlformats.org/officeDocument/2006/relationships/image" Target="../media/image37.jpeg"/><Relationship Id="rId4" Type="http://schemas.openxmlformats.org/officeDocument/2006/relationships/image" Target="../media/image36.jpeg"/></Relationships>
</file>

<file path=ppt/slides/_rels/slide2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3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57356" y="1857364"/>
            <a:ext cx="7023076" cy="4708981"/>
          </a:xfrm>
          <a:prstGeom prst="rect">
            <a:avLst/>
          </a:prstGeom>
          <a:noFill/>
        </p:spPr>
        <p:txBody>
          <a:bodyPr wrap="none" rtlCol="0">
            <a:spAutoFit/>
          </a:bodyPr>
          <a:lstStyle/>
          <a:p>
            <a:r>
              <a:rPr lang="en-GB" sz="6000" b="1" dirty="0">
                <a:solidFill>
                  <a:schemeClr val="bg1"/>
                </a:solidFill>
                <a:latin typeface="Arial" pitchFamily="34" charset="0"/>
                <a:cs typeface="Arial" pitchFamily="34" charset="0"/>
              </a:rPr>
              <a:t>Holocaust  </a:t>
            </a:r>
          </a:p>
          <a:p>
            <a:endParaRPr lang="en-GB" sz="6000" b="1" dirty="0">
              <a:solidFill>
                <a:schemeClr val="bg1"/>
              </a:solidFill>
              <a:latin typeface="Arial" pitchFamily="34" charset="0"/>
              <a:cs typeface="Arial" pitchFamily="34" charset="0"/>
            </a:endParaRPr>
          </a:p>
          <a:p>
            <a:endParaRPr lang="en-GB" sz="6000" b="1" dirty="0">
              <a:solidFill>
                <a:schemeClr val="bg1"/>
              </a:solidFill>
              <a:latin typeface="Arial" pitchFamily="34" charset="0"/>
              <a:cs typeface="Arial" pitchFamily="34" charset="0"/>
            </a:endParaRPr>
          </a:p>
          <a:p>
            <a:endParaRPr lang="en-GB" sz="6000" b="1" dirty="0">
              <a:solidFill>
                <a:schemeClr val="bg1"/>
              </a:solidFill>
              <a:latin typeface="Arial" pitchFamily="34" charset="0"/>
              <a:cs typeface="Arial" pitchFamily="34" charset="0"/>
            </a:endParaRPr>
          </a:p>
          <a:p>
            <a:r>
              <a:rPr lang="en-GB" sz="6000" b="1" dirty="0">
                <a:solidFill>
                  <a:schemeClr val="bg1"/>
                </a:solidFill>
                <a:latin typeface="Arial" pitchFamily="34" charset="0"/>
                <a:cs typeface="Arial" pitchFamily="34" charset="0"/>
              </a:rPr>
              <a:t>					denial</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4282" y="285728"/>
            <a:ext cx="8715436" cy="5355312"/>
          </a:xfrm>
          <a:prstGeom prst="rect">
            <a:avLst/>
          </a:prstGeom>
          <a:noFill/>
        </p:spPr>
        <p:txBody>
          <a:bodyPr wrap="square" rtlCol="0">
            <a:spAutoFit/>
          </a:bodyPr>
          <a:lstStyle/>
          <a:p>
            <a:r>
              <a:rPr lang="en-GB" sz="2400" b="1" dirty="0">
                <a:solidFill>
                  <a:srgbClr val="FF0000"/>
                </a:solidFill>
                <a:latin typeface="Arial" pitchFamily="34" charset="0"/>
                <a:cs typeface="Arial" pitchFamily="34" charset="0"/>
              </a:rPr>
              <a:t>Holocaust</a:t>
            </a:r>
            <a:r>
              <a:rPr lang="en-GB" dirty="0">
                <a:solidFill>
                  <a:schemeClr val="bg1"/>
                </a:solidFill>
                <a:latin typeface="Arial" pitchFamily="34" charset="0"/>
                <a:cs typeface="Arial" pitchFamily="34" charset="0"/>
              </a:rPr>
              <a:t> (from the Greek </a:t>
            </a:r>
            <a:r>
              <a:rPr lang="en-GB" i="1" dirty="0" err="1">
                <a:solidFill>
                  <a:schemeClr val="bg1"/>
                </a:solidFill>
                <a:latin typeface="Arial" pitchFamily="34" charset="0"/>
                <a:cs typeface="Arial" pitchFamily="34" charset="0"/>
              </a:rPr>
              <a:t>holókaustos</a:t>
            </a:r>
            <a:r>
              <a:rPr lang="en-GB" dirty="0">
                <a:solidFill>
                  <a:schemeClr val="bg1"/>
                </a:solidFill>
                <a:latin typeface="Arial" pitchFamily="34" charset="0"/>
                <a:cs typeface="Arial" pitchFamily="34" charset="0"/>
              </a:rPr>
              <a:t>: </a:t>
            </a:r>
            <a:r>
              <a:rPr lang="en-GB" i="1" dirty="0" err="1">
                <a:solidFill>
                  <a:schemeClr val="bg1"/>
                </a:solidFill>
                <a:latin typeface="Arial" pitchFamily="34" charset="0"/>
                <a:cs typeface="Arial" pitchFamily="34" charset="0"/>
              </a:rPr>
              <a:t>hólos</a:t>
            </a:r>
            <a:r>
              <a:rPr lang="en-GB" dirty="0">
                <a:solidFill>
                  <a:schemeClr val="bg1"/>
                </a:solidFill>
                <a:latin typeface="Arial" pitchFamily="34" charset="0"/>
                <a:cs typeface="Arial" pitchFamily="34" charset="0"/>
              </a:rPr>
              <a:t>, "whole" and </a:t>
            </a:r>
            <a:r>
              <a:rPr lang="en-GB" i="1" dirty="0" err="1">
                <a:solidFill>
                  <a:schemeClr val="bg1"/>
                </a:solidFill>
                <a:latin typeface="Arial" pitchFamily="34" charset="0"/>
                <a:cs typeface="Arial" pitchFamily="34" charset="0"/>
              </a:rPr>
              <a:t>kaustós</a:t>
            </a:r>
            <a:r>
              <a:rPr lang="en-GB" dirty="0">
                <a:solidFill>
                  <a:schemeClr val="bg1"/>
                </a:solidFill>
                <a:latin typeface="Arial" pitchFamily="34" charset="0"/>
                <a:cs typeface="Arial" pitchFamily="34" charset="0"/>
              </a:rPr>
              <a:t>, "burnt")</a:t>
            </a:r>
            <a:endParaRPr lang="en-GB" baseline="30000" dirty="0">
              <a:solidFill>
                <a:schemeClr val="bg1"/>
              </a:solidFill>
              <a:latin typeface="Arial" pitchFamily="34" charset="0"/>
              <a:cs typeface="Arial" pitchFamily="34" charset="0"/>
            </a:endParaRPr>
          </a:p>
          <a:p>
            <a:r>
              <a:rPr lang="en-GB" sz="2400" b="1" dirty="0" err="1">
                <a:solidFill>
                  <a:srgbClr val="FF0000"/>
                </a:solidFill>
                <a:latin typeface="Arial" pitchFamily="34" charset="0"/>
                <a:cs typeface="Arial" pitchFamily="34" charset="0"/>
              </a:rPr>
              <a:t>Shoah</a:t>
            </a:r>
            <a:r>
              <a:rPr lang="en-GB" dirty="0">
                <a:solidFill>
                  <a:schemeClr val="bg1"/>
                </a:solidFill>
                <a:latin typeface="Arial" pitchFamily="34" charset="0"/>
                <a:cs typeface="Arial" pitchFamily="34" charset="0"/>
              </a:rPr>
              <a:t> (Hebrew: </a:t>
            </a:r>
            <a:r>
              <a:rPr lang="en-GB" i="1" dirty="0" err="1">
                <a:solidFill>
                  <a:schemeClr val="bg1"/>
                </a:solidFill>
                <a:latin typeface="Arial" pitchFamily="34" charset="0"/>
                <a:cs typeface="Arial" pitchFamily="34" charset="0"/>
              </a:rPr>
              <a:t>HaShoah</a:t>
            </a:r>
            <a:r>
              <a:rPr lang="en-GB" dirty="0">
                <a:solidFill>
                  <a:schemeClr val="bg1"/>
                </a:solidFill>
                <a:latin typeface="Arial" pitchFamily="34" charset="0"/>
                <a:cs typeface="Arial" pitchFamily="34" charset="0"/>
              </a:rPr>
              <a:t>, "catastrophe")</a:t>
            </a: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The Nazis used a euphemistic phrase:</a:t>
            </a:r>
          </a:p>
          <a:p>
            <a:endParaRPr lang="en-GB" dirty="0">
              <a:solidFill>
                <a:schemeClr val="bg1"/>
              </a:solidFill>
              <a:latin typeface="Arial" pitchFamily="34" charset="0"/>
              <a:cs typeface="Arial" pitchFamily="34" charset="0"/>
            </a:endParaRPr>
          </a:p>
          <a:p>
            <a:r>
              <a:rPr lang="en-GB" sz="2400" b="1" i="1" dirty="0" err="1">
                <a:solidFill>
                  <a:srgbClr val="FF0000"/>
                </a:solidFill>
                <a:latin typeface="Arial" pitchFamily="34" charset="0"/>
                <a:cs typeface="Arial" pitchFamily="34" charset="0"/>
              </a:rPr>
              <a:t>Endlösung</a:t>
            </a:r>
            <a:r>
              <a:rPr lang="en-GB" sz="2400" b="1" i="1" dirty="0">
                <a:solidFill>
                  <a:srgbClr val="FF0000"/>
                </a:solidFill>
                <a:latin typeface="Arial" pitchFamily="34" charset="0"/>
                <a:cs typeface="Arial" pitchFamily="34" charset="0"/>
              </a:rPr>
              <a:t> </a:t>
            </a:r>
            <a:r>
              <a:rPr lang="en-GB" sz="2400" b="1" i="1" dirty="0" err="1">
                <a:solidFill>
                  <a:srgbClr val="FF0000"/>
                </a:solidFill>
                <a:latin typeface="Arial" pitchFamily="34" charset="0"/>
                <a:cs typeface="Arial" pitchFamily="34" charset="0"/>
              </a:rPr>
              <a:t>der</a:t>
            </a:r>
            <a:r>
              <a:rPr lang="en-GB" sz="2400" b="1" i="1" dirty="0">
                <a:solidFill>
                  <a:srgbClr val="FF0000"/>
                </a:solidFill>
                <a:latin typeface="Arial" pitchFamily="34" charset="0"/>
                <a:cs typeface="Arial" pitchFamily="34" charset="0"/>
              </a:rPr>
              <a:t> </a:t>
            </a:r>
            <a:r>
              <a:rPr lang="en-GB" sz="2400" b="1" i="1" dirty="0" err="1">
                <a:solidFill>
                  <a:srgbClr val="FF0000"/>
                </a:solidFill>
                <a:latin typeface="Arial" pitchFamily="34" charset="0"/>
                <a:cs typeface="Arial" pitchFamily="34" charset="0"/>
              </a:rPr>
              <a:t>Judenfrage</a:t>
            </a:r>
            <a:r>
              <a:rPr lang="en-GB" sz="2400" b="1" i="1" dirty="0">
                <a:solidFill>
                  <a:srgbClr val="FF0000"/>
                </a:solidFill>
                <a:latin typeface="Arial" pitchFamily="34" charset="0"/>
                <a:cs typeface="Arial" pitchFamily="34" charset="0"/>
              </a:rPr>
              <a:t>   </a:t>
            </a:r>
          </a:p>
          <a:p>
            <a:r>
              <a:rPr lang="en-GB" dirty="0">
                <a:solidFill>
                  <a:schemeClr val="bg1"/>
                </a:solidFill>
                <a:latin typeface="Arial" pitchFamily="34" charset="0"/>
                <a:cs typeface="Arial" pitchFamily="34" charset="0"/>
              </a:rPr>
              <a:t>(Final Solution to the Jewish Question)</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also</a:t>
            </a:r>
          </a:p>
          <a:p>
            <a:endParaRPr lang="en-GB" dirty="0">
              <a:solidFill>
                <a:schemeClr val="bg1"/>
              </a:solidFill>
              <a:latin typeface="Arial" pitchFamily="34" charset="0"/>
              <a:cs typeface="Arial" pitchFamily="34" charset="0"/>
            </a:endParaRPr>
          </a:p>
          <a:p>
            <a:r>
              <a:rPr lang="en-GB" sz="2400" b="1" i="1" dirty="0" err="1">
                <a:solidFill>
                  <a:srgbClr val="FF0000"/>
                </a:solidFill>
                <a:latin typeface="Arial" pitchFamily="34" charset="0"/>
                <a:cs typeface="Arial" pitchFamily="34" charset="0"/>
              </a:rPr>
              <a:t>lebensunwertes</a:t>
            </a:r>
            <a:r>
              <a:rPr lang="en-GB" sz="2400" b="1" i="1" dirty="0">
                <a:solidFill>
                  <a:srgbClr val="FF0000"/>
                </a:solidFill>
                <a:latin typeface="Arial" pitchFamily="34" charset="0"/>
                <a:cs typeface="Arial" pitchFamily="34" charset="0"/>
              </a:rPr>
              <a:t> </a:t>
            </a:r>
            <a:r>
              <a:rPr lang="en-GB" sz="2400" b="1" i="1" dirty="0" err="1">
                <a:solidFill>
                  <a:srgbClr val="FF0000"/>
                </a:solidFill>
                <a:latin typeface="Arial" pitchFamily="34" charset="0"/>
                <a:cs typeface="Arial" pitchFamily="34" charset="0"/>
              </a:rPr>
              <a:t>Leben</a:t>
            </a:r>
            <a:r>
              <a:rPr lang="en-GB" sz="2400" b="1" i="1" dirty="0">
                <a:solidFill>
                  <a:srgbClr val="FF0000"/>
                </a:solidFill>
                <a:latin typeface="Arial" pitchFamily="34" charset="0"/>
                <a:cs typeface="Arial" pitchFamily="34" charset="0"/>
              </a:rPr>
              <a:t>  </a:t>
            </a:r>
          </a:p>
          <a:p>
            <a:r>
              <a:rPr lang="en-GB" dirty="0">
                <a:solidFill>
                  <a:schemeClr val="bg1"/>
                </a:solidFill>
                <a:latin typeface="Arial" pitchFamily="34" charset="0"/>
                <a:cs typeface="Arial" pitchFamily="34" charset="0"/>
              </a:rPr>
              <a:t>(life unworthy of life)</a:t>
            </a: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extBox 1"/>
          <p:cNvSpPr txBox="1"/>
          <p:nvPr/>
        </p:nvSpPr>
        <p:spPr>
          <a:xfrm>
            <a:off x="357158" y="428604"/>
            <a:ext cx="8501122" cy="2400657"/>
          </a:xfrm>
          <a:prstGeom prst="rect">
            <a:avLst/>
          </a:prstGeom>
          <a:noFill/>
        </p:spPr>
        <p:txBody>
          <a:bodyPr wrap="square" rtlCol="0">
            <a:spAutoFit/>
          </a:bodyPr>
          <a:lstStyle/>
          <a:p>
            <a:r>
              <a:rPr lang="en-GB" dirty="0">
                <a:solidFill>
                  <a:schemeClr val="bg1"/>
                </a:solidFill>
                <a:latin typeface="Arial" pitchFamily="34" charset="0"/>
                <a:cs typeface="Arial" pitchFamily="34" charset="0"/>
              </a:rPr>
              <a:t>......the mass murder or genocide of approximately six million Jews during World War II, a programme of systematic state-sponsored murder by Nazi Germany, throughout the German Reich and German-occupied territories.</a:t>
            </a:r>
            <a:r>
              <a:rPr lang="en-GB" baseline="30000" dirty="0">
                <a:solidFill>
                  <a:schemeClr val="bg1"/>
                </a:solidFill>
                <a:latin typeface="Arial" pitchFamily="34" charset="0"/>
                <a:cs typeface="Arial" pitchFamily="34" charset="0"/>
              </a:rPr>
              <a:t> </a:t>
            </a:r>
          </a:p>
          <a:p>
            <a:endParaRPr lang="en-GB" baseline="30000"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Of the nine million Jews who had resided in Europe before the Holocaust, about two-thirds were killed.</a:t>
            </a:r>
            <a:r>
              <a:rPr lang="en-GB" baseline="30000" dirty="0">
                <a:solidFill>
                  <a:schemeClr val="bg1"/>
                </a:solidFill>
                <a:latin typeface="Arial" pitchFamily="34" charset="0"/>
                <a:cs typeface="Arial" pitchFamily="34" charset="0"/>
              </a:rPr>
              <a:t> </a:t>
            </a:r>
          </a:p>
          <a:p>
            <a:endParaRPr lang="en-GB" baseline="30000"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Over one million Jewish children, two million Jewish women and three million Jewish men were killed.</a:t>
            </a:r>
            <a:r>
              <a:rPr lang="en-GB" baseline="30000" dirty="0">
                <a:solidFill>
                  <a:schemeClr val="bg1"/>
                </a:solidFill>
                <a:latin typeface="Arial" pitchFamily="34" charset="0"/>
                <a:cs typeface="Arial" pitchFamily="34" charset="0"/>
              </a:rPr>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extBox 1"/>
          <p:cNvSpPr txBox="1"/>
          <p:nvPr/>
        </p:nvSpPr>
        <p:spPr>
          <a:xfrm>
            <a:off x="357158" y="428604"/>
            <a:ext cx="8501122" cy="3416320"/>
          </a:xfrm>
          <a:prstGeom prst="rect">
            <a:avLst/>
          </a:prstGeom>
          <a:noFill/>
        </p:spPr>
        <p:txBody>
          <a:bodyPr wrap="square" rtlCol="0">
            <a:spAutoFit/>
          </a:bodyPr>
          <a:lstStyle/>
          <a:p>
            <a:r>
              <a:rPr lang="en-GB" dirty="0">
                <a:solidFill>
                  <a:schemeClr val="bg1"/>
                </a:solidFill>
                <a:latin typeface="Arial" pitchFamily="34" charset="0"/>
                <a:cs typeface="Arial" pitchFamily="34" charset="0"/>
              </a:rPr>
              <a:t>A network of over 40,000 facilities in Germany and German-occupied territory were used to concentrate, hold, and kill Jews and other victims.</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some use the common noun "holocaust" to describe other Nazi mass murders, including those of Soviet prisoners of war, Polish, Romani and Soviet civilians, and homosexuals.</a:t>
            </a:r>
            <a:r>
              <a:rPr lang="en-GB" baseline="30000" dirty="0">
                <a:solidFill>
                  <a:schemeClr val="bg1"/>
                </a:solidFill>
                <a:latin typeface="Arial" pitchFamily="34" charset="0"/>
                <a:cs typeface="Arial" pitchFamily="34" charset="0"/>
              </a:rPr>
              <a:t> </a:t>
            </a:r>
          </a:p>
          <a:p>
            <a:endParaRPr lang="en-GB" baseline="30000"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Recent estimates, based on figures obtained since the fall of the Soviet Union in 1991, indicate some ten to eleven million civilians and prisoners of war were intentionally murdered by the Nazi regime.</a:t>
            </a:r>
          </a:p>
          <a:p>
            <a:endParaRPr lang="en-GB" baseline="30000" dirty="0">
              <a:solidFill>
                <a:schemeClr val="bg1"/>
              </a:solidFill>
              <a:latin typeface="Arial" pitchFamily="34" charset="0"/>
              <a:cs typeface="Arial" pitchFamily="34" charset="0"/>
            </a:endParaRPr>
          </a:p>
          <a:p>
            <a:endParaRPr lang="en-GB" baseline="30000" dirty="0">
              <a:solidFill>
                <a:schemeClr val="bg1"/>
              </a:solidFill>
              <a:latin typeface="Arial" pitchFamily="34" charset="0"/>
              <a:cs typeface="Arial" pitchFamily="34" charset="0"/>
            </a:endParaRPr>
          </a:p>
          <a:p>
            <a:endParaRPr lang="en-GB" dirty="0"/>
          </a:p>
        </p:txBody>
      </p:sp>
    </p:spTree>
    <p:extLst>
      <p:ext uri="{BB962C8B-B14F-4D97-AF65-F5344CB8AC3E}">
        <p14:creationId xmlns:p14="http://schemas.microsoft.com/office/powerpoint/2010/main" val="3209944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Rectangle 2"/>
          <p:cNvSpPr/>
          <p:nvPr/>
        </p:nvSpPr>
        <p:spPr>
          <a:xfrm>
            <a:off x="428596" y="500042"/>
            <a:ext cx="8501122" cy="2585323"/>
          </a:xfrm>
          <a:prstGeom prst="rect">
            <a:avLst/>
          </a:prstGeom>
        </p:spPr>
        <p:txBody>
          <a:bodyPr wrap="square">
            <a:spAutoFit/>
          </a:bodyPr>
          <a:lstStyle/>
          <a:p>
            <a:r>
              <a:rPr lang="en-GB" dirty="0">
                <a:solidFill>
                  <a:schemeClr val="bg1"/>
                </a:solidFill>
                <a:latin typeface="Arial" pitchFamily="34" charset="0"/>
                <a:cs typeface="Arial" pitchFamily="34" charset="0"/>
              </a:rPr>
              <a:t>...... persecution and genocide was carried out in stages. </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Various laws to exclude the Jews from civil society, most prominently the Nuremberg Laws of 1935, were enacted in Germany before the outbreak of World War II in Europe. </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Concentration camps were established in which inmates were subjected to slave labour until they died of exhaustion or disease. </a:t>
            </a:r>
          </a:p>
          <a:p>
            <a:endParaRPr lang="en-GB" dirty="0">
              <a:solidFill>
                <a:schemeClr val="bg1"/>
              </a:solidFill>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6688"/>
                    </a14:imgEffect>
                    <a14:imgEffect>
                      <a14:saturation sat="278000"/>
                    </a14:imgEffect>
                    <a14:imgEffect>
                      <a14:brightnessContrast bright="-72000" contrast="-46000"/>
                    </a14:imgEffect>
                  </a14:imgLayer>
                </a14:imgProps>
              </a:ext>
              <a:ext uri="{28A0092B-C50C-407E-A947-70E740481C1C}">
                <a14:useLocalDpi xmlns:a14="http://schemas.microsoft.com/office/drawing/2010/main" val="0"/>
              </a:ext>
            </a:extLst>
          </a:blip>
          <a:stretch>
            <a:fillRect/>
          </a:stretch>
        </p:blipFill>
        <p:spPr>
          <a:xfrm>
            <a:off x="7362" y="20666"/>
            <a:ext cx="9137397" cy="6837334"/>
          </a:xfrm>
          <a:prstGeom prst="rect">
            <a:avLst/>
          </a:prstGeom>
        </p:spPr>
      </p:pic>
      <p:sp>
        <p:nvSpPr>
          <p:cNvPr id="3" name="Rectangle 2"/>
          <p:cNvSpPr/>
          <p:nvPr/>
        </p:nvSpPr>
        <p:spPr>
          <a:xfrm>
            <a:off x="428596" y="500042"/>
            <a:ext cx="8501122" cy="1200329"/>
          </a:xfrm>
          <a:prstGeom prst="rect">
            <a:avLst/>
          </a:prstGeom>
        </p:spPr>
        <p:txBody>
          <a:bodyPr wrap="square">
            <a:spAutoFit/>
          </a:bodyPr>
          <a:lstStyle/>
          <a:p>
            <a:r>
              <a:rPr lang="en-GB" dirty="0">
                <a:solidFill>
                  <a:schemeClr val="bg1"/>
                </a:solidFill>
                <a:latin typeface="Arial" pitchFamily="34" charset="0"/>
                <a:cs typeface="Arial" pitchFamily="34" charset="0"/>
              </a:rPr>
              <a:t>Where Germany conquered new territory in eastern Europe, specialized units called </a:t>
            </a:r>
            <a:r>
              <a:rPr lang="en-GB" i="1" dirty="0" err="1">
                <a:solidFill>
                  <a:schemeClr val="bg1"/>
                </a:solidFill>
                <a:latin typeface="Arial" pitchFamily="34" charset="0"/>
                <a:cs typeface="Arial" pitchFamily="34" charset="0"/>
              </a:rPr>
              <a:t>Einsatzgruppen</a:t>
            </a:r>
            <a:r>
              <a:rPr lang="en-GB" i="1" dirty="0">
                <a:solidFill>
                  <a:schemeClr val="bg1"/>
                </a:solidFill>
                <a:latin typeface="Arial" pitchFamily="34" charset="0"/>
                <a:cs typeface="Arial" pitchFamily="34" charset="0"/>
              </a:rPr>
              <a:t> </a:t>
            </a:r>
            <a:r>
              <a:rPr lang="en-GB" dirty="0">
                <a:solidFill>
                  <a:schemeClr val="bg1"/>
                </a:solidFill>
                <a:latin typeface="Arial" pitchFamily="34" charset="0"/>
                <a:cs typeface="Arial" pitchFamily="34" charset="0"/>
              </a:rPr>
              <a:t>murdered more than a million Jews and political opponents in mass shootings.</a:t>
            </a:r>
          </a:p>
          <a:p>
            <a:endParaRPr lang="en-GB"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3291556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Rectangle 2"/>
          <p:cNvSpPr/>
          <p:nvPr/>
        </p:nvSpPr>
        <p:spPr>
          <a:xfrm>
            <a:off x="428596" y="500042"/>
            <a:ext cx="8501122" cy="1477328"/>
          </a:xfrm>
          <a:prstGeom prst="rect">
            <a:avLst/>
          </a:prstGeom>
        </p:spPr>
        <p:txBody>
          <a:bodyPr wrap="square">
            <a:spAutoFit/>
          </a:bodyPr>
          <a:lstStyle/>
          <a:p>
            <a:r>
              <a:rPr lang="en-GB" dirty="0">
                <a:solidFill>
                  <a:schemeClr val="bg1"/>
                </a:solidFill>
                <a:latin typeface="Arial" pitchFamily="34" charset="0"/>
                <a:cs typeface="Arial" pitchFamily="34" charset="0"/>
              </a:rPr>
              <a:t>The occupiers required Jews and Romani to be confined in overcrowded ghettos before being transported by freight train to extermination camps where, if they survived the journey, most were systematically killed in gas chambers. </a:t>
            </a: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2627252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colorTemperature colorTemp="4090"/>
                    </a14:imgEffect>
                    <a14:imgEffect>
                      <a14:brightnessContrast bright="-47000" contrast="-32000"/>
                    </a14:imgEffect>
                  </a14:imgLayer>
                </a14:imgProps>
              </a:ext>
              <a:ext uri="{28A0092B-C50C-407E-A947-70E740481C1C}">
                <a14:useLocalDpi xmlns:a14="http://schemas.microsoft.com/office/drawing/2010/main" val="0"/>
              </a:ext>
            </a:extLst>
          </a:blip>
          <a:stretch>
            <a:fillRect/>
          </a:stretch>
        </p:blipFill>
        <p:spPr>
          <a:xfrm>
            <a:off x="0" y="0"/>
            <a:ext cx="9143999" cy="6858000"/>
          </a:xfrm>
          <a:prstGeom prst="rect">
            <a:avLst/>
          </a:prstGeom>
        </p:spPr>
      </p:pic>
      <p:sp>
        <p:nvSpPr>
          <p:cNvPr id="3" name="Rectangle 2"/>
          <p:cNvSpPr/>
          <p:nvPr/>
        </p:nvSpPr>
        <p:spPr>
          <a:xfrm>
            <a:off x="428596" y="500042"/>
            <a:ext cx="8501122" cy="646331"/>
          </a:xfrm>
          <a:prstGeom prst="rect">
            <a:avLst/>
          </a:prstGeom>
        </p:spPr>
        <p:txBody>
          <a:bodyPr wrap="square">
            <a:spAutoFit/>
          </a:bodyPr>
          <a:lstStyle/>
          <a:p>
            <a:r>
              <a:rPr lang="en-GB" dirty="0">
                <a:solidFill>
                  <a:schemeClr val="bg1"/>
                </a:solidFill>
                <a:latin typeface="Arial" pitchFamily="34" charset="0"/>
                <a:cs typeface="Arial" pitchFamily="34" charset="0"/>
              </a:rPr>
              <a:t>Every arm of Germany's bureaucracy was involved in the logistics that led to the genocides, turning the Third Reich into "a genocidal state".</a:t>
            </a:r>
          </a:p>
        </p:txBody>
      </p:sp>
    </p:spTree>
    <p:extLst>
      <p:ext uri="{BB962C8B-B14F-4D97-AF65-F5344CB8AC3E}">
        <p14:creationId xmlns:p14="http://schemas.microsoft.com/office/powerpoint/2010/main" val="2014616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chwitz-id-images-1.jpg"/>
          <p:cNvPicPr>
            <a:picLocks noChangeAspect="1"/>
          </p:cNvPicPr>
          <p:nvPr/>
        </p:nvPicPr>
        <p:blipFill>
          <a:blip r:embed="rId2" cstate="print">
            <a:lum bright="10000" contrast="-65000"/>
          </a:blip>
          <a:stretch>
            <a:fillRect/>
          </a:stretch>
        </p:blipFill>
        <p:spPr>
          <a:xfrm>
            <a:off x="0" y="0"/>
            <a:ext cx="9144000" cy="6858000"/>
          </a:xfrm>
          <a:prstGeom prst="rect">
            <a:avLst/>
          </a:prstGeom>
        </p:spPr>
      </p:pic>
      <p:sp>
        <p:nvSpPr>
          <p:cNvPr id="5" name="TextBox 4"/>
          <p:cNvSpPr txBox="1"/>
          <p:nvPr/>
        </p:nvSpPr>
        <p:spPr>
          <a:xfrm>
            <a:off x="428596" y="714356"/>
            <a:ext cx="8398453" cy="1446550"/>
          </a:xfrm>
          <a:prstGeom prst="rect">
            <a:avLst/>
          </a:prstGeom>
          <a:noFill/>
        </p:spPr>
        <p:txBody>
          <a:bodyPr wrap="none" rtlCol="0">
            <a:spAutoFit/>
          </a:bodyPr>
          <a:lstStyle/>
          <a:p>
            <a:r>
              <a:rPr lang="en-GB" sz="8800" b="1" dirty="0">
                <a:latin typeface="Arial" pitchFamily="34" charset="0"/>
                <a:cs typeface="Arial" pitchFamily="34" charset="0"/>
              </a:rPr>
              <a:t>Documentation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onderkommando in Auschwitz-Birkenau, August 1944.jpg"/>
          <p:cNvPicPr>
            <a:picLocks noChangeAspect="1"/>
          </p:cNvPicPr>
          <p:nvPr/>
        </p:nvPicPr>
        <p:blipFill>
          <a:blip r:embed="rId2" cstate="print"/>
          <a:stretch>
            <a:fillRect/>
          </a:stretch>
        </p:blipFill>
        <p:spPr>
          <a:xfrm>
            <a:off x="0" y="0"/>
            <a:ext cx="9144000" cy="6858000"/>
          </a:xfrm>
          <a:prstGeom prst="rect">
            <a:avLst/>
          </a:prstGeom>
        </p:spPr>
      </p:pic>
      <p:sp>
        <p:nvSpPr>
          <p:cNvPr id="3" name="TextBox 2"/>
          <p:cNvSpPr txBox="1"/>
          <p:nvPr/>
        </p:nvSpPr>
        <p:spPr>
          <a:xfrm>
            <a:off x="3316764" y="0"/>
            <a:ext cx="5827236" cy="2308324"/>
          </a:xfrm>
          <a:prstGeom prst="rect">
            <a:avLst/>
          </a:prstGeom>
          <a:noFill/>
        </p:spPr>
        <p:txBody>
          <a:bodyPr wrap="none" rtlCol="0">
            <a:spAutoFit/>
          </a:bodyPr>
          <a:lstStyle/>
          <a:p>
            <a:pPr algn="r"/>
            <a:r>
              <a:rPr lang="en-GB" sz="7200" b="1" dirty="0">
                <a:solidFill>
                  <a:schemeClr val="tx1">
                    <a:lumMod val="75000"/>
                    <a:lumOff val="25000"/>
                  </a:schemeClr>
                </a:solidFill>
                <a:latin typeface="Arial" pitchFamily="34" charset="0"/>
                <a:cs typeface="Arial" pitchFamily="34" charset="0"/>
              </a:rPr>
              <a:t>photographs</a:t>
            </a:r>
          </a:p>
          <a:p>
            <a:pPr algn="r"/>
            <a:r>
              <a:rPr lang="en-GB" sz="7200" b="1" dirty="0">
                <a:solidFill>
                  <a:schemeClr val="tx1">
                    <a:lumMod val="75000"/>
                    <a:lumOff val="25000"/>
                  </a:schemeClr>
                </a:solidFill>
                <a:latin typeface="Arial" pitchFamily="34" charset="0"/>
                <a:cs typeface="Arial" pitchFamily="34" charset="0"/>
              </a:rPr>
              <a:t>&amp; film</a:t>
            </a:r>
          </a:p>
        </p:txBody>
      </p:sp>
      <p:sp>
        <p:nvSpPr>
          <p:cNvPr id="5" name="TextBox 4"/>
          <p:cNvSpPr txBox="1"/>
          <p:nvPr/>
        </p:nvSpPr>
        <p:spPr>
          <a:xfrm>
            <a:off x="4002849" y="6088559"/>
            <a:ext cx="5141151" cy="769441"/>
          </a:xfrm>
          <a:prstGeom prst="rect">
            <a:avLst/>
          </a:prstGeom>
          <a:noFill/>
        </p:spPr>
        <p:txBody>
          <a:bodyPr wrap="none" rtlCol="0">
            <a:spAutoFit/>
          </a:bodyPr>
          <a:lstStyle/>
          <a:p>
            <a:r>
              <a:rPr lang="en-GB" sz="4400" b="1" dirty="0">
                <a:solidFill>
                  <a:schemeClr val="bg1"/>
                </a:solidFill>
                <a:latin typeface="Arial" pitchFamily="34" charset="0"/>
                <a:cs typeface="Arial" pitchFamily="34" charset="0"/>
              </a:rPr>
              <a:t>official and candid</a:t>
            </a:r>
            <a:endParaRPr lang="en-GB" sz="4400" dirty="0">
              <a:solidFill>
                <a:schemeClr val="bg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pb5.jpg"/>
          <p:cNvPicPr>
            <a:picLocks noChangeAspect="1"/>
          </p:cNvPicPr>
          <p:nvPr/>
        </p:nvPicPr>
        <p:blipFill>
          <a:blip r:embed="rId2" cstate="print"/>
          <a:stretch>
            <a:fillRect/>
          </a:stretch>
        </p:blipFill>
        <p:spPr>
          <a:xfrm>
            <a:off x="0" y="0"/>
            <a:ext cx="9144000" cy="6858000"/>
          </a:xfrm>
          <a:prstGeom prst="rect">
            <a:avLst/>
          </a:prstGeom>
        </p:spPr>
      </p:pic>
      <p:sp>
        <p:nvSpPr>
          <p:cNvPr id="4" name="TextBox 3"/>
          <p:cNvSpPr txBox="1"/>
          <p:nvPr/>
        </p:nvSpPr>
        <p:spPr>
          <a:xfrm>
            <a:off x="214282" y="214290"/>
            <a:ext cx="8648843" cy="1200329"/>
          </a:xfrm>
          <a:prstGeom prst="rect">
            <a:avLst/>
          </a:prstGeom>
          <a:noFill/>
        </p:spPr>
        <p:txBody>
          <a:bodyPr wrap="none" rtlCol="0">
            <a:spAutoFit/>
          </a:bodyPr>
          <a:lstStyle/>
          <a:p>
            <a:r>
              <a:rPr lang="en-GB" sz="7200" b="1" dirty="0">
                <a:solidFill>
                  <a:schemeClr val="tx1">
                    <a:lumMod val="75000"/>
                    <a:lumOff val="25000"/>
                  </a:schemeClr>
                </a:solidFill>
                <a:latin typeface="Arial" pitchFamily="34" charset="0"/>
                <a:cs typeface="Arial" pitchFamily="34" charset="0"/>
              </a:rPr>
              <a:t>‘Enigma’ intercepts</a:t>
            </a:r>
            <a:endParaRPr lang="en-GB" sz="7200" b="1" dirty="0">
              <a:solidFill>
                <a:schemeClr val="tx1">
                  <a:lumMod val="75000"/>
                  <a:lumOff val="2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acow, Poland, The Auschwitz trial, Maria Mendel, a defendant from the guards.jpg"/>
          <p:cNvPicPr>
            <a:picLocks noChangeAspect="1"/>
          </p:cNvPicPr>
          <p:nvPr/>
        </p:nvPicPr>
        <p:blipFill>
          <a:blip r:embed="rId2" cstate="print">
            <a:lum contrast="-55000"/>
          </a:blip>
          <a:stretch>
            <a:fillRect/>
          </a:stretch>
        </p:blipFill>
        <p:spPr>
          <a:xfrm>
            <a:off x="-1" y="0"/>
            <a:ext cx="9142139" cy="6858000"/>
          </a:xfrm>
          <a:prstGeom prst="rect">
            <a:avLst/>
          </a:prstGeom>
        </p:spPr>
      </p:pic>
      <p:sp>
        <p:nvSpPr>
          <p:cNvPr id="5" name="TextBox 4"/>
          <p:cNvSpPr txBox="1"/>
          <p:nvPr/>
        </p:nvSpPr>
        <p:spPr>
          <a:xfrm>
            <a:off x="500034" y="5411450"/>
            <a:ext cx="6511719" cy="1446550"/>
          </a:xfrm>
          <a:prstGeom prst="rect">
            <a:avLst/>
          </a:prstGeom>
          <a:noFill/>
        </p:spPr>
        <p:txBody>
          <a:bodyPr wrap="none" rtlCol="0">
            <a:spAutoFit/>
          </a:bodyPr>
          <a:lstStyle/>
          <a:p>
            <a:r>
              <a:rPr lang="en-GB" sz="8800" b="1" dirty="0">
                <a:solidFill>
                  <a:schemeClr val="bg1">
                    <a:lumMod val="95000"/>
                  </a:schemeClr>
                </a:solidFill>
                <a:latin typeface="Arial" pitchFamily="34" charset="0"/>
                <a:cs typeface="Arial" pitchFamily="34" charset="0"/>
              </a:rPr>
              <a:t>testimonies</a:t>
            </a:r>
            <a:r>
              <a:rPr lang="en-GB" dirty="0">
                <a:solidFill>
                  <a:schemeClr val="bg1">
                    <a:lumMod val="95000"/>
                  </a:schemeClr>
                </a:solidFill>
              </a:rPr>
              <a:t>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5337"/>
            <a:ext cx="1897508" cy="1263424"/>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92080" y="35495"/>
            <a:ext cx="2002882" cy="2691552"/>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78450" y="0"/>
            <a:ext cx="1763688" cy="2727047"/>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106" y="1349608"/>
            <a:ext cx="1911568" cy="260355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jewish-prisoners-at-auschwitz-concentration-camp-1940s-898x443.jpg"/>
          <p:cNvPicPr>
            <a:picLocks noChangeAspect="1"/>
          </p:cNvPicPr>
          <p:nvPr/>
        </p:nvPicPr>
        <p:blipFill>
          <a:blip r:embed="rId2" cstate="print">
            <a:lum contrast="-57000"/>
          </a:blip>
          <a:stretch>
            <a:fillRect/>
          </a:stretch>
        </p:blipFill>
        <p:spPr>
          <a:xfrm>
            <a:off x="0" y="0"/>
            <a:ext cx="9144000" cy="6858000"/>
          </a:xfrm>
          <a:prstGeom prst="rect">
            <a:avLst/>
          </a:prstGeom>
        </p:spPr>
      </p:pic>
      <p:sp>
        <p:nvSpPr>
          <p:cNvPr id="5" name="TextBox 4"/>
          <p:cNvSpPr txBox="1"/>
          <p:nvPr/>
        </p:nvSpPr>
        <p:spPr>
          <a:xfrm>
            <a:off x="120376" y="571480"/>
            <a:ext cx="9023624" cy="1323439"/>
          </a:xfrm>
          <a:prstGeom prst="rect">
            <a:avLst/>
          </a:prstGeom>
          <a:noFill/>
        </p:spPr>
        <p:txBody>
          <a:bodyPr wrap="none" rtlCol="0">
            <a:spAutoFit/>
          </a:bodyPr>
          <a:lstStyle/>
          <a:p>
            <a:r>
              <a:rPr lang="en-GB" sz="8000" b="1" dirty="0">
                <a:solidFill>
                  <a:schemeClr val="bg1"/>
                </a:solidFill>
                <a:latin typeface="Arial" pitchFamily="34" charset="0"/>
                <a:cs typeface="Arial" pitchFamily="34" charset="0"/>
              </a:rPr>
              <a:t>survivor accounts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reblinka_uprising_(Ząbecki_1943).jpg"/>
          <p:cNvPicPr>
            <a:picLocks noChangeAspect="1"/>
          </p:cNvPicPr>
          <p:nvPr/>
        </p:nvPicPr>
        <p:blipFill>
          <a:blip r:embed="rId2" cstate="print"/>
          <a:stretch>
            <a:fillRect/>
          </a:stretch>
        </p:blipFill>
        <p:spPr>
          <a:xfrm>
            <a:off x="0" y="0"/>
            <a:ext cx="9144000" cy="6858000"/>
          </a:xfrm>
          <a:prstGeom prst="rect">
            <a:avLst/>
          </a:prstGeom>
        </p:spPr>
      </p:pic>
      <p:sp>
        <p:nvSpPr>
          <p:cNvPr id="5" name="TextBox 4"/>
          <p:cNvSpPr txBox="1"/>
          <p:nvPr/>
        </p:nvSpPr>
        <p:spPr>
          <a:xfrm>
            <a:off x="714348" y="357166"/>
            <a:ext cx="7879080" cy="1200329"/>
          </a:xfrm>
          <a:prstGeom prst="rect">
            <a:avLst/>
          </a:prstGeom>
          <a:noFill/>
        </p:spPr>
        <p:txBody>
          <a:bodyPr wrap="none" rtlCol="0">
            <a:spAutoFit/>
          </a:bodyPr>
          <a:lstStyle/>
          <a:p>
            <a:r>
              <a:rPr lang="en-GB" sz="7200" b="1" dirty="0">
                <a:solidFill>
                  <a:schemeClr val="tx1">
                    <a:lumMod val="50000"/>
                    <a:lumOff val="50000"/>
                  </a:schemeClr>
                </a:solidFill>
                <a:latin typeface="Arial" pitchFamily="34" charset="0"/>
                <a:cs typeface="Arial" pitchFamily="34" charset="0"/>
              </a:rPr>
              <a:t>public awareness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chwitz-Birkenau.jpg"/>
          <p:cNvPicPr>
            <a:picLocks noChangeAspect="1"/>
          </p:cNvPicPr>
          <p:nvPr/>
        </p:nvPicPr>
        <p:blipFill>
          <a:blip r:embed="rId2" cstate="print"/>
          <a:stretch>
            <a:fillRect/>
          </a:stretch>
        </p:blipFill>
        <p:spPr>
          <a:xfrm>
            <a:off x="0" y="0"/>
            <a:ext cx="9128151" cy="6858000"/>
          </a:xfrm>
          <a:prstGeom prst="rect">
            <a:avLst/>
          </a:prstGeom>
        </p:spPr>
      </p:pic>
      <p:sp>
        <p:nvSpPr>
          <p:cNvPr id="5" name="TextBox 4"/>
          <p:cNvSpPr txBox="1"/>
          <p:nvPr/>
        </p:nvSpPr>
        <p:spPr>
          <a:xfrm>
            <a:off x="2714612" y="4071942"/>
            <a:ext cx="6186309" cy="2308324"/>
          </a:xfrm>
          <a:prstGeom prst="rect">
            <a:avLst/>
          </a:prstGeom>
          <a:noFill/>
        </p:spPr>
        <p:txBody>
          <a:bodyPr wrap="none" rtlCol="0">
            <a:spAutoFit/>
          </a:bodyPr>
          <a:lstStyle/>
          <a:p>
            <a:pPr algn="r"/>
            <a:r>
              <a:rPr lang="en-GB" sz="7200" b="1" dirty="0">
                <a:solidFill>
                  <a:schemeClr val="bg1"/>
                </a:solidFill>
                <a:latin typeface="Arial" pitchFamily="34" charset="0"/>
                <a:cs typeface="Arial" pitchFamily="34" charset="0"/>
              </a:rPr>
              <a:t>transport</a:t>
            </a:r>
          </a:p>
          <a:p>
            <a:pPr algn="r"/>
            <a:r>
              <a:rPr lang="en-GB" sz="7200" b="1" dirty="0">
                <a:solidFill>
                  <a:schemeClr val="bg1"/>
                </a:solidFill>
                <a:latin typeface="Arial" pitchFamily="34" charset="0"/>
                <a:cs typeface="Arial" pitchFamily="34" charset="0"/>
              </a:rPr>
              <a:t>infrastructure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628x471.jpg"/>
          <p:cNvPicPr>
            <a:picLocks noChangeAspect="1"/>
          </p:cNvPicPr>
          <p:nvPr/>
        </p:nvPicPr>
        <p:blipFill>
          <a:blip r:embed="rId2" cstate="print"/>
          <a:stretch>
            <a:fillRect/>
          </a:stretch>
        </p:blipFill>
        <p:spPr>
          <a:xfrm>
            <a:off x="-1" y="0"/>
            <a:ext cx="9144001" cy="6858000"/>
          </a:xfrm>
          <a:prstGeom prst="rect">
            <a:avLst/>
          </a:prstGeom>
        </p:spPr>
      </p:pic>
      <p:sp>
        <p:nvSpPr>
          <p:cNvPr id="5" name="TextBox 4"/>
          <p:cNvSpPr txBox="1"/>
          <p:nvPr/>
        </p:nvSpPr>
        <p:spPr>
          <a:xfrm>
            <a:off x="571472" y="214290"/>
            <a:ext cx="6628738" cy="1323439"/>
          </a:xfrm>
          <a:prstGeom prst="rect">
            <a:avLst/>
          </a:prstGeom>
          <a:noFill/>
        </p:spPr>
        <p:txBody>
          <a:bodyPr wrap="none" rtlCol="0">
            <a:spAutoFit/>
          </a:bodyPr>
          <a:lstStyle/>
          <a:p>
            <a:r>
              <a:rPr lang="en-GB" sz="8000" b="1" dirty="0">
                <a:solidFill>
                  <a:schemeClr val="bg1"/>
                </a:solidFill>
                <a:latin typeface="Arial" pitchFamily="34" charset="0"/>
                <a:cs typeface="Arial" pitchFamily="34" charset="0"/>
              </a:rPr>
              <a:t>architectures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Zyklon_B.jpg"/>
          <p:cNvPicPr>
            <a:picLocks noChangeAspect="1"/>
          </p:cNvPicPr>
          <p:nvPr/>
        </p:nvPicPr>
        <p:blipFill>
          <a:blip r:embed="rId2" cstate="print"/>
          <a:stretch>
            <a:fillRect/>
          </a:stretch>
        </p:blipFill>
        <p:spPr>
          <a:xfrm>
            <a:off x="0" y="0"/>
            <a:ext cx="9144000" cy="6858000"/>
          </a:xfrm>
          <a:prstGeom prst="rect">
            <a:avLst/>
          </a:prstGeom>
        </p:spPr>
      </p:pic>
      <p:sp>
        <p:nvSpPr>
          <p:cNvPr id="5" name="TextBox 4"/>
          <p:cNvSpPr txBox="1"/>
          <p:nvPr/>
        </p:nvSpPr>
        <p:spPr>
          <a:xfrm>
            <a:off x="857224" y="714356"/>
            <a:ext cx="3605474" cy="1323439"/>
          </a:xfrm>
          <a:prstGeom prst="rect">
            <a:avLst/>
          </a:prstGeom>
          <a:noFill/>
        </p:spPr>
        <p:txBody>
          <a:bodyPr wrap="none" rtlCol="0">
            <a:spAutoFit/>
          </a:bodyPr>
          <a:lstStyle/>
          <a:p>
            <a:r>
              <a:rPr lang="en-GB" sz="8000" b="1" dirty="0" err="1">
                <a:solidFill>
                  <a:schemeClr val="bg1"/>
                </a:solidFill>
                <a:latin typeface="Arial" pitchFamily="34" charset="0"/>
                <a:cs typeface="Arial" pitchFamily="34" charset="0"/>
              </a:rPr>
              <a:t>artifact</a:t>
            </a:r>
            <a:endParaRPr lang="en-GB" sz="8000" b="1" dirty="0">
              <a:solidFill>
                <a:schemeClr val="bg1"/>
              </a:solidFill>
              <a:latin typeface="Arial" pitchFamily="34" charset="0"/>
              <a:cs typeface="Arial"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iornata_della_memoria_00044.jpg"/>
          <p:cNvPicPr>
            <a:picLocks noChangeAspect="1"/>
          </p:cNvPicPr>
          <p:nvPr/>
        </p:nvPicPr>
        <p:blipFill>
          <a:blip r:embed="rId2" cstate="print">
            <a:lum contrast="-37000"/>
          </a:blip>
          <a:stretch>
            <a:fillRect/>
          </a:stretch>
        </p:blipFill>
        <p:spPr>
          <a:xfrm>
            <a:off x="-1" y="0"/>
            <a:ext cx="9148103" cy="6858000"/>
          </a:xfrm>
          <a:prstGeom prst="rect">
            <a:avLst/>
          </a:prstGeom>
        </p:spPr>
      </p:pic>
      <p:sp>
        <p:nvSpPr>
          <p:cNvPr id="5" name="TextBox 4"/>
          <p:cNvSpPr txBox="1"/>
          <p:nvPr/>
        </p:nvSpPr>
        <p:spPr>
          <a:xfrm>
            <a:off x="857224" y="285728"/>
            <a:ext cx="7981672" cy="1200329"/>
          </a:xfrm>
          <a:prstGeom prst="rect">
            <a:avLst/>
          </a:prstGeom>
          <a:noFill/>
        </p:spPr>
        <p:txBody>
          <a:bodyPr wrap="none" rtlCol="0">
            <a:spAutoFit/>
          </a:bodyPr>
          <a:lstStyle/>
          <a:p>
            <a:r>
              <a:rPr lang="en-GB" sz="7200" b="1" dirty="0">
                <a:solidFill>
                  <a:schemeClr val="bg1"/>
                </a:solidFill>
                <a:latin typeface="Arial" pitchFamily="34" charset="0"/>
                <a:cs typeface="Arial" pitchFamily="34" charset="0"/>
              </a:rPr>
              <a:t>forensic evidence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rticle-2415618-1BB3D0A6000005DC-496_634x438.jpg"/>
          <p:cNvPicPr>
            <a:picLocks noChangeAspect="1"/>
          </p:cNvPicPr>
          <p:nvPr/>
        </p:nvPicPr>
        <p:blipFill>
          <a:blip r:embed="rId2" cstate="print">
            <a:lum contrast="-56000"/>
          </a:blip>
          <a:stretch>
            <a:fillRect/>
          </a:stretch>
        </p:blipFill>
        <p:spPr>
          <a:xfrm>
            <a:off x="0" y="0"/>
            <a:ext cx="9144000" cy="6858000"/>
          </a:xfrm>
          <a:prstGeom prst="rect">
            <a:avLst/>
          </a:prstGeom>
        </p:spPr>
      </p:pic>
      <p:sp>
        <p:nvSpPr>
          <p:cNvPr id="5" name="TextBox 4"/>
          <p:cNvSpPr txBox="1"/>
          <p:nvPr/>
        </p:nvSpPr>
        <p:spPr>
          <a:xfrm>
            <a:off x="357158" y="5286388"/>
            <a:ext cx="8545929" cy="1200329"/>
          </a:xfrm>
          <a:prstGeom prst="rect">
            <a:avLst/>
          </a:prstGeom>
          <a:noFill/>
        </p:spPr>
        <p:txBody>
          <a:bodyPr wrap="none" rtlCol="0">
            <a:spAutoFit/>
          </a:bodyPr>
          <a:lstStyle/>
          <a:p>
            <a:r>
              <a:rPr lang="en-GB" sz="7200" b="1" dirty="0">
                <a:solidFill>
                  <a:schemeClr val="bg1"/>
                </a:solidFill>
                <a:latin typeface="Arial" pitchFamily="34" charset="0"/>
                <a:cs typeface="Arial" pitchFamily="34" charset="0"/>
              </a:rPr>
              <a:t>liberation evidence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tm9XyfCIAA86r6.jpg"/>
          <p:cNvPicPr>
            <a:picLocks noChangeAspect="1"/>
          </p:cNvPicPr>
          <p:nvPr/>
        </p:nvPicPr>
        <p:blipFill>
          <a:blip r:embed="rId2" cstate="print">
            <a:lum contrast="-43000"/>
          </a:blip>
          <a:stretch>
            <a:fillRect/>
          </a:stretch>
        </p:blipFill>
        <p:spPr>
          <a:xfrm>
            <a:off x="0" y="0"/>
            <a:ext cx="9144000" cy="6831211"/>
          </a:xfrm>
          <a:prstGeom prst="rect">
            <a:avLst/>
          </a:prstGeom>
        </p:spPr>
      </p:pic>
      <p:sp>
        <p:nvSpPr>
          <p:cNvPr id="5" name="TextBox 4"/>
          <p:cNvSpPr txBox="1"/>
          <p:nvPr/>
        </p:nvSpPr>
        <p:spPr>
          <a:xfrm>
            <a:off x="1357290" y="1214422"/>
            <a:ext cx="5314275" cy="1200329"/>
          </a:xfrm>
          <a:prstGeom prst="rect">
            <a:avLst/>
          </a:prstGeom>
          <a:noFill/>
        </p:spPr>
        <p:txBody>
          <a:bodyPr wrap="none" rtlCol="0">
            <a:spAutoFit/>
          </a:bodyPr>
          <a:lstStyle/>
          <a:p>
            <a:r>
              <a:rPr lang="en-GB" sz="7200" b="1" dirty="0">
                <a:solidFill>
                  <a:schemeClr val="bg1"/>
                </a:solidFill>
                <a:latin typeface="Arial" pitchFamily="34" charset="0"/>
                <a:cs typeface="Arial" pitchFamily="34" charset="0"/>
              </a:rPr>
              <a:t>the missing</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zundel2.jpg"/>
          <p:cNvPicPr>
            <a:picLocks noChangeAspect="1"/>
          </p:cNvPicPr>
          <p:nvPr/>
        </p:nvPicPr>
        <p:blipFill>
          <a:blip r:embed="rId2" cstate="print"/>
          <a:stretch>
            <a:fillRect/>
          </a:stretch>
        </p:blipFill>
        <p:spPr>
          <a:xfrm>
            <a:off x="1" y="-1"/>
            <a:ext cx="2578450" cy="3214687"/>
          </a:xfrm>
          <a:prstGeom prst="rect">
            <a:avLst/>
          </a:prstGeom>
        </p:spPr>
      </p:pic>
      <p:sp>
        <p:nvSpPr>
          <p:cNvPr id="3" name="TextBox 2"/>
          <p:cNvSpPr txBox="1"/>
          <p:nvPr/>
        </p:nvSpPr>
        <p:spPr>
          <a:xfrm>
            <a:off x="2928926" y="117693"/>
            <a:ext cx="6072230" cy="6463308"/>
          </a:xfrm>
          <a:prstGeom prst="rect">
            <a:avLst/>
          </a:prstGeom>
          <a:noFill/>
        </p:spPr>
        <p:txBody>
          <a:bodyPr wrap="square" rtlCol="0">
            <a:spAutoFit/>
          </a:bodyPr>
          <a:lstStyle/>
          <a:p>
            <a:r>
              <a:rPr lang="en-GB" dirty="0">
                <a:solidFill>
                  <a:schemeClr val="bg1"/>
                </a:solidFill>
              </a:rPr>
              <a:t>German publisher best known for his Holocaust denial. He had been jailed several times: in Canada for publishing literature "likely to incite hatred against an identifiable group", and on charges of being a threat to national security; in the United States, of overstaying his visa; and in Germany for charges of "inciting racial hatred".</a:t>
            </a:r>
          </a:p>
          <a:p>
            <a:endParaRPr lang="en-GB" dirty="0">
              <a:solidFill>
                <a:schemeClr val="bg1"/>
              </a:solidFill>
            </a:endParaRPr>
          </a:p>
          <a:p>
            <a:r>
              <a:rPr lang="en-GB" dirty="0">
                <a:solidFill>
                  <a:schemeClr val="bg1"/>
                </a:solidFill>
              </a:rPr>
              <a:t>lived in Canada from 1958 to 2000.</a:t>
            </a:r>
          </a:p>
          <a:p>
            <a:endParaRPr lang="en-GB" dirty="0">
              <a:solidFill>
                <a:schemeClr val="bg1"/>
              </a:solidFill>
            </a:endParaRPr>
          </a:p>
          <a:p>
            <a:r>
              <a:rPr lang="en-GB" dirty="0">
                <a:solidFill>
                  <a:schemeClr val="bg1"/>
                </a:solidFill>
              </a:rPr>
              <a:t>1977 - founded </a:t>
            </a:r>
            <a:r>
              <a:rPr lang="en-GB" dirty="0" err="1">
                <a:solidFill>
                  <a:schemeClr val="bg1"/>
                </a:solidFill>
              </a:rPr>
              <a:t>Samisdat</a:t>
            </a:r>
            <a:r>
              <a:rPr lang="en-GB" dirty="0">
                <a:solidFill>
                  <a:schemeClr val="bg1"/>
                </a:solidFill>
              </a:rPr>
              <a:t> Publishers which issued neo-Nazi pamphlets : "The Hitler We Loved and Why" and "Did Six Million Really Die?"</a:t>
            </a:r>
          </a:p>
          <a:p>
            <a:endParaRPr lang="en-GB" dirty="0">
              <a:solidFill>
                <a:schemeClr val="bg1"/>
              </a:solidFill>
            </a:endParaRPr>
          </a:p>
          <a:p>
            <a:r>
              <a:rPr lang="en-GB" dirty="0">
                <a:solidFill>
                  <a:schemeClr val="bg1"/>
                </a:solidFill>
              </a:rPr>
              <a:t>2003 - detained by local police in the US and deported to Canada, where he was detained as a threat to national security and then deported to Germany and tried in the state court of Mannheim on outstanding charges of incitement for Holocaust denial dating from the early 1990s. </a:t>
            </a:r>
          </a:p>
          <a:p>
            <a:endParaRPr lang="en-GB" dirty="0">
              <a:solidFill>
                <a:schemeClr val="bg1"/>
              </a:solidFill>
            </a:endParaRPr>
          </a:p>
          <a:p>
            <a:r>
              <a:rPr lang="en-GB" dirty="0">
                <a:solidFill>
                  <a:schemeClr val="bg1"/>
                </a:solidFill>
              </a:rPr>
              <a:t>2007-  convicted and sentenced to the maximum term of five years in prison. All these imprisonments and prosecutions were for inciting hatred against an identifiable group. He was released on March 1, 2010.  Died 2017.</a:t>
            </a:r>
          </a:p>
        </p:txBody>
      </p:sp>
      <p:sp>
        <p:nvSpPr>
          <p:cNvPr id="4" name="TextBox 3"/>
          <p:cNvSpPr txBox="1"/>
          <p:nvPr/>
        </p:nvSpPr>
        <p:spPr>
          <a:xfrm>
            <a:off x="357158" y="3357562"/>
            <a:ext cx="1376339" cy="646331"/>
          </a:xfrm>
          <a:prstGeom prst="rect">
            <a:avLst/>
          </a:prstGeom>
          <a:noFill/>
        </p:spPr>
        <p:txBody>
          <a:bodyPr wrap="none" rtlCol="0">
            <a:spAutoFit/>
          </a:bodyPr>
          <a:lstStyle/>
          <a:p>
            <a:r>
              <a:rPr lang="en-GB" b="1" dirty="0">
                <a:solidFill>
                  <a:schemeClr val="bg1"/>
                </a:solidFill>
              </a:rPr>
              <a:t>Ernst </a:t>
            </a:r>
            <a:r>
              <a:rPr lang="en-GB" b="1" dirty="0" err="1">
                <a:solidFill>
                  <a:schemeClr val="bg1"/>
                </a:solidFill>
              </a:rPr>
              <a:t>Zündel</a:t>
            </a:r>
            <a:endParaRPr lang="en-GB" dirty="0">
              <a:solidFill>
                <a:schemeClr val="bg1"/>
              </a:solidFill>
            </a:endParaRPr>
          </a:p>
          <a:p>
            <a:endParaRPr lang="en-GB" dirty="0"/>
          </a:p>
        </p:txBody>
      </p:sp>
      <p:pic>
        <p:nvPicPr>
          <p:cNvPr id="5" name="Picture 4" descr="220px-Did_six_million_really_die.jpg"/>
          <p:cNvPicPr>
            <a:picLocks noChangeAspect="1"/>
          </p:cNvPicPr>
          <p:nvPr/>
        </p:nvPicPr>
        <p:blipFill>
          <a:blip r:embed="rId3" cstate="print"/>
          <a:stretch>
            <a:fillRect/>
          </a:stretch>
        </p:blipFill>
        <p:spPr>
          <a:xfrm>
            <a:off x="428596" y="3857628"/>
            <a:ext cx="1571604" cy="2264539"/>
          </a:xfrm>
          <a:prstGeom prst="rect">
            <a:avLst/>
          </a:prstGeom>
        </p:spPr>
      </p:pic>
      <p:sp>
        <p:nvSpPr>
          <p:cNvPr id="6" name="TextBox 5"/>
          <p:cNvSpPr txBox="1"/>
          <p:nvPr/>
        </p:nvSpPr>
        <p:spPr>
          <a:xfrm>
            <a:off x="428596" y="6286520"/>
            <a:ext cx="1583575" cy="369332"/>
          </a:xfrm>
          <a:prstGeom prst="rect">
            <a:avLst/>
          </a:prstGeom>
          <a:noFill/>
        </p:spPr>
        <p:txBody>
          <a:bodyPr wrap="none" rtlCol="0">
            <a:spAutoFit/>
          </a:bodyPr>
          <a:lstStyle/>
          <a:p>
            <a:r>
              <a:rPr lang="en-GB" b="1" dirty="0">
                <a:solidFill>
                  <a:schemeClr val="bg1"/>
                </a:solidFill>
              </a:rPr>
              <a:t>Richard </a:t>
            </a:r>
            <a:r>
              <a:rPr lang="en-GB" b="1" dirty="0" err="1">
                <a:solidFill>
                  <a:schemeClr val="bg1"/>
                </a:solidFill>
              </a:rPr>
              <a:t>Verrall</a:t>
            </a:r>
            <a:endParaRPr lang="en-GB" dirty="0">
              <a:solidFill>
                <a:schemeClr val="bg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eath_3.jpg"/>
          <p:cNvPicPr>
            <a:picLocks noChangeAspect="1"/>
          </p:cNvPicPr>
          <p:nvPr/>
        </p:nvPicPr>
        <p:blipFill>
          <a:blip r:embed="rId2" cstate="print"/>
          <a:stretch>
            <a:fillRect/>
          </a:stretch>
        </p:blipFill>
        <p:spPr>
          <a:xfrm>
            <a:off x="0" y="0"/>
            <a:ext cx="3940270" cy="2928934"/>
          </a:xfrm>
          <a:prstGeom prst="rect">
            <a:avLst/>
          </a:prstGeom>
        </p:spPr>
      </p:pic>
      <p:pic>
        <p:nvPicPr>
          <p:cNvPr id="6" name="Picture 5" descr="LeuchterReport.jpg"/>
          <p:cNvPicPr>
            <a:picLocks noChangeAspect="1"/>
          </p:cNvPicPr>
          <p:nvPr/>
        </p:nvPicPr>
        <p:blipFill>
          <a:blip r:embed="rId3" cstate="print"/>
          <a:stretch>
            <a:fillRect/>
          </a:stretch>
        </p:blipFill>
        <p:spPr>
          <a:xfrm>
            <a:off x="571472" y="3779524"/>
            <a:ext cx="2214578" cy="3078475"/>
          </a:xfrm>
          <a:prstGeom prst="rect">
            <a:avLst/>
          </a:prstGeom>
        </p:spPr>
      </p:pic>
      <p:sp>
        <p:nvSpPr>
          <p:cNvPr id="7" name="TextBox 6"/>
          <p:cNvSpPr txBox="1"/>
          <p:nvPr/>
        </p:nvSpPr>
        <p:spPr>
          <a:xfrm>
            <a:off x="4286248" y="214290"/>
            <a:ext cx="4572032" cy="6463308"/>
          </a:xfrm>
          <a:prstGeom prst="rect">
            <a:avLst/>
          </a:prstGeom>
          <a:noFill/>
        </p:spPr>
        <p:txBody>
          <a:bodyPr wrap="square" rtlCol="0">
            <a:spAutoFit/>
          </a:bodyPr>
          <a:lstStyle/>
          <a:p>
            <a:r>
              <a:rPr lang="en-GB" dirty="0">
                <a:solidFill>
                  <a:schemeClr val="bg1"/>
                </a:solidFill>
              </a:rPr>
              <a:t>The </a:t>
            </a:r>
            <a:r>
              <a:rPr lang="en-GB" b="1" dirty="0" err="1">
                <a:solidFill>
                  <a:schemeClr val="bg1"/>
                </a:solidFill>
              </a:rPr>
              <a:t>Leuchter</a:t>
            </a:r>
            <a:r>
              <a:rPr lang="en-GB" b="1" dirty="0">
                <a:solidFill>
                  <a:schemeClr val="bg1"/>
                </a:solidFill>
              </a:rPr>
              <a:t> report</a:t>
            </a:r>
            <a:r>
              <a:rPr lang="en-GB" dirty="0">
                <a:solidFill>
                  <a:schemeClr val="bg1"/>
                </a:solidFill>
              </a:rPr>
              <a:t> is a pseudoscientific document authored by American execution technician Fred A. </a:t>
            </a:r>
            <a:r>
              <a:rPr lang="en-GB" dirty="0" err="1">
                <a:solidFill>
                  <a:schemeClr val="bg1"/>
                </a:solidFill>
              </a:rPr>
              <a:t>Leuchter</a:t>
            </a:r>
            <a:r>
              <a:rPr lang="en-GB" dirty="0">
                <a:solidFill>
                  <a:schemeClr val="bg1"/>
                </a:solidFill>
              </a:rPr>
              <a:t>, who was commissioned by Ernst </a:t>
            </a:r>
            <a:r>
              <a:rPr lang="en-GB" dirty="0" err="1">
                <a:solidFill>
                  <a:schemeClr val="bg1"/>
                </a:solidFill>
              </a:rPr>
              <a:t>Zündel</a:t>
            </a:r>
            <a:r>
              <a:rPr lang="en-GB" dirty="0">
                <a:solidFill>
                  <a:schemeClr val="bg1"/>
                </a:solidFill>
              </a:rPr>
              <a:t> to defend him at his trial in Canada for distributing Holocaust denial material. </a:t>
            </a:r>
          </a:p>
          <a:p>
            <a:endParaRPr lang="en-GB" dirty="0">
              <a:solidFill>
                <a:schemeClr val="bg1"/>
              </a:solidFill>
            </a:endParaRPr>
          </a:p>
          <a:p>
            <a:r>
              <a:rPr lang="en-GB" dirty="0" err="1">
                <a:solidFill>
                  <a:schemeClr val="bg1"/>
                </a:solidFill>
              </a:rPr>
              <a:t>Leuchter</a:t>
            </a:r>
            <a:r>
              <a:rPr lang="en-GB" dirty="0">
                <a:solidFill>
                  <a:schemeClr val="bg1"/>
                </a:solidFill>
              </a:rPr>
              <a:t> compiled the report in 1988 with the intention of investigating the feasibility of mass gassings at Nazi extermination camps, specifically at Auschwitz. He travelled to the camp, collected multiple pieces of brick from the remains of the crematoria and gas chambers (without the camp's permission), brought them back to the United States, and submitted them for chemical analysis. </a:t>
            </a:r>
          </a:p>
          <a:p>
            <a:endParaRPr lang="en-GB" dirty="0">
              <a:solidFill>
                <a:schemeClr val="bg1"/>
              </a:solidFill>
            </a:endParaRPr>
          </a:p>
          <a:p>
            <a:r>
              <a:rPr lang="en-GB" dirty="0">
                <a:solidFill>
                  <a:schemeClr val="bg1"/>
                </a:solidFill>
              </a:rPr>
              <a:t>At the trial, </a:t>
            </a:r>
            <a:r>
              <a:rPr lang="en-GB" dirty="0" err="1">
                <a:solidFill>
                  <a:schemeClr val="bg1"/>
                </a:solidFill>
              </a:rPr>
              <a:t>Leuchter</a:t>
            </a:r>
            <a:r>
              <a:rPr lang="en-GB" dirty="0">
                <a:solidFill>
                  <a:schemeClr val="bg1"/>
                </a:solidFill>
              </a:rPr>
              <a:t> was required to defend the report in his capacity as expert witness; however he was dismissed because during the proceedings it became apparent that he had neither the qualifications nor experience to act in such a position.</a:t>
            </a:r>
          </a:p>
        </p:txBody>
      </p:sp>
      <p:sp>
        <p:nvSpPr>
          <p:cNvPr id="8" name="TextBox 7"/>
          <p:cNvSpPr txBox="1"/>
          <p:nvPr/>
        </p:nvSpPr>
        <p:spPr>
          <a:xfrm>
            <a:off x="1000100" y="3143248"/>
            <a:ext cx="1744965" cy="369332"/>
          </a:xfrm>
          <a:prstGeom prst="rect">
            <a:avLst/>
          </a:prstGeom>
          <a:noFill/>
        </p:spPr>
        <p:txBody>
          <a:bodyPr wrap="none" rtlCol="0">
            <a:spAutoFit/>
          </a:bodyPr>
          <a:lstStyle/>
          <a:p>
            <a:r>
              <a:rPr lang="en-GB" b="1" dirty="0">
                <a:solidFill>
                  <a:schemeClr val="bg1"/>
                </a:solidFill>
              </a:rPr>
              <a:t>Fred A. </a:t>
            </a:r>
            <a:r>
              <a:rPr lang="en-GB" b="1" dirty="0" err="1">
                <a:solidFill>
                  <a:schemeClr val="bg1"/>
                </a:solidFill>
              </a:rPr>
              <a:t>Leuchter</a:t>
            </a:r>
            <a:endParaRPr lang="en-GB" b="1"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Zyklon B disinfestation installation, east wall of chamber III of barrack 41 in Majdanek camp.jpg"/>
          <p:cNvPicPr>
            <a:picLocks noChangeAspect="1"/>
          </p:cNvPicPr>
          <p:nvPr/>
        </p:nvPicPr>
        <p:blipFill>
          <a:blip r:embed="rId2" cstate="print"/>
          <a:stretch>
            <a:fillRect/>
          </a:stretch>
        </p:blipFill>
        <p:spPr>
          <a:xfrm>
            <a:off x="214282" y="3844354"/>
            <a:ext cx="4143404" cy="2750184"/>
          </a:xfrm>
          <a:prstGeom prst="rect">
            <a:avLst/>
          </a:prstGeom>
        </p:spPr>
      </p:pic>
      <p:pic>
        <p:nvPicPr>
          <p:cNvPr id="5" name="Picture 4" descr="2l.jpg"/>
          <p:cNvPicPr>
            <a:picLocks noChangeAspect="1"/>
          </p:cNvPicPr>
          <p:nvPr/>
        </p:nvPicPr>
        <p:blipFill>
          <a:blip r:embed="rId3" cstate="print"/>
          <a:stretch>
            <a:fillRect/>
          </a:stretch>
        </p:blipFill>
        <p:spPr>
          <a:xfrm>
            <a:off x="6429388" y="3000372"/>
            <a:ext cx="2438400" cy="3657600"/>
          </a:xfrm>
          <a:prstGeom prst="rect">
            <a:avLst/>
          </a:prstGeom>
        </p:spPr>
      </p:pic>
      <p:pic>
        <p:nvPicPr>
          <p:cNvPr id="6" name="Picture 5" descr="Germar Rudolf at Auschwitz-Birkenau, taking samples.jpg"/>
          <p:cNvPicPr>
            <a:picLocks noChangeAspect="1"/>
          </p:cNvPicPr>
          <p:nvPr/>
        </p:nvPicPr>
        <p:blipFill>
          <a:blip r:embed="rId4" cstate="print"/>
          <a:stretch>
            <a:fillRect/>
          </a:stretch>
        </p:blipFill>
        <p:spPr>
          <a:xfrm>
            <a:off x="142844" y="142852"/>
            <a:ext cx="4248325" cy="2500330"/>
          </a:xfrm>
          <a:prstGeom prst="rect">
            <a:avLst/>
          </a:prstGeom>
        </p:spPr>
      </p:pic>
      <p:sp>
        <p:nvSpPr>
          <p:cNvPr id="7" name="TextBox 6"/>
          <p:cNvSpPr txBox="1"/>
          <p:nvPr/>
        </p:nvSpPr>
        <p:spPr>
          <a:xfrm>
            <a:off x="428596" y="3071810"/>
            <a:ext cx="1800493" cy="369332"/>
          </a:xfrm>
          <a:prstGeom prst="rect">
            <a:avLst/>
          </a:prstGeom>
          <a:noFill/>
        </p:spPr>
        <p:txBody>
          <a:bodyPr wrap="none" rtlCol="0">
            <a:spAutoFit/>
          </a:bodyPr>
          <a:lstStyle/>
          <a:p>
            <a:r>
              <a:rPr lang="en-GB" b="1" dirty="0" err="1">
                <a:solidFill>
                  <a:schemeClr val="bg1"/>
                </a:solidFill>
                <a:latin typeface="Arial" pitchFamily="34" charset="0"/>
                <a:cs typeface="Arial" pitchFamily="34" charset="0"/>
              </a:rPr>
              <a:t>Germar</a:t>
            </a:r>
            <a:r>
              <a:rPr lang="en-GB" b="1" dirty="0">
                <a:solidFill>
                  <a:schemeClr val="bg1"/>
                </a:solidFill>
                <a:latin typeface="Arial" pitchFamily="34" charset="0"/>
                <a:cs typeface="Arial" pitchFamily="34" charset="0"/>
              </a:rPr>
              <a:t> Rudolf</a:t>
            </a:r>
            <a:endParaRPr lang="en-GB" dirty="0">
              <a:solidFill>
                <a:schemeClr val="bg1"/>
              </a:solidFill>
              <a:latin typeface="Arial" pitchFamily="34" charset="0"/>
              <a:cs typeface="Arial" pitchFamily="34" charset="0"/>
            </a:endParaRPr>
          </a:p>
        </p:txBody>
      </p:sp>
      <p:sp>
        <p:nvSpPr>
          <p:cNvPr id="8" name="TextBox 7"/>
          <p:cNvSpPr txBox="1"/>
          <p:nvPr/>
        </p:nvSpPr>
        <p:spPr>
          <a:xfrm>
            <a:off x="5143504" y="357166"/>
            <a:ext cx="3786214" cy="1477328"/>
          </a:xfrm>
          <a:prstGeom prst="rect">
            <a:avLst/>
          </a:prstGeom>
          <a:noFill/>
        </p:spPr>
        <p:txBody>
          <a:bodyPr wrap="square" rtlCol="0">
            <a:spAutoFit/>
          </a:bodyPr>
          <a:lstStyle/>
          <a:p>
            <a:r>
              <a:rPr lang="en-GB" dirty="0">
                <a:solidFill>
                  <a:schemeClr val="bg1"/>
                </a:solidFill>
                <a:latin typeface="Arial" pitchFamily="34" charset="0"/>
                <a:cs typeface="Arial" pitchFamily="34" charset="0"/>
              </a:rPr>
              <a:t>2000 - Rudolf launched his English language "Holocaust Handbooks Series", a series of Holocaust denial titles which, as of 2013, encompassed 25 titles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l.jpg"/>
          <p:cNvPicPr>
            <a:picLocks noChangeAspect="1"/>
          </p:cNvPicPr>
          <p:nvPr/>
        </p:nvPicPr>
        <p:blipFill>
          <a:blip r:embed="rId2" cstate="print"/>
          <a:stretch>
            <a:fillRect/>
          </a:stretch>
        </p:blipFill>
        <p:spPr>
          <a:xfrm>
            <a:off x="0" y="0"/>
            <a:ext cx="2438400" cy="3657600"/>
          </a:xfrm>
          <a:prstGeom prst="rect">
            <a:avLst/>
          </a:prstGeom>
        </p:spPr>
      </p:pic>
      <p:pic>
        <p:nvPicPr>
          <p:cNvPr id="5" name="Picture 4" descr="16l.jpg"/>
          <p:cNvPicPr>
            <a:picLocks noChangeAspect="1"/>
          </p:cNvPicPr>
          <p:nvPr/>
        </p:nvPicPr>
        <p:blipFill>
          <a:blip r:embed="rId3" cstate="print"/>
          <a:stretch>
            <a:fillRect/>
          </a:stretch>
        </p:blipFill>
        <p:spPr>
          <a:xfrm>
            <a:off x="3214678" y="1000108"/>
            <a:ext cx="2305530" cy="3487114"/>
          </a:xfrm>
          <a:prstGeom prst="rect">
            <a:avLst/>
          </a:prstGeom>
        </p:spPr>
      </p:pic>
      <p:pic>
        <p:nvPicPr>
          <p:cNvPr id="6" name="Picture 5" descr="18l.jpg"/>
          <p:cNvPicPr>
            <a:picLocks noChangeAspect="1"/>
          </p:cNvPicPr>
          <p:nvPr/>
        </p:nvPicPr>
        <p:blipFill>
          <a:blip r:embed="rId4" cstate="print"/>
          <a:stretch>
            <a:fillRect/>
          </a:stretch>
        </p:blipFill>
        <p:spPr>
          <a:xfrm>
            <a:off x="6072198" y="2571744"/>
            <a:ext cx="2422252" cy="3609474"/>
          </a:xfrm>
          <a:prstGeom prst="rect">
            <a:avLst/>
          </a:prstGeom>
        </p:spPr>
      </p:pic>
      <p:pic>
        <p:nvPicPr>
          <p:cNvPr id="7" name="Picture 6" descr="220px-Did_six_million_really_die.jpg"/>
          <p:cNvPicPr>
            <a:picLocks noChangeAspect="1"/>
          </p:cNvPicPr>
          <p:nvPr/>
        </p:nvPicPr>
        <p:blipFill>
          <a:blip r:embed="rId5" cstate="print"/>
          <a:stretch>
            <a:fillRect/>
          </a:stretch>
        </p:blipFill>
        <p:spPr>
          <a:xfrm>
            <a:off x="0" y="3929066"/>
            <a:ext cx="2032699" cy="2928934"/>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V1.jpg"/>
          <p:cNvPicPr>
            <a:picLocks noChangeAspect="1"/>
          </p:cNvPicPr>
          <p:nvPr/>
        </p:nvPicPr>
        <p:blipFill>
          <a:blip r:embed="rId2" cstate="print"/>
          <a:stretch>
            <a:fillRect/>
          </a:stretch>
        </p:blipFill>
        <p:spPr>
          <a:xfrm>
            <a:off x="214282" y="4071942"/>
            <a:ext cx="3965210" cy="2633610"/>
          </a:xfrm>
          <a:prstGeom prst="rect">
            <a:avLst/>
          </a:prstGeom>
        </p:spPr>
      </p:pic>
      <p:pic>
        <p:nvPicPr>
          <p:cNvPr id="5" name="Picture 4" descr="finding-treblinka_tcm44-72789.jpg"/>
          <p:cNvPicPr>
            <a:picLocks noChangeAspect="1"/>
          </p:cNvPicPr>
          <p:nvPr/>
        </p:nvPicPr>
        <p:blipFill>
          <a:blip r:embed="rId3" cstate="print"/>
          <a:stretch>
            <a:fillRect/>
          </a:stretch>
        </p:blipFill>
        <p:spPr>
          <a:xfrm>
            <a:off x="4572001" y="4071942"/>
            <a:ext cx="4571999" cy="2638387"/>
          </a:xfrm>
          <a:prstGeom prst="rect">
            <a:avLst/>
          </a:prstGeom>
        </p:spPr>
      </p:pic>
      <p:pic>
        <p:nvPicPr>
          <p:cNvPr id="6" name="Picture 5" descr="Treblinka Ch5.jpg"/>
          <p:cNvPicPr>
            <a:picLocks noChangeAspect="1"/>
          </p:cNvPicPr>
          <p:nvPr/>
        </p:nvPicPr>
        <p:blipFill>
          <a:blip r:embed="rId4" cstate="print"/>
          <a:stretch>
            <a:fillRect/>
          </a:stretch>
        </p:blipFill>
        <p:spPr>
          <a:xfrm>
            <a:off x="2357422" y="0"/>
            <a:ext cx="5072098" cy="2870999"/>
          </a:xfrm>
          <a:prstGeom prst="rect">
            <a:avLst/>
          </a:prstGeom>
        </p:spPr>
      </p:pic>
      <p:sp>
        <p:nvSpPr>
          <p:cNvPr id="7" name="TextBox 6"/>
          <p:cNvSpPr txBox="1"/>
          <p:nvPr/>
        </p:nvSpPr>
        <p:spPr>
          <a:xfrm>
            <a:off x="642910" y="3429000"/>
            <a:ext cx="5750292" cy="369332"/>
          </a:xfrm>
          <a:prstGeom prst="rect">
            <a:avLst/>
          </a:prstGeom>
          <a:noFill/>
        </p:spPr>
        <p:txBody>
          <a:bodyPr wrap="none" rtlCol="0">
            <a:spAutoFit/>
          </a:bodyPr>
          <a:lstStyle/>
          <a:p>
            <a:r>
              <a:rPr lang="en-GB" b="1" dirty="0">
                <a:solidFill>
                  <a:schemeClr val="bg1"/>
                </a:solidFill>
                <a:latin typeface="Arial" pitchFamily="34" charset="0"/>
                <a:cs typeface="Arial" pitchFamily="34" charset="0"/>
              </a:rPr>
              <a:t>Dr Caroline Sturdy </a:t>
            </a:r>
            <a:r>
              <a:rPr lang="en-GB" b="1" dirty="0" err="1">
                <a:solidFill>
                  <a:schemeClr val="bg1"/>
                </a:solidFill>
                <a:latin typeface="Arial" pitchFamily="34" charset="0"/>
                <a:cs typeface="Arial" pitchFamily="34" charset="0"/>
              </a:rPr>
              <a:t>Colls</a:t>
            </a:r>
            <a:r>
              <a:rPr lang="en-GB" b="1" dirty="0">
                <a:solidFill>
                  <a:schemeClr val="bg1"/>
                </a:solidFill>
                <a:latin typeface="Arial" pitchFamily="34" charset="0"/>
                <a:cs typeface="Arial" pitchFamily="34" charset="0"/>
              </a:rPr>
              <a:t>  (Staffordshire University)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g-01-cover-irving-lawrence.jpg"/>
          <p:cNvPicPr>
            <a:picLocks noChangeAspect="1"/>
          </p:cNvPicPr>
          <p:nvPr/>
        </p:nvPicPr>
        <p:blipFill>
          <a:blip r:embed="rId2" cstate="print"/>
          <a:stretch>
            <a:fillRect/>
          </a:stretch>
        </p:blipFill>
        <p:spPr>
          <a:xfrm>
            <a:off x="4643438" y="3787454"/>
            <a:ext cx="4500562" cy="3070545"/>
          </a:xfrm>
          <a:prstGeom prst="rect">
            <a:avLst/>
          </a:prstGeom>
        </p:spPr>
      </p:pic>
      <p:sp>
        <p:nvSpPr>
          <p:cNvPr id="3" name="TextBox 2"/>
          <p:cNvSpPr txBox="1"/>
          <p:nvPr/>
        </p:nvSpPr>
        <p:spPr>
          <a:xfrm>
            <a:off x="285720" y="357166"/>
            <a:ext cx="8715436" cy="3231654"/>
          </a:xfrm>
          <a:prstGeom prst="rect">
            <a:avLst/>
          </a:prstGeom>
          <a:noFill/>
        </p:spPr>
        <p:txBody>
          <a:bodyPr wrap="square" rtlCol="0">
            <a:spAutoFit/>
          </a:bodyPr>
          <a:lstStyle/>
          <a:p>
            <a:r>
              <a:rPr lang="en-GB" dirty="0">
                <a:solidFill>
                  <a:schemeClr val="bg1"/>
                </a:solidFill>
                <a:latin typeface="Arial" pitchFamily="34" charset="0"/>
                <a:cs typeface="Arial" pitchFamily="34" charset="0"/>
              </a:rPr>
              <a:t>The </a:t>
            </a:r>
            <a:r>
              <a:rPr lang="en-GB" b="1" dirty="0">
                <a:solidFill>
                  <a:schemeClr val="bg1"/>
                </a:solidFill>
                <a:latin typeface="Arial" pitchFamily="34" charset="0"/>
                <a:cs typeface="Arial" pitchFamily="34" charset="0"/>
              </a:rPr>
              <a:t>Institute for Historical Review</a:t>
            </a:r>
            <a:r>
              <a:rPr lang="en-GB" dirty="0">
                <a:solidFill>
                  <a:schemeClr val="bg1"/>
                </a:solidFill>
                <a:latin typeface="Arial" pitchFamily="34" charset="0"/>
                <a:cs typeface="Arial" pitchFamily="34" charset="0"/>
              </a:rPr>
              <a:t> (</a:t>
            </a:r>
            <a:r>
              <a:rPr lang="en-GB" b="1" dirty="0">
                <a:solidFill>
                  <a:schemeClr val="bg1"/>
                </a:solidFill>
                <a:latin typeface="Arial" pitchFamily="34" charset="0"/>
                <a:cs typeface="Arial" pitchFamily="34" charset="0"/>
              </a:rPr>
              <a:t>IHR</a:t>
            </a:r>
            <a:r>
              <a:rPr lang="en-GB" dirty="0">
                <a:solidFill>
                  <a:schemeClr val="bg1"/>
                </a:solidFill>
                <a:latin typeface="Arial" pitchFamily="34" charset="0"/>
                <a:cs typeface="Arial" pitchFamily="34" charset="0"/>
              </a:rPr>
              <a:t>), founded in 1978, is an organization whose primary purpose is to disseminate views denying key facts of Nazism and the genocide of Jews and other victims. </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It is considered by many scholars as the world's leading Holocaust denial organization.</a:t>
            </a:r>
            <a:r>
              <a:rPr lang="en-GB" baseline="30000" dirty="0">
                <a:solidFill>
                  <a:schemeClr val="bg1"/>
                </a:solidFill>
                <a:latin typeface="Arial" pitchFamily="34" charset="0"/>
                <a:cs typeface="Arial" pitchFamily="34" charset="0"/>
              </a:rPr>
              <a:t> </a:t>
            </a:r>
          </a:p>
          <a:p>
            <a:endParaRPr lang="en-GB" baseline="30000" dirty="0">
              <a:solidFill>
                <a:schemeClr val="bg1"/>
              </a:solidFill>
              <a:latin typeface="Arial" pitchFamily="34" charset="0"/>
              <a:cs typeface="Arial" pitchFamily="34" charset="0"/>
            </a:endParaRPr>
          </a:p>
          <a:p>
            <a:endParaRPr lang="en-GB" baseline="30000"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Critics have accused the Institute of anti-Semitism and having links to neo-Nazi organizations. The Institute published the non-peer-reviewed </a:t>
            </a:r>
            <a:r>
              <a:rPr lang="en-GB" i="1" dirty="0">
                <a:solidFill>
                  <a:schemeClr val="bg1"/>
                </a:solidFill>
                <a:latin typeface="Arial" pitchFamily="34" charset="0"/>
                <a:cs typeface="Arial" pitchFamily="34" charset="0"/>
              </a:rPr>
              <a:t>Journal of Historical Review</a:t>
            </a:r>
            <a:r>
              <a:rPr lang="en-GB" dirty="0">
                <a:solidFill>
                  <a:schemeClr val="bg1"/>
                </a:solidFill>
                <a:latin typeface="Arial" pitchFamily="34" charset="0"/>
                <a:cs typeface="Arial" pitchFamily="34" charset="0"/>
              </a:rPr>
              <a:t> until 2002, but now disseminates its materials through its website, social media and via email. </a:t>
            </a:r>
          </a:p>
        </p:txBody>
      </p:sp>
      <p:sp>
        <p:nvSpPr>
          <p:cNvPr id="4" name="TextBox 3"/>
          <p:cNvSpPr txBox="1"/>
          <p:nvPr/>
        </p:nvSpPr>
        <p:spPr>
          <a:xfrm>
            <a:off x="2928926" y="5286388"/>
            <a:ext cx="1505540" cy="369332"/>
          </a:xfrm>
          <a:prstGeom prst="rect">
            <a:avLst/>
          </a:prstGeom>
          <a:noFill/>
        </p:spPr>
        <p:txBody>
          <a:bodyPr wrap="none" rtlCol="0">
            <a:spAutoFit/>
          </a:bodyPr>
          <a:lstStyle/>
          <a:p>
            <a:r>
              <a:rPr lang="en-GB" b="1" dirty="0">
                <a:solidFill>
                  <a:schemeClr val="bg1"/>
                </a:solidFill>
                <a:latin typeface="Arial" pitchFamily="34" charset="0"/>
                <a:cs typeface="Arial" pitchFamily="34" charset="0"/>
              </a:rPr>
              <a:t>David Irving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eborah Lipstadt, Professor of Modern Jewish History and Holocaust Studies at Emory University.jpg"/>
          <p:cNvPicPr>
            <a:picLocks noChangeAspect="1"/>
          </p:cNvPicPr>
          <p:nvPr/>
        </p:nvPicPr>
        <p:blipFill>
          <a:blip r:embed="rId2" cstate="print"/>
          <a:stretch>
            <a:fillRect/>
          </a:stretch>
        </p:blipFill>
        <p:spPr>
          <a:xfrm>
            <a:off x="285720" y="0"/>
            <a:ext cx="2381233" cy="1785925"/>
          </a:xfrm>
          <a:prstGeom prst="rect">
            <a:avLst/>
          </a:prstGeom>
        </p:spPr>
      </p:pic>
      <p:pic>
        <p:nvPicPr>
          <p:cNvPr id="4" name="Picture 3" descr="image_jpg5.jpg"/>
          <p:cNvPicPr>
            <a:picLocks noChangeAspect="1"/>
          </p:cNvPicPr>
          <p:nvPr/>
        </p:nvPicPr>
        <p:blipFill>
          <a:blip r:embed="rId3" cstate="print"/>
          <a:stretch>
            <a:fillRect/>
          </a:stretch>
        </p:blipFill>
        <p:spPr>
          <a:xfrm>
            <a:off x="785786" y="4857760"/>
            <a:ext cx="1526850" cy="2000240"/>
          </a:xfrm>
          <a:prstGeom prst="rect">
            <a:avLst/>
          </a:prstGeom>
        </p:spPr>
      </p:pic>
      <p:sp>
        <p:nvSpPr>
          <p:cNvPr id="7" name="TextBox 6"/>
          <p:cNvSpPr txBox="1"/>
          <p:nvPr/>
        </p:nvSpPr>
        <p:spPr>
          <a:xfrm>
            <a:off x="3000364" y="285728"/>
            <a:ext cx="5929354" cy="6186309"/>
          </a:xfrm>
          <a:prstGeom prst="rect">
            <a:avLst/>
          </a:prstGeom>
          <a:noFill/>
        </p:spPr>
        <p:txBody>
          <a:bodyPr wrap="square" rtlCol="0">
            <a:spAutoFit/>
          </a:bodyPr>
          <a:lstStyle/>
          <a:p>
            <a:r>
              <a:rPr lang="en-GB" b="1" dirty="0">
                <a:solidFill>
                  <a:schemeClr val="bg1"/>
                </a:solidFill>
                <a:latin typeface="Arial" pitchFamily="34" charset="0"/>
                <a:cs typeface="Arial" pitchFamily="34" charset="0"/>
              </a:rPr>
              <a:t>David Irving </a:t>
            </a:r>
          </a:p>
          <a:p>
            <a:r>
              <a:rPr lang="en-GB" b="1" dirty="0" err="1">
                <a:solidFill>
                  <a:schemeClr val="bg1"/>
                </a:solidFill>
                <a:latin typeface="Arial" pitchFamily="34" charset="0"/>
                <a:cs typeface="Arial" pitchFamily="34" charset="0"/>
              </a:rPr>
              <a:t>vs</a:t>
            </a:r>
            <a:r>
              <a:rPr lang="en-GB" b="1" dirty="0">
                <a:solidFill>
                  <a:schemeClr val="bg1"/>
                </a:solidFill>
                <a:latin typeface="Arial" pitchFamily="34" charset="0"/>
                <a:cs typeface="Arial" pitchFamily="34" charset="0"/>
              </a:rPr>
              <a:t> </a:t>
            </a:r>
          </a:p>
          <a:p>
            <a:r>
              <a:rPr lang="en-GB" b="1" dirty="0">
                <a:solidFill>
                  <a:schemeClr val="bg1"/>
                </a:solidFill>
                <a:latin typeface="Arial" pitchFamily="34" charset="0"/>
                <a:cs typeface="Arial" pitchFamily="34" charset="0"/>
              </a:rPr>
              <a:t>Penguin Books and Deborah </a:t>
            </a:r>
            <a:r>
              <a:rPr lang="en-GB" b="1" dirty="0" err="1">
                <a:solidFill>
                  <a:schemeClr val="bg1"/>
                </a:solidFill>
                <a:latin typeface="Arial" pitchFamily="34" charset="0"/>
                <a:cs typeface="Arial" pitchFamily="34" charset="0"/>
              </a:rPr>
              <a:t>Lipstadt</a:t>
            </a:r>
            <a:r>
              <a:rPr lang="en-GB" dirty="0">
                <a:solidFill>
                  <a:schemeClr val="bg1"/>
                </a:solidFill>
                <a:latin typeface="Arial" pitchFamily="34" charset="0"/>
                <a:cs typeface="Arial" pitchFamily="34" charset="0"/>
              </a:rPr>
              <a:t> </a:t>
            </a:r>
          </a:p>
          <a:p>
            <a:r>
              <a:rPr lang="en-GB" dirty="0">
                <a:solidFill>
                  <a:schemeClr val="bg1"/>
                </a:solidFill>
              </a:rPr>
              <a:t> </a:t>
            </a:r>
          </a:p>
          <a:p>
            <a:r>
              <a:rPr lang="en-GB" dirty="0">
                <a:solidFill>
                  <a:schemeClr val="bg1"/>
                </a:solidFill>
              </a:rPr>
              <a:t>...a case in English law, relating to defamation and Holocaust denial. It ruled that the claim that such denial is a deliberate distortion of evidence is substantially true, and therefore not libellous.</a:t>
            </a:r>
          </a:p>
          <a:p>
            <a:endParaRPr lang="en-GB" dirty="0">
              <a:solidFill>
                <a:schemeClr val="bg1"/>
              </a:solidFill>
            </a:endParaRPr>
          </a:p>
          <a:p>
            <a:endParaRPr lang="en-GB" dirty="0">
              <a:solidFill>
                <a:schemeClr val="bg1"/>
              </a:solidFill>
            </a:endParaRPr>
          </a:p>
          <a:p>
            <a:r>
              <a:rPr lang="en-GB" dirty="0">
                <a:solidFill>
                  <a:schemeClr val="bg1"/>
                </a:solidFill>
              </a:rPr>
              <a:t>In 1996, the British author David Irving filed suit against American author Deborah </a:t>
            </a:r>
            <a:r>
              <a:rPr lang="en-GB" dirty="0" err="1">
                <a:solidFill>
                  <a:schemeClr val="bg1"/>
                </a:solidFill>
              </a:rPr>
              <a:t>Lipstadt</a:t>
            </a:r>
            <a:r>
              <a:rPr lang="en-GB" dirty="0">
                <a:solidFill>
                  <a:schemeClr val="bg1"/>
                </a:solidFill>
              </a:rPr>
              <a:t> and her publisher Penguin Books in an English court, claiming that </a:t>
            </a:r>
            <a:r>
              <a:rPr lang="en-GB" dirty="0" err="1">
                <a:solidFill>
                  <a:schemeClr val="bg1"/>
                </a:solidFill>
              </a:rPr>
              <a:t>Lipstadt</a:t>
            </a:r>
            <a:r>
              <a:rPr lang="en-GB" dirty="0">
                <a:solidFill>
                  <a:schemeClr val="bg1"/>
                </a:solidFill>
              </a:rPr>
              <a:t> had libelled him in her book </a:t>
            </a:r>
            <a:r>
              <a:rPr lang="en-GB" i="1" dirty="0">
                <a:solidFill>
                  <a:schemeClr val="bg1"/>
                </a:solidFill>
              </a:rPr>
              <a:t>Denying the Holocaust</a:t>
            </a:r>
            <a:r>
              <a:rPr lang="en-GB" dirty="0">
                <a:solidFill>
                  <a:schemeClr val="bg1"/>
                </a:solidFill>
              </a:rPr>
              <a:t>. </a:t>
            </a:r>
          </a:p>
          <a:p>
            <a:endParaRPr lang="en-GB" dirty="0">
              <a:solidFill>
                <a:schemeClr val="bg1"/>
              </a:solidFill>
            </a:endParaRPr>
          </a:p>
          <a:p>
            <a:endParaRPr lang="en-GB" dirty="0">
              <a:solidFill>
                <a:schemeClr val="bg1"/>
              </a:solidFill>
            </a:endParaRPr>
          </a:p>
          <a:p>
            <a:endParaRPr lang="en-GB" dirty="0">
              <a:solidFill>
                <a:schemeClr val="bg1"/>
              </a:solidFill>
            </a:endParaRPr>
          </a:p>
          <a:p>
            <a:r>
              <a:rPr lang="en-GB" dirty="0" err="1">
                <a:solidFill>
                  <a:schemeClr val="bg1"/>
                </a:solidFill>
              </a:rPr>
              <a:t>Lipstadt</a:t>
            </a:r>
            <a:r>
              <a:rPr lang="en-GB" dirty="0">
                <a:solidFill>
                  <a:schemeClr val="bg1"/>
                </a:solidFill>
              </a:rPr>
              <a:t> had accused Irving of deliberately misrepresenting evidence to conform to his ideological viewpoint. English libel law puts the burden of proof on the defence, meaning that it was up to </a:t>
            </a:r>
            <a:r>
              <a:rPr lang="en-GB" dirty="0" err="1">
                <a:solidFill>
                  <a:schemeClr val="bg1"/>
                </a:solidFill>
              </a:rPr>
              <a:t>Lipstadt</a:t>
            </a:r>
            <a:r>
              <a:rPr lang="en-GB" dirty="0">
                <a:solidFill>
                  <a:schemeClr val="bg1"/>
                </a:solidFill>
              </a:rPr>
              <a:t> and her publisher to prove that her claims were substantially true.</a:t>
            </a:r>
          </a:p>
        </p:txBody>
      </p:sp>
      <p:pic>
        <p:nvPicPr>
          <p:cNvPr id="8" name="Picture 7" descr="Denying_the_holocaust.jpg"/>
          <p:cNvPicPr>
            <a:picLocks noChangeAspect="1"/>
          </p:cNvPicPr>
          <p:nvPr/>
        </p:nvPicPr>
        <p:blipFill>
          <a:blip r:embed="rId4" cstate="print"/>
          <a:stretch>
            <a:fillRect/>
          </a:stretch>
        </p:blipFill>
        <p:spPr>
          <a:xfrm>
            <a:off x="714348" y="2143116"/>
            <a:ext cx="1575551" cy="2510016"/>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Richard J Evans.jpg"/>
          <p:cNvPicPr>
            <a:picLocks noChangeAspect="1"/>
          </p:cNvPicPr>
          <p:nvPr/>
        </p:nvPicPr>
        <p:blipFill>
          <a:blip r:embed="rId2" cstate="print"/>
          <a:stretch>
            <a:fillRect/>
          </a:stretch>
        </p:blipFill>
        <p:spPr>
          <a:xfrm>
            <a:off x="6578719" y="2071678"/>
            <a:ext cx="2565281" cy="1581146"/>
          </a:xfrm>
          <a:prstGeom prst="rect">
            <a:avLst/>
          </a:prstGeom>
        </p:spPr>
      </p:pic>
      <p:pic>
        <p:nvPicPr>
          <p:cNvPr id="5" name="Picture 4" descr="Deborah Lipstadt, Professor of Modern Jewish History and Holocaust Studies at Emory University.jpg"/>
          <p:cNvPicPr>
            <a:picLocks noChangeAspect="1"/>
          </p:cNvPicPr>
          <p:nvPr/>
        </p:nvPicPr>
        <p:blipFill>
          <a:blip r:embed="rId3" cstate="print"/>
          <a:stretch>
            <a:fillRect/>
          </a:stretch>
        </p:blipFill>
        <p:spPr>
          <a:xfrm>
            <a:off x="285720" y="0"/>
            <a:ext cx="2381233" cy="1785925"/>
          </a:xfrm>
          <a:prstGeom prst="rect">
            <a:avLst/>
          </a:prstGeom>
        </p:spPr>
      </p:pic>
      <p:pic>
        <p:nvPicPr>
          <p:cNvPr id="4" name="Picture 3" descr="image_jpg5.jpg"/>
          <p:cNvPicPr>
            <a:picLocks noChangeAspect="1"/>
          </p:cNvPicPr>
          <p:nvPr/>
        </p:nvPicPr>
        <p:blipFill>
          <a:blip r:embed="rId4" cstate="print"/>
          <a:stretch>
            <a:fillRect/>
          </a:stretch>
        </p:blipFill>
        <p:spPr>
          <a:xfrm>
            <a:off x="785786" y="4857760"/>
            <a:ext cx="1526850" cy="2000240"/>
          </a:xfrm>
          <a:prstGeom prst="rect">
            <a:avLst/>
          </a:prstGeom>
        </p:spPr>
      </p:pic>
      <p:sp>
        <p:nvSpPr>
          <p:cNvPr id="7" name="TextBox 6"/>
          <p:cNvSpPr txBox="1"/>
          <p:nvPr/>
        </p:nvSpPr>
        <p:spPr>
          <a:xfrm>
            <a:off x="3143240" y="214290"/>
            <a:ext cx="5715040" cy="6463308"/>
          </a:xfrm>
          <a:prstGeom prst="rect">
            <a:avLst/>
          </a:prstGeom>
          <a:noFill/>
        </p:spPr>
        <p:txBody>
          <a:bodyPr wrap="square" rtlCol="0">
            <a:spAutoFit/>
          </a:bodyPr>
          <a:lstStyle/>
          <a:p>
            <a:r>
              <a:rPr lang="en-GB" dirty="0" err="1">
                <a:solidFill>
                  <a:schemeClr val="bg1"/>
                </a:solidFill>
              </a:rPr>
              <a:t>Lipstadt</a:t>
            </a:r>
            <a:r>
              <a:rPr lang="en-GB" dirty="0">
                <a:solidFill>
                  <a:schemeClr val="bg1"/>
                </a:solidFill>
              </a:rPr>
              <a:t> hired British lawyer Anthony Julius while Penguin hired libel experts Kevin Bays and Mark Bateman of media law firm Davenport Lyons. </a:t>
            </a:r>
          </a:p>
          <a:p>
            <a:endParaRPr lang="en-GB" dirty="0">
              <a:solidFill>
                <a:schemeClr val="bg1"/>
              </a:solidFill>
            </a:endParaRPr>
          </a:p>
          <a:p>
            <a:r>
              <a:rPr lang="en-GB" dirty="0">
                <a:solidFill>
                  <a:schemeClr val="bg1"/>
                </a:solidFill>
              </a:rPr>
              <a:t>Cambridge historian Richard J. Evans was hired by the defence to serve as an expert witness. </a:t>
            </a: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r>
              <a:rPr lang="en-GB" dirty="0">
                <a:solidFill>
                  <a:schemeClr val="bg1"/>
                </a:solidFill>
              </a:rPr>
              <a:t>Evans spent two years examining Irving's work, and presented evidence of Irving's misrepresentations, including evidence that Irving had knowingly used forged documents as source material. </a:t>
            </a:r>
          </a:p>
          <a:p>
            <a:endParaRPr lang="en-GB" dirty="0">
              <a:solidFill>
                <a:schemeClr val="bg1"/>
              </a:solidFill>
            </a:endParaRPr>
          </a:p>
          <a:p>
            <a:r>
              <a:rPr lang="en-GB" dirty="0">
                <a:solidFill>
                  <a:schemeClr val="bg1"/>
                </a:solidFill>
              </a:rPr>
              <a:t>Upon mutual agreement, the case was argued as a bench trial before Mr. Justice Charles Gray, who produced a written judgment 333 pages long in favour of the defendants, in which he detailed Irving's systematic distortion of the historical record of World War II.</a:t>
            </a:r>
          </a:p>
        </p:txBody>
      </p:sp>
      <p:pic>
        <p:nvPicPr>
          <p:cNvPr id="8" name="Picture 7" descr="Denying_the_holocaust.jpg"/>
          <p:cNvPicPr>
            <a:picLocks noChangeAspect="1"/>
          </p:cNvPicPr>
          <p:nvPr/>
        </p:nvPicPr>
        <p:blipFill>
          <a:blip r:embed="rId5" cstate="print"/>
          <a:stretch>
            <a:fillRect/>
          </a:stretch>
        </p:blipFill>
        <p:spPr>
          <a:xfrm>
            <a:off x="714348" y="2143116"/>
            <a:ext cx="1575551" cy="2510016"/>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10206_mKresbach_Handschell.jpg"/>
          <p:cNvPicPr>
            <a:picLocks noChangeAspect="1"/>
          </p:cNvPicPr>
          <p:nvPr/>
        </p:nvPicPr>
        <p:blipFill>
          <a:blip r:embed="rId2" cstate="print">
            <a:lum bright="-44000" contrast="-63000"/>
          </a:blip>
          <a:stretch>
            <a:fillRect/>
          </a:stretch>
        </p:blipFill>
        <p:spPr>
          <a:xfrm>
            <a:off x="0" y="0"/>
            <a:ext cx="9144000" cy="6858000"/>
          </a:xfrm>
          <a:prstGeom prst="rect">
            <a:avLst/>
          </a:prstGeom>
        </p:spPr>
      </p:pic>
      <p:sp>
        <p:nvSpPr>
          <p:cNvPr id="6" name="TextBox 5"/>
          <p:cNvSpPr txBox="1"/>
          <p:nvPr/>
        </p:nvSpPr>
        <p:spPr>
          <a:xfrm>
            <a:off x="357158" y="117693"/>
            <a:ext cx="8572560" cy="6463308"/>
          </a:xfrm>
          <a:prstGeom prst="rect">
            <a:avLst/>
          </a:prstGeom>
          <a:noFill/>
        </p:spPr>
        <p:txBody>
          <a:bodyPr wrap="square" rtlCol="0">
            <a:spAutoFit/>
          </a:bodyPr>
          <a:lstStyle/>
          <a:p>
            <a:r>
              <a:rPr lang="en-GB" dirty="0">
                <a:solidFill>
                  <a:schemeClr val="bg1"/>
                </a:solidFill>
                <a:latin typeface="Arial" pitchFamily="34" charset="0"/>
                <a:cs typeface="Arial" pitchFamily="34" charset="0"/>
              </a:rPr>
              <a:t>In 1989 Irving made two speeches in Austria denying the holocaust.</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The speeches included a call for an end to the </a:t>
            </a:r>
            <a:r>
              <a:rPr lang="en-GB" i="1" dirty="0">
                <a:solidFill>
                  <a:schemeClr val="bg1"/>
                </a:solidFill>
                <a:latin typeface="Arial" pitchFamily="34" charset="0"/>
                <a:cs typeface="Arial" pitchFamily="34" charset="0"/>
              </a:rPr>
              <a:t>"gas chambers fairy tale"</a:t>
            </a:r>
            <a:r>
              <a:rPr lang="en-GB" dirty="0">
                <a:solidFill>
                  <a:schemeClr val="bg1"/>
                </a:solidFill>
                <a:latin typeface="Arial" pitchFamily="34" charset="0"/>
                <a:cs typeface="Arial" pitchFamily="34" charset="0"/>
              </a:rPr>
              <a:t>, and claims that Adolf Hitler had helped Europe's Jews and that the Holocaust was a </a:t>
            </a:r>
            <a:r>
              <a:rPr lang="en-GB" i="1" dirty="0">
                <a:solidFill>
                  <a:schemeClr val="bg1"/>
                </a:solidFill>
                <a:latin typeface="Arial" pitchFamily="34" charset="0"/>
                <a:cs typeface="Arial" pitchFamily="34" charset="0"/>
              </a:rPr>
              <a:t>"myth“.</a:t>
            </a:r>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2005 - Irving was arrested driving in Southern Austria and contravening a ban on entering the country. Irving had previously been fined in Germany, for denying the existence of Auschwitz gas chambers.</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On 11 November 2005, the Austrian police in the southern state of Styria, acting under a 1989 warrant, arrested Irving. Four days later, he was charged by state prosecutors with the speech crime of "trivialising the Holocaust". </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His application for bail was denied on the grounds that he would flee or repeat the offence. He remained in jail awaiting trial. </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On 20 February 2006 Irving pleaded guilty to the charge of "trivialising, grossly playing down and denying the Holocaust".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10206_mKresbach_Handschell.jpg"/>
          <p:cNvPicPr>
            <a:picLocks noChangeAspect="1"/>
          </p:cNvPicPr>
          <p:nvPr/>
        </p:nvPicPr>
        <p:blipFill>
          <a:blip r:embed="rId2" cstate="print">
            <a:lum bright="-44000" contrast="-63000"/>
          </a:blip>
          <a:stretch>
            <a:fillRect/>
          </a:stretch>
        </p:blipFill>
        <p:spPr>
          <a:xfrm>
            <a:off x="0" y="0"/>
            <a:ext cx="9144000" cy="6858000"/>
          </a:xfrm>
          <a:prstGeom prst="rect">
            <a:avLst/>
          </a:prstGeom>
        </p:spPr>
      </p:pic>
      <p:sp>
        <p:nvSpPr>
          <p:cNvPr id="6" name="TextBox 5"/>
          <p:cNvSpPr txBox="1"/>
          <p:nvPr/>
        </p:nvSpPr>
        <p:spPr>
          <a:xfrm>
            <a:off x="285720" y="357166"/>
            <a:ext cx="8572560" cy="5909310"/>
          </a:xfrm>
          <a:prstGeom prst="rect">
            <a:avLst/>
          </a:prstGeom>
          <a:noFill/>
        </p:spPr>
        <p:txBody>
          <a:bodyPr wrap="square" rtlCol="0">
            <a:spAutoFit/>
          </a:bodyPr>
          <a:lstStyle/>
          <a:p>
            <a:r>
              <a:rPr lang="en-GB" dirty="0">
                <a:solidFill>
                  <a:schemeClr val="bg1"/>
                </a:solidFill>
                <a:latin typeface="Arial" pitchFamily="34" charset="0"/>
                <a:cs typeface="Arial" pitchFamily="34" charset="0"/>
              </a:rPr>
              <a:t>Before Irving's sentencing hearing, he stated through his lawyer that he had changed his views and his ways. </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At the trial, Judge </a:t>
            </a:r>
            <a:r>
              <a:rPr lang="en-GB" dirty="0" err="1">
                <a:solidFill>
                  <a:schemeClr val="bg1"/>
                </a:solidFill>
                <a:latin typeface="Arial" pitchFamily="34" charset="0"/>
                <a:cs typeface="Arial" pitchFamily="34" charset="0"/>
              </a:rPr>
              <a:t>Liebtreu</a:t>
            </a:r>
            <a:r>
              <a:rPr lang="en-GB" dirty="0">
                <a:solidFill>
                  <a:schemeClr val="bg1"/>
                </a:solidFill>
                <a:latin typeface="Arial" pitchFamily="34" charset="0"/>
                <a:cs typeface="Arial" pitchFamily="34" charset="0"/>
              </a:rPr>
              <a:t> quoted numerous statements of Irving's, including "there were no gas chambers at Auschwitz" and "it makes no sense to transport people from Amsterdam, Vienna and Brussels 500 kilometres to Auschwitz simply to liquidate them when it can be more easily done 8 km from the city where they live". </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Irving informed Judge </a:t>
            </a:r>
            <a:r>
              <a:rPr lang="en-GB" dirty="0" err="1">
                <a:solidFill>
                  <a:schemeClr val="bg1"/>
                </a:solidFill>
                <a:latin typeface="Arial" pitchFamily="34" charset="0"/>
                <a:cs typeface="Arial" pitchFamily="34" charset="0"/>
              </a:rPr>
              <a:t>Liebtreu</a:t>
            </a:r>
            <a:r>
              <a:rPr lang="en-GB" dirty="0">
                <a:solidFill>
                  <a:schemeClr val="bg1"/>
                </a:solidFill>
                <a:latin typeface="Arial" pitchFamily="34" charset="0"/>
                <a:cs typeface="Arial" pitchFamily="34" charset="0"/>
              </a:rPr>
              <a:t> that he "regretted the formulation".</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Irving was sentenced to three years' imprisonment in accordance with the Austrian Federal Law on the prohibition of National Socialist activities </a:t>
            </a: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Deborah </a:t>
            </a:r>
            <a:r>
              <a:rPr lang="en-GB" dirty="0" err="1">
                <a:solidFill>
                  <a:schemeClr val="bg1"/>
                </a:solidFill>
                <a:latin typeface="Arial" pitchFamily="34" charset="0"/>
                <a:cs typeface="Arial" pitchFamily="34" charset="0"/>
              </a:rPr>
              <a:t>Lipstadt</a:t>
            </a:r>
            <a:r>
              <a:rPr lang="en-GB" dirty="0">
                <a:solidFill>
                  <a:schemeClr val="bg1"/>
                </a:solidFill>
                <a:latin typeface="Arial" pitchFamily="34" charset="0"/>
                <a:cs typeface="Arial" pitchFamily="34" charset="0"/>
              </a:rPr>
              <a:t>, upon hearing of Irving's sentence to three years' imprisonment, said, "I am not happy when censorship wins, and I don't believe in winning battles via censorship... The way of fighting Holocaust deniers is with history and with truth”</a:t>
            </a:r>
          </a:p>
          <a:p>
            <a:endParaRPr lang="en-GB" dirty="0">
              <a:solidFill>
                <a:schemeClr val="bg1"/>
              </a:solidFill>
              <a:latin typeface="Arial" pitchFamily="34" charset="0"/>
              <a:cs typeface="Arial"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10206_mKresbach_Handschell.jpg"/>
          <p:cNvPicPr>
            <a:picLocks noChangeAspect="1"/>
          </p:cNvPicPr>
          <p:nvPr/>
        </p:nvPicPr>
        <p:blipFill>
          <a:blip r:embed="rId2" cstate="print">
            <a:lum bright="-44000" contrast="-63000"/>
          </a:blip>
          <a:stretch>
            <a:fillRect/>
          </a:stretch>
        </p:blipFill>
        <p:spPr>
          <a:xfrm>
            <a:off x="0" y="0"/>
            <a:ext cx="9144000" cy="6858000"/>
          </a:xfrm>
          <a:prstGeom prst="rect">
            <a:avLst/>
          </a:prstGeom>
        </p:spPr>
      </p:pic>
      <p:sp>
        <p:nvSpPr>
          <p:cNvPr id="6" name="TextBox 5"/>
          <p:cNvSpPr txBox="1"/>
          <p:nvPr/>
        </p:nvSpPr>
        <p:spPr>
          <a:xfrm>
            <a:off x="285720" y="4357694"/>
            <a:ext cx="8572560" cy="1754326"/>
          </a:xfrm>
          <a:prstGeom prst="rect">
            <a:avLst/>
          </a:prstGeom>
          <a:noFill/>
        </p:spPr>
        <p:txBody>
          <a:bodyPr wrap="square" rtlCol="0">
            <a:spAutoFit/>
          </a:bodyPr>
          <a:lstStyle/>
          <a:p>
            <a:r>
              <a:rPr lang="en-GB" dirty="0">
                <a:solidFill>
                  <a:schemeClr val="bg1"/>
                </a:solidFill>
                <a:latin typeface="Arial" pitchFamily="34" charset="0"/>
                <a:cs typeface="Arial" pitchFamily="34" charset="0"/>
              </a:rPr>
              <a:t>On 21 December 2006, Irving was technically "expelled" from Austria; he was banned from ever returning to the country again. </a:t>
            </a: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Upon Irving's arrival in the UK he reaffirmed his position, stating that he felt "no need any longer to show remorse" for his Holocaust views.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6050" y="142852"/>
            <a:ext cx="6215074" cy="5539978"/>
          </a:xfrm>
          <a:prstGeom prst="rect">
            <a:avLst/>
          </a:prstGeom>
          <a:noFill/>
        </p:spPr>
        <p:txBody>
          <a:bodyPr wrap="square" rtlCol="0">
            <a:spAutoFit/>
          </a:bodyPr>
          <a:lstStyle/>
          <a:p>
            <a:r>
              <a:rPr lang="en-GB" dirty="0">
                <a:solidFill>
                  <a:schemeClr val="bg1"/>
                </a:solidFill>
                <a:latin typeface="Arial" pitchFamily="34" charset="0"/>
                <a:cs typeface="Arial" pitchFamily="34" charset="0"/>
              </a:rPr>
              <a:t>2000</a:t>
            </a:r>
            <a:r>
              <a:rPr lang="en-GB" i="1" dirty="0">
                <a:solidFill>
                  <a:schemeClr val="bg1"/>
                </a:solidFill>
                <a:latin typeface="Arial" pitchFamily="34" charset="0"/>
                <a:cs typeface="Arial" pitchFamily="34" charset="0"/>
              </a:rPr>
              <a:t> - The Holocaust Industry: Reflections on the Exploitation of Jewish Suffering</a:t>
            </a:r>
            <a:r>
              <a:rPr lang="en-GB" dirty="0">
                <a:solidFill>
                  <a:schemeClr val="bg1"/>
                </a:solidFill>
                <a:latin typeface="Arial" pitchFamily="34" charset="0"/>
                <a:cs typeface="Arial" pitchFamily="34" charset="0"/>
              </a:rPr>
              <a:t> </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...the exploitation of the memory of the Holocaust as an "ideological weapon." </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This is done so by the State of Israel, "one of the world's most formidable military powers, with a horrendous human rights record, [can] cast itself as a victim state", in order to garner "immunity to criticism.“</a:t>
            </a:r>
            <a:r>
              <a:rPr lang="en-GB" baseline="30000" dirty="0">
                <a:solidFill>
                  <a:schemeClr val="bg1"/>
                </a:solidFill>
                <a:latin typeface="Arial" pitchFamily="34" charset="0"/>
                <a:cs typeface="Arial" pitchFamily="34" charset="0"/>
              </a:rPr>
              <a:t> </a:t>
            </a:r>
          </a:p>
          <a:p>
            <a:endParaRPr lang="en-GB" baseline="30000"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He also alleges what he calls a "double shakedown" by "a repellent gang of plutocrats, hoodlums and hucksters" seeking enormous legal damages and financial settlements from Germany and Switzerland, moneys which then go to the lawyers and institutional actors involved in procuring them, rather than actual Holocaust survivors.</a:t>
            </a:r>
          </a:p>
          <a:p>
            <a:endParaRPr lang="en-GB" dirty="0">
              <a:solidFill>
                <a:schemeClr val="bg1"/>
              </a:solidFill>
              <a:latin typeface="Arial" pitchFamily="34" charset="0"/>
              <a:cs typeface="Arial" pitchFamily="34" charset="0"/>
            </a:endParaRPr>
          </a:p>
        </p:txBody>
      </p:sp>
      <p:pic>
        <p:nvPicPr>
          <p:cNvPr id="3" name="Picture 2" descr="Norman finkelstein.jpg"/>
          <p:cNvPicPr>
            <a:picLocks noChangeAspect="1"/>
          </p:cNvPicPr>
          <p:nvPr/>
        </p:nvPicPr>
        <p:blipFill>
          <a:blip r:embed="rId2" cstate="print"/>
          <a:stretch>
            <a:fillRect/>
          </a:stretch>
        </p:blipFill>
        <p:spPr>
          <a:xfrm>
            <a:off x="0" y="0"/>
            <a:ext cx="2306747" cy="2714620"/>
          </a:xfrm>
          <a:prstGeom prst="rect">
            <a:avLst/>
          </a:prstGeom>
        </p:spPr>
      </p:pic>
      <p:pic>
        <p:nvPicPr>
          <p:cNvPr id="4" name="Picture 3" descr="holocaust_industry%2520book.jpg"/>
          <p:cNvPicPr>
            <a:picLocks noChangeAspect="1"/>
          </p:cNvPicPr>
          <p:nvPr/>
        </p:nvPicPr>
        <p:blipFill>
          <a:blip r:embed="rId3" cstate="print"/>
          <a:stretch>
            <a:fillRect/>
          </a:stretch>
        </p:blipFill>
        <p:spPr>
          <a:xfrm>
            <a:off x="0" y="3500438"/>
            <a:ext cx="2370044" cy="3357562"/>
          </a:xfrm>
          <a:prstGeom prst="rect">
            <a:avLst/>
          </a:prstGeom>
        </p:spPr>
      </p:pic>
      <p:sp>
        <p:nvSpPr>
          <p:cNvPr id="5" name="TextBox 4"/>
          <p:cNvSpPr txBox="1"/>
          <p:nvPr/>
        </p:nvSpPr>
        <p:spPr>
          <a:xfrm>
            <a:off x="142844" y="2928934"/>
            <a:ext cx="2326278" cy="369332"/>
          </a:xfrm>
          <a:prstGeom prst="rect">
            <a:avLst/>
          </a:prstGeom>
          <a:noFill/>
        </p:spPr>
        <p:txBody>
          <a:bodyPr wrap="none" rtlCol="0">
            <a:spAutoFit/>
          </a:bodyPr>
          <a:lstStyle/>
          <a:p>
            <a:r>
              <a:rPr lang="en-GB" b="1" dirty="0">
                <a:solidFill>
                  <a:schemeClr val="bg1"/>
                </a:solidFill>
                <a:latin typeface="Arial" pitchFamily="34" charset="0"/>
                <a:cs typeface="Arial" pitchFamily="34" charset="0"/>
              </a:rPr>
              <a:t>Norman Finkelstein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6050" y="142852"/>
            <a:ext cx="6215074" cy="4431983"/>
          </a:xfrm>
          <a:prstGeom prst="rect">
            <a:avLst/>
          </a:prstGeom>
          <a:noFill/>
        </p:spPr>
        <p:txBody>
          <a:bodyPr wrap="square" rtlCol="0">
            <a:spAutoFit/>
          </a:bodyPr>
          <a:lstStyle/>
          <a:p>
            <a:r>
              <a:rPr lang="en-GB" dirty="0">
                <a:solidFill>
                  <a:schemeClr val="bg1"/>
                </a:solidFill>
                <a:latin typeface="Arial" pitchFamily="34" charset="0"/>
                <a:cs typeface="Arial" pitchFamily="34" charset="0"/>
              </a:rPr>
              <a:t>The book met with a hostile reception in some quarters, with critics charging that it was poorly researched and/or allowed others to exploit it for </a:t>
            </a:r>
            <a:r>
              <a:rPr lang="en-GB" dirty="0" err="1">
                <a:solidFill>
                  <a:schemeClr val="bg1"/>
                </a:solidFill>
                <a:latin typeface="Arial" pitchFamily="34" charset="0"/>
                <a:cs typeface="Arial" pitchFamily="34" charset="0"/>
              </a:rPr>
              <a:t>antisemitic</a:t>
            </a:r>
            <a:r>
              <a:rPr lang="en-GB" dirty="0">
                <a:solidFill>
                  <a:schemeClr val="bg1"/>
                </a:solidFill>
                <a:latin typeface="Arial" pitchFamily="34" charset="0"/>
                <a:cs typeface="Arial" pitchFamily="34" charset="0"/>
              </a:rPr>
              <a:t> purposes. </a:t>
            </a: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Based on his criticism of Holocaust exploitation, the Anti-Defamation League and others branded Finkelstein as a Holocaust denier, despite his being the son of two Holocaust survivors, most of whose family died in the Holocaust.</a:t>
            </a:r>
            <a:r>
              <a:rPr lang="en-GB" baseline="30000" dirty="0">
                <a:solidFill>
                  <a:schemeClr val="bg1"/>
                </a:solidFill>
                <a:latin typeface="Arial" pitchFamily="34" charset="0"/>
                <a:cs typeface="Arial" pitchFamily="34" charset="0"/>
              </a:rPr>
              <a:t> </a:t>
            </a:r>
          </a:p>
          <a:p>
            <a:endParaRPr lang="en-GB" baseline="30000" dirty="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p:txBody>
      </p:sp>
      <p:pic>
        <p:nvPicPr>
          <p:cNvPr id="3" name="Picture 2" descr="Norman finkelstein.jpg"/>
          <p:cNvPicPr>
            <a:picLocks noChangeAspect="1"/>
          </p:cNvPicPr>
          <p:nvPr/>
        </p:nvPicPr>
        <p:blipFill>
          <a:blip r:embed="rId2" cstate="print"/>
          <a:stretch>
            <a:fillRect/>
          </a:stretch>
        </p:blipFill>
        <p:spPr>
          <a:xfrm>
            <a:off x="0" y="0"/>
            <a:ext cx="2306747" cy="2714620"/>
          </a:xfrm>
          <a:prstGeom prst="rect">
            <a:avLst/>
          </a:prstGeom>
        </p:spPr>
      </p:pic>
      <p:pic>
        <p:nvPicPr>
          <p:cNvPr id="4" name="Picture 3" descr="holocaust_industry%2520book.jpg"/>
          <p:cNvPicPr>
            <a:picLocks noChangeAspect="1"/>
          </p:cNvPicPr>
          <p:nvPr/>
        </p:nvPicPr>
        <p:blipFill>
          <a:blip r:embed="rId3" cstate="print"/>
          <a:stretch>
            <a:fillRect/>
          </a:stretch>
        </p:blipFill>
        <p:spPr>
          <a:xfrm>
            <a:off x="0" y="3500438"/>
            <a:ext cx="2370044" cy="3357562"/>
          </a:xfrm>
          <a:prstGeom prst="rect">
            <a:avLst/>
          </a:prstGeom>
        </p:spPr>
      </p:pic>
      <p:sp>
        <p:nvSpPr>
          <p:cNvPr id="5" name="TextBox 4"/>
          <p:cNvSpPr txBox="1"/>
          <p:nvPr/>
        </p:nvSpPr>
        <p:spPr>
          <a:xfrm>
            <a:off x="142844" y="2928934"/>
            <a:ext cx="2326278" cy="369332"/>
          </a:xfrm>
          <a:prstGeom prst="rect">
            <a:avLst/>
          </a:prstGeom>
          <a:noFill/>
        </p:spPr>
        <p:txBody>
          <a:bodyPr wrap="none" rtlCol="0">
            <a:spAutoFit/>
          </a:bodyPr>
          <a:lstStyle/>
          <a:p>
            <a:r>
              <a:rPr lang="en-GB" b="1" dirty="0">
                <a:solidFill>
                  <a:schemeClr val="bg1"/>
                </a:solidFill>
                <a:latin typeface="Arial" pitchFamily="34" charset="0"/>
                <a:cs typeface="Arial" pitchFamily="34" charset="0"/>
              </a:rPr>
              <a:t>Norman Finkelstein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6050" y="142852"/>
            <a:ext cx="6215074" cy="3877985"/>
          </a:xfrm>
          <a:prstGeom prst="rect">
            <a:avLst/>
          </a:prstGeom>
          <a:noFill/>
        </p:spPr>
        <p:txBody>
          <a:bodyPr wrap="square" rtlCol="0">
            <a:spAutoFit/>
          </a:bodyPr>
          <a:lstStyle/>
          <a:p>
            <a:endParaRPr lang="en-GB" baseline="30000"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However, preeminent Holocaust scholar</a:t>
            </a:r>
            <a:r>
              <a:rPr lang="en-GB" baseline="30000" dirty="0">
                <a:solidFill>
                  <a:schemeClr val="bg1"/>
                </a:solidFill>
                <a:latin typeface="Arial" pitchFamily="34" charset="0"/>
                <a:cs typeface="Arial" pitchFamily="34" charset="0"/>
              </a:rPr>
              <a:t> </a:t>
            </a:r>
            <a:r>
              <a:rPr lang="en-GB" dirty="0">
                <a:solidFill>
                  <a:schemeClr val="bg1"/>
                </a:solidFill>
                <a:latin typeface="Arial" pitchFamily="34" charset="0"/>
                <a:cs typeface="Arial" pitchFamily="34" charset="0"/>
              </a:rPr>
              <a:t>Raul </a:t>
            </a:r>
            <a:r>
              <a:rPr lang="en-GB" dirty="0" err="1">
                <a:solidFill>
                  <a:schemeClr val="bg1"/>
                </a:solidFill>
                <a:latin typeface="Arial" pitchFamily="34" charset="0"/>
                <a:cs typeface="Arial" pitchFamily="34" charset="0"/>
              </a:rPr>
              <a:t>Hilberg</a:t>
            </a:r>
            <a:r>
              <a:rPr lang="en-GB" dirty="0">
                <a:solidFill>
                  <a:schemeClr val="bg1"/>
                </a:solidFill>
                <a:latin typeface="Arial" pitchFamily="34" charset="0"/>
                <a:cs typeface="Arial" pitchFamily="34" charset="0"/>
              </a:rPr>
              <a:t> said the book expressed views </a:t>
            </a:r>
            <a:r>
              <a:rPr lang="en-GB" dirty="0" err="1">
                <a:solidFill>
                  <a:schemeClr val="bg1"/>
                </a:solidFill>
                <a:latin typeface="Arial" pitchFamily="34" charset="0"/>
                <a:cs typeface="Arial" pitchFamily="34" charset="0"/>
              </a:rPr>
              <a:t>Hilberg</a:t>
            </a:r>
            <a:r>
              <a:rPr lang="en-GB" dirty="0">
                <a:solidFill>
                  <a:schemeClr val="bg1"/>
                </a:solidFill>
                <a:latin typeface="Arial" pitchFamily="34" charset="0"/>
                <a:cs typeface="Arial" pitchFamily="34" charset="0"/>
              </a:rPr>
              <a:t> himself subscribed to in substance, in that he too found the exploitation of the Holocaust, in the manner Finkelstein describes, "detestable." </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Asked on another occasion if Finkelstein's analysis might play into the hands of neo-Nazis for </a:t>
            </a:r>
            <a:r>
              <a:rPr lang="en-GB" dirty="0" err="1">
                <a:solidFill>
                  <a:schemeClr val="bg1"/>
                </a:solidFill>
                <a:latin typeface="Arial" pitchFamily="34" charset="0"/>
                <a:cs typeface="Arial" pitchFamily="34" charset="0"/>
              </a:rPr>
              <a:t>antisemitic</a:t>
            </a:r>
            <a:r>
              <a:rPr lang="en-GB" dirty="0">
                <a:solidFill>
                  <a:schemeClr val="bg1"/>
                </a:solidFill>
                <a:latin typeface="Arial" pitchFamily="34" charset="0"/>
                <a:cs typeface="Arial" pitchFamily="34" charset="0"/>
              </a:rPr>
              <a:t> purposes, </a:t>
            </a:r>
            <a:r>
              <a:rPr lang="en-GB" dirty="0" err="1">
                <a:solidFill>
                  <a:schemeClr val="bg1"/>
                </a:solidFill>
                <a:latin typeface="Arial" pitchFamily="34" charset="0"/>
                <a:cs typeface="Arial" pitchFamily="34" charset="0"/>
              </a:rPr>
              <a:t>Hilberg</a:t>
            </a:r>
            <a:r>
              <a:rPr lang="en-GB" dirty="0">
                <a:solidFill>
                  <a:schemeClr val="bg1"/>
                </a:solidFill>
                <a:latin typeface="Arial" pitchFamily="34" charset="0"/>
                <a:cs typeface="Arial" pitchFamily="34" charset="0"/>
              </a:rPr>
              <a:t> replied: "Well, even if they do use it in that fashion, I'm afraid that when it comes to the truth, it has to be said openly, without regard to any consequences that would be undesirable, embarrassing."</a:t>
            </a:r>
          </a:p>
          <a:p>
            <a:endParaRPr lang="en-GB" dirty="0">
              <a:solidFill>
                <a:schemeClr val="bg1"/>
              </a:solidFill>
              <a:latin typeface="Arial" pitchFamily="34" charset="0"/>
              <a:cs typeface="Arial" pitchFamily="34" charset="0"/>
            </a:endParaRPr>
          </a:p>
        </p:txBody>
      </p:sp>
      <p:pic>
        <p:nvPicPr>
          <p:cNvPr id="3" name="Picture 2" descr="Norman finkelstein.jpg"/>
          <p:cNvPicPr>
            <a:picLocks noChangeAspect="1"/>
          </p:cNvPicPr>
          <p:nvPr/>
        </p:nvPicPr>
        <p:blipFill>
          <a:blip r:embed="rId2" cstate="print"/>
          <a:stretch>
            <a:fillRect/>
          </a:stretch>
        </p:blipFill>
        <p:spPr>
          <a:xfrm>
            <a:off x="0" y="0"/>
            <a:ext cx="2306747" cy="2714620"/>
          </a:xfrm>
          <a:prstGeom prst="rect">
            <a:avLst/>
          </a:prstGeom>
        </p:spPr>
      </p:pic>
      <p:pic>
        <p:nvPicPr>
          <p:cNvPr id="4" name="Picture 3" descr="holocaust_industry%2520book.jpg"/>
          <p:cNvPicPr>
            <a:picLocks noChangeAspect="1"/>
          </p:cNvPicPr>
          <p:nvPr/>
        </p:nvPicPr>
        <p:blipFill>
          <a:blip r:embed="rId3" cstate="print"/>
          <a:stretch>
            <a:fillRect/>
          </a:stretch>
        </p:blipFill>
        <p:spPr>
          <a:xfrm>
            <a:off x="0" y="3500438"/>
            <a:ext cx="2370044" cy="3357562"/>
          </a:xfrm>
          <a:prstGeom prst="rect">
            <a:avLst/>
          </a:prstGeom>
        </p:spPr>
      </p:pic>
      <p:sp>
        <p:nvSpPr>
          <p:cNvPr id="5" name="TextBox 4"/>
          <p:cNvSpPr txBox="1"/>
          <p:nvPr/>
        </p:nvSpPr>
        <p:spPr>
          <a:xfrm>
            <a:off x="142844" y="2928934"/>
            <a:ext cx="2326278" cy="369332"/>
          </a:xfrm>
          <a:prstGeom prst="rect">
            <a:avLst/>
          </a:prstGeom>
          <a:noFill/>
        </p:spPr>
        <p:txBody>
          <a:bodyPr wrap="none" rtlCol="0">
            <a:spAutoFit/>
          </a:bodyPr>
          <a:lstStyle/>
          <a:p>
            <a:r>
              <a:rPr lang="en-GB" b="1" dirty="0">
                <a:solidFill>
                  <a:schemeClr val="bg1"/>
                </a:solidFill>
                <a:latin typeface="Arial" pitchFamily="34" charset="0"/>
                <a:cs typeface="Arial" pitchFamily="34" charset="0"/>
              </a:rPr>
              <a:t>Norman Finkelstein</a:t>
            </a:r>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95936" y="3872621"/>
            <a:ext cx="5145014" cy="2985379"/>
          </a:xfrm>
          <a:prstGeom prst="rect">
            <a:avLst/>
          </a:prstGeom>
        </p:spPr>
      </p:pic>
    </p:spTree>
    <p:extLst>
      <p:ext uri="{BB962C8B-B14F-4D97-AF65-F5344CB8AC3E}">
        <p14:creationId xmlns:p14="http://schemas.microsoft.com/office/powerpoint/2010/main" val="11354754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2448098-700x.jpg"/>
          <p:cNvPicPr>
            <a:picLocks noChangeAspect="1"/>
          </p:cNvPicPr>
          <p:nvPr/>
        </p:nvPicPr>
        <p:blipFill>
          <a:blip r:embed="rId2" cstate="print">
            <a:lum contrast="-32000"/>
          </a:blip>
          <a:stretch>
            <a:fillRect/>
          </a:stretch>
        </p:blipFill>
        <p:spPr>
          <a:xfrm>
            <a:off x="0" y="-1"/>
            <a:ext cx="9144000" cy="6858001"/>
          </a:xfrm>
          <a:prstGeom prst="rect">
            <a:avLst/>
          </a:prstGeom>
        </p:spPr>
      </p:pic>
      <p:sp>
        <p:nvSpPr>
          <p:cNvPr id="3" name="TextBox 2"/>
          <p:cNvSpPr txBox="1"/>
          <p:nvPr/>
        </p:nvSpPr>
        <p:spPr>
          <a:xfrm>
            <a:off x="500034" y="4714884"/>
            <a:ext cx="8286808" cy="2031325"/>
          </a:xfrm>
          <a:prstGeom prst="rect">
            <a:avLst/>
          </a:prstGeom>
          <a:noFill/>
        </p:spPr>
        <p:txBody>
          <a:bodyPr wrap="square" rtlCol="0">
            <a:spAutoFit/>
          </a:bodyPr>
          <a:lstStyle/>
          <a:p>
            <a:r>
              <a:rPr lang="en-GB" dirty="0">
                <a:solidFill>
                  <a:schemeClr val="bg1"/>
                </a:solidFill>
                <a:latin typeface="Arial" pitchFamily="34" charset="0"/>
                <a:cs typeface="Arial" pitchFamily="34" charset="0"/>
              </a:rPr>
              <a:t>The </a:t>
            </a:r>
            <a:r>
              <a:rPr lang="en-GB" b="1" dirty="0">
                <a:solidFill>
                  <a:schemeClr val="bg1"/>
                </a:solidFill>
                <a:latin typeface="Arial" pitchFamily="34" charset="0"/>
                <a:cs typeface="Arial" pitchFamily="34" charset="0"/>
              </a:rPr>
              <a:t>International Conference to Review the Global Vision of the Holocaust</a:t>
            </a:r>
            <a:r>
              <a:rPr lang="en-GB" dirty="0">
                <a:solidFill>
                  <a:schemeClr val="bg1"/>
                </a:solidFill>
                <a:latin typeface="Arial" pitchFamily="34" charset="0"/>
                <a:cs typeface="Arial" pitchFamily="34" charset="0"/>
              </a:rPr>
              <a:t> was a two-day conference that opened on December 11, 2006, in Tehran, Iran. </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Iranian Foreign Minister </a:t>
            </a:r>
            <a:r>
              <a:rPr lang="en-GB" dirty="0" err="1">
                <a:solidFill>
                  <a:schemeClr val="bg1"/>
                </a:solidFill>
                <a:latin typeface="Arial" pitchFamily="34" charset="0"/>
                <a:cs typeface="Arial" pitchFamily="34" charset="0"/>
              </a:rPr>
              <a:t>Manouchehr</a:t>
            </a:r>
            <a:r>
              <a:rPr lang="en-GB" dirty="0">
                <a:solidFill>
                  <a:schemeClr val="bg1"/>
                </a:solidFill>
                <a:latin typeface="Arial" pitchFamily="34" charset="0"/>
                <a:cs typeface="Arial" pitchFamily="34" charset="0"/>
              </a:rPr>
              <a:t> </a:t>
            </a:r>
            <a:r>
              <a:rPr lang="en-GB" dirty="0" err="1">
                <a:solidFill>
                  <a:schemeClr val="bg1"/>
                </a:solidFill>
                <a:latin typeface="Arial" pitchFamily="34" charset="0"/>
                <a:cs typeface="Arial" pitchFamily="34" charset="0"/>
              </a:rPr>
              <a:t>Mottaki</a:t>
            </a:r>
            <a:r>
              <a:rPr lang="en-GB" dirty="0">
                <a:solidFill>
                  <a:schemeClr val="bg1"/>
                </a:solidFill>
                <a:latin typeface="Arial" pitchFamily="34" charset="0"/>
                <a:cs typeface="Arial" pitchFamily="34" charset="0"/>
              </a:rPr>
              <a:t> said the conference sought "neither to deny nor prove the Holocaust... [but] to provide an appropriate scientific atmosphere for scholars to offer their opinions in freedom about a historical issue."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1237</TotalTime>
  <Words>1888</Words>
  <Application>Microsoft Office PowerPoint</Application>
  <PresentationFormat>On-screen Show (4:3)</PresentationFormat>
  <Paragraphs>163</Paragraphs>
  <Slides>35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dc:creator>
  <cp:lastModifiedBy>Quentin Drew</cp:lastModifiedBy>
  <cp:revision>62</cp:revision>
  <dcterms:created xsi:type="dcterms:W3CDTF">2014-03-12T00:30:41Z</dcterms:created>
  <dcterms:modified xsi:type="dcterms:W3CDTF">2023-03-01T22:31:27Z</dcterms:modified>
</cp:coreProperties>
</file>