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8" d="100"/>
          <a:sy n="68" d="100"/>
        </p:scale>
        <p:origin x="77"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11/11/2025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378567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11/11/2025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558143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11/11/2025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151400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11/11/2025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54067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11/11/2025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81032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11/11/2025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76585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11/11/2025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77914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11/11/2025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54792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11/11/2025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500155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11/11/2025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17244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11/11/2025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77534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11/11/2025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7728214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2EC50C6A-BEF1-9E48-FFE4-1051076B5C57}"/>
              </a:ext>
            </a:extLst>
          </p:cNvPr>
          <p:cNvPicPr>
            <a:picLocks noChangeAspect="1"/>
          </p:cNvPicPr>
          <p:nvPr/>
        </p:nvPicPr>
        <p:blipFill>
          <a:blip r:embed="rId2">
            <a:alphaModFix/>
          </a:blip>
          <a:srcRect l="2177" r="8956"/>
          <a:stretch>
            <a:fillRect/>
          </a:stretch>
        </p:blipFill>
        <p:spPr>
          <a:xfrm>
            <a:off x="1524" y="10"/>
            <a:ext cx="12188952" cy="6857990"/>
          </a:xfrm>
          <a:prstGeom prst="rect">
            <a:avLst/>
          </a:prstGeom>
        </p:spPr>
      </p:pic>
      <p:sp>
        <p:nvSpPr>
          <p:cNvPr id="34" name="Rectangle 33">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C1E00-E570-D3A8-F1A1-7066B1C3F421}"/>
              </a:ext>
            </a:extLst>
          </p:cNvPr>
          <p:cNvSpPr>
            <a:spLocks noGrp="1"/>
          </p:cNvSpPr>
          <p:nvPr>
            <p:ph type="ctrTitle"/>
          </p:nvPr>
        </p:nvSpPr>
        <p:spPr>
          <a:xfrm>
            <a:off x="838200" y="565846"/>
            <a:ext cx="4826498" cy="3610622"/>
          </a:xfrm>
        </p:spPr>
        <p:txBody>
          <a:bodyPr anchor="b">
            <a:normAutofit/>
          </a:bodyPr>
          <a:lstStyle/>
          <a:p>
            <a:r>
              <a:rPr lang="en-GB">
                <a:solidFill>
                  <a:srgbClr val="FFFFFF"/>
                </a:solidFill>
              </a:rPr>
              <a:t>HOW TO HIRE A BRAND AMBASSADOR</a:t>
            </a:r>
          </a:p>
        </p:txBody>
      </p:sp>
      <p:sp>
        <p:nvSpPr>
          <p:cNvPr id="3" name="Subtitle 2">
            <a:extLst>
              <a:ext uri="{FF2B5EF4-FFF2-40B4-BE49-F238E27FC236}">
                <a16:creationId xmlns:a16="http://schemas.microsoft.com/office/drawing/2014/main" id="{9792EC68-3753-D51C-5A8F-5E3B95E696B6}"/>
              </a:ext>
            </a:extLst>
          </p:cNvPr>
          <p:cNvSpPr>
            <a:spLocks noGrp="1"/>
          </p:cNvSpPr>
          <p:nvPr>
            <p:ph type="subTitle" idx="1"/>
          </p:nvPr>
        </p:nvSpPr>
        <p:spPr>
          <a:xfrm>
            <a:off x="838200" y="4456143"/>
            <a:ext cx="4826498" cy="1327421"/>
          </a:xfrm>
        </p:spPr>
        <p:txBody>
          <a:bodyPr anchor="t">
            <a:normAutofit/>
          </a:bodyPr>
          <a:lstStyle/>
          <a:p>
            <a:pPr>
              <a:lnSpc>
                <a:spcPct val="100000"/>
              </a:lnSpc>
            </a:pPr>
            <a:r>
              <a:rPr lang="en-GB">
                <a:solidFill>
                  <a:srgbClr val="FFFFFF"/>
                </a:solidFill>
              </a:rPr>
              <a:t>Student name: Simona Gabriela Ichim</a:t>
            </a:r>
          </a:p>
          <a:p>
            <a:pPr>
              <a:lnSpc>
                <a:spcPct val="100000"/>
              </a:lnSpc>
            </a:pPr>
            <a:r>
              <a:rPr lang="en-GB">
                <a:solidFill>
                  <a:srgbClr val="FFFFFF"/>
                </a:solidFill>
              </a:rPr>
              <a:t>ID Number: 2323378</a:t>
            </a:r>
          </a:p>
          <a:p>
            <a:pPr>
              <a:lnSpc>
                <a:spcPct val="100000"/>
              </a:lnSpc>
            </a:pPr>
            <a:r>
              <a:rPr lang="en-GB">
                <a:solidFill>
                  <a:srgbClr val="FFFFFF"/>
                </a:solidFill>
              </a:rPr>
              <a:t>Lecturer name:Gregory Cowan</a:t>
            </a:r>
          </a:p>
        </p:txBody>
      </p:sp>
    </p:spTree>
    <p:extLst>
      <p:ext uri="{BB962C8B-B14F-4D97-AF65-F5344CB8AC3E}">
        <p14:creationId xmlns:p14="http://schemas.microsoft.com/office/powerpoint/2010/main" val="1168221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22A11-52AB-03D2-B6CA-A6E0D73F2213}"/>
              </a:ext>
            </a:extLst>
          </p:cNvPr>
          <p:cNvSpPr>
            <a:spLocks noGrp="1"/>
          </p:cNvSpPr>
          <p:nvPr>
            <p:ph type="ctrTitle"/>
          </p:nvPr>
        </p:nvSpPr>
        <p:spPr>
          <a:xfrm>
            <a:off x="838200" y="1122363"/>
            <a:ext cx="9109668" cy="2306637"/>
          </a:xfrm>
        </p:spPr>
        <p:txBody>
          <a:bodyPr>
            <a:normAutofit fontScale="90000"/>
          </a:bodyPr>
          <a:lstStyle/>
          <a:p>
            <a:r>
              <a:rPr lang="en-GB" dirty="0"/>
              <a:t>Table of content</a:t>
            </a:r>
            <a:br>
              <a:rPr lang="en-GB" dirty="0"/>
            </a:br>
            <a:br>
              <a:rPr lang="en-GB" dirty="0"/>
            </a:br>
            <a:br>
              <a:rPr lang="en-GB" dirty="0"/>
            </a:br>
            <a:endParaRPr lang="en-GB" dirty="0"/>
          </a:p>
        </p:txBody>
      </p:sp>
      <p:sp>
        <p:nvSpPr>
          <p:cNvPr id="3" name="Subtitle 2">
            <a:extLst>
              <a:ext uri="{FF2B5EF4-FFF2-40B4-BE49-F238E27FC236}">
                <a16:creationId xmlns:a16="http://schemas.microsoft.com/office/drawing/2014/main" id="{76AF4F28-313D-40AD-1618-41A4DDE34897}"/>
              </a:ext>
            </a:extLst>
          </p:cNvPr>
          <p:cNvSpPr>
            <a:spLocks noGrp="1"/>
          </p:cNvSpPr>
          <p:nvPr>
            <p:ph type="subTitle" idx="1"/>
          </p:nvPr>
        </p:nvSpPr>
        <p:spPr>
          <a:xfrm>
            <a:off x="964642" y="1828800"/>
            <a:ext cx="9703357" cy="3429000"/>
          </a:xfrm>
        </p:spPr>
        <p:txBody>
          <a:bodyPr/>
          <a:lstStyle/>
          <a:p>
            <a:pPr marL="457200" indent="-457200">
              <a:buAutoNum type="arabicPeriod"/>
            </a:pPr>
            <a:r>
              <a:rPr lang="en-GB" dirty="0"/>
              <a:t>Who is City Hive C.I.C</a:t>
            </a:r>
          </a:p>
          <a:p>
            <a:pPr marL="457200" indent="-457200">
              <a:buAutoNum type="arabicPeriod"/>
            </a:pPr>
            <a:r>
              <a:rPr lang="en-GB" dirty="0"/>
              <a:t>Where do they mainly operate and how they take action to serve the needy?</a:t>
            </a:r>
          </a:p>
          <a:p>
            <a:pPr marL="457200" indent="-457200">
              <a:buAutoNum type="arabicPeriod"/>
            </a:pPr>
            <a:r>
              <a:rPr lang="en-GB" dirty="0"/>
              <a:t>What do they provide in the food bank?</a:t>
            </a:r>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p:txBody>
      </p:sp>
    </p:spTree>
    <p:extLst>
      <p:ext uri="{BB962C8B-B14F-4D97-AF65-F5344CB8AC3E}">
        <p14:creationId xmlns:p14="http://schemas.microsoft.com/office/powerpoint/2010/main" val="1486314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D3D34-CAE6-898A-BBA2-A629E7BE5109}"/>
              </a:ext>
            </a:extLst>
          </p:cNvPr>
          <p:cNvSpPr>
            <a:spLocks noGrp="1"/>
          </p:cNvSpPr>
          <p:nvPr>
            <p:ph type="title"/>
          </p:nvPr>
        </p:nvSpPr>
        <p:spPr/>
        <p:txBody>
          <a:bodyPr>
            <a:normAutofit fontScale="90000"/>
          </a:bodyPr>
          <a:lstStyle/>
          <a:p>
            <a:r>
              <a:rPr lang="en-GB" dirty="0"/>
              <a:t>A SHORT PRESENTATION OF CITY HIVE C.I.C-LONDON</a:t>
            </a:r>
          </a:p>
        </p:txBody>
      </p:sp>
      <p:sp>
        <p:nvSpPr>
          <p:cNvPr id="3" name="Content Placeholder 2">
            <a:extLst>
              <a:ext uri="{FF2B5EF4-FFF2-40B4-BE49-F238E27FC236}">
                <a16:creationId xmlns:a16="http://schemas.microsoft.com/office/drawing/2014/main" id="{01B62CCC-A3E4-83C9-5144-91CD3375EF21}"/>
              </a:ext>
            </a:extLst>
          </p:cNvPr>
          <p:cNvSpPr>
            <a:spLocks noGrp="1"/>
          </p:cNvSpPr>
          <p:nvPr>
            <p:ph idx="1"/>
          </p:nvPr>
        </p:nvSpPr>
        <p:spPr/>
        <p:txBody>
          <a:bodyPr/>
          <a:lstStyle/>
          <a:p>
            <a:r>
              <a:rPr lang="en-GB" dirty="0"/>
              <a:t>City Hive C.I.C  is </a:t>
            </a:r>
            <a:r>
              <a:rPr lang="en-GB" dirty="0" err="1"/>
              <a:t>delightedto</a:t>
            </a:r>
            <a:r>
              <a:rPr lang="en-GB" dirty="0"/>
              <a:t> aid local food banks and soup kitchens in London area. They help people in need and facing challenges, on having the basics of living. It helps people in need , homeless, those on low income, single parents and families.</a:t>
            </a:r>
          </a:p>
        </p:txBody>
      </p:sp>
    </p:spTree>
    <p:extLst>
      <p:ext uri="{BB962C8B-B14F-4D97-AF65-F5344CB8AC3E}">
        <p14:creationId xmlns:p14="http://schemas.microsoft.com/office/powerpoint/2010/main" val="3800754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29" name="Straight Connector 28">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34"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36" name="Rectangle 35">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D375D6-3EFC-31A7-8FFF-2B14C67E0BB5}"/>
              </a:ext>
            </a:extLst>
          </p:cNvPr>
          <p:cNvSpPr>
            <a:spLocks noGrp="1"/>
          </p:cNvSpPr>
          <p:nvPr>
            <p:ph type="title"/>
          </p:nvPr>
        </p:nvSpPr>
        <p:spPr>
          <a:xfrm>
            <a:off x="847726" y="579693"/>
            <a:ext cx="2754307" cy="4214425"/>
          </a:xfrm>
        </p:spPr>
        <p:txBody>
          <a:bodyPr vert="horz" lIns="91440" tIns="45720" rIns="91440" bIns="45720" rtlCol="0" anchor="b">
            <a:normAutofit fontScale="90000"/>
          </a:bodyPr>
          <a:lstStyle/>
          <a:p>
            <a:r>
              <a:rPr lang="en-US" sz="1600" dirty="0">
                <a:solidFill>
                  <a:schemeClr val="tx1"/>
                </a:solidFill>
              </a:rPr>
              <a:t>THE RECRUITMENT PROCESS</a:t>
            </a:r>
            <a:br>
              <a:rPr lang="en-US" sz="1600" dirty="0">
                <a:solidFill>
                  <a:schemeClr val="tx1"/>
                </a:solidFill>
              </a:rPr>
            </a:br>
            <a:br>
              <a:rPr lang="en-US" sz="1600" dirty="0">
                <a:solidFill>
                  <a:schemeClr val="tx1"/>
                </a:solidFill>
              </a:rPr>
            </a:br>
            <a:br>
              <a:rPr lang="en-US" sz="1600" dirty="0">
                <a:solidFill>
                  <a:schemeClr val="tx1"/>
                </a:solidFill>
              </a:rPr>
            </a:br>
            <a:r>
              <a:rPr lang="en-US" sz="1600" dirty="0">
                <a:solidFill>
                  <a:schemeClr val="tx1"/>
                </a:solidFill>
              </a:rPr>
              <a:t>We will need a brand ambassador for the C.IC. organization, which means a good </a:t>
            </a:r>
            <a:r>
              <a:rPr lang="en-US" sz="1600" dirty="0" err="1">
                <a:solidFill>
                  <a:schemeClr val="tx1"/>
                </a:solidFill>
              </a:rPr>
              <a:t>endeavour</a:t>
            </a:r>
            <a:r>
              <a:rPr lang="en-US" sz="1600" dirty="0">
                <a:solidFill>
                  <a:schemeClr val="tx1"/>
                </a:solidFill>
              </a:rPr>
              <a:t>  and professionally fundraising for the C.I.C., as well as getting commission necessary as a reward. The percentage necessary is 40% and this bonus is payable by cash.</a:t>
            </a:r>
            <a:br>
              <a:rPr lang="en-US" sz="1600" dirty="0">
                <a:solidFill>
                  <a:schemeClr val="tx1"/>
                </a:solidFill>
              </a:rPr>
            </a:br>
            <a:r>
              <a:rPr lang="en-US" sz="1600" dirty="0">
                <a:solidFill>
                  <a:schemeClr val="tx1"/>
                </a:solidFill>
              </a:rPr>
              <a:t>There are two benefits:</a:t>
            </a:r>
            <a:br>
              <a:rPr lang="en-US" sz="1600" dirty="0">
                <a:solidFill>
                  <a:schemeClr val="tx1"/>
                </a:solidFill>
              </a:rPr>
            </a:br>
            <a:r>
              <a:rPr lang="en-US" sz="1600" dirty="0">
                <a:solidFill>
                  <a:schemeClr val="tx1"/>
                </a:solidFill>
              </a:rPr>
              <a:t>1. Getting payments even up to £150 a day or more if it is reached the level to get the bonus from the  total donations.</a:t>
            </a:r>
            <a:br>
              <a:rPr lang="en-US" sz="1600" dirty="0">
                <a:solidFill>
                  <a:schemeClr val="tx1"/>
                </a:solidFill>
              </a:rPr>
            </a:br>
            <a:r>
              <a:rPr lang="en-US" sz="1600" dirty="0">
                <a:solidFill>
                  <a:schemeClr val="tx1"/>
                </a:solidFill>
              </a:rPr>
              <a:t>2. Helping homeless people , those in need and local food banks to provide care for the needy.</a:t>
            </a:r>
          </a:p>
        </p:txBody>
      </p:sp>
      <p:grpSp>
        <p:nvGrpSpPr>
          <p:cNvPr id="40" name="Group 39">
            <a:extLst>
              <a:ext uri="{FF2B5EF4-FFF2-40B4-BE49-F238E27FC236}">
                <a16:creationId xmlns:a16="http://schemas.microsoft.com/office/drawing/2014/main" id="{3E247A8E-84A7-4C10-A5E3-19A4C52341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41" name="Straight Connector 40">
              <a:extLst>
                <a:ext uri="{FF2B5EF4-FFF2-40B4-BE49-F238E27FC236}">
                  <a16:creationId xmlns:a16="http://schemas.microsoft.com/office/drawing/2014/main" id="{D01E67E4-6B86-40A6-A391-AAE91E410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61025"/>
              <a:ext cx="0" cy="507813"/>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7785565-8AC8-4BDE-A928-0CF99C2CC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9694"/>
              <a:ext cx="0" cy="44506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B800634-C48C-4DEC-ADE0-9DBD3892FF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4BC3379-DCF9-4AFD-9E5C-96195311AD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4951568-25F6-4A2C-AE22-4B101B4B09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0248"/>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E1BA811-AEFE-4240-B1B6-A4DA010E4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5645"/>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7" name="Freeform: Shape 46">
              <a:extLst>
                <a:ext uri="{FF2B5EF4-FFF2-40B4-BE49-F238E27FC236}">
                  <a16:creationId xmlns:a16="http://schemas.microsoft.com/office/drawing/2014/main" id="{118F67E6-57B7-459D-817E-C53BA83D0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586979" y="1024758"/>
              <a:ext cx="5514457" cy="4736267"/>
            </a:xfrm>
            <a:custGeom>
              <a:avLst/>
              <a:gdLst>
                <a:gd name="connsiteX0" fmla="*/ 1700213 w 3400426"/>
                <a:gd name="connsiteY0" fmla="*/ 2920565 h 2920565"/>
                <a:gd name="connsiteX1" fmla="*/ 0 w 3400426"/>
                <a:gd name="connsiteY1" fmla="*/ 1220352 h 2920565"/>
                <a:gd name="connsiteX2" fmla="*/ 0 w 3400426"/>
                <a:gd name="connsiteY2" fmla="*/ 615515 h 2920565"/>
                <a:gd name="connsiteX3" fmla="*/ 0 w 3400426"/>
                <a:gd name="connsiteY3" fmla="*/ 0 h 2920565"/>
                <a:gd name="connsiteX4" fmla="*/ 3400426 w 3400426"/>
                <a:gd name="connsiteY4" fmla="*/ 0 h 2920565"/>
                <a:gd name="connsiteX5" fmla="*/ 3400426 w 3400426"/>
                <a:gd name="connsiteY5" fmla="*/ 1220352 h 2920565"/>
                <a:gd name="connsiteX6" fmla="*/ 1700213 w 3400426"/>
                <a:gd name="connsiteY6" fmla="*/ 2920565 h 2920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0426" h="2920565">
                  <a:moveTo>
                    <a:pt x="1700213" y="2920565"/>
                  </a:moveTo>
                  <a:cubicBezTo>
                    <a:pt x="761211" y="2920565"/>
                    <a:pt x="0" y="2159354"/>
                    <a:pt x="0" y="1220352"/>
                  </a:cubicBezTo>
                  <a:lnTo>
                    <a:pt x="0" y="615515"/>
                  </a:lnTo>
                  <a:lnTo>
                    <a:pt x="0" y="0"/>
                  </a:lnTo>
                  <a:lnTo>
                    <a:pt x="3400426" y="0"/>
                  </a:lnTo>
                  <a:lnTo>
                    <a:pt x="3400426" y="1220352"/>
                  </a:lnTo>
                  <a:cubicBezTo>
                    <a:pt x="3400426" y="2159354"/>
                    <a:pt x="2639215" y="2920565"/>
                    <a:pt x="1700213" y="2920565"/>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5" name="Picture 4" descr="Red toy person in front of two lines of white figures">
            <a:extLst>
              <a:ext uri="{FF2B5EF4-FFF2-40B4-BE49-F238E27FC236}">
                <a16:creationId xmlns:a16="http://schemas.microsoft.com/office/drawing/2014/main" id="{9D096CFB-CE68-8710-5C4B-32C48A6CB34E}"/>
              </a:ext>
            </a:extLst>
          </p:cNvPr>
          <p:cNvPicPr>
            <a:picLocks noChangeAspect="1"/>
          </p:cNvPicPr>
          <p:nvPr/>
        </p:nvPicPr>
        <p:blipFill>
          <a:blip r:embed="rId2"/>
          <a:srcRect t="14449"/>
          <a:stretch>
            <a:fillRect/>
          </a:stretch>
        </p:blipFill>
        <p:spPr>
          <a:xfrm>
            <a:off x="6478891" y="2699471"/>
            <a:ext cx="3723844" cy="2094654"/>
          </a:xfrm>
          <a:prstGeom prst="rect">
            <a:avLst/>
          </a:prstGeom>
        </p:spPr>
      </p:pic>
    </p:spTree>
    <p:extLst>
      <p:ext uri="{BB962C8B-B14F-4D97-AF65-F5344CB8AC3E}">
        <p14:creationId xmlns:p14="http://schemas.microsoft.com/office/powerpoint/2010/main" val="283931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3EB64-45F3-FDAB-0C3F-FD0E51E0ABE1}"/>
              </a:ext>
            </a:extLst>
          </p:cNvPr>
          <p:cNvSpPr>
            <a:spLocks noGrp="1"/>
          </p:cNvSpPr>
          <p:nvPr>
            <p:ph type="ctrTitle"/>
          </p:nvPr>
        </p:nvSpPr>
        <p:spPr/>
        <p:txBody>
          <a:bodyPr/>
          <a:lstStyle/>
          <a:p>
            <a:r>
              <a:rPr lang="en-GB" dirty="0"/>
              <a:t>Types of interview</a:t>
            </a:r>
          </a:p>
        </p:txBody>
      </p:sp>
      <p:sp>
        <p:nvSpPr>
          <p:cNvPr id="3" name="Subtitle 2">
            <a:extLst>
              <a:ext uri="{FF2B5EF4-FFF2-40B4-BE49-F238E27FC236}">
                <a16:creationId xmlns:a16="http://schemas.microsoft.com/office/drawing/2014/main" id="{551CB298-F79C-7185-FB91-DAA1B06EC7DF}"/>
              </a:ext>
            </a:extLst>
          </p:cNvPr>
          <p:cNvSpPr>
            <a:spLocks noGrp="1"/>
          </p:cNvSpPr>
          <p:nvPr>
            <p:ph type="subTitle" idx="1"/>
          </p:nvPr>
        </p:nvSpPr>
        <p:spPr/>
        <p:txBody>
          <a:bodyPr/>
          <a:lstStyle/>
          <a:p>
            <a:r>
              <a:rPr lang="en-GB" dirty="0"/>
              <a:t>They are on the presentation of the organisation, which assists a charitable </a:t>
            </a:r>
            <a:r>
              <a:rPr lang="en-GB" dirty="0" err="1"/>
              <a:t>cause~the</a:t>
            </a:r>
            <a:r>
              <a:rPr lang="en-GB" dirty="0"/>
              <a:t> food bank and the needy.</a:t>
            </a:r>
          </a:p>
        </p:txBody>
      </p:sp>
    </p:spTree>
    <p:extLst>
      <p:ext uri="{BB962C8B-B14F-4D97-AF65-F5344CB8AC3E}">
        <p14:creationId xmlns:p14="http://schemas.microsoft.com/office/powerpoint/2010/main" val="658840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18DE-E415-623E-60AD-10A05EF2F223}"/>
              </a:ext>
            </a:extLst>
          </p:cNvPr>
          <p:cNvSpPr>
            <a:spLocks noGrp="1"/>
          </p:cNvSpPr>
          <p:nvPr>
            <p:ph type="title"/>
          </p:nvPr>
        </p:nvSpPr>
        <p:spPr/>
        <p:txBody>
          <a:bodyPr/>
          <a:lstStyle/>
          <a:p>
            <a:r>
              <a:rPr lang="en-GB" dirty="0"/>
              <a:t>Types of interview</a:t>
            </a:r>
          </a:p>
        </p:txBody>
      </p:sp>
      <p:sp>
        <p:nvSpPr>
          <p:cNvPr id="3" name="Content Placeholder 2">
            <a:extLst>
              <a:ext uri="{FF2B5EF4-FFF2-40B4-BE49-F238E27FC236}">
                <a16:creationId xmlns:a16="http://schemas.microsoft.com/office/drawing/2014/main" id="{514E0ECF-E7F5-C71B-63BB-91E4EC5CADA8}"/>
              </a:ext>
            </a:extLst>
          </p:cNvPr>
          <p:cNvSpPr>
            <a:spLocks noGrp="1"/>
          </p:cNvSpPr>
          <p:nvPr>
            <p:ph idx="1"/>
          </p:nvPr>
        </p:nvSpPr>
        <p:spPr/>
        <p:txBody>
          <a:bodyPr/>
          <a:lstStyle/>
          <a:p>
            <a:r>
              <a:rPr lang="en-GB" dirty="0"/>
              <a:t>Over the phone interview</a:t>
            </a:r>
          </a:p>
        </p:txBody>
      </p:sp>
    </p:spTree>
    <p:extLst>
      <p:ext uri="{BB962C8B-B14F-4D97-AF65-F5344CB8AC3E}">
        <p14:creationId xmlns:p14="http://schemas.microsoft.com/office/powerpoint/2010/main" val="1935841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ADA01-0F59-D452-8A81-4AD067BD432B}"/>
              </a:ext>
            </a:extLst>
          </p:cNvPr>
          <p:cNvSpPr>
            <a:spLocks noGrp="1"/>
          </p:cNvSpPr>
          <p:nvPr>
            <p:ph type="title"/>
          </p:nvPr>
        </p:nvSpPr>
        <p:spPr/>
        <p:txBody>
          <a:bodyPr/>
          <a:lstStyle/>
          <a:p>
            <a:r>
              <a:rPr lang="en-GB" dirty="0"/>
              <a:t>Types of interview</a:t>
            </a:r>
          </a:p>
        </p:txBody>
      </p:sp>
      <p:sp>
        <p:nvSpPr>
          <p:cNvPr id="3" name="Content Placeholder 2">
            <a:extLst>
              <a:ext uri="{FF2B5EF4-FFF2-40B4-BE49-F238E27FC236}">
                <a16:creationId xmlns:a16="http://schemas.microsoft.com/office/drawing/2014/main" id="{C18F0332-0197-BFE5-6D7A-4C59FCE26D7E}"/>
              </a:ext>
            </a:extLst>
          </p:cNvPr>
          <p:cNvSpPr>
            <a:spLocks noGrp="1"/>
          </p:cNvSpPr>
          <p:nvPr>
            <p:ph idx="1"/>
          </p:nvPr>
        </p:nvSpPr>
        <p:spPr/>
        <p:txBody>
          <a:bodyPr/>
          <a:lstStyle/>
          <a:p>
            <a:r>
              <a:rPr lang="en-GB" dirty="0"/>
              <a:t>In person interview =it is beneficial for the employer, as well as for the candidate, as it give s the chance to meet each other, to make a stronger connection and communication</a:t>
            </a:r>
          </a:p>
        </p:txBody>
      </p:sp>
    </p:spTree>
    <p:extLst>
      <p:ext uri="{BB962C8B-B14F-4D97-AF65-F5344CB8AC3E}">
        <p14:creationId xmlns:p14="http://schemas.microsoft.com/office/powerpoint/2010/main" val="1841611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480B-3526-0E1B-C6B4-7F2151521B83}"/>
              </a:ext>
            </a:extLst>
          </p:cNvPr>
          <p:cNvSpPr>
            <a:spLocks noGrp="1"/>
          </p:cNvSpPr>
          <p:nvPr>
            <p:ph type="title"/>
          </p:nvPr>
        </p:nvSpPr>
        <p:spPr/>
        <p:txBody>
          <a:bodyPr/>
          <a:lstStyle/>
          <a:p>
            <a:r>
              <a:rPr lang="en-GB" dirty="0"/>
              <a:t>Types of interview</a:t>
            </a:r>
          </a:p>
        </p:txBody>
      </p:sp>
      <p:sp>
        <p:nvSpPr>
          <p:cNvPr id="3" name="Content Placeholder 2">
            <a:extLst>
              <a:ext uri="{FF2B5EF4-FFF2-40B4-BE49-F238E27FC236}">
                <a16:creationId xmlns:a16="http://schemas.microsoft.com/office/drawing/2014/main" id="{8AC6F2A2-2816-D7FC-3341-8887F3EC3A80}"/>
              </a:ext>
            </a:extLst>
          </p:cNvPr>
          <p:cNvSpPr>
            <a:spLocks noGrp="1"/>
          </p:cNvSpPr>
          <p:nvPr>
            <p:ph idx="1"/>
          </p:nvPr>
        </p:nvSpPr>
        <p:spPr/>
        <p:txBody>
          <a:bodyPr/>
          <a:lstStyle/>
          <a:p>
            <a:r>
              <a:rPr lang="en-GB" dirty="0"/>
              <a:t>Over  the phone interview- helps the candidate to save time and money and it gives the chance to the applicant to be more confident.</a:t>
            </a:r>
          </a:p>
        </p:txBody>
      </p:sp>
    </p:spTree>
    <p:extLst>
      <p:ext uri="{BB962C8B-B14F-4D97-AF65-F5344CB8AC3E}">
        <p14:creationId xmlns:p14="http://schemas.microsoft.com/office/powerpoint/2010/main" val="174688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D4B57-7903-2D06-7BA5-283752025E0E}"/>
              </a:ext>
            </a:extLst>
          </p:cNvPr>
          <p:cNvSpPr>
            <a:spLocks noGrp="1"/>
          </p:cNvSpPr>
          <p:nvPr>
            <p:ph type="title"/>
          </p:nvPr>
        </p:nvSpPr>
        <p:spPr/>
        <p:txBody>
          <a:bodyPr/>
          <a:lstStyle/>
          <a:p>
            <a:r>
              <a:rPr lang="en-GB" dirty="0"/>
              <a:t>QUESTIONIG TECHNIQUES</a:t>
            </a:r>
          </a:p>
        </p:txBody>
      </p:sp>
      <p:sp>
        <p:nvSpPr>
          <p:cNvPr id="3" name="Content Placeholder 2">
            <a:extLst>
              <a:ext uri="{FF2B5EF4-FFF2-40B4-BE49-F238E27FC236}">
                <a16:creationId xmlns:a16="http://schemas.microsoft.com/office/drawing/2014/main" id="{39DDD405-AFB9-DA19-A138-B4DAD872F4B4}"/>
              </a:ext>
            </a:extLst>
          </p:cNvPr>
          <p:cNvSpPr>
            <a:spLocks noGrp="1"/>
          </p:cNvSpPr>
          <p:nvPr>
            <p:ph idx="1"/>
          </p:nvPr>
        </p:nvSpPr>
        <p:spPr/>
        <p:txBody>
          <a:bodyPr/>
          <a:lstStyle/>
          <a:p>
            <a:r>
              <a:rPr lang="en-GB" dirty="0"/>
              <a:t>Leading- financial and charitable questions:</a:t>
            </a:r>
          </a:p>
          <a:p>
            <a:r>
              <a:rPr lang="en-GB" dirty="0"/>
              <a:t>Do you have previous fundraising experience?</a:t>
            </a:r>
          </a:p>
          <a:p>
            <a:r>
              <a:rPr lang="en-GB" dirty="0"/>
              <a:t>Do you want to learn everything necessary in the role of a organisation fundraiser?</a:t>
            </a:r>
          </a:p>
          <a:p>
            <a:r>
              <a:rPr lang="en-GB" dirty="0"/>
              <a:t>Sales managing-questions about the incomes</a:t>
            </a:r>
          </a:p>
          <a:p>
            <a:r>
              <a:rPr lang="en-GB" dirty="0"/>
              <a:t>Fundraising- questions on how to maintain a good flow and persuasive manner which is appropriate for a </a:t>
            </a:r>
            <a:r>
              <a:rPr lang="en-GB" dirty="0" err="1"/>
              <a:t>foud</a:t>
            </a:r>
            <a:r>
              <a:rPr lang="en-GB" dirty="0"/>
              <a:t> bank or soup kitchen:</a:t>
            </a:r>
          </a:p>
          <a:p>
            <a:pPr marL="0" indent="0">
              <a:buNone/>
            </a:pPr>
            <a:r>
              <a:rPr lang="en-GB" dirty="0"/>
              <a:t> Do you want to learn persuasive techniques?</a:t>
            </a:r>
          </a:p>
          <a:p>
            <a:pPr marL="0" indent="0">
              <a:buNone/>
            </a:pPr>
            <a:r>
              <a:rPr lang="en-GB" dirty="0"/>
              <a:t>Why people should support the cause?</a:t>
            </a:r>
          </a:p>
          <a:p>
            <a:pPr marL="0" indent="0">
              <a:buNone/>
            </a:pPr>
            <a:endParaRPr lang="en-GB" dirty="0"/>
          </a:p>
          <a:p>
            <a:endParaRPr lang="en-GB" dirty="0"/>
          </a:p>
        </p:txBody>
      </p:sp>
    </p:spTree>
    <p:extLst>
      <p:ext uri="{BB962C8B-B14F-4D97-AF65-F5344CB8AC3E}">
        <p14:creationId xmlns:p14="http://schemas.microsoft.com/office/powerpoint/2010/main" val="4118672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E523F-2636-10D9-4063-790D2EE0D5F0}"/>
              </a:ext>
            </a:extLst>
          </p:cNvPr>
          <p:cNvSpPr>
            <a:spLocks noGrp="1"/>
          </p:cNvSpPr>
          <p:nvPr>
            <p:ph type="title"/>
          </p:nvPr>
        </p:nvSpPr>
        <p:spPr/>
        <p:txBody>
          <a:bodyPr>
            <a:normAutofit fontScale="90000"/>
          </a:bodyPr>
          <a:lstStyle/>
          <a:p>
            <a:r>
              <a:rPr lang="en-GB" dirty="0"/>
              <a:t>The differences  between Face-to-face or online interview, which one is better?</a:t>
            </a:r>
          </a:p>
        </p:txBody>
      </p:sp>
      <p:sp>
        <p:nvSpPr>
          <p:cNvPr id="3" name="Content Placeholder 2">
            <a:extLst>
              <a:ext uri="{FF2B5EF4-FFF2-40B4-BE49-F238E27FC236}">
                <a16:creationId xmlns:a16="http://schemas.microsoft.com/office/drawing/2014/main" id="{77274F78-8986-E203-8BE3-B3E1464ED83E}"/>
              </a:ext>
            </a:extLst>
          </p:cNvPr>
          <p:cNvSpPr>
            <a:spLocks noGrp="1"/>
          </p:cNvSpPr>
          <p:nvPr>
            <p:ph idx="1"/>
          </p:nvPr>
        </p:nvSpPr>
        <p:spPr/>
        <p:txBody>
          <a:bodyPr/>
          <a:lstStyle/>
          <a:p>
            <a:pPr marL="0" indent="0">
              <a:buNone/>
            </a:pPr>
            <a:r>
              <a:rPr lang="en-GB" dirty="0"/>
              <a:t>Differences</a:t>
            </a:r>
          </a:p>
          <a:p>
            <a:r>
              <a:rPr lang="en-GB" dirty="0"/>
              <a:t>-Face to face interview  gives the opportunity to show that it is much better for the candidate to communicate, to use nonverbal actions and there is no possibility to be interrupted by the internet connection</a:t>
            </a:r>
          </a:p>
          <a:p>
            <a:r>
              <a:rPr lang="en-GB" dirty="0"/>
              <a:t>The Online interview helps the candidate to be adjustable and  to save money for travel and have more time time, </a:t>
            </a:r>
          </a:p>
          <a:p>
            <a:endParaRPr lang="en-GB" dirty="0"/>
          </a:p>
        </p:txBody>
      </p:sp>
    </p:spTree>
    <p:extLst>
      <p:ext uri="{BB962C8B-B14F-4D97-AF65-F5344CB8AC3E}">
        <p14:creationId xmlns:p14="http://schemas.microsoft.com/office/powerpoint/2010/main" val="1536847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377FF-827D-FF0B-80EC-85126061511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96A78E0-C752-EEA4-557A-BC72C1087E4F}"/>
              </a:ext>
            </a:extLst>
          </p:cNvPr>
          <p:cNvSpPr>
            <a:spLocks noGrp="1"/>
          </p:cNvSpPr>
          <p:nvPr>
            <p:ph idx="1"/>
          </p:nvPr>
        </p:nvSpPr>
        <p:spPr/>
        <p:txBody>
          <a:bodyPr/>
          <a:lstStyle/>
          <a:p>
            <a:r>
              <a:rPr lang="en-GB" dirty="0"/>
              <a:t>It is an organisation which is a benefit for the people, which helps those in need and food banks. They are in cooperation with The Felix Project,  YMCA, Together  We Can</a:t>
            </a:r>
          </a:p>
        </p:txBody>
      </p:sp>
    </p:spTree>
    <p:extLst>
      <p:ext uri="{BB962C8B-B14F-4D97-AF65-F5344CB8AC3E}">
        <p14:creationId xmlns:p14="http://schemas.microsoft.com/office/powerpoint/2010/main" val="3518352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0D6CD-8760-8A1F-1665-383C82ECB23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86DDB5C-4D2A-5DCE-B307-49FCE0D0BAB9}"/>
              </a:ext>
            </a:extLst>
          </p:cNvPr>
          <p:cNvSpPr>
            <a:spLocks noGrp="1"/>
          </p:cNvSpPr>
          <p:nvPr>
            <p:ph idx="1"/>
          </p:nvPr>
        </p:nvSpPr>
        <p:spPr/>
        <p:txBody>
          <a:bodyPr/>
          <a:lstStyle/>
          <a:p>
            <a:r>
              <a:rPr lang="en-GB" err="1"/>
              <a:t>Cityhive</a:t>
            </a:r>
            <a:r>
              <a:rPr lang="en-GB"/>
              <a:t>.org</a:t>
            </a:r>
          </a:p>
        </p:txBody>
      </p:sp>
    </p:spTree>
    <p:extLst>
      <p:ext uri="{BB962C8B-B14F-4D97-AF65-F5344CB8AC3E}">
        <p14:creationId xmlns:p14="http://schemas.microsoft.com/office/powerpoint/2010/main" val="55471235"/>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otalTime>1386</TotalTime>
  <Words>526</Words>
  <Application>Microsoft Office PowerPoint</Application>
  <PresentationFormat>Widescreen</PresentationFormat>
  <Paragraphs>36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AvenirNext LT Pro Medium</vt:lpstr>
      <vt:lpstr>Footlight MT Light</vt:lpstr>
      <vt:lpstr>ArchVTI</vt:lpstr>
      <vt:lpstr>HOW TO HIRE A BRAND AMBASSADOR</vt:lpstr>
      <vt:lpstr>Table of content   </vt:lpstr>
      <vt:lpstr>A SHORT PRESENTATION OF CITY HIVE C.I.C-LONDON</vt:lpstr>
      <vt:lpstr>THE RECRUITMENT PROCESS   We will need a brand ambassador for the C.IC. organization, which means a good endeavour  and professionally fundraising for the C.I.C., as well as getting commission necessary as a reward. The percentage necessary is 40% and this bonus is payable by cash. There are two benefits: 1. Getting payments even up to £150 a day or more if it is reached the level to get the bonus from the  total donations. 2. Helping homeless people , those in need and local food banks to provide care for the needy.</vt:lpstr>
      <vt:lpstr>Types of interview</vt:lpstr>
      <vt:lpstr>Types of interview</vt:lpstr>
      <vt:lpstr>Types of interview</vt:lpstr>
      <vt:lpstr>Types of interview</vt:lpstr>
      <vt:lpstr>QUESTIONIG TECHNIQUES</vt:lpstr>
      <vt:lpstr>The differences  between Face-to-face or online interview, which one is better?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Alexandru-Teodor Ichim (2323396)</dc:creator>
  <cp:lastModifiedBy>Alexandru-Teodor Ichim (2323396)</cp:lastModifiedBy>
  <cp:revision>1</cp:revision>
  <dcterms:created xsi:type="dcterms:W3CDTF">2025-11-11T10:50:48Z</dcterms:created>
  <dcterms:modified xsi:type="dcterms:W3CDTF">2025-11-12T09:57:42Z</dcterms:modified>
</cp:coreProperties>
</file>