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xlsx" ContentType="application/vnd.openxmlformats-officedocument.spreadsheetml.sheet"/>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8" r:id="rId4"/>
    <p:sldMasterId id="2147483720" r:id="rId5"/>
  </p:sldMasterIdLst>
  <p:notesMasterIdLst>
    <p:notesMasterId r:id="rId35"/>
  </p:notesMasterIdLst>
  <p:handoutMasterIdLst>
    <p:handoutMasterId r:id="rId36"/>
  </p:handoutMasterIdLst>
  <p:sldIdLst>
    <p:sldId id="290" r:id="rId6"/>
    <p:sldId id="274" r:id="rId7"/>
    <p:sldId id="276" r:id="rId8"/>
    <p:sldId id="277" r:id="rId9"/>
    <p:sldId id="279" r:id="rId10"/>
    <p:sldId id="280" r:id="rId11"/>
    <p:sldId id="281" r:id="rId12"/>
    <p:sldId id="282" r:id="rId13"/>
    <p:sldId id="285" r:id="rId14"/>
    <p:sldId id="263" r:id="rId15"/>
    <p:sldId id="288" r:id="rId16"/>
    <p:sldId id="283" r:id="rId17"/>
    <p:sldId id="266" r:id="rId18"/>
    <p:sldId id="261" r:id="rId19"/>
    <p:sldId id="264" r:id="rId20"/>
    <p:sldId id="271" r:id="rId21"/>
    <p:sldId id="262" r:id="rId22"/>
    <p:sldId id="289" r:id="rId23"/>
    <p:sldId id="269" r:id="rId24"/>
    <p:sldId id="270" r:id="rId25"/>
    <p:sldId id="257" r:id="rId26"/>
    <p:sldId id="258" r:id="rId27"/>
    <p:sldId id="286" r:id="rId28"/>
    <p:sldId id="259" r:id="rId29"/>
    <p:sldId id="260" r:id="rId30"/>
    <p:sldId id="272" r:id="rId31"/>
    <p:sldId id="268" r:id="rId32"/>
    <p:sldId id="267" r:id="rId33"/>
    <p:sldId id="284" r:id="rId34"/>
  </p:sldIdLst>
  <p:sldSz cx="9144000" cy="6858000" type="screen4x3"/>
  <p:notesSz cx="6815138" cy="9942513"/>
  <p:embeddedFontLst>
    <p:embeddedFont>
      <p:font typeface="Arial Rounded MT Bold" panose="020F0704030504030204" pitchFamily="34" charset="0"/>
      <p:regular r:id="rId37"/>
    </p:embeddedFont>
    <p:embeddedFont>
      <p:font typeface="Calibri" panose="020F0502020204030204" pitchFamily="34" charset="0"/>
      <p:regular r:id="rId38"/>
      <p:bold r:id="rId39"/>
      <p:italic r:id="rId40"/>
      <p:boldItalic r:id="rId41"/>
    </p:embeddedFont>
    <p:embeddedFont>
      <p:font typeface="Corbel" panose="020B0503020204020204" pitchFamily="34" charset="0"/>
      <p:regular r:id="rId42"/>
      <p:bold r:id="rId43"/>
      <p:italic r:id="rId44"/>
      <p:boldItalic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2">
          <p15:clr>
            <a:srgbClr val="A4A3A4"/>
          </p15:clr>
        </p15:guide>
        <p15:guide id="2" pos="2147">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820" autoAdjust="0"/>
  </p:normalViewPr>
  <p:slideViewPr>
    <p:cSldViewPr snapToGrid="0">
      <p:cViewPr varScale="1">
        <p:scale>
          <a:sx n="62" d="100"/>
          <a:sy n="62" d="100"/>
        </p:scale>
        <p:origin x="1282" y="6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132"/>
        <p:guide pos="2147"/>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font" Target="fonts/font3.fntdata"/><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font" Target="fonts/font6.fntdata"/><Relationship Id="rId47"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font" Target="fonts/font9.fntdata"/><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handoutMaster" Target="handoutMasters/handoutMaster1.xml"/><Relationship Id="rId49"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font" Target="fonts/font8.fntdata"/><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43" Type="http://schemas.openxmlformats.org/officeDocument/2006/relationships/font" Target="fonts/font7.fntdata"/><Relationship Id="rId48"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font" Target="fonts/font2.fntdata"/><Relationship Id="rId46"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font" Target="fonts/font5.fntdata"/><Relationship Id="rId1" Type="http://schemas.openxmlformats.org/officeDocument/2006/relationships/customXml" Target="../customXml/item1.xml"/><Relationship Id="rId6" Type="http://schemas.openxmlformats.org/officeDocument/2006/relationships/slide" Target="slides/slid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6385941601049869"/>
          <c:y val="3.5922772099919696E-2"/>
          <c:w val="0.70730593832020994"/>
          <c:h val="0.74702572979685167"/>
        </c:manualLayout>
      </c:layout>
      <c:barChart>
        <c:barDir val="col"/>
        <c:grouping val="clustered"/>
        <c:varyColors val="0"/>
        <c:ser>
          <c:idx val="0"/>
          <c:order val="0"/>
          <c:tx>
            <c:strRef>
              <c:f>Sheet1!$B$1</c:f>
              <c:strCache>
                <c:ptCount val="1"/>
                <c:pt idx="0">
                  <c:v>Series 1</c:v>
                </c:pt>
              </c:strCache>
            </c:strRef>
          </c:tx>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1C3B-4250-B965-4567B3EFB527}"/>
            </c:ext>
          </c:extLst>
        </c:ser>
        <c:ser>
          <c:idx val="1"/>
          <c:order val="1"/>
          <c:tx>
            <c:strRef>
              <c:f>Sheet1!$C$1</c:f>
              <c:strCache>
                <c:ptCount val="1"/>
                <c:pt idx="0">
                  <c:v>Series 2</c:v>
                </c:pt>
              </c:strCache>
            </c:strRef>
          </c:tx>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1C3B-4250-B965-4567B3EFB527}"/>
            </c:ext>
          </c:extLst>
        </c:ser>
        <c:ser>
          <c:idx val="2"/>
          <c:order val="2"/>
          <c:tx>
            <c:strRef>
              <c:f>Sheet1!$D$1</c:f>
              <c:strCache>
                <c:ptCount val="1"/>
                <c:pt idx="0">
                  <c:v>Series 3</c:v>
                </c:pt>
              </c:strCache>
            </c:strRef>
          </c:tx>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1C3B-4250-B965-4567B3EFB527}"/>
            </c:ext>
          </c:extLst>
        </c:ser>
        <c:dLbls>
          <c:showLegendKey val="0"/>
          <c:showVal val="0"/>
          <c:showCatName val="0"/>
          <c:showSerName val="0"/>
          <c:showPercent val="0"/>
          <c:showBubbleSize val="0"/>
        </c:dLbls>
        <c:gapWidth val="150"/>
        <c:axId val="150857216"/>
        <c:axId val="148386880"/>
      </c:barChart>
      <c:catAx>
        <c:axId val="150857216"/>
        <c:scaling>
          <c:orientation val="minMax"/>
        </c:scaling>
        <c:delete val="0"/>
        <c:axPos val="b"/>
        <c:numFmt formatCode="General" sourceLinked="0"/>
        <c:majorTickMark val="out"/>
        <c:minorTickMark val="none"/>
        <c:tickLblPos val="nextTo"/>
        <c:crossAx val="148386880"/>
        <c:crosses val="autoZero"/>
        <c:auto val="1"/>
        <c:lblAlgn val="ctr"/>
        <c:lblOffset val="100"/>
        <c:noMultiLvlLbl val="0"/>
      </c:catAx>
      <c:valAx>
        <c:axId val="148386880"/>
        <c:scaling>
          <c:orientation val="minMax"/>
        </c:scaling>
        <c:delete val="0"/>
        <c:axPos val="l"/>
        <c:majorGridlines/>
        <c:numFmt formatCode="General" sourceLinked="1"/>
        <c:majorTickMark val="out"/>
        <c:minorTickMark val="none"/>
        <c:tickLblPos val="nextTo"/>
        <c:crossAx val="150857216"/>
        <c:crosses val="autoZero"/>
        <c:crossBetween val="between"/>
      </c:valAx>
    </c:plotArea>
    <c:legend>
      <c:legendPos val="r"/>
      <c:overlay val="0"/>
    </c:legend>
    <c:plotVisOnly val="1"/>
    <c:dispBlanksAs val="gap"/>
    <c:showDLblsOverMax val="0"/>
  </c:chart>
  <c:txPr>
    <a:bodyPr/>
    <a:lstStyle/>
    <a:p>
      <a:pPr>
        <a:defRPr sz="1800"/>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60335" y="0"/>
            <a:ext cx="2953226" cy="497126"/>
          </a:xfrm>
          <a:prstGeom prst="rect">
            <a:avLst/>
          </a:prstGeom>
        </p:spPr>
        <p:txBody>
          <a:bodyPr vert="horz" lIns="91440" tIns="45720" rIns="91440" bIns="45720" rtlCol="0"/>
          <a:lstStyle>
            <a:lvl1pPr algn="r">
              <a:defRPr sz="1200"/>
            </a:lvl1pPr>
          </a:lstStyle>
          <a:p>
            <a:fld id="{2429A39C-A173-BB47-8208-4BAD80424AF2}" type="datetimeFigureOut">
              <a:rPr lang="en-US" smtClean="0"/>
              <a:pPr/>
              <a:t>7/13/2018</a:t>
            </a:fld>
            <a:endParaRPr lang="en-US"/>
          </a:p>
        </p:txBody>
      </p:sp>
      <p:sp>
        <p:nvSpPr>
          <p:cNvPr id="4" name="Footer Placeholder 3"/>
          <p:cNvSpPr>
            <a:spLocks noGrp="1"/>
          </p:cNvSpPr>
          <p:nvPr>
            <p:ph type="ftr" sz="quarter" idx="2"/>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60335" y="9443662"/>
            <a:ext cx="2953226" cy="497126"/>
          </a:xfrm>
          <a:prstGeom prst="rect">
            <a:avLst/>
          </a:prstGeom>
        </p:spPr>
        <p:txBody>
          <a:bodyPr vert="horz" lIns="91440" tIns="45720" rIns="91440" bIns="45720" rtlCol="0" anchor="b"/>
          <a:lstStyle>
            <a:lvl1pPr algn="r">
              <a:defRPr sz="1200"/>
            </a:lvl1pPr>
          </a:lstStyle>
          <a:p>
            <a:fld id="{BF11B99B-5F81-214F-88F9-2F5E66CC2BDC}" type="slidenum">
              <a:rPr lang="en-US" smtClean="0"/>
              <a:pPr/>
              <a:t>‹#›</a:t>
            </a:fld>
            <a:endParaRPr lang="en-US"/>
          </a:p>
        </p:txBody>
      </p:sp>
    </p:spTree>
    <p:extLst>
      <p:ext uri="{BB962C8B-B14F-4D97-AF65-F5344CB8AC3E}">
        <p14:creationId xmlns:p14="http://schemas.microsoft.com/office/powerpoint/2010/main" val="16784758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60335" y="0"/>
            <a:ext cx="2953226" cy="497126"/>
          </a:xfrm>
          <a:prstGeom prst="rect">
            <a:avLst/>
          </a:prstGeom>
        </p:spPr>
        <p:txBody>
          <a:bodyPr vert="horz" lIns="91440" tIns="45720" rIns="91440" bIns="45720" rtlCol="0"/>
          <a:lstStyle>
            <a:lvl1pPr algn="r">
              <a:defRPr sz="1200"/>
            </a:lvl1pPr>
          </a:lstStyle>
          <a:p>
            <a:fld id="{31B5531D-9E7D-CB4B-8169-292026D6F4FB}" type="datetimeFigureOut">
              <a:rPr lang="en-US" smtClean="0"/>
              <a:pPr/>
              <a:t>7/13/2018</a:t>
            </a:fld>
            <a:endParaRPr lang="en-US"/>
          </a:p>
        </p:txBody>
      </p:sp>
      <p:sp>
        <p:nvSpPr>
          <p:cNvPr id="4" name="Slide Image Placeholder 3"/>
          <p:cNvSpPr>
            <a:spLocks noGrp="1" noRot="1" noChangeAspect="1"/>
          </p:cNvSpPr>
          <p:nvPr>
            <p:ph type="sldImg" idx="2"/>
          </p:nvPr>
        </p:nvSpPr>
        <p:spPr>
          <a:xfrm>
            <a:off x="923925" y="746125"/>
            <a:ext cx="4968875" cy="37274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1514" y="4722694"/>
            <a:ext cx="5452110" cy="4474131"/>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60335" y="9443662"/>
            <a:ext cx="2953226" cy="497126"/>
          </a:xfrm>
          <a:prstGeom prst="rect">
            <a:avLst/>
          </a:prstGeom>
        </p:spPr>
        <p:txBody>
          <a:bodyPr vert="horz" lIns="91440" tIns="45720" rIns="91440" bIns="45720" rtlCol="0" anchor="b"/>
          <a:lstStyle>
            <a:lvl1pPr algn="r">
              <a:defRPr sz="1200"/>
            </a:lvl1pPr>
          </a:lstStyle>
          <a:p>
            <a:fld id="{3EB99D2A-B1C8-F442-8A00-A90C26B47DD5}" type="slidenum">
              <a:rPr lang="en-US" smtClean="0"/>
              <a:pPr/>
              <a:t>‹#›</a:t>
            </a:fld>
            <a:endParaRPr lang="en-US"/>
          </a:p>
        </p:txBody>
      </p:sp>
    </p:spTree>
    <p:extLst>
      <p:ext uri="{BB962C8B-B14F-4D97-AF65-F5344CB8AC3E}">
        <p14:creationId xmlns:p14="http://schemas.microsoft.com/office/powerpoint/2010/main" val="108735909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E3DC8C53-A59E-4A2F-A1D4-270655F51D6E}" type="slidenum">
              <a:rPr lang="en-GB" smtClean="0"/>
              <a:pPr/>
              <a:t>4</a:t>
            </a:fld>
            <a:endParaRPr lang="en-GB"/>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r>
              <a:rPr lang="en-GB" dirty="0"/>
              <a:t>Dates, names refs etc should be accurate.</a:t>
            </a:r>
          </a:p>
          <a:p>
            <a:pPr eaLnBrk="1" hangingPunct="1"/>
            <a:r>
              <a:rPr lang="en-GB" dirty="0"/>
              <a:t>Each slide should deal with one concept or one idea, only the essential details as points should be included; cardinal sin of too much on one slide to be avoided</a:t>
            </a:r>
          </a:p>
          <a:p>
            <a:pPr eaLnBrk="1" hangingPunct="1"/>
            <a:r>
              <a:rPr lang="en-GB" dirty="0"/>
              <a:t>Visibly obvious and clear – try to avoid clutter or unnecessary info – this is a bit personal/subjective but try and keep the background simple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7CDF6F91-CB5D-4518-93A4-566346F4584C}" type="slidenum">
              <a:rPr lang="en-GB" smtClean="0"/>
              <a:pPr/>
              <a:t>5</a:t>
            </a:fld>
            <a:endParaRPr lang="en-GB"/>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r>
              <a:rPr lang="en-GB" dirty="0"/>
              <a:t>Familiarise yourself with the equipment and the programme so that you are confident about using it on the day.</a:t>
            </a:r>
          </a:p>
          <a:p>
            <a:pPr eaLnBrk="1" hangingPunct="1"/>
            <a:r>
              <a:rPr lang="en-GB" dirty="0"/>
              <a:t>Visibility; font size; highlight the salient info if you want</a:t>
            </a:r>
          </a:p>
          <a:p>
            <a:pPr eaLnBrk="1" hangingPunct="1"/>
            <a:r>
              <a:rPr lang="en-GB" dirty="0"/>
              <a:t>Remember about visual impairments – colour blind for instance; remember contrasting</a:t>
            </a:r>
          </a:p>
          <a:p>
            <a:pPr eaLnBrk="1" hangingPunct="1"/>
            <a:r>
              <a:rPr lang="en-GB" dirty="0"/>
              <a:t>Background not too cluttered but consistency is good, use images to highlight the main idea or to bring some humour into the proceedings.</a:t>
            </a:r>
          </a:p>
          <a:p>
            <a:pPr eaLnBrk="1" hangingPunct="1"/>
            <a:r>
              <a:rPr lang="en-GB" dirty="0"/>
              <a:t>Can reveal the info slowly if you want. People tend to read the slides before they listen to you. As you put it up to see give them some time to absorb the slide and then go over the points. The points should be in brief – you can add to them.</a:t>
            </a:r>
          </a:p>
          <a:p>
            <a:pPr eaLnBrk="1" hangingPunct="1"/>
            <a:r>
              <a:rPr lang="en-GB" dirty="0"/>
              <a:t>Title slide, intro slide, slide of topics (one for each page), concluding slide and refs if necessary.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AD928503-5F8F-415A-B1D8-7535D91EBD2D}" type="slidenum">
              <a:rPr lang="en-GB" smtClean="0"/>
              <a:pPr/>
              <a:t>6</a:t>
            </a:fld>
            <a:endParaRPr lang="en-GB"/>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r>
              <a:rPr lang="en-GB"/>
              <a:t>Know the equipment in the room – try it prior so that you don’t get any shocks; know how dark the room needs to be for max visibility.</a:t>
            </a:r>
          </a:p>
          <a:p>
            <a:pPr eaLnBrk="1" hangingPunct="1"/>
            <a:r>
              <a:rPr lang="en-GB"/>
              <a:t>Practice doing the presentation to your friends – time it; make a note of where it doesn’t quite work, where there might be a conceptual leap or where some info is missing – alter your presentation – don’t assume people will understand. Prepare handouts etc if you are going to use them. </a:t>
            </a:r>
          </a:p>
          <a:p>
            <a:pPr eaLnBrk="1" hangingPunct="1"/>
            <a:r>
              <a:rPr lang="en-GB"/>
              <a:t>Know your info – practice saying it out loud; remember the sequence of information. Have your notes to hand just in case you need a reminder of what you want to say.</a:t>
            </a:r>
          </a:p>
          <a:p>
            <a:pPr eaLnBrk="1" hangingPunct="1"/>
            <a:r>
              <a:rPr lang="en-GB"/>
              <a:t>Know when to change your slides and what follows on.</a:t>
            </a:r>
          </a:p>
          <a:p>
            <a:pPr eaLnBrk="1" hangingPunct="1"/>
            <a:r>
              <a:rPr lang="en-GB"/>
              <a:t>Don’t be drunk or late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F15A4411-EA40-4C01-8279-AD0F5A609573}" type="slidenum">
              <a:rPr lang="en-GB" smtClean="0"/>
              <a:pPr/>
              <a:t>7</a:t>
            </a:fld>
            <a:endParaRPr lang="en-GB"/>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r>
              <a:rPr lang="en-GB"/>
              <a:t>Don’t give out handouts and then expect people to not read them. Make sure your timing is right; don’t pass around distracting info</a:t>
            </a:r>
          </a:p>
          <a:p>
            <a:pPr eaLnBrk="1" hangingPunct="1"/>
            <a:r>
              <a:rPr lang="en-GB"/>
              <a:t>Don’t move off the slide too quickly, give people time</a:t>
            </a:r>
          </a:p>
          <a:p>
            <a:pPr eaLnBrk="1" hangingPunct="1"/>
            <a:r>
              <a:rPr lang="en-GB"/>
              <a:t>Don’t ONLY read the slide.</a:t>
            </a:r>
          </a:p>
          <a:p>
            <a:pPr eaLnBrk="1" hangingPunct="1"/>
            <a:r>
              <a:rPr lang="en-GB"/>
              <a:t>If you lose your place don’t worry, we are all human. Never introduce yourself as ‘rubbish’ – don’t put your work down.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a:t>Don’t fidget, twiddle, stroke your neck, bite your nails etc.</a:t>
            </a:r>
          </a:p>
          <a:p>
            <a:pPr eaLnBrk="1" hangingPunct="1"/>
            <a:r>
              <a:rPr lang="en-GB"/>
              <a:t>Project your voice back – too quiet and no-one can hear you – you will bore them.</a:t>
            </a:r>
            <a:endParaRPr lang="en-US"/>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a:t>Don’t fidget, twiddle, stroke your neck, bite your nails etc.</a:t>
            </a:r>
          </a:p>
          <a:p>
            <a:pPr eaLnBrk="1" hangingPunct="1"/>
            <a:r>
              <a:rPr lang="en-GB"/>
              <a:t>Project your voice back – too quiet and no-one can hear you – you will bore them.</a:t>
            </a:r>
            <a:endParaRPr lang="en-US"/>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11</a:t>
            </a:fld>
            <a:endParaRPr lang="en-US"/>
          </a:p>
        </p:txBody>
      </p:sp>
    </p:spTree>
    <p:extLst>
      <p:ext uri="{BB962C8B-B14F-4D97-AF65-F5344CB8AC3E}">
        <p14:creationId xmlns:p14="http://schemas.microsoft.com/office/powerpoint/2010/main" val="2224398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19</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B99D2A-B1C8-F442-8A00-A90C26B47DD5}" type="slidenum">
              <a:rPr lang="en-US" smtClean="0"/>
              <a:pPr/>
              <a:t>28</a:t>
            </a:fld>
            <a:endParaRPr lang="en-US"/>
          </a:p>
        </p:txBody>
      </p:sp>
    </p:spTree>
    <p:extLst>
      <p:ext uri="{BB962C8B-B14F-4D97-AF65-F5344CB8AC3E}">
        <p14:creationId xmlns:p14="http://schemas.microsoft.com/office/powerpoint/2010/main" val="38204751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fld id="{7B46483F-12F4-48FA-8B84-B31B64D0E5CA}" type="datetime1">
              <a:rPr lang="en-GB" smtClean="0"/>
              <a:pPr/>
              <a:t>13/07/2018</a:t>
            </a:fld>
            <a:endParaRPr lang="en-US"/>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r>
              <a:rPr lang="en-US"/>
              <a:t>luci attala</a:t>
            </a:r>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4244333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2D5185D4-9564-4A99-9528-CB74AC98381F}" type="datetime1">
              <a:rPr lang="en-GB" smtClean="0"/>
              <a:pPr/>
              <a:t>13/07/2018</a:t>
            </a:fld>
            <a:endParaRPr lang="en-US"/>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r>
              <a:rPr lang="en-US"/>
              <a:t>luci attala</a:t>
            </a:r>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035502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5A017C71-C2C3-4EFE-BFBE-C14403271FE6}" type="datetime1">
              <a:rPr lang="en-GB" smtClean="0"/>
              <a:pPr/>
              <a:t>13/07/2018</a:t>
            </a:fld>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657118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DCA960A3-7412-45E7-8ABA-854655338983}" type="datetime1">
              <a:rPr lang="en-GB" smtClean="0"/>
              <a:pPr/>
              <a:t>13/07/2018</a:t>
            </a:fld>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115625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05F80C55-D826-40FE-AF2A-AAA151BB12C9}" type="datetime1">
              <a:rPr lang="en-GB" smtClean="0"/>
              <a:pPr/>
              <a:t>13/07/2018</a:t>
            </a:fld>
            <a:endParaRPr lang="en-US"/>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716386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B15FB83E-5408-4304-A4E8-A148641EDD66}" type="datetime1">
              <a:rPr lang="en-GB" smtClean="0"/>
              <a:pPr/>
              <a:t>13/07/2018</a:t>
            </a:fld>
            <a:endParaRPr lang="en-US"/>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681730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79745B4A-C31F-441C-8A0F-C6479DB16E5E}" type="datetime1">
              <a:rPr lang="en-GB" smtClean="0"/>
              <a:pPr/>
              <a:t>13/07/2018</a:t>
            </a:fld>
            <a:endParaRPr lang="en-US"/>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1397881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4B2A404C-EDDF-43D6-BFB4-E036203D1CC4}" type="datetime1">
              <a:rPr lang="en-GB" smtClean="0"/>
              <a:pPr/>
              <a:t>13/07/2018</a:t>
            </a:fld>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120712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3D0E8B24-3A23-4527-8703-51F78B09468F}" type="datetime1">
              <a:rPr lang="en-GB" smtClean="0"/>
              <a:pPr/>
              <a:t>13/07/2018</a:t>
            </a:fld>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2378387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70B81C92-14D9-486B-A375-28062B164F1A}" type="datetime1">
              <a:rPr lang="en-GB" smtClean="0"/>
              <a:pPr/>
              <a:t>13/07/2018</a:t>
            </a:fld>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4154807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A5DAED19-788E-4233-A64D-5E3FD71715FA}" type="datetime1">
              <a:rPr lang="en-GB" smtClean="0"/>
              <a:pPr/>
              <a:t>13/07/2018</a:t>
            </a:fld>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712689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13/07/2018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7321501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13/07/2018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41448466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13/07/2018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33201971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13/07/2018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281283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13/07/2018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14524494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13/07/2018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22410049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13/07/2018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19449580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13/07/2018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41603402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13/07/2018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812067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13/07/2018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41566141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13/07/2018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32150998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353504272"/>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fld id="{9EB79D46-C658-4A84-9718-878D4A1A5FCD}" type="datetime1">
              <a:rPr lang="en-GB" smtClean="0"/>
              <a:pPr/>
              <a:t>13/07/2018</a:t>
            </a:fld>
            <a:endParaRPr lang="en-US"/>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421458888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13/07/2018</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86930404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trinitysaintdavid.ac.uk/en/archaeologyhistoryandanthropology/staff/luciattal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65313" y="2335695"/>
            <a:ext cx="7772400" cy="3180521"/>
          </a:xfrm>
        </p:spPr>
        <p:txBody>
          <a:bodyPr/>
          <a:lstStyle/>
          <a:p>
            <a:br>
              <a:rPr lang="en-GB" altLang="en-US" dirty="0"/>
            </a:br>
            <a:r>
              <a:rPr lang="en-GB" altLang="en-US" dirty="0"/>
              <a:t> </a:t>
            </a:r>
            <a:br>
              <a:rPr lang="en-GB" altLang="en-US" sz="3600" dirty="0">
                <a:latin typeface="Arial Rounded MT Bold" charset="0"/>
                <a:ea typeface="Arial Rounded MT Bold" charset="0"/>
                <a:cs typeface="Arial Rounded MT Bold" charset="0"/>
              </a:rPr>
            </a:br>
            <a:br>
              <a:rPr lang="en-US" dirty="0">
                <a:latin typeface="+mj-ea"/>
                <a:cs typeface="+mj-ea"/>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Creating Presentations </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in</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PowerPoint</a:t>
            </a:r>
            <a:br>
              <a:rPr lang="en-GB" altLang="en-US" sz="4000" dirty="0">
                <a:solidFill>
                  <a:schemeClr val="bg1"/>
                </a:solidFill>
                <a:latin typeface="Arial Rounded MT Bold" charset="0"/>
                <a:ea typeface="Arial Rounded MT Bold" charset="0"/>
                <a:cs typeface="Arial Rounded MT Bold" charset="0"/>
              </a:rPr>
            </a:b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1443043" y="1197515"/>
            <a:ext cx="6651848"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rPr>
              <a:t>Skills for the Workplace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rPr>
              <a:t>Outreach Program</a:t>
            </a:r>
            <a:endParaRPr kumimoji="0" lang="en-GB" sz="4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endParaRPr>
          </a:p>
        </p:txBody>
      </p:sp>
    </p:spTree>
    <p:extLst>
      <p:ext uri="{BB962C8B-B14F-4D97-AF65-F5344CB8AC3E}">
        <p14:creationId xmlns:p14="http://schemas.microsoft.com/office/powerpoint/2010/main" val="1989400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Content Placeholder 2"/>
          <p:cNvSpPr>
            <a:spLocks noGrp="1"/>
          </p:cNvSpPr>
          <p:nvPr>
            <p:ph idx="1"/>
          </p:nvPr>
        </p:nvSpPr>
        <p:spPr>
          <a:xfrm>
            <a:off x="729049" y="953566"/>
            <a:ext cx="7945393" cy="4283453"/>
          </a:xfrm>
        </p:spPr>
        <p:txBody>
          <a:bodyPr/>
          <a:lstStyle/>
          <a:p>
            <a:pPr eaLnBrk="1" hangingPunct="1">
              <a:lnSpc>
                <a:spcPct val="150000"/>
              </a:lnSpc>
              <a:buFont typeface="Wingdings" panose="05000000000000000000" pitchFamily="2" charset="2"/>
              <a:buChar char="Ø"/>
            </a:pPr>
            <a:r>
              <a:rPr lang="en-GB" sz="3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Aims of presenting</a:t>
            </a:r>
          </a:p>
          <a:p>
            <a:pPr eaLnBrk="1" hangingPunct="1">
              <a:lnSpc>
                <a:spcPct val="150000"/>
              </a:lnSpc>
              <a:buFont typeface="Wingdings" panose="05000000000000000000" pitchFamily="2" charset="2"/>
              <a:buChar char="Ø"/>
            </a:pPr>
            <a:r>
              <a:rPr lang="en-GB" sz="3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ABC of presenting</a:t>
            </a:r>
          </a:p>
          <a:p>
            <a:pPr>
              <a:lnSpc>
                <a:spcPct val="150000"/>
              </a:lnSpc>
              <a:buFont typeface="Wingdings" panose="05000000000000000000" pitchFamily="2" charset="2"/>
              <a:buChar char="Ø"/>
            </a:pPr>
            <a:r>
              <a:rPr lang="en-GB" sz="3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Before and during presentations</a:t>
            </a:r>
          </a:p>
          <a:p>
            <a:pPr>
              <a:lnSpc>
                <a:spcPct val="150000"/>
              </a:lnSpc>
              <a:buFont typeface="Wingdings" panose="05000000000000000000" pitchFamily="2" charset="2"/>
              <a:buChar char="Ø"/>
            </a:pPr>
            <a:r>
              <a:rPr lang="en-GB" sz="3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Creating a PowerPoint</a:t>
            </a:r>
          </a:p>
          <a:p>
            <a:pPr eaLnBrk="1" hangingPunct="1"/>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09600" y="492847"/>
            <a:ext cx="7924800" cy="877154"/>
          </a:xfrm>
        </p:spPr>
        <p:txBody>
          <a:bodyPr/>
          <a:lstStyle/>
          <a:p>
            <a:pPr algn="ctr" eaLnBrk="1" fontAlgn="auto" hangingPunct="1">
              <a:spcAft>
                <a:spcPts val="0"/>
              </a:spcAft>
              <a:defRPr/>
            </a:pPr>
            <a:r>
              <a:rPr lang="en-GB" sz="40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The aim of your presentation</a:t>
            </a:r>
          </a:p>
        </p:txBody>
      </p:sp>
      <p:sp>
        <p:nvSpPr>
          <p:cNvPr id="11267" name="Rectangle 3"/>
          <p:cNvSpPr>
            <a:spLocks noGrp="1" noChangeArrowheads="1"/>
          </p:cNvSpPr>
          <p:nvPr>
            <p:ph idx="1"/>
          </p:nvPr>
        </p:nvSpPr>
        <p:spPr>
          <a:xfrm>
            <a:off x="457200" y="1766455"/>
            <a:ext cx="8229600" cy="3169226"/>
          </a:xfrm>
        </p:spPr>
        <p:txBody>
          <a:bodyPr>
            <a:normAutofit/>
          </a:bodyPr>
          <a:lstStyle/>
          <a:p>
            <a:pPr eaLnBrk="1" hangingPunct="1">
              <a:lnSpc>
                <a:spcPct val="110000"/>
              </a:lnSpc>
              <a:buFont typeface="Wingdings" panose="05000000000000000000" pitchFamily="2" charset="2"/>
              <a:buChar char="Ø"/>
            </a:pPr>
            <a:r>
              <a:rPr lang="en-GB" sz="3200" dirty="0">
                <a:latin typeface="Calibri" panose="020F0502020204030204" pitchFamily="34" charset="0"/>
                <a:cs typeface="Calibri" panose="020F0502020204030204" pitchFamily="34" charset="0"/>
              </a:rPr>
              <a:t>To send a clear, persuasive message confidently</a:t>
            </a:r>
          </a:p>
          <a:p>
            <a:pPr eaLnBrk="1" hangingPunct="1">
              <a:lnSpc>
                <a:spcPct val="110000"/>
              </a:lnSpc>
              <a:buFont typeface="Wingdings" panose="05000000000000000000" pitchFamily="2" charset="2"/>
              <a:buChar char="Ø"/>
            </a:pPr>
            <a:r>
              <a:rPr lang="en-GB" sz="3200" dirty="0">
                <a:latin typeface="Calibri" panose="020F0502020204030204" pitchFamily="34" charset="0"/>
                <a:cs typeface="Calibri" panose="020F0502020204030204" pitchFamily="34" charset="0"/>
              </a:rPr>
              <a:t>To engage your audience</a:t>
            </a:r>
          </a:p>
          <a:p>
            <a:pPr eaLnBrk="1" hangingPunct="1">
              <a:lnSpc>
                <a:spcPct val="110000"/>
              </a:lnSpc>
              <a:buFont typeface="Wingdings" panose="05000000000000000000" pitchFamily="2" charset="2"/>
              <a:buChar char="Ø"/>
            </a:pPr>
            <a:r>
              <a:rPr lang="en-GB" sz="3200" dirty="0">
                <a:latin typeface="Calibri" panose="020F0502020204030204" pitchFamily="34" charset="0"/>
                <a:cs typeface="Calibri" panose="020F0502020204030204" pitchFamily="34" charset="0"/>
              </a:rPr>
              <a:t>To present info accurately and memorably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09600" y="274638"/>
            <a:ext cx="7924800" cy="859570"/>
          </a:xfrm>
        </p:spPr>
        <p:txBody>
          <a:bodyPr/>
          <a:lstStyle/>
          <a:p>
            <a:pPr algn="ctr" eaLnBrk="1" fontAlgn="auto" hangingPunct="1">
              <a:spcAft>
                <a:spcPts val="0"/>
              </a:spcAft>
              <a:defRPr/>
            </a:pPr>
            <a:r>
              <a:rPr lang="en-GB" sz="40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The ABC of Presenting</a:t>
            </a:r>
          </a:p>
        </p:txBody>
      </p:sp>
      <p:sp>
        <p:nvSpPr>
          <p:cNvPr id="12291" name="Rectangle 3"/>
          <p:cNvSpPr>
            <a:spLocks noGrp="1" noChangeArrowheads="1"/>
          </p:cNvSpPr>
          <p:nvPr>
            <p:ph idx="1"/>
          </p:nvPr>
        </p:nvSpPr>
        <p:spPr>
          <a:xfrm>
            <a:off x="857250" y="1318846"/>
            <a:ext cx="7772400" cy="4753342"/>
          </a:xfrm>
        </p:spPr>
        <p:txBody>
          <a:bodyPr>
            <a:noAutofit/>
          </a:bodyPr>
          <a:lstStyle/>
          <a:p>
            <a:pPr eaLnBrk="1" hangingPunct="1">
              <a:lnSpc>
                <a:spcPct val="150000"/>
              </a:lnSpc>
            </a:pPr>
            <a:r>
              <a:rPr lang="en-GB" sz="2400" dirty="0">
                <a:solidFill>
                  <a:schemeClr val="tx2"/>
                </a:solidFill>
              </a:rPr>
              <a:t>A</a:t>
            </a:r>
            <a:r>
              <a:rPr lang="en-GB" sz="2400" dirty="0"/>
              <a:t>ccuracy</a:t>
            </a:r>
          </a:p>
          <a:p>
            <a:pPr lvl="1" eaLnBrk="1" hangingPunct="1">
              <a:lnSpc>
                <a:spcPct val="150000"/>
              </a:lnSpc>
            </a:pPr>
            <a:r>
              <a:rPr lang="en-GB" sz="2400" dirty="0"/>
              <a:t>Spelling, content etc</a:t>
            </a:r>
          </a:p>
          <a:p>
            <a:pPr eaLnBrk="1" hangingPunct="1">
              <a:lnSpc>
                <a:spcPct val="150000"/>
              </a:lnSpc>
            </a:pPr>
            <a:r>
              <a:rPr lang="en-GB" sz="2400" dirty="0">
                <a:solidFill>
                  <a:schemeClr val="tx2"/>
                </a:solidFill>
              </a:rPr>
              <a:t>B</a:t>
            </a:r>
            <a:r>
              <a:rPr lang="en-GB" sz="2400" dirty="0"/>
              <a:t>revity</a:t>
            </a:r>
          </a:p>
          <a:p>
            <a:pPr lvl="1" eaLnBrk="1" hangingPunct="1">
              <a:lnSpc>
                <a:spcPct val="150000"/>
              </a:lnSpc>
            </a:pPr>
            <a:r>
              <a:rPr lang="en-GB" sz="2400" dirty="0"/>
              <a:t>Points should be what the audience </a:t>
            </a:r>
            <a:r>
              <a:rPr lang="en-GB" sz="2400" b="1" i="1" dirty="0"/>
              <a:t>must know</a:t>
            </a:r>
          </a:p>
          <a:p>
            <a:pPr eaLnBrk="1" hangingPunct="1">
              <a:lnSpc>
                <a:spcPct val="150000"/>
              </a:lnSpc>
            </a:pPr>
            <a:r>
              <a:rPr lang="en-GB" sz="2400" dirty="0">
                <a:solidFill>
                  <a:schemeClr val="tx2"/>
                </a:solidFill>
              </a:rPr>
              <a:t>C</a:t>
            </a:r>
            <a:r>
              <a:rPr lang="en-GB" sz="2400" dirty="0"/>
              <a:t>larity</a:t>
            </a:r>
          </a:p>
          <a:p>
            <a:pPr lvl="1" eaLnBrk="1" hangingPunct="1">
              <a:lnSpc>
                <a:spcPct val="150000"/>
              </a:lnSpc>
            </a:pPr>
            <a:r>
              <a:rPr lang="en-GB" sz="2400" dirty="0"/>
              <a:t>Neat, simple, uncluttered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9600" y="274639"/>
            <a:ext cx="7924800" cy="806816"/>
          </a:xfrm>
        </p:spPr>
        <p:txBody>
          <a:bodyPr/>
          <a:lstStyle/>
          <a:p>
            <a:pPr algn="ctr" eaLnBrk="1" fontAlgn="auto" hangingPunct="1">
              <a:spcAft>
                <a:spcPts val="0"/>
              </a:spcAft>
              <a:defRPr/>
            </a:pPr>
            <a:r>
              <a:rPr lang="en-GB" sz="40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Creating your PowerPoint </a:t>
            </a:r>
          </a:p>
        </p:txBody>
      </p:sp>
      <p:sp>
        <p:nvSpPr>
          <p:cNvPr id="14339" name="Rectangle 3"/>
          <p:cNvSpPr>
            <a:spLocks noGrp="1" noChangeArrowheads="1"/>
          </p:cNvSpPr>
          <p:nvPr>
            <p:ph idx="1"/>
          </p:nvPr>
        </p:nvSpPr>
        <p:spPr>
          <a:xfrm>
            <a:off x="1785504" y="1279280"/>
            <a:ext cx="5572991" cy="4299439"/>
          </a:xfrm>
        </p:spPr>
        <p:txBody>
          <a:bodyPr>
            <a:noAutofit/>
          </a:bodyPr>
          <a:lstStyle/>
          <a:p>
            <a:pPr eaLnBrk="1" hangingPunct="1">
              <a:lnSpc>
                <a:spcPct val="150000"/>
              </a:lnSpc>
            </a:pPr>
            <a:r>
              <a:rPr lang="en-GB" sz="2000" dirty="0">
                <a:latin typeface="Calibri" panose="020F0502020204030204" pitchFamily="34" charset="0"/>
                <a:cs typeface="Calibri" panose="020F0502020204030204" pitchFamily="34" charset="0"/>
              </a:rPr>
              <a:t>Follow the ABC rule</a:t>
            </a:r>
          </a:p>
          <a:p>
            <a:pPr eaLnBrk="1" hangingPunct="1">
              <a:lnSpc>
                <a:spcPct val="150000"/>
              </a:lnSpc>
            </a:pPr>
            <a:r>
              <a:rPr lang="en-GB" sz="2000" dirty="0">
                <a:latin typeface="Calibri" panose="020F0502020204030204" pitchFamily="34" charset="0"/>
                <a:cs typeface="Calibri" panose="020F0502020204030204" pitchFamily="34" charset="0"/>
              </a:rPr>
              <a:t>Remember visibility </a:t>
            </a:r>
          </a:p>
          <a:p>
            <a:pPr eaLnBrk="1" hangingPunct="1">
              <a:lnSpc>
                <a:spcPct val="150000"/>
              </a:lnSpc>
            </a:pPr>
            <a:r>
              <a:rPr lang="en-GB" sz="2000" dirty="0">
                <a:latin typeface="Calibri" panose="020F0502020204030204" pitchFamily="34" charset="0"/>
                <a:cs typeface="Calibri" panose="020F0502020204030204" pitchFamily="34" charset="0"/>
              </a:rPr>
              <a:t>Make it interesting</a:t>
            </a:r>
          </a:p>
          <a:p>
            <a:pPr eaLnBrk="1" hangingPunct="1">
              <a:lnSpc>
                <a:spcPct val="150000"/>
              </a:lnSpc>
            </a:pPr>
            <a:r>
              <a:rPr lang="en-GB" sz="2000" dirty="0">
                <a:latin typeface="Calibri" panose="020F0502020204030204" pitchFamily="34" charset="0"/>
                <a:cs typeface="Calibri" panose="020F0502020204030204" pitchFamily="34" charset="0"/>
              </a:rPr>
              <a:t>Plan the sequence</a:t>
            </a:r>
          </a:p>
          <a:p>
            <a:pPr lvl="1" eaLnBrk="1" hangingPunct="1">
              <a:lnSpc>
                <a:spcPct val="150000"/>
              </a:lnSpc>
            </a:pPr>
            <a:r>
              <a:rPr lang="en-GB" sz="2000" dirty="0">
                <a:latin typeface="Calibri" panose="020F0502020204030204" pitchFamily="34" charset="0"/>
                <a:cs typeface="Calibri" panose="020F0502020204030204" pitchFamily="34" charset="0"/>
              </a:rPr>
              <a:t>Title slide</a:t>
            </a:r>
          </a:p>
          <a:p>
            <a:pPr lvl="1" eaLnBrk="1" hangingPunct="1">
              <a:lnSpc>
                <a:spcPct val="150000"/>
              </a:lnSpc>
            </a:pPr>
            <a:r>
              <a:rPr lang="en-GB" sz="2000" dirty="0">
                <a:latin typeface="Calibri" panose="020F0502020204030204" pitchFamily="34" charset="0"/>
                <a:cs typeface="Calibri" panose="020F0502020204030204" pitchFamily="34" charset="0"/>
              </a:rPr>
              <a:t>Intro slide</a:t>
            </a:r>
          </a:p>
          <a:p>
            <a:pPr lvl="1" eaLnBrk="1" hangingPunct="1">
              <a:lnSpc>
                <a:spcPct val="150000"/>
              </a:lnSpc>
            </a:pPr>
            <a:r>
              <a:rPr lang="en-GB" sz="2000" dirty="0">
                <a:latin typeface="Calibri" panose="020F0502020204030204" pitchFamily="34" charset="0"/>
                <a:cs typeface="Calibri" panose="020F0502020204030204" pitchFamily="34" charset="0"/>
              </a:rPr>
              <a:t>Slides of topics</a:t>
            </a:r>
          </a:p>
          <a:p>
            <a:pPr lvl="1" eaLnBrk="1" hangingPunct="1">
              <a:lnSpc>
                <a:spcPct val="150000"/>
              </a:lnSpc>
            </a:pPr>
            <a:r>
              <a:rPr lang="en-GB" sz="2000" dirty="0">
                <a:latin typeface="Calibri" panose="020F0502020204030204" pitchFamily="34" charset="0"/>
                <a:cs typeface="Calibri" panose="020F0502020204030204" pitchFamily="34" charset="0"/>
              </a:rPr>
              <a:t>Concluding slide (+ refs if necessary)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09600" y="274638"/>
            <a:ext cx="7924800" cy="1009039"/>
          </a:xfrm>
        </p:spPr>
        <p:txBody>
          <a:bodyPr/>
          <a:lstStyle/>
          <a:p>
            <a:pPr algn="ctr" eaLnBrk="1" fontAlgn="auto" hangingPunct="1">
              <a:spcAft>
                <a:spcPts val="0"/>
              </a:spcAft>
              <a:defRPr/>
            </a:pPr>
            <a:r>
              <a:rPr lang="en-GB" sz="40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Before the presentation</a:t>
            </a:r>
          </a:p>
        </p:txBody>
      </p:sp>
      <p:sp>
        <p:nvSpPr>
          <p:cNvPr id="15363" name="Rectangle 3"/>
          <p:cNvSpPr>
            <a:spLocks noGrp="1" noChangeArrowheads="1"/>
          </p:cNvSpPr>
          <p:nvPr>
            <p:ph idx="1"/>
          </p:nvPr>
        </p:nvSpPr>
        <p:spPr>
          <a:xfrm>
            <a:off x="1520536" y="1547846"/>
            <a:ext cx="6102927" cy="3762308"/>
          </a:xfrm>
        </p:spPr>
        <p:txBody>
          <a:bodyPr>
            <a:normAutofit lnSpcReduction="10000"/>
          </a:bodyPr>
          <a:lstStyle/>
          <a:p>
            <a:pPr eaLnBrk="1" hangingPunct="1">
              <a:lnSpc>
                <a:spcPct val="200000"/>
              </a:lnSpc>
            </a:pPr>
            <a:r>
              <a:rPr lang="en-GB" dirty="0">
                <a:latin typeface="Calibri" panose="020F0502020204030204" pitchFamily="34" charset="0"/>
                <a:cs typeface="Calibri" panose="020F0502020204030204" pitchFamily="34" charset="0"/>
              </a:rPr>
              <a:t>Preparation</a:t>
            </a:r>
          </a:p>
          <a:p>
            <a:pPr lvl="1" eaLnBrk="1" hangingPunct="1">
              <a:lnSpc>
                <a:spcPct val="200000"/>
              </a:lnSpc>
            </a:pPr>
            <a:r>
              <a:rPr lang="en-GB" sz="2800" dirty="0">
                <a:latin typeface="Calibri" panose="020F0502020204030204" pitchFamily="34" charset="0"/>
                <a:cs typeface="Calibri" panose="020F0502020204030204" pitchFamily="34" charset="0"/>
              </a:rPr>
              <a:t>Know the equipment </a:t>
            </a:r>
          </a:p>
          <a:p>
            <a:pPr lvl="1" eaLnBrk="1" hangingPunct="1">
              <a:lnSpc>
                <a:spcPct val="200000"/>
              </a:lnSpc>
            </a:pPr>
            <a:r>
              <a:rPr lang="en-GB" sz="2800" dirty="0">
                <a:latin typeface="Calibri" panose="020F0502020204030204" pitchFamily="34" charset="0"/>
                <a:cs typeface="Calibri" panose="020F0502020204030204" pitchFamily="34" charset="0"/>
              </a:rPr>
              <a:t>Know the room</a:t>
            </a:r>
          </a:p>
          <a:p>
            <a:pPr lvl="1" eaLnBrk="1" hangingPunct="1">
              <a:lnSpc>
                <a:spcPct val="200000"/>
              </a:lnSpc>
            </a:pPr>
            <a:r>
              <a:rPr lang="en-GB" sz="2800" dirty="0">
                <a:latin typeface="Calibri" panose="020F0502020204030204" pitchFamily="34" charset="0"/>
                <a:cs typeface="Calibri" panose="020F0502020204030204" pitchFamily="34" charset="0"/>
              </a:rPr>
              <a:t>Know the information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09600" y="274638"/>
            <a:ext cx="7924800" cy="965077"/>
          </a:xfrm>
        </p:spPr>
        <p:txBody>
          <a:bodyPr/>
          <a:lstStyle/>
          <a:p>
            <a:pPr algn="ctr" eaLnBrk="1" fontAlgn="auto" hangingPunct="1">
              <a:spcAft>
                <a:spcPts val="0"/>
              </a:spcAft>
              <a:defRPr/>
            </a:pPr>
            <a:r>
              <a:rPr lang="en-GB" sz="40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During the presentation</a:t>
            </a:r>
          </a:p>
        </p:txBody>
      </p:sp>
      <p:sp>
        <p:nvSpPr>
          <p:cNvPr id="16387" name="Rectangle 3"/>
          <p:cNvSpPr>
            <a:spLocks noGrp="1" noChangeArrowheads="1"/>
          </p:cNvSpPr>
          <p:nvPr>
            <p:ph idx="1"/>
          </p:nvPr>
        </p:nvSpPr>
        <p:spPr>
          <a:xfrm>
            <a:off x="1723292" y="1365740"/>
            <a:ext cx="6260123" cy="3917032"/>
          </a:xfrm>
        </p:spPr>
        <p:txBody>
          <a:bodyPr>
            <a:normAutofit/>
          </a:bodyPr>
          <a:lstStyle/>
          <a:p>
            <a:pPr eaLnBrk="1" hangingPunct="1">
              <a:lnSpc>
                <a:spcPct val="200000"/>
              </a:lnSpc>
            </a:pPr>
            <a:r>
              <a:rPr lang="en-GB" sz="2800" dirty="0"/>
              <a:t>Breathe</a:t>
            </a:r>
          </a:p>
          <a:p>
            <a:pPr eaLnBrk="1" hangingPunct="1">
              <a:lnSpc>
                <a:spcPct val="200000"/>
              </a:lnSpc>
            </a:pPr>
            <a:r>
              <a:rPr lang="en-GB" sz="2800" dirty="0"/>
              <a:t>Take your time</a:t>
            </a:r>
          </a:p>
          <a:p>
            <a:pPr eaLnBrk="1" hangingPunct="1">
              <a:lnSpc>
                <a:spcPct val="200000"/>
              </a:lnSpc>
            </a:pPr>
            <a:r>
              <a:rPr lang="en-GB" sz="2800" dirty="0"/>
              <a:t>Don’t ONLY read the slides</a:t>
            </a:r>
          </a:p>
          <a:p>
            <a:pPr eaLnBrk="1" hangingPunct="1">
              <a:lnSpc>
                <a:spcPct val="200000"/>
              </a:lnSpc>
            </a:pPr>
            <a:r>
              <a:rPr lang="en-GB" sz="2800" dirty="0"/>
              <a:t>Don’t ONLY read your notes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33193"/>
          </a:xfrm>
        </p:spPr>
        <p:txBody>
          <a:bodyPr/>
          <a:lstStyle/>
          <a:p>
            <a:pPr algn="ctr" eaLnBrk="1" fontAlgn="auto" hangingPunct="1">
              <a:spcAft>
                <a:spcPts val="0"/>
              </a:spcAft>
              <a:defRPr/>
            </a:pPr>
            <a:r>
              <a:rPr lang="en-GB"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Presenting yourself</a:t>
            </a:r>
            <a:endParaRPr lang="en-US"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endParaRPr>
          </a:p>
        </p:txBody>
      </p:sp>
      <p:sp>
        <p:nvSpPr>
          <p:cNvPr id="17411" name="Content Placeholder 2"/>
          <p:cNvSpPr>
            <a:spLocks noGrp="1"/>
          </p:cNvSpPr>
          <p:nvPr>
            <p:ph idx="1"/>
          </p:nvPr>
        </p:nvSpPr>
        <p:spPr>
          <a:xfrm>
            <a:off x="1512277" y="1217734"/>
            <a:ext cx="6119446" cy="4303835"/>
          </a:xfrm>
        </p:spPr>
        <p:txBody>
          <a:bodyPr>
            <a:noAutofit/>
          </a:bodyPr>
          <a:lstStyle/>
          <a:p>
            <a:pPr eaLnBrk="1" hangingPunct="1">
              <a:lnSpc>
                <a:spcPct val="200000"/>
              </a:lnSpc>
            </a:pPr>
            <a:r>
              <a:rPr lang="en-GB" sz="2400" dirty="0"/>
              <a:t>Open body language</a:t>
            </a:r>
          </a:p>
          <a:p>
            <a:pPr eaLnBrk="1" hangingPunct="1">
              <a:lnSpc>
                <a:spcPct val="200000"/>
              </a:lnSpc>
            </a:pPr>
            <a:r>
              <a:rPr lang="en-GB" sz="2400" dirty="0"/>
              <a:t>Eye contact</a:t>
            </a:r>
          </a:p>
          <a:p>
            <a:pPr eaLnBrk="1" hangingPunct="1">
              <a:lnSpc>
                <a:spcPct val="200000"/>
              </a:lnSpc>
            </a:pPr>
            <a:r>
              <a:rPr lang="en-GB" sz="2400" dirty="0"/>
              <a:t>Use gestures</a:t>
            </a:r>
          </a:p>
          <a:p>
            <a:pPr eaLnBrk="1" hangingPunct="1">
              <a:lnSpc>
                <a:spcPct val="200000"/>
              </a:lnSpc>
            </a:pPr>
            <a:r>
              <a:rPr lang="en-GB" sz="2400" dirty="0"/>
              <a:t>Don’t fiddle</a:t>
            </a:r>
          </a:p>
          <a:p>
            <a:pPr eaLnBrk="1" hangingPunct="1">
              <a:lnSpc>
                <a:spcPct val="200000"/>
              </a:lnSpc>
            </a:pPr>
            <a:r>
              <a:rPr lang="en-GB" sz="2400" dirty="0"/>
              <a:t>Speak out into the room</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937" y="274637"/>
            <a:ext cx="8423031" cy="1193677"/>
          </a:xfrm>
        </p:spPr>
        <p:txBody>
          <a:bodyPr/>
          <a:lstStyle/>
          <a:p>
            <a:pPr algn="ctr">
              <a:defRPr/>
            </a:pP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Creating a PowerPoint Presentation</a:t>
            </a:r>
            <a:endParaRPr lang="en-US"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endParaRPr>
          </a:p>
        </p:txBody>
      </p:sp>
      <p:pic>
        <p:nvPicPr>
          <p:cNvPr id="1028" name="Picture 4" descr="C:\Users\Julia\AppData\Local\Microsoft\Windows\Temporary Internet Files\Content.IE5\CSNG6JXD\MP900414035[1].jpg"/>
          <p:cNvPicPr>
            <a:picLocks noGrp="1" noChangeAspect="1" noChangeArrowheads="1"/>
          </p:cNvPicPr>
          <p:nvPr>
            <p:ph idx="1"/>
          </p:nvPr>
        </p:nvPicPr>
        <p:blipFill>
          <a:blip r:embed="rId3" cstate="email">
            <a:extLst>
              <a:ext uri="{28A0092B-C50C-407E-A947-70E740481C1C}">
                <a14:useLocalDpi xmlns:a14="http://schemas.microsoft.com/office/drawing/2010/main" val="0"/>
              </a:ext>
            </a:extLst>
          </a:blip>
          <a:srcRect/>
          <a:stretch>
            <a:fillRect/>
          </a:stretch>
        </p:blipFill>
        <p:spPr bwMode="auto">
          <a:xfrm>
            <a:off x="3044365" y="1734671"/>
            <a:ext cx="2978365" cy="3755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5978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799"/>
            <a:ext cx="8229600" cy="955109"/>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The Tool Bar</a:t>
            </a:r>
          </a:p>
        </p:txBody>
      </p:sp>
      <p:sp>
        <p:nvSpPr>
          <p:cNvPr id="8" name="Content Placeholder 7"/>
          <p:cNvSpPr>
            <a:spLocks noGrp="1"/>
          </p:cNvSpPr>
          <p:nvPr>
            <p:ph sz="half" idx="1"/>
          </p:nvPr>
        </p:nvSpPr>
        <p:spPr>
          <a:xfrm>
            <a:off x="457200" y="1207799"/>
            <a:ext cx="4038600" cy="4525963"/>
          </a:xfrm>
        </p:spPr>
        <p:txBody>
          <a:bodyPr/>
          <a:lstStyle/>
          <a:p>
            <a:r>
              <a:rPr lang="en-US"/>
              <a:t>Home – similar functions to Word</a:t>
            </a:r>
          </a:p>
          <a:p>
            <a:r>
              <a:rPr lang="en-US"/>
              <a:t>Insert – pictures, film, hyperlink, tables, charts</a:t>
            </a:r>
          </a:p>
          <a:p>
            <a:r>
              <a:rPr lang="en-US"/>
              <a:t>Design – themes of the slides, background</a:t>
            </a:r>
          </a:p>
          <a:p>
            <a:endParaRPr lang="en-US"/>
          </a:p>
        </p:txBody>
      </p:sp>
      <p:sp>
        <p:nvSpPr>
          <p:cNvPr id="12" name="Content Placeholder 11"/>
          <p:cNvSpPr>
            <a:spLocks noGrp="1"/>
          </p:cNvSpPr>
          <p:nvPr>
            <p:ph sz="half" idx="2"/>
          </p:nvPr>
        </p:nvSpPr>
        <p:spPr>
          <a:xfrm>
            <a:off x="4648200" y="1215370"/>
            <a:ext cx="4038600" cy="4525963"/>
          </a:xfrm>
        </p:spPr>
        <p:txBody>
          <a:bodyPr/>
          <a:lstStyle/>
          <a:p>
            <a:r>
              <a:rPr lang="en-US"/>
              <a:t>Animations – moving objects in the slide</a:t>
            </a:r>
          </a:p>
          <a:p>
            <a:r>
              <a:rPr lang="en-US"/>
              <a:t>Slide Show – see the show</a:t>
            </a:r>
          </a:p>
          <a:p>
            <a:r>
              <a:rPr lang="en-US"/>
              <a:t>Review  - Spelling, Thesaurus</a:t>
            </a:r>
          </a:p>
          <a:p>
            <a:r>
              <a:rPr lang="en-US"/>
              <a:t>View  - seeing the slides</a:t>
            </a:r>
          </a:p>
        </p:txBody>
      </p:sp>
    </p:spTree>
    <p:extLst>
      <p:ext uri="{BB962C8B-B14F-4D97-AF65-F5344CB8AC3E}">
        <p14:creationId xmlns:p14="http://schemas.microsoft.com/office/powerpoint/2010/main" val="1238728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799"/>
            <a:ext cx="8229600" cy="955109"/>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The Tool Bar</a:t>
            </a:r>
          </a:p>
        </p:txBody>
      </p:sp>
      <p:pic>
        <p:nvPicPr>
          <p:cNvPr id="9" name="Picture 8"/>
          <p:cNvPicPr>
            <a:picLocks noChangeAspect="1"/>
          </p:cNvPicPr>
          <p:nvPr/>
        </p:nvPicPr>
        <p:blipFill>
          <a:blip r:embed="rId3" cstate="print"/>
          <a:stretch>
            <a:fillRect/>
          </a:stretch>
        </p:blipFill>
        <p:spPr>
          <a:xfrm>
            <a:off x="527050" y="1872866"/>
            <a:ext cx="8089900" cy="1841500"/>
          </a:xfrm>
          <a:prstGeom prst="rect">
            <a:avLst/>
          </a:prstGeom>
        </p:spPr>
      </p:pic>
    </p:spTree>
    <p:extLst>
      <p:ext uri="{BB962C8B-B14F-4D97-AF65-F5344CB8AC3E}">
        <p14:creationId xmlns:p14="http://schemas.microsoft.com/office/powerpoint/2010/main" val="3107006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hart 4"/>
          <p:cNvGraphicFramePr/>
          <p:nvPr>
            <p:extLst>
              <p:ext uri="{D42A27DB-BD31-4B8C-83A1-F6EECF244321}">
                <p14:modId xmlns:p14="http://schemas.microsoft.com/office/powerpoint/2010/main" val="3773915783"/>
              </p:ext>
            </p:extLst>
          </p:nvPr>
        </p:nvGraphicFramePr>
        <p:xfrm>
          <a:off x="1512849" y="1696916"/>
          <a:ext cx="6060768" cy="3868998"/>
        </p:xfrm>
        <a:graphic>
          <a:graphicData uri="http://schemas.openxmlformats.org/drawingml/2006/chart">
            <c:chart xmlns:c="http://schemas.openxmlformats.org/drawingml/2006/chart" xmlns:r="http://schemas.openxmlformats.org/officeDocument/2006/relationships" r:id="rId2"/>
          </a:graphicData>
        </a:graphic>
      </p:graphicFrame>
      <p:sp>
        <p:nvSpPr>
          <p:cNvPr id="7" name="Title 6"/>
          <p:cNvSpPr>
            <a:spLocks noGrp="1"/>
          </p:cNvSpPr>
          <p:nvPr>
            <p:ph type="title"/>
          </p:nvPr>
        </p:nvSpPr>
        <p:spPr/>
        <p:txBody>
          <a:bodyPr>
            <a:noAutofit/>
          </a:bodyPr>
          <a:lstStyle/>
          <a:p>
            <a:pPr algn="ctr"/>
            <a: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Charts: </a:t>
            </a:r>
            <a:b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br>
            <a: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Copying data from Excel into PP</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274638"/>
            <a:ext cx="7924800" cy="894739"/>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New Slide and Slide types</a:t>
            </a:r>
          </a:p>
        </p:txBody>
      </p:sp>
      <p:pic>
        <p:nvPicPr>
          <p:cNvPr id="7" name="Content Placeholder 6"/>
          <p:cNvPicPr>
            <a:picLocks noGrp="1" noChangeAspect="1"/>
          </p:cNvPicPr>
          <p:nvPr>
            <p:ph idx="1"/>
          </p:nvPr>
        </p:nvPicPr>
        <p:blipFill>
          <a:blip r:embed="rId2" cstate="print"/>
          <a:stretch>
            <a:fillRect/>
          </a:stretch>
        </p:blipFill>
        <p:spPr>
          <a:xfrm>
            <a:off x="2787216" y="1169377"/>
            <a:ext cx="3569567" cy="4114800"/>
          </a:xfrm>
        </p:spPr>
      </p:pic>
    </p:spTree>
    <p:extLst>
      <p:ext uri="{BB962C8B-B14F-4D97-AF65-F5344CB8AC3E}">
        <p14:creationId xmlns:p14="http://schemas.microsoft.com/office/powerpoint/2010/main" val="692881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51070"/>
            <a:ext cx="7924800" cy="788043"/>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Choosing a theme</a:t>
            </a:r>
          </a:p>
        </p:txBody>
      </p:sp>
      <p:pic>
        <p:nvPicPr>
          <p:cNvPr id="7" name="Content Placeholder 6" descr="A screenshot of a cell phone&#10;&#10;Description generated with very high confidence">
            <a:extLst>
              <a:ext uri="{FF2B5EF4-FFF2-40B4-BE49-F238E27FC236}">
                <a16:creationId xmlns:a16="http://schemas.microsoft.com/office/drawing/2014/main" id="{00D310A9-D351-4A03-9E1F-3F407D5928E7}"/>
              </a:ext>
            </a:extLst>
          </p:cNvPr>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1822668" y="1037708"/>
            <a:ext cx="5774034" cy="4399265"/>
          </a:xfrm>
        </p:spPr>
      </p:pic>
      <p:sp>
        <p:nvSpPr>
          <p:cNvPr id="8" name="Rectangle 7">
            <a:extLst>
              <a:ext uri="{FF2B5EF4-FFF2-40B4-BE49-F238E27FC236}">
                <a16:creationId xmlns:a16="http://schemas.microsoft.com/office/drawing/2014/main" id="{41F562BE-DE1B-40C5-9E8E-CA00628FCDF2}"/>
              </a:ext>
            </a:extLst>
          </p:cNvPr>
          <p:cNvSpPr/>
          <p:nvPr/>
        </p:nvSpPr>
        <p:spPr>
          <a:xfrm>
            <a:off x="3496962" y="1371600"/>
            <a:ext cx="605481" cy="358346"/>
          </a:xfrm>
          <a:prstGeom prst="rect">
            <a:avLst/>
          </a:prstGeom>
          <a:noFill/>
          <a:ln w="38100">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365C6982-19AB-4047-BDBA-CFE2DA604732}"/>
              </a:ext>
            </a:extLst>
          </p:cNvPr>
          <p:cNvSpPr/>
          <p:nvPr/>
        </p:nvSpPr>
        <p:spPr>
          <a:xfrm rot="13109342">
            <a:off x="3977003" y="1778889"/>
            <a:ext cx="679622" cy="407773"/>
          </a:xfrm>
          <a:prstGeom prst="rightArrow">
            <a:avLst/>
          </a:prstGeom>
          <a:solidFill>
            <a:srgbClr val="FF0000"/>
          </a:solidFill>
          <a:ln>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7390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57347"/>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Colours and Fonts</a:t>
            </a:r>
          </a:p>
        </p:txBody>
      </p:sp>
      <p:sp>
        <p:nvSpPr>
          <p:cNvPr id="3" name="Content Placeholder 2"/>
          <p:cNvSpPr>
            <a:spLocks noGrp="1"/>
          </p:cNvSpPr>
          <p:nvPr>
            <p:ph idx="1"/>
          </p:nvPr>
        </p:nvSpPr>
        <p:spPr>
          <a:xfrm>
            <a:off x="609600" y="931985"/>
            <a:ext cx="7924800" cy="4783015"/>
          </a:xfrm>
        </p:spPr>
        <p:txBody>
          <a:bodyPr>
            <a:normAutofit/>
          </a:bodyPr>
          <a:lstStyle/>
          <a:p>
            <a:pPr>
              <a:lnSpc>
                <a:spcPct val="150000"/>
              </a:lnSpc>
            </a:pPr>
            <a:r>
              <a:rPr lang="en-US" sz="2000" dirty="0"/>
              <a:t>Choose contrasting colours</a:t>
            </a:r>
          </a:p>
          <a:p>
            <a:pPr>
              <a:lnSpc>
                <a:spcPct val="150000"/>
              </a:lnSpc>
            </a:pPr>
            <a:r>
              <a:rPr lang="en-US" sz="2000" dirty="0"/>
              <a:t>Choose a clear bold font</a:t>
            </a:r>
          </a:p>
        </p:txBody>
      </p:sp>
      <p:pic>
        <p:nvPicPr>
          <p:cNvPr id="4" name="Picture 3"/>
          <p:cNvPicPr>
            <a:picLocks noChangeAspect="1"/>
          </p:cNvPicPr>
          <p:nvPr/>
        </p:nvPicPr>
        <p:blipFill>
          <a:blip r:embed="rId2" cstate="print"/>
          <a:stretch>
            <a:fillRect/>
          </a:stretch>
        </p:blipFill>
        <p:spPr>
          <a:xfrm>
            <a:off x="2369849" y="1930400"/>
            <a:ext cx="4876800" cy="3784600"/>
          </a:xfrm>
          <a:prstGeom prst="rect">
            <a:avLst/>
          </a:prstGeom>
        </p:spPr>
      </p:pic>
    </p:spTree>
    <p:extLst>
      <p:ext uri="{BB962C8B-B14F-4D97-AF65-F5344CB8AC3E}">
        <p14:creationId xmlns:p14="http://schemas.microsoft.com/office/powerpoint/2010/main" val="602634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10100"/>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Backgrounds </a:t>
            </a:r>
          </a:p>
        </p:txBody>
      </p:sp>
      <p:sp>
        <p:nvSpPr>
          <p:cNvPr id="3" name="Content Placeholder 2"/>
          <p:cNvSpPr>
            <a:spLocks noGrp="1"/>
          </p:cNvSpPr>
          <p:nvPr>
            <p:ph idx="1"/>
          </p:nvPr>
        </p:nvSpPr>
        <p:spPr>
          <a:xfrm>
            <a:off x="609600" y="1099038"/>
            <a:ext cx="7924800" cy="4615962"/>
          </a:xfrm>
        </p:spPr>
        <p:txBody>
          <a:bodyPr>
            <a:normAutofit/>
          </a:bodyPr>
          <a:lstStyle/>
          <a:p>
            <a:r>
              <a:rPr lang="en-US" sz="2400" dirty="0">
                <a:latin typeface="Calibri" panose="020F0502020204030204" pitchFamily="34" charset="0"/>
                <a:cs typeface="Calibri" panose="020F0502020204030204" pitchFamily="34" charset="0"/>
              </a:rPr>
              <a:t>Go to Design, Background Styles</a:t>
            </a:r>
          </a:p>
          <a:p>
            <a:r>
              <a:rPr lang="en-US" sz="2400" dirty="0">
                <a:latin typeface="Calibri" panose="020F0502020204030204" pitchFamily="34" charset="0"/>
                <a:cs typeface="Calibri" panose="020F0502020204030204" pitchFamily="34" charset="0"/>
              </a:rPr>
              <a:t>Choose style or insert a picture </a:t>
            </a:r>
          </a:p>
          <a:p>
            <a:r>
              <a:rPr lang="en-US" sz="2400" dirty="0">
                <a:latin typeface="Calibri" panose="020F0502020204030204" pitchFamily="34" charset="0"/>
                <a:cs typeface="Calibri" panose="020F0502020204030204" pitchFamily="34" charset="0"/>
              </a:rPr>
              <a:t>Widen picture in page set up, if necessary </a:t>
            </a:r>
          </a:p>
        </p:txBody>
      </p:sp>
      <p:pic>
        <p:nvPicPr>
          <p:cNvPr id="5" name="Picture 4"/>
          <p:cNvPicPr>
            <a:picLocks noChangeAspect="1"/>
          </p:cNvPicPr>
          <p:nvPr/>
        </p:nvPicPr>
        <p:blipFill rotWithShape="1">
          <a:blip r:embed="rId2" cstate="print"/>
          <a:srcRect b="54171"/>
          <a:stretch/>
        </p:blipFill>
        <p:spPr>
          <a:xfrm>
            <a:off x="982965" y="2688981"/>
            <a:ext cx="6858000" cy="2415396"/>
          </a:xfrm>
          <a:prstGeom prst="rect">
            <a:avLst/>
          </a:prstGeom>
        </p:spPr>
      </p:pic>
    </p:spTree>
    <p:extLst>
      <p:ext uri="{BB962C8B-B14F-4D97-AF65-F5344CB8AC3E}">
        <p14:creationId xmlns:p14="http://schemas.microsoft.com/office/powerpoint/2010/main" val="2859140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0677"/>
            <a:ext cx="7924800" cy="773723"/>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Inserting Pictures </a:t>
            </a:r>
          </a:p>
        </p:txBody>
      </p:sp>
      <p:sp>
        <p:nvSpPr>
          <p:cNvPr id="3" name="Content Placeholder 2"/>
          <p:cNvSpPr>
            <a:spLocks noGrp="1"/>
          </p:cNvSpPr>
          <p:nvPr>
            <p:ph idx="1"/>
          </p:nvPr>
        </p:nvSpPr>
        <p:spPr>
          <a:xfrm>
            <a:off x="609600" y="1028700"/>
            <a:ext cx="7924800" cy="4686300"/>
          </a:xfrm>
        </p:spPr>
        <p:txBody>
          <a:bodyPr/>
          <a:lstStyle/>
          <a:p>
            <a:r>
              <a:rPr lang="en-US" dirty="0"/>
              <a:t>Pictures from </a:t>
            </a:r>
          </a:p>
          <a:p>
            <a:pPr lvl="1"/>
            <a:r>
              <a:rPr lang="en-US" dirty="0"/>
              <a:t>Your files</a:t>
            </a:r>
          </a:p>
          <a:p>
            <a:pPr lvl="1"/>
            <a:r>
              <a:rPr lang="en-US" dirty="0"/>
              <a:t>From clip art</a:t>
            </a:r>
          </a:p>
          <a:p>
            <a:pPr lvl="1"/>
            <a:r>
              <a:rPr lang="en-US" dirty="0"/>
              <a:t>From online sources</a:t>
            </a:r>
            <a:br>
              <a:rPr lang="en-US" dirty="0"/>
            </a:br>
            <a:endParaRPr lang="en-US" dirty="0"/>
          </a:p>
        </p:txBody>
      </p:sp>
      <p:pic>
        <p:nvPicPr>
          <p:cNvPr id="8" name="Picture 7"/>
          <p:cNvPicPr>
            <a:picLocks noChangeAspect="1"/>
          </p:cNvPicPr>
          <p:nvPr/>
        </p:nvPicPr>
        <p:blipFill>
          <a:blip r:embed="rId2" cstate="print"/>
          <a:stretch>
            <a:fillRect/>
          </a:stretch>
        </p:blipFill>
        <p:spPr>
          <a:xfrm>
            <a:off x="2907557" y="3185492"/>
            <a:ext cx="3998016" cy="2363468"/>
          </a:xfrm>
          <a:prstGeom prst="rect">
            <a:avLst/>
          </a:prstGeom>
        </p:spPr>
      </p:pic>
    </p:spTree>
    <p:extLst>
      <p:ext uri="{BB962C8B-B14F-4D97-AF65-F5344CB8AC3E}">
        <p14:creationId xmlns:p14="http://schemas.microsoft.com/office/powerpoint/2010/main" val="2127639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0677"/>
            <a:ext cx="7924800" cy="773723"/>
          </a:xfrm>
        </p:spPr>
        <p:txBody>
          <a:bodyPr/>
          <a:lstStyle/>
          <a:p>
            <a:pPr algn="ctr"/>
            <a:r>
              <a:rPr lang="en-US" sz="3600" cap="none" dirty="0">
                <a:solidFill>
                  <a:schemeClr val="tx2"/>
                </a:solidFill>
                <a:latin typeface="Arial Rounded MT Bold" panose="020F0704030504030204" pitchFamily="34" charset="0"/>
              </a:rPr>
              <a:t>Adjusting Pictures </a:t>
            </a:r>
          </a:p>
        </p:txBody>
      </p:sp>
      <p:pic>
        <p:nvPicPr>
          <p:cNvPr id="7" name="Picture 6"/>
          <p:cNvPicPr>
            <a:picLocks noChangeAspect="1"/>
          </p:cNvPicPr>
          <p:nvPr/>
        </p:nvPicPr>
        <p:blipFill>
          <a:blip r:embed="rId2" cstate="print"/>
          <a:stretch>
            <a:fillRect/>
          </a:stretch>
        </p:blipFill>
        <p:spPr>
          <a:xfrm>
            <a:off x="301334" y="2013899"/>
            <a:ext cx="8719956" cy="1490320"/>
          </a:xfrm>
          <a:prstGeom prst="rect">
            <a:avLst/>
          </a:prstGeom>
        </p:spPr>
      </p:pic>
    </p:spTree>
    <p:extLst>
      <p:ext uri="{BB962C8B-B14F-4D97-AF65-F5344CB8AC3E}">
        <p14:creationId xmlns:p14="http://schemas.microsoft.com/office/powerpoint/2010/main" val="3327761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3092"/>
            <a:ext cx="7924800" cy="650631"/>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Inserting more info</a:t>
            </a:r>
          </a:p>
        </p:txBody>
      </p:sp>
      <p:sp>
        <p:nvSpPr>
          <p:cNvPr id="3" name="Content Placeholder 2"/>
          <p:cNvSpPr>
            <a:spLocks noGrp="1"/>
          </p:cNvSpPr>
          <p:nvPr>
            <p:ph idx="1"/>
          </p:nvPr>
        </p:nvSpPr>
        <p:spPr>
          <a:xfrm>
            <a:off x="457200" y="1019876"/>
            <a:ext cx="8229600" cy="4278955"/>
          </a:xfrm>
        </p:spPr>
        <p:txBody>
          <a:bodyPr>
            <a:normAutofit/>
          </a:bodyPr>
          <a:lstStyle/>
          <a:p>
            <a:r>
              <a:rPr lang="en-US" sz="2400" dirty="0"/>
              <a:t>Header and footer</a:t>
            </a:r>
          </a:p>
          <a:p>
            <a:pPr lvl="1"/>
            <a:r>
              <a:rPr lang="en-US" sz="2400" dirty="0"/>
              <a:t>Page number</a:t>
            </a:r>
          </a:p>
          <a:p>
            <a:pPr lvl="1"/>
            <a:r>
              <a:rPr lang="en-US" sz="2400" dirty="0"/>
              <a:t>Date</a:t>
            </a:r>
          </a:p>
          <a:p>
            <a:pPr lvl="1"/>
            <a:r>
              <a:rPr lang="en-US" sz="2400" dirty="0"/>
              <a:t>Time </a:t>
            </a:r>
          </a:p>
          <a:p>
            <a:pPr lvl="1"/>
            <a:r>
              <a:rPr lang="en-US" sz="2400" dirty="0"/>
              <a:t>Title or author</a:t>
            </a:r>
            <a:br>
              <a:rPr lang="en-US" sz="2000" dirty="0"/>
            </a:br>
            <a:br>
              <a:rPr lang="en-US" sz="2000" dirty="0"/>
            </a:br>
            <a:endParaRPr lang="en-US" sz="2000" dirty="0"/>
          </a:p>
          <a:p>
            <a:pPr>
              <a:lnSpc>
                <a:spcPct val="110000"/>
              </a:lnSpc>
            </a:pPr>
            <a:r>
              <a:rPr lang="en-US" sz="2400" dirty="0"/>
              <a:t>Text box – available on ‘</a:t>
            </a:r>
            <a:r>
              <a:rPr lang="en-US" sz="2400" dirty="0">
                <a:solidFill>
                  <a:schemeClr val="tx2"/>
                </a:solidFill>
              </a:rPr>
              <a:t>Home</a:t>
            </a:r>
            <a:r>
              <a:rPr lang="en-US" sz="2400" dirty="0"/>
              <a:t>’ tab, in ‘</a:t>
            </a:r>
            <a:r>
              <a:rPr lang="en-US" sz="2400" dirty="0">
                <a:solidFill>
                  <a:schemeClr val="tx2"/>
                </a:solidFill>
              </a:rPr>
              <a:t>Drawing</a:t>
            </a:r>
            <a:r>
              <a:rPr lang="en-US" sz="2400" dirty="0"/>
              <a:t>’ section</a:t>
            </a:r>
          </a:p>
          <a:p>
            <a:pPr>
              <a:lnSpc>
                <a:spcPct val="110000"/>
              </a:lnSpc>
            </a:pPr>
            <a:r>
              <a:rPr lang="en-US" sz="2400" dirty="0"/>
              <a:t>Hyperlink – available on ‘Insert’ tab, in ‘</a:t>
            </a:r>
            <a:r>
              <a:rPr lang="en-US" sz="2400" dirty="0">
                <a:solidFill>
                  <a:schemeClr val="tx2"/>
                </a:solidFill>
              </a:rPr>
              <a:t>Links</a:t>
            </a:r>
            <a:r>
              <a:rPr lang="en-US" sz="2400" dirty="0"/>
              <a:t>’ section</a:t>
            </a:r>
          </a:p>
        </p:txBody>
      </p:sp>
      <p:sp>
        <p:nvSpPr>
          <p:cNvPr id="7" name="Right Brace 6"/>
          <p:cNvSpPr/>
          <p:nvPr/>
        </p:nvSpPr>
        <p:spPr>
          <a:xfrm>
            <a:off x="3787810" y="945157"/>
            <a:ext cx="1208314" cy="2620108"/>
          </a:xfrm>
          <a:prstGeom prst="rightBrace">
            <a:avLst>
              <a:gd name="adj1" fmla="val 8333"/>
              <a:gd name="adj2" fmla="val 51914"/>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p:cNvSpPr txBox="1"/>
          <p:nvPr/>
        </p:nvSpPr>
        <p:spPr>
          <a:xfrm>
            <a:off x="4996542" y="1655047"/>
            <a:ext cx="3127550" cy="1200329"/>
          </a:xfrm>
          <a:prstGeom prst="rect">
            <a:avLst/>
          </a:prstGeom>
          <a:noFill/>
        </p:spPr>
        <p:txBody>
          <a:bodyPr wrap="square" rtlCol="0">
            <a:spAutoFit/>
          </a:bodyPr>
          <a:lstStyle/>
          <a:p>
            <a:r>
              <a:rPr lang="en-GB" sz="2400"/>
              <a:t>Available on ‘</a:t>
            </a:r>
            <a:r>
              <a:rPr lang="en-GB" sz="2400">
                <a:solidFill>
                  <a:schemeClr val="tx2"/>
                </a:solidFill>
              </a:rPr>
              <a:t>Insert</a:t>
            </a:r>
            <a:r>
              <a:rPr lang="en-GB" sz="2400"/>
              <a:t>’ tab, </a:t>
            </a:r>
          </a:p>
          <a:p>
            <a:r>
              <a:rPr lang="en-GB" sz="2400"/>
              <a:t>in ‘</a:t>
            </a:r>
            <a:r>
              <a:rPr lang="en-GB" sz="2400">
                <a:solidFill>
                  <a:schemeClr val="tx2"/>
                </a:solidFill>
              </a:rPr>
              <a:t>Text</a:t>
            </a:r>
            <a:r>
              <a:rPr lang="en-GB" sz="2400"/>
              <a:t>’ section</a:t>
            </a:r>
          </a:p>
        </p:txBody>
      </p:sp>
    </p:spTree>
    <p:extLst>
      <p:ext uri="{BB962C8B-B14F-4D97-AF65-F5344CB8AC3E}">
        <p14:creationId xmlns:p14="http://schemas.microsoft.com/office/powerpoint/2010/main" val="26375555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89231"/>
          </a:xfrm>
        </p:spPr>
        <p:txBody>
          <a:bodyPr/>
          <a:lstStyle/>
          <a:p>
            <a:r>
              <a:rPr lang="en-US" sz="40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Lists</a:t>
            </a:r>
            <a:r>
              <a:rPr lang="en-US" sz="3600" cap="none" dirty="0">
                <a:solidFill>
                  <a:schemeClr val="tx2"/>
                </a:solidFill>
                <a:effectLst>
                  <a:outerShdw blurRad="38100" dist="38100" dir="2700000" algn="tl">
                    <a:srgbClr val="000000">
                      <a:alpha val="43137"/>
                    </a:srgbClr>
                  </a:outerShdw>
                </a:effectLst>
              </a:rPr>
              <a:t> </a:t>
            </a:r>
          </a:p>
        </p:txBody>
      </p:sp>
      <p:sp>
        <p:nvSpPr>
          <p:cNvPr id="3" name="Content Placeholder 2"/>
          <p:cNvSpPr>
            <a:spLocks noGrp="1"/>
          </p:cNvSpPr>
          <p:nvPr>
            <p:ph idx="1"/>
          </p:nvPr>
        </p:nvSpPr>
        <p:spPr>
          <a:xfrm>
            <a:off x="609600" y="1178169"/>
            <a:ext cx="7924800" cy="4536831"/>
          </a:xfrm>
        </p:spPr>
        <p:txBody>
          <a:bodyPr>
            <a:normAutofit/>
          </a:bodyPr>
          <a:lstStyle/>
          <a:p>
            <a:r>
              <a:rPr lang="en-US" sz="2400"/>
              <a:t>Bullet points</a:t>
            </a:r>
          </a:p>
          <a:p>
            <a:pPr lvl="1"/>
            <a:r>
              <a:rPr lang="en-US" sz="2400"/>
              <a:t>Customise bullet points</a:t>
            </a:r>
          </a:p>
          <a:p>
            <a:r>
              <a:rPr lang="en-US" sz="2400"/>
              <a:t>Number lists</a:t>
            </a:r>
          </a:p>
          <a:p>
            <a:pPr lvl="1"/>
            <a:r>
              <a:rPr lang="en-US" sz="2400"/>
              <a:t>Customise number list</a:t>
            </a:r>
          </a:p>
        </p:txBody>
      </p:sp>
      <p:pic>
        <p:nvPicPr>
          <p:cNvPr id="4" name="Picture 3"/>
          <p:cNvPicPr>
            <a:picLocks noChangeAspect="1"/>
          </p:cNvPicPr>
          <p:nvPr/>
        </p:nvPicPr>
        <p:blipFill>
          <a:blip r:embed="rId2" cstate="print"/>
          <a:stretch>
            <a:fillRect/>
          </a:stretch>
        </p:blipFill>
        <p:spPr>
          <a:xfrm>
            <a:off x="840583" y="3264448"/>
            <a:ext cx="3990202" cy="1880200"/>
          </a:xfrm>
          <a:prstGeom prst="rect">
            <a:avLst/>
          </a:prstGeom>
        </p:spPr>
      </p:pic>
      <p:pic>
        <p:nvPicPr>
          <p:cNvPr id="5" name="Picture 4"/>
          <p:cNvPicPr>
            <a:picLocks noChangeAspect="1"/>
          </p:cNvPicPr>
          <p:nvPr/>
        </p:nvPicPr>
        <p:blipFill>
          <a:blip r:embed="rId3" cstate="print"/>
          <a:stretch>
            <a:fillRect/>
          </a:stretch>
        </p:blipFill>
        <p:spPr>
          <a:xfrm>
            <a:off x="5527610" y="1670664"/>
            <a:ext cx="3006790" cy="2644162"/>
          </a:xfrm>
          <a:prstGeom prst="rect">
            <a:avLst/>
          </a:prstGeom>
        </p:spPr>
      </p:pic>
    </p:spTree>
    <p:extLst>
      <p:ext uri="{BB962C8B-B14F-4D97-AF65-F5344CB8AC3E}">
        <p14:creationId xmlns:p14="http://schemas.microsoft.com/office/powerpoint/2010/main" val="26431670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15608"/>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Animations</a:t>
            </a:r>
            <a:r>
              <a:rPr lang="en-US" dirty="0">
                <a:effectLst>
                  <a:outerShdw blurRad="38100" dist="38100" dir="2700000" algn="tl">
                    <a:srgbClr val="000000">
                      <a:alpha val="43137"/>
                    </a:srgbClr>
                  </a:outerShdw>
                </a:effectLst>
              </a:rPr>
              <a:t> </a:t>
            </a:r>
          </a:p>
        </p:txBody>
      </p:sp>
      <p:sp>
        <p:nvSpPr>
          <p:cNvPr id="3" name="Content Placeholder 2"/>
          <p:cNvSpPr>
            <a:spLocks noGrp="1"/>
          </p:cNvSpPr>
          <p:nvPr>
            <p:ph idx="1"/>
          </p:nvPr>
        </p:nvSpPr>
        <p:spPr>
          <a:xfrm>
            <a:off x="609600" y="1551842"/>
            <a:ext cx="8040130" cy="3754316"/>
          </a:xfrm>
        </p:spPr>
        <p:txBody>
          <a:bodyPr>
            <a:normAutofit/>
          </a:bodyPr>
          <a:lstStyle/>
          <a:p>
            <a:r>
              <a:rPr lang="en-US" sz="2800" dirty="0">
                <a:latin typeface="Calibri" panose="020F0502020204030204" pitchFamily="34" charset="0"/>
                <a:cs typeface="Calibri" panose="020F0502020204030204" pitchFamily="34" charset="0"/>
              </a:rPr>
              <a:t>4 types</a:t>
            </a:r>
          </a:p>
          <a:p>
            <a:pPr lvl="1"/>
            <a:r>
              <a:rPr lang="en-US" dirty="0">
                <a:latin typeface="Calibri" panose="020F0502020204030204" pitchFamily="34" charset="0"/>
                <a:cs typeface="Calibri" panose="020F0502020204030204" pitchFamily="34" charset="0"/>
              </a:rPr>
              <a:t>Entrance – how something arrives on the slide</a:t>
            </a:r>
          </a:p>
          <a:p>
            <a:pPr lvl="1"/>
            <a:r>
              <a:rPr lang="en-US" dirty="0">
                <a:latin typeface="Calibri" panose="020F0502020204030204" pitchFamily="34" charset="0"/>
                <a:cs typeface="Calibri" panose="020F0502020204030204" pitchFamily="34" charset="0"/>
              </a:rPr>
              <a:t>Emphasis – draws attention to something</a:t>
            </a:r>
          </a:p>
          <a:p>
            <a:pPr lvl="1"/>
            <a:r>
              <a:rPr lang="en-US" dirty="0">
                <a:latin typeface="Calibri" panose="020F0502020204030204" pitchFamily="34" charset="0"/>
                <a:cs typeface="Calibri" panose="020F0502020204030204" pitchFamily="34" charset="0"/>
              </a:rPr>
              <a:t>Exit – how something leaves the slide</a:t>
            </a:r>
          </a:p>
          <a:p>
            <a:pPr lvl="1"/>
            <a:r>
              <a:rPr lang="en-US" dirty="0">
                <a:latin typeface="Calibri" panose="020F0502020204030204" pitchFamily="34" charset="0"/>
                <a:cs typeface="Calibri" panose="020F0502020204030204" pitchFamily="34" charset="0"/>
              </a:rPr>
              <a:t>Motion – determines a path of movement in the slide</a:t>
            </a:r>
          </a:p>
          <a:p>
            <a:r>
              <a:rPr lang="en-US" sz="2800" dirty="0">
                <a:latin typeface="Calibri" panose="020F0502020204030204" pitchFamily="34" charset="0"/>
                <a:cs typeface="Calibri" panose="020F0502020204030204" pitchFamily="34" charset="0"/>
              </a:rPr>
              <a:t>Animations can be customised </a:t>
            </a:r>
          </a:p>
        </p:txBody>
      </p:sp>
    </p:spTree>
    <p:extLst>
      <p:ext uri="{BB962C8B-B14F-4D97-AF65-F5344CB8AC3E}">
        <p14:creationId xmlns:p14="http://schemas.microsoft.com/office/powerpoint/2010/main" val="31150966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9738" y="246184"/>
            <a:ext cx="3100754" cy="728188"/>
          </a:xfrm>
        </p:spPr>
        <p:txBody>
          <a:bodyPr/>
          <a:lstStyle/>
          <a:p>
            <a:pPr algn="l"/>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To Animate</a:t>
            </a:r>
          </a:p>
        </p:txBody>
      </p:sp>
      <p:sp>
        <p:nvSpPr>
          <p:cNvPr id="3" name="Content Placeholder 2"/>
          <p:cNvSpPr>
            <a:spLocks noGrp="1"/>
          </p:cNvSpPr>
          <p:nvPr>
            <p:ph idx="1"/>
          </p:nvPr>
        </p:nvSpPr>
        <p:spPr>
          <a:xfrm>
            <a:off x="809171" y="1407471"/>
            <a:ext cx="7525658" cy="4043058"/>
          </a:xfrm>
        </p:spPr>
        <p:txBody>
          <a:bodyPr>
            <a:noAutofit/>
          </a:bodyPr>
          <a:lstStyle/>
          <a:p>
            <a:r>
              <a:rPr lang="en-US" sz="2400" dirty="0"/>
              <a:t>Highlight the part of the slide that you want to animate</a:t>
            </a:r>
          </a:p>
          <a:p>
            <a:r>
              <a:rPr lang="en-US" sz="2400" dirty="0"/>
              <a:t>Choose </a:t>
            </a:r>
            <a:r>
              <a:rPr lang="en-US" sz="2400" dirty="0">
                <a:solidFill>
                  <a:schemeClr val="tx2"/>
                </a:solidFill>
              </a:rPr>
              <a:t>‘Animation’ </a:t>
            </a:r>
            <a:r>
              <a:rPr lang="en-US" sz="2400" dirty="0"/>
              <a:t>tab</a:t>
            </a:r>
          </a:p>
          <a:p>
            <a:r>
              <a:rPr lang="en-US" sz="2400" dirty="0"/>
              <a:t>Choose </a:t>
            </a:r>
            <a:r>
              <a:rPr lang="en-US" sz="2400" dirty="0">
                <a:solidFill>
                  <a:schemeClr val="tx2"/>
                </a:solidFill>
              </a:rPr>
              <a:t>‘Custom Animation’ </a:t>
            </a:r>
            <a:r>
              <a:rPr lang="en-US" sz="2400" dirty="0"/>
              <a:t>in tool bar</a:t>
            </a:r>
          </a:p>
          <a:p>
            <a:r>
              <a:rPr lang="en-US" sz="2400" dirty="0">
                <a:solidFill>
                  <a:schemeClr val="tx2"/>
                </a:solidFill>
              </a:rPr>
              <a:t>‘Add Effect’ </a:t>
            </a:r>
            <a:r>
              <a:rPr lang="en-US" sz="2400" dirty="0"/>
              <a:t>appears</a:t>
            </a:r>
          </a:p>
          <a:p>
            <a:pPr lvl="1"/>
            <a:r>
              <a:rPr lang="en-US" sz="2400" dirty="0"/>
              <a:t>Choose which of the 4 types of animation you want. </a:t>
            </a:r>
          </a:p>
          <a:p>
            <a:pPr lvl="1"/>
            <a:r>
              <a:rPr lang="en-US" sz="2400" dirty="0"/>
              <a:t>Then select your effect from the submenu</a:t>
            </a:r>
          </a:p>
          <a:p>
            <a:r>
              <a:rPr lang="en-US" sz="2400" dirty="0"/>
              <a:t>Select ‘Auto Preview’ to see the animation</a:t>
            </a:r>
          </a:p>
        </p:txBody>
      </p:sp>
    </p:spTree>
    <p:extLst>
      <p:ext uri="{BB962C8B-B14F-4D97-AF65-F5344CB8AC3E}">
        <p14:creationId xmlns:p14="http://schemas.microsoft.com/office/powerpoint/2010/main" val="5790739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015" y="123568"/>
            <a:ext cx="3100754" cy="527445"/>
          </a:xfrm>
        </p:spPr>
        <p:txBody>
          <a:bodyPr/>
          <a:lstStyle/>
          <a:p>
            <a:pPr algn="l"/>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To Animate</a:t>
            </a:r>
          </a:p>
        </p:txBody>
      </p:sp>
      <p:sp>
        <p:nvSpPr>
          <p:cNvPr id="3" name="Content Placeholder 2"/>
          <p:cNvSpPr>
            <a:spLocks noGrp="1"/>
          </p:cNvSpPr>
          <p:nvPr>
            <p:ph idx="1"/>
          </p:nvPr>
        </p:nvSpPr>
        <p:spPr>
          <a:xfrm>
            <a:off x="211015" y="728188"/>
            <a:ext cx="8475785" cy="5841497"/>
          </a:xfrm>
        </p:spPr>
        <p:txBody>
          <a:bodyPr>
            <a:normAutofit/>
          </a:bodyPr>
          <a:lstStyle/>
          <a:p>
            <a:pPr marL="0" indent="0">
              <a:buNone/>
            </a:pPr>
            <a:br>
              <a:rPr lang="en-US" dirty="0"/>
            </a:br>
            <a:br>
              <a:rPr lang="en-US" dirty="0"/>
            </a:br>
            <a:endParaRPr lang="en-US" dirty="0"/>
          </a:p>
          <a:p>
            <a:endParaRPr lang="en-US" dirty="0"/>
          </a:p>
          <a:p>
            <a:endParaRPr lang="en-US" dirty="0"/>
          </a:p>
          <a:p>
            <a:endParaRPr lang="en-US" dirty="0"/>
          </a:p>
          <a:p>
            <a:endParaRPr lang="en-US" dirty="0"/>
          </a:p>
        </p:txBody>
      </p:sp>
      <p:pic>
        <p:nvPicPr>
          <p:cNvPr id="4" name="Picture 3"/>
          <p:cNvPicPr>
            <a:picLocks noChangeAspect="1"/>
          </p:cNvPicPr>
          <p:nvPr/>
        </p:nvPicPr>
        <p:blipFill>
          <a:blip r:embed="rId2" cstate="print"/>
          <a:stretch>
            <a:fillRect/>
          </a:stretch>
        </p:blipFill>
        <p:spPr>
          <a:xfrm>
            <a:off x="907519" y="651013"/>
            <a:ext cx="7429500" cy="5020407"/>
          </a:xfrm>
          <a:prstGeom prst="rect">
            <a:avLst/>
          </a:prstGeom>
        </p:spPr>
      </p:pic>
    </p:spTree>
    <p:extLst>
      <p:ext uri="{BB962C8B-B14F-4D97-AF65-F5344CB8AC3E}">
        <p14:creationId xmlns:p14="http://schemas.microsoft.com/office/powerpoint/2010/main" val="21302252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965077"/>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To adapt your Effect</a:t>
            </a:r>
          </a:p>
        </p:txBody>
      </p:sp>
      <p:pic>
        <p:nvPicPr>
          <p:cNvPr id="4" name="Content Placeholder 3"/>
          <p:cNvPicPr>
            <a:picLocks noGrp="1" noChangeAspect="1"/>
          </p:cNvPicPr>
          <p:nvPr>
            <p:ph idx="1"/>
          </p:nvPr>
        </p:nvPicPr>
        <p:blipFill>
          <a:blip r:embed="rId2" cstate="print"/>
          <a:stretch>
            <a:fillRect/>
          </a:stretch>
        </p:blipFill>
        <p:spPr>
          <a:xfrm>
            <a:off x="1691680" y="1808402"/>
            <a:ext cx="5750919" cy="2974613"/>
          </a:xfrm>
        </p:spPr>
      </p:pic>
    </p:spTree>
    <p:extLst>
      <p:ext uri="{BB962C8B-B14F-4D97-AF65-F5344CB8AC3E}">
        <p14:creationId xmlns:p14="http://schemas.microsoft.com/office/powerpoint/2010/main" val="9122189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2222"/>
            <a:ext cx="7924800" cy="677009"/>
          </a:xfrm>
        </p:spPr>
        <p:txBody>
          <a:bodyPr>
            <a:normAutofit/>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Transitions</a:t>
            </a:r>
          </a:p>
        </p:txBody>
      </p:sp>
      <p:sp>
        <p:nvSpPr>
          <p:cNvPr id="3" name="Content Placeholder 2"/>
          <p:cNvSpPr>
            <a:spLocks noGrp="1"/>
          </p:cNvSpPr>
          <p:nvPr>
            <p:ph idx="1"/>
          </p:nvPr>
        </p:nvSpPr>
        <p:spPr>
          <a:xfrm>
            <a:off x="609600" y="1072661"/>
            <a:ext cx="7924800" cy="4487879"/>
          </a:xfrm>
        </p:spPr>
        <p:txBody>
          <a:bodyPr>
            <a:normAutofit/>
          </a:bodyPr>
          <a:lstStyle/>
          <a:p>
            <a:r>
              <a:rPr lang="en-US" sz="2400" dirty="0">
                <a:latin typeface="Calibri" panose="020F0502020204030204" pitchFamily="34" charset="0"/>
                <a:cs typeface="Calibri" panose="020F0502020204030204" pitchFamily="34" charset="0"/>
              </a:rPr>
              <a:t>Alters how the slides appears in the show</a:t>
            </a:r>
          </a:p>
          <a:p>
            <a:r>
              <a:rPr lang="en-US" sz="2400" dirty="0">
                <a:latin typeface="Calibri" panose="020F0502020204030204" pitchFamily="34" charset="0"/>
                <a:cs typeface="Calibri" panose="020F0502020204030204" pitchFamily="34" charset="0"/>
              </a:rPr>
              <a:t>Choose ‘Animations’</a:t>
            </a:r>
          </a:p>
          <a:p>
            <a:r>
              <a:rPr lang="en-US" sz="2400" dirty="0">
                <a:latin typeface="Calibri" panose="020F0502020204030204" pitchFamily="34" charset="0"/>
                <a:cs typeface="Calibri" panose="020F0502020204030204" pitchFamily="34" charset="0"/>
              </a:rPr>
              <a:t>Select the type of transition you want</a:t>
            </a:r>
          </a:p>
          <a:p>
            <a:r>
              <a:rPr lang="en-US" sz="2400" dirty="0">
                <a:latin typeface="Calibri" panose="020F0502020204030204" pitchFamily="34" charset="0"/>
                <a:cs typeface="Calibri" panose="020F0502020204030204" pitchFamily="34" charset="0"/>
              </a:rPr>
              <a:t>Then set timings on the toolbar</a:t>
            </a:r>
          </a:p>
          <a:p>
            <a:pPr lvl="1"/>
            <a:r>
              <a:rPr lang="en-US" sz="2400" dirty="0">
                <a:latin typeface="Calibri" panose="020F0502020204030204" pitchFamily="34" charset="0"/>
                <a:cs typeface="Calibri" panose="020F0502020204030204" pitchFamily="34" charset="0"/>
              </a:rPr>
              <a:t>Select ‘on click’ or ‘mouse over’</a:t>
            </a:r>
          </a:p>
          <a:p>
            <a:pPr lvl="1"/>
            <a:r>
              <a:rPr lang="en-US" sz="2400" dirty="0">
                <a:latin typeface="Calibri" panose="020F0502020204030204" pitchFamily="34" charset="0"/>
                <a:cs typeface="Calibri" panose="020F0502020204030204" pitchFamily="34" charset="0"/>
              </a:rPr>
              <a:t>Timing in seconds</a:t>
            </a:r>
          </a:p>
          <a:p>
            <a:pPr lvl="1"/>
            <a:r>
              <a:rPr lang="en-US" sz="2400" dirty="0">
                <a:latin typeface="Calibri" panose="020F0502020204030204" pitchFamily="34" charset="0"/>
                <a:cs typeface="Calibri" panose="020F0502020204030204" pitchFamily="34" charset="0"/>
              </a:rPr>
              <a:t>Then ‘apply to all’ or just that slide</a:t>
            </a:r>
          </a:p>
        </p:txBody>
      </p:sp>
      <p:pic>
        <p:nvPicPr>
          <p:cNvPr id="5" name="Picture 4"/>
          <p:cNvPicPr>
            <a:picLocks noChangeAspect="1"/>
          </p:cNvPicPr>
          <p:nvPr/>
        </p:nvPicPr>
        <p:blipFill>
          <a:blip r:embed="rId2" cstate="print"/>
          <a:stretch>
            <a:fillRect/>
          </a:stretch>
        </p:blipFill>
        <p:spPr>
          <a:xfrm>
            <a:off x="767225" y="4249144"/>
            <a:ext cx="7767175" cy="1173706"/>
          </a:xfrm>
          <a:prstGeom prst="rect">
            <a:avLst/>
          </a:prstGeom>
        </p:spPr>
      </p:pic>
    </p:spTree>
    <p:extLst>
      <p:ext uri="{BB962C8B-B14F-4D97-AF65-F5344CB8AC3E}">
        <p14:creationId xmlns:p14="http://schemas.microsoft.com/office/powerpoint/2010/main" val="34733560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92516"/>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Review Tab</a:t>
            </a:r>
          </a:p>
        </p:txBody>
      </p:sp>
      <p:sp>
        <p:nvSpPr>
          <p:cNvPr id="3" name="Content Placeholder 2"/>
          <p:cNvSpPr>
            <a:spLocks noGrp="1"/>
          </p:cNvSpPr>
          <p:nvPr>
            <p:ph idx="1"/>
          </p:nvPr>
        </p:nvSpPr>
        <p:spPr>
          <a:xfrm>
            <a:off x="609600" y="967154"/>
            <a:ext cx="7924800" cy="4747846"/>
          </a:xfrm>
        </p:spPr>
        <p:txBody>
          <a:bodyPr>
            <a:normAutofit/>
          </a:bodyPr>
          <a:lstStyle/>
          <a:p>
            <a:r>
              <a:rPr lang="en-US" sz="2800"/>
              <a:t>Spelling, Thesaurus etc.</a:t>
            </a:r>
          </a:p>
        </p:txBody>
      </p:sp>
      <p:pic>
        <p:nvPicPr>
          <p:cNvPr id="5" name="Picture 4"/>
          <p:cNvPicPr>
            <a:picLocks noChangeAspect="1"/>
          </p:cNvPicPr>
          <p:nvPr/>
        </p:nvPicPr>
        <p:blipFill rotWithShape="1">
          <a:blip r:embed="rId2" cstate="print"/>
          <a:srcRect b="46726"/>
          <a:stretch/>
        </p:blipFill>
        <p:spPr>
          <a:xfrm>
            <a:off x="227953" y="1999648"/>
            <a:ext cx="8675324" cy="3091097"/>
          </a:xfrm>
          <a:prstGeom prst="rect">
            <a:avLst/>
          </a:prstGeom>
        </p:spPr>
      </p:pic>
    </p:spTree>
    <p:extLst>
      <p:ext uri="{BB962C8B-B14F-4D97-AF65-F5344CB8AC3E}">
        <p14:creationId xmlns:p14="http://schemas.microsoft.com/office/powerpoint/2010/main" val="31547002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820" y="274639"/>
            <a:ext cx="7924800" cy="639762"/>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Viewing your Slides</a:t>
            </a:r>
          </a:p>
        </p:txBody>
      </p:sp>
      <p:sp>
        <p:nvSpPr>
          <p:cNvPr id="3" name="Content Placeholder 2"/>
          <p:cNvSpPr>
            <a:spLocks noGrp="1"/>
          </p:cNvSpPr>
          <p:nvPr>
            <p:ph idx="1"/>
          </p:nvPr>
        </p:nvSpPr>
        <p:spPr>
          <a:xfrm>
            <a:off x="609600" y="1116623"/>
            <a:ext cx="7924800" cy="4598377"/>
          </a:xfrm>
        </p:spPr>
        <p:txBody>
          <a:bodyPr>
            <a:normAutofit/>
          </a:bodyPr>
          <a:lstStyle/>
          <a:p>
            <a:r>
              <a:rPr lang="en-US" sz="2400"/>
              <a:t>Normal – with or without side bar</a:t>
            </a:r>
          </a:p>
          <a:p>
            <a:r>
              <a:rPr lang="en-US" sz="2400"/>
              <a:t>Sorter – view of all at the same time</a:t>
            </a:r>
          </a:p>
          <a:p>
            <a:r>
              <a:rPr lang="en-US" sz="2400"/>
              <a:t>Slide Show – as a show</a:t>
            </a:r>
          </a:p>
        </p:txBody>
      </p:sp>
      <p:pic>
        <p:nvPicPr>
          <p:cNvPr id="4" name="Picture 3"/>
          <p:cNvPicPr>
            <a:picLocks noChangeAspect="1"/>
          </p:cNvPicPr>
          <p:nvPr/>
        </p:nvPicPr>
        <p:blipFill>
          <a:blip r:embed="rId2" cstate="print"/>
          <a:stretch>
            <a:fillRect/>
          </a:stretch>
        </p:blipFill>
        <p:spPr>
          <a:xfrm>
            <a:off x="1716394" y="2599641"/>
            <a:ext cx="3472605" cy="2843510"/>
          </a:xfrm>
          <a:prstGeom prst="rect">
            <a:avLst/>
          </a:prstGeom>
        </p:spPr>
      </p:pic>
    </p:spTree>
    <p:extLst>
      <p:ext uri="{BB962C8B-B14F-4D97-AF65-F5344CB8AC3E}">
        <p14:creationId xmlns:p14="http://schemas.microsoft.com/office/powerpoint/2010/main" val="35208697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04593"/>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Save as…</a:t>
            </a:r>
          </a:p>
        </p:txBody>
      </p:sp>
      <p:sp>
        <p:nvSpPr>
          <p:cNvPr id="3" name="Content Placeholder 2"/>
          <p:cNvSpPr>
            <a:spLocks noGrp="1"/>
          </p:cNvSpPr>
          <p:nvPr>
            <p:ph idx="1"/>
          </p:nvPr>
        </p:nvSpPr>
        <p:spPr>
          <a:xfrm>
            <a:off x="609600" y="1283796"/>
            <a:ext cx="7924800" cy="4290408"/>
          </a:xfrm>
        </p:spPr>
        <p:txBody>
          <a:bodyPr>
            <a:normAutofit/>
          </a:bodyPr>
          <a:lstStyle/>
          <a:p>
            <a:pPr>
              <a:lnSpc>
                <a:spcPct val="200000"/>
              </a:lnSpc>
            </a:pPr>
            <a:r>
              <a:rPr lang="en-US" sz="2400" dirty="0"/>
              <a:t>Save as a PowerPoint file (.ppt or .pptx)</a:t>
            </a:r>
          </a:p>
          <a:p>
            <a:pPr>
              <a:lnSpc>
                <a:spcPct val="200000"/>
              </a:lnSpc>
            </a:pPr>
            <a:r>
              <a:rPr lang="en-US" sz="2400" dirty="0"/>
              <a:t>Save as ‘PowerPoint Show’ .ppts</a:t>
            </a:r>
          </a:p>
          <a:p>
            <a:pPr>
              <a:lnSpc>
                <a:spcPct val="200000"/>
              </a:lnSpc>
            </a:pPr>
            <a:r>
              <a:rPr lang="en-US" sz="2400" dirty="0"/>
              <a:t>Save as pdf file  (.pdf) when you want to upload the file to Moodle, the web etc. and don’t need to make any further changes.</a:t>
            </a:r>
          </a:p>
        </p:txBody>
      </p:sp>
    </p:spTree>
    <p:extLst>
      <p:ext uri="{BB962C8B-B14F-4D97-AF65-F5344CB8AC3E}">
        <p14:creationId xmlns:p14="http://schemas.microsoft.com/office/powerpoint/2010/main" val="2348836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65411"/>
            <a:ext cx="7924800" cy="674931"/>
          </a:xfrm>
        </p:spPr>
        <p:txBody>
          <a:bodyPr/>
          <a:lstStyle/>
          <a:p>
            <a:pPr algn="ctr"/>
            <a: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In Summary</a:t>
            </a:r>
          </a:p>
        </p:txBody>
      </p:sp>
      <p:sp>
        <p:nvSpPr>
          <p:cNvPr id="3" name="Content Placeholder 2"/>
          <p:cNvSpPr>
            <a:spLocks noGrp="1"/>
          </p:cNvSpPr>
          <p:nvPr>
            <p:ph idx="1"/>
          </p:nvPr>
        </p:nvSpPr>
        <p:spPr>
          <a:xfrm>
            <a:off x="609600" y="762450"/>
            <a:ext cx="7924800" cy="4589585"/>
          </a:xfrm>
        </p:spPr>
        <p:txBody>
          <a:bodyPr>
            <a:normAutofit fontScale="92500" lnSpcReduction="20000"/>
          </a:bodyPr>
          <a:lstStyle/>
          <a:p>
            <a:pPr>
              <a:lnSpc>
                <a:spcPct val="200000"/>
              </a:lnSpc>
            </a:pPr>
            <a:r>
              <a:rPr lang="en-GB" sz="2800" dirty="0"/>
              <a:t>Presenting material is a necessary skill these days both in academia and employment</a:t>
            </a:r>
          </a:p>
          <a:p>
            <a:pPr>
              <a:lnSpc>
                <a:spcPct val="200000"/>
              </a:lnSpc>
            </a:pPr>
            <a:r>
              <a:rPr lang="en-GB" sz="2800" dirty="0"/>
              <a:t>To present using PowerPoint follow the </a:t>
            </a:r>
            <a:r>
              <a:rPr lang="en-GB" sz="2800" dirty="0">
                <a:solidFill>
                  <a:schemeClr val="tx2"/>
                </a:solidFill>
              </a:rPr>
              <a:t>ABC</a:t>
            </a:r>
            <a:r>
              <a:rPr lang="en-GB" sz="2800" dirty="0"/>
              <a:t> of presentations</a:t>
            </a:r>
          </a:p>
          <a:p>
            <a:pPr>
              <a:lnSpc>
                <a:spcPct val="200000"/>
              </a:lnSpc>
            </a:pPr>
            <a:r>
              <a:rPr lang="en-GB" sz="2800" dirty="0"/>
              <a:t>Using PowerPoint effectively means being accurate, brief and clear*</a:t>
            </a:r>
          </a:p>
          <a:p>
            <a:endParaRPr lang="en-GB" dirty="0"/>
          </a:p>
        </p:txBody>
      </p:sp>
      <p:sp>
        <p:nvSpPr>
          <p:cNvPr id="5" name="TextBox 4"/>
          <p:cNvSpPr txBox="1"/>
          <p:nvPr/>
        </p:nvSpPr>
        <p:spPr>
          <a:xfrm>
            <a:off x="4914900" y="5325225"/>
            <a:ext cx="4589585" cy="253916"/>
          </a:xfrm>
          <a:prstGeom prst="rect">
            <a:avLst/>
          </a:prstGeom>
          <a:noFill/>
        </p:spPr>
        <p:txBody>
          <a:bodyPr wrap="square" rtlCol="0">
            <a:spAutoFit/>
          </a:bodyPr>
          <a:lstStyle/>
          <a:p>
            <a:r>
              <a:rPr lang="en-GB" sz="1050" dirty="0"/>
              <a:t>*Modified from an original presentation by </a:t>
            </a:r>
            <a:r>
              <a:rPr lang="en-GB" sz="1050" dirty="0">
                <a:hlinkClick r:id="rId2"/>
              </a:rPr>
              <a:t>Luci </a:t>
            </a:r>
            <a:r>
              <a:rPr lang="en-GB" sz="1050" dirty="0" err="1">
                <a:hlinkClick r:id="rId2"/>
              </a:rPr>
              <a:t>Attala</a:t>
            </a:r>
            <a:r>
              <a:rPr lang="en-GB" sz="1050" dirty="0">
                <a:hlinkClick r:id="rId2"/>
              </a:rPr>
              <a:t> TSD </a:t>
            </a:r>
            <a:r>
              <a:rPr lang="en-GB" sz="1050" dirty="0"/>
              <a:t>2011.</a:t>
            </a:r>
          </a:p>
        </p:txBody>
      </p:sp>
    </p:spTree>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6FE5051-D079-4167-AFB2-8B0C5A3B53CC}" vid="{14081ED8-0C6F-4686-A374-EAE3A1F7B1AB}"/>
    </a:ext>
  </a:extLst>
</a:theme>
</file>

<file path=ppt/theme/theme2.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3C633D1-0E97-4707-8BB8-D4881A227704}">
  <ds:schemaRefs>
    <ds:schemaRef ds:uri="http://purl.org/dc/elements/1.1/"/>
    <ds:schemaRef ds:uri="http://schemas.microsoft.com/office/2006/documentManagement/types"/>
    <ds:schemaRef ds:uri="f66716c4-314f-46c1-b01e-5a44c61897d8"/>
    <ds:schemaRef ds:uri="http://purl.org/dc/terms/"/>
    <ds:schemaRef ds:uri="http://purl.org/dc/dcmitype/"/>
    <ds:schemaRef ds:uri="http://schemas.microsoft.com/office/infopath/2007/PartnerControls"/>
    <ds:schemaRef ds:uri="http://schemas.openxmlformats.org/package/2006/metadata/core-properties"/>
    <ds:schemaRef ds:uri="a908d394-d138-480e-87a3-ff44c37f991a"/>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8E579191-A031-4F12-83D9-C949838FA3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1462179-756B-42B4-BC50-5CCBCC9A09A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31</TotalTime>
  <Words>1256</Words>
  <Application>Microsoft Office PowerPoint</Application>
  <PresentationFormat>On-screen Show (4:3)</PresentationFormat>
  <Paragraphs>162</Paragraphs>
  <Slides>29</Slides>
  <Notes>11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29</vt:i4>
      </vt:variant>
    </vt:vector>
  </HeadingPairs>
  <TitlesOfParts>
    <vt:vector size="37" baseType="lpstr">
      <vt:lpstr>Myriad Pro</vt:lpstr>
      <vt:lpstr>Corbel</vt:lpstr>
      <vt:lpstr>Arial</vt:lpstr>
      <vt:lpstr>Calibri</vt:lpstr>
      <vt:lpstr>Wingdings</vt:lpstr>
      <vt:lpstr>Arial Rounded MT Bold</vt:lpstr>
      <vt:lpstr>UWTSD</vt:lpstr>
      <vt:lpstr>SftWP July 15</vt:lpstr>
      <vt:lpstr>    Creating Presentations  in PowerPoint   </vt:lpstr>
      <vt:lpstr>PowerPoint Presentation</vt:lpstr>
      <vt:lpstr>The aim of your presentation</vt:lpstr>
      <vt:lpstr>The ABC of Presenting</vt:lpstr>
      <vt:lpstr>Creating your PowerPoint </vt:lpstr>
      <vt:lpstr>Before the presentation</vt:lpstr>
      <vt:lpstr>During the presentation</vt:lpstr>
      <vt:lpstr>Presenting yourself</vt:lpstr>
      <vt:lpstr>Creating a PowerPoint Presentation</vt:lpstr>
      <vt:lpstr>The Tool Bar</vt:lpstr>
      <vt:lpstr>The Tool Bar</vt:lpstr>
      <vt:lpstr>Charts:  Copying data from Excel into PP</vt:lpstr>
      <vt:lpstr>New Slide and Slide types</vt:lpstr>
      <vt:lpstr>Choosing a theme</vt:lpstr>
      <vt:lpstr>Colours and Fonts</vt:lpstr>
      <vt:lpstr>Backgrounds </vt:lpstr>
      <vt:lpstr>Inserting Pictures </vt:lpstr>
      <vt:lpstr>Adjusting Pictures </vt:lpstr>
      <vt:lpstr>Inserting more info</vt:lpstr>
      <vt:lpstr>Lists </vt:lpstr>
      <vt:lpstr>Animations </vt:lpstr>
      <vt:lpstr>To Animate</vt:lpstr>
      <vt:lpstr>To Animate</vt:lpstr>
      <vt:lpstr>To adapt your Effect</vt:lpstr>
      <vt:lpstr>Transitions</vt:lpstr>
      <vt:lpstr>Review Tab</vt:lpstr>
      <vt:lpstr>Viewing your Slides</vt:lpstr>
      <vt:lpstr>Save as…</vt:lpstr>
      <vt:lpstr>In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PowerPoint Presentations</dc:title>
  <dc:creator>Julia Ault</dc:creator>
  <cp:lastModifiedBy>Julia Ault</cp:lastModifiedBy>
  <cp:revision>7</cp:revision>
  <dcterms:modified xsi:type="dcterms:W3CDTF">2018-07-13T13:45:26Z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y fmtid="{D5CDD505-2E9C-101B-9397-08002B2CF9AE}" pid="3" name="IsMyDocuments">
    <vt:bool>true</vt:bool>
  </property>
</Properties>
</file>