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68" r:id="rId3"/>
    <p:sldId id="278" r:id="rId4"/>
    <p:sldId id="257" r:id="rId5"/>
    <p:sldId id="258" r:id="rId6"/>
    <p:sldId id="279" r:id="rId7"/>
    <p:sldId id="260" r:id="rId8"/>
    <p:sldId id="280" r:id="rId9"/>
    <p:sldId id="263" r:id="rId10"/>
    <p:sldId id="264" r:id="rId11"/>
    <p:sldId id="265" r:id="rId12"/>
    <p:sldId id="266" r:id="rId13"/>
    <p:sldId id="267"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802"/>
    <p:restoredTop sz="93396"/>
  </p:normalViewPr>
  <p:slideViewPr>
    <p:cSldViewPr snapToObjects="1">
      <p:cViewPr varScale="1">
        <p:scale>
          <a:sx n="64" d="100"/>
          <a:sy n="64" d="100"/>
        </p:scale>
        <p:origin x="184" y="6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39E14F-BDB4-B44C-BB70-56046B8133E0}" type="datetimeFigureOut">
              <a:rPr lang="en-US" smtClean="0"/>
              <a:t>5/16/18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F073BB-0CA4-1E40-855D-CDF9E17EE789}" type="slidenum">
              <a:rPr lang="en-US" smtClean="0"/>
              <a:t>‹#›</a:t>
            </a:fld>
            <a:endParaRPr lang="en-US" dirty="0"/>
          </a:p>
        </p:txBody>
      </p:sp>
    </p:spTree>
    <p:extLst>
      <p:ext uri="{BB962C8B-B14F-4D97-AF65-F5344CB8AC3E}">
        <p14:creationId xmlns:p14="http://schemas.microsoft.com/office/powerpoint/2010/main" val="542654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2D6441-BA7C-494F-891D-1F6D12861CED}" type="datetimeFigureOut">
              <a:rPr lang="en-US" smtClean="0"/>
              <a:pPr/>
              <a:t>5/16/18</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9F284A-9266-6744-A6C5-A81415A9B2DF}"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1E2A2E60-24D6-4E4F-83A2-9CCA77BA9598}"/>
              </a:ext>
            </a:extLst>
          </p:cNvPr>
          <p:cNvSpPr>
            <a:spLocks noGrp="1" noChangeArrowheads="1"/>
          </p:cNvSpPr>
          <p:nvPr>
            <p:ph type="ctrTitle" sz="quarter"/>
          </p:nvPr>
        </p:nvSpPr>
        <p:spPr>
          <a:effectLst>
            <a:outerShdw blurRad="63500" dist="35915" dir="16979978" algn="ctr" rotWithShape="0">
              <a:srgbClr val="808080">
                <a:alpha val="75000"/>
              </a:srgbClr>
            </a:outerShdw>
          </a:effectLst>
        </p:spPr>
        <p:txBody>
          <a:bodyPr/>
          <a:lstStyle/>
          <a:p>
            <a:pPr eaLnBrk="1" hangingPunct="1">
              <a:defRPr/>
            </a:pPr>
            <a:r>
              <a:rPr lang="en-US"/>
              <a:t>Paul’s Letter to the Galatians</a:t>
            </a:r>
          </a:p>
        </p:txBody>
      </p:sp>
      <p:sp>
        <p:nvSpPr>
          <p:cNvPr id="2051" name="Rectangle 3">
            <a:extLst>
              <a:ext uri="{FF2B5EF4-FFF2-40B4-BE49-F238E27FC236}">
                <a16:creationId xmlns:a16="http://schemas.microsoft.com/office/drawing/2014/main" id="{F9D63C46-22DA-AC48-9A15-1990C6136791}"/>
              </a:ext>
            </a:extLst>
          </p:cNvPr>
          <p:cNvSpPr>
            <a:spLocks noGrp="1" noChangeArrowheads="1"/>
          </p:cNvSpPr>
          <p:nvPr>
            <p:ph type="subTitle" sz="quarter" idx="1"/>
          </p:nvPr>
        </p:nvSpPr>
        <p:spPr>
          <a:effectLst>
            <a:outerShdw blurRad="63500" dist="25399" dir="16979931" algn="ctr" rotWithShape="0">
              <a:srgbClr val="808080">
                <a:alpha val="75000"/>
              </a:srgbClr>
            </a:outerShdw>
          </a:effectLst>
        </p:spPr>
        <p:txBody>
          <a:bodyPr/>
          <a:lstStyle/>
          <a:p>
            <a:pPr eaLnBrk="1" hangingPunct="1">
              <a:defRPr/>
            </a:pPr>
            <a:r>
              <a:rPr lang="en-US"/>
              <a:t>Galatians 1: Paul’s Defence of his  Apostleship</a:t>
            </a:r>
          </a:p>
        </p:txBody>
      </p:sp>
    </p:spTree>
    <p:extLst>
      <p:ext uri="{BB962C8B-B14F-4D97-AF65-F5344CB8AC3E}">
        <p14:creationId xmlns:p14="http://schemas.microsoft.com/office/powerpoint/2010/main" val="2752298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296CE514-7530-7246-8BC9-BDBA48EEDB49}"/>
              </a:ext>
            </a:extLst>
          </p:cNvPr>
          <p:cNvSpPr>
            <a:spLocks noGrp="1" noChangeArrowheads="1"/>
          </p:cNvSpPr>
          <p:nvPr>
            <p:ph type="title"/>
          </p:nvPr>
        </p:nvSpPr>
        <p:spPr/>
        <p:txBody>
          <a:bodyPr/>
          <a:lstStyle/>
          <a:p>
            <a:pPr eaLnBrk="1" hangingPunct="1"/>
            <a:r>
              <a:rPr lang="en-GB" altLang="en-US"/>
              <a:t>Key Issues</a:t>
            </a:r>
          </a:p>
        </p:txBody>
      </p:sp>
      <p:sp>
        <p:nvSpPr>
          <p:cNvPr id="14338" name="Content Placeholder 2">
            <a:extLst>
              <a:ext uri="{FF2B5EF4-FFF2-40B4-BE49-F238E27FC236}">
                <a16:creationId xmlns:a16="http://schemas.microsoft.com/office/drawing/2014/main" id="{51BBD2A0-0A5E-AE4A-AEE1-5CDA610115FA}"/>
              </a:ext>
            </a:extLst>
          </p:cNvPr>
          <p:cNvSpPr>
            <a:spLocks noGrp="1" noChangeArrowheads="1"/>
          </p:cNvSpPr>
          <p:nvPr>
            <p:ph idx="1"/>
          </p:nvPr>
        </p:nvSpPr>
        <p:spPr/>
        <p:txBody>
          <a:bodyPr/>
          <a:lstStyle/>
          <a:p>
            <a:pPr eaLnBrk="1" hangingPunct="1"/>
            <a:r>
              <a:rPr lang="en-GB" altLang="en-US" dirty="0"/>
              <a:t>Galatians 5:2: ‘the crux of the matter’.</a:t>
            </a:r>
          </a:p>
          <a:p>
            <a:pPr eaLnBrk="1" hangingPunct="1"/>
            <a:endParaRPr lang="en-GB" altLang="en-US" dirty="0"/>
          </a:p>
          <a:p>
            <a:pPr eaLnBrk="1" hangingPunct="1"/>
            <a:r>
              <a:rPr lang="en-GB" altLang="en-US" dirty="0"/>
              <a:t>Does one have to become a Jew in order to become a Christian?</a:t>
            </a:r>
          </a:p>
          <a:p>
            <a:pPr eaLnBrk="1" hangingPunct="1"/>
            <a:endParaRPr lang="en-GB" altLang="en-US" dirty="0"/>
          </a:p>
          <a:p>
            <a:pPr eaLnBrk="1" hangingPunct="1"/>
            <a:r>
              <a:rPr lang="en-GB" altLang="en-US" dirty="0"/>
              <a:t>If the Torah is now superfluous, from where do Christians get their moral guidance?</a:t>
            </a:r>
          </a:p>
        </p:txBody>
      </p:sp>
    </p:spTree>
    <p:extLst>
      <p:ext uri="{BB962C8B-B14F-4D97-AF65-F5344CB8AC3E}">
        <p14:creationId xmlns:p14="http://schemas.microsoft.com/office/powerpoint/2010/main" val="1446675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3BBF5E3F-D537-5444-B58E-FDCD6CB4553C}"/>
              </a:ext>
            </a:extLst>
          </p:cNvPr>
          <p:cNvSpPr>
            <a:spLocks noGrp="1" noChangeArrowheads="1"/>
          </p:cNvSpPr>
          <p:nvPr>
            <p:ph type="title"/>
          </p:nvPr>
        </p:nvSpPr>
        <p:spPr/>
        <p:txBody>
          <a:bodyPr/>
          <a:lstStyle/>
          <a:p>
            <a:pPr eaLnBrk="1" hangingPunct="1"/>
            <a:r>
              <a:rPr lang="en-GB" altLang="en-US"/>
              <a:t>The Form of Galatians</a:t>
            </a:r>
          </a:p>
        </p:txBody>
      </p:sp>
      <p:sp>
        <p:nvSpPr>
          <p:cNvPr id="15362" name="Content Placeholder 2">
            <a:extLst>
              <a:ext uri="{FF2B5EF4-FFF2-40B4-BE49-F238E27FC236}">
                <a16:creationId xmlns:a16="http://schemas.microsoft.com/office/drawing/2014/main" id="{0B8B793C-EA58-9E4D-9D67-F27D1BE288F7}"/>
              </a:ext>
            </a:extLst>
          </p:cNvPr>
          <p:cNvSpPr>
            <a:spLocks noGrp="1" noChangeArrowheads="1"/>
          </p:cNvSpPr>
          <p:nvPr>
            <p:ph idx="1"/>
          </p:nvPr>
        </p:nvSpPr>
        <p:spPr>
          <a:xfrm>
            <a:off x="457200" y="1600200"/>
            <a:ext cx="8229600" cy="4738688"/>
          </a:xfrm>
        </p:spPr>
        <p:txBody>
          <a:bodyPr/>
          <a:lstStyle/>
          <a:p>
            <a:pPr eaLnBrk="1" hangingPunct="1">
              <a:buFont typeface="Wingdings" pitchFamily="2" charset="2"/>
              <a:buNone/>
            </a:pPr>
            <a:r>
              <a:rPr lang="en-GB" altLang="en-US" sz="2400" dirty="0"/>
              <a:t>1: 1-5			Letter Prescript</a:t>
            </a:r>
          </a:p>
          <a:p>
            <a:pPr eaLnBrk="1" hangingPunct="1">
              <a:buFont typeface="Wingdings" pitchFamily="2" charset="2"/>
              <a:buNone/>
            </a:pPr>
            <a:r>
              <a:rPr lang="en-GB" altLang="en-US" sz="2400" dirty="0"/>
              <a:t>1: 6-11			Introduction</a:t>
            </a:r>
          </a:p>
          <a:p>
            <a:pPr eaLnBrk="1" hangingPunct="1">
              <a:buFont typeface="Wingdings" pitchFamily="2" charset="2"/>
              <a:buNone/>
            </a:pPr>
            <a:r>
              <a:rPr lang="en-GB" altLang="en-US" sz="2400" dirty="0"/>
              <a:t>1: 12-2:14		Narration of the facts at issue</a:t>
            </a:r>
          </a:p>
          <a:p>
            <a:pPr eaLnBrk="1" hangingPunct="1">
              <a:buFont typeface="Wingdings" pitchFamily="2" charset="2"/>
              <a:buNone/>
            </a:pPr>
            <a:r>
              <a:rPr lang="en-GB" altLang="en-US" sz="2400" dirty="0"/>
              <a:t>2:15-21		Proposition (matters of agreement and 							disagreement; basic themes)</a:t>
            </a:r>
          </a:p>
          <a:p>
            <a:pPr eaLnBrk="1" hangingPunct="1">
              <a:buFont typeface="Wingdings" pitchFamily="2" charset="2"/>
              <a:buNone/>
            </a:pPr>
            <a:r>
              <a:rPr lang="en-GB" altLang="en-US" sz="2400" dirty="0"/>
              <a:t>3:1-4:31		Confirmation (development of basic themes)</a:t>
            </a:r>
          </a:p>
          <a:p>
            <a:pPr eaLnBrk="1" hangingPunct="1">
              <a:buFont typeface="Wingdings" pitchFamily="2" charset="2"/>
              <a:buNone/>
            </a:pPr>
            <a:r>
              <a:rPr lang="en-GB" altLang="en-US" sz="2400" dirty="0"/>
              <a:t>5:1-6:10		Exhortation</a:t>
            </a:r>
          </a:p>
          <a:p>
            <a:pPr eaLnBrk="1" hangingPunct="1">
              <a:buFont typeface="Wingdings" pitchFamily="2" charset="2"/>
              <a:buNone/>
            </a:pPr>
            <a:r>
              <a:rPr lang="en-GB" altLang="en-US" sz="2400" dirty="0"/>
              <a:t>6:11-18		Letter Postscript</a:t>
            </a:r>
          </a:p>
          <a:p>
            <a:pPr lvl="4" eaLnBrk="1" hangingPunct="1">
              <a:buFont typeface="Wingdings" pitchFamily="2" charset="2"/>
              <a:buNone/>
            </a:pPr>
            <a:r>
              <a:rPr lang="en-GB" altLang="en-US" dirty="0"/>
              <a:t>                                                        (H D Betz, 1979)</a:t>
            </a:r>
          </a:p>
          <a:p>
            <a:pPr lvl="4" eaLnBrk="1" hangingPunct="1"/>
            <a:endParaRPr lang="en-GB" altLang="en-US" sz="1200" dirty="0"/>
          </a:p>
          <a:p>
            <a:pPr eaLnBrk="1" hangingPunct="1"/>
            <a:endParaRPr lang="en-GB" altLang="en-US" dirty="0"/>
          </a:p>
        </p:txBody>
      </p:sp>
    </p:spTree>
    <p:extLst>
      <p:ext uri="{BB962C8B-B14F-4D97-AF65-F5344CB8AC3E}">
        <p14:creationId xmlns:p14="http://schemas.microsoft.com/office/powerpoint/2010/main" val="3065132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a:extLst>
              <a:ext uri="{FF2B5EF4-FFF2-40B4-BE49-F238E27FC236}">
                <a16:creationId xmlns:a16="http://schemas.microsoft.com/office/drawing/2014/main" id="{FD7A033D-D481-D84F-866B-1AD76B60E613}"/>
              </a:ext>
            </a:extLst>
          </p:cNvPr>
          <p:cNvSpPr>
            <a:spLocks noGrp="1" noChangeArrowheads="1"/>
          </p:cNvSpPr>
          <p:nvPr>
            <p:ph type="title"/>
          </p:nvPr>
        </p:nvSpPr>
        <p:spPr/>
        <p:txBody>
          <a:bodyPr/>
          <a:lstStyle/>
          <a:p>
            <a:pPr eaLnBrk="1" hangingPunct="1"/>
            <a:r>
              <a:rPr lang="en-US" altLang="en-US"/>
              <a:t>Galatians 1:1-5</a:t>
            </a:r>
          </a:p>
        </p:txBody>
      </p:sp>
      <p:sp>
        <p:nvSpPr>
          <p:cNvPr id="16386" name="Rectangle 3">
            <a:extLst>
              <a:ext uri="{FF2B5EF4-FFF2-40B4-BE49-F238E27FC236}">
                <a16:creationId xmlns:a16="http://schemas.microsoft.com/office/drawing/2014/main" id="{CC63625B-9ADE-964D-9936-38B74DA833A0}"/>
              </a:ext>
            </a:extLst>
          </p:cNvPr>
          <p:cNvSpPr>
            <a:spLocks noGrp="1" noChangeArrowheads="1"/>
          </p:cNvSpPr>
          <p:nvPr>
            <p:ph idx="1"/>
          </p:nvPr>
        </p:nvSpPr>
        <p:spPr>
          <a:xfrm>
            <a:off x="457200" y="1600200"/>
            <a:ext cx="8229600" cy="4495800"/>
          </a:xfrm>
        </p:spPr>
        <p:txBody>
          <a:bodyPr/>
          <a:lstStyle/>
          <a:p>
            <a:pPr eaLnBrk="1" hangingPunct="1">
              <a:buFont typeface="Wingdings" pitchFamily="2" charset="2"/>
              <a:buNone/>
            </a:pPr>
            <a:r>
              <a:rPr lang="en-US" altLang="en-US" sz="2400" dirty="0"/>
              <a:t>	</a:t>
            </a:r>
            <a:r>
              <a:rPr lang="en-US" altLang="en-US" sz="2400" dirty="0">
                <a:solidFill>
                  <a:srgbClr val="FFFF00"/>
                </a:solidFill>
              </a:rPr>
              <a:t>[1]	Paul an apostle - sent neither by human commission nor from human authorities, but through Jesus Christ and God the Father, who raised him from the dead - [2] and all the members of God’s family who are with me,</a:t>
            </a:r>
          </a:p>
          <a:p>
            <a:pPr eaLnBrk="1" hangingPunct="1">
              <a:buFont typeface="Wingdings" pitchFamily="2" charset="2"/>
              <a:buNone/>
            </a:pPr>
            <a:r>
              <a:rPr lang="en-US" altLang="en-US" sz="2400" dirty="0">
                <a:solidFill>
                  <a:srgbClr val="FFFF00"/>
                </a:solidFill>
              </a:rPr>
              <a:t>	To the churches in Galatia:</a:t>
            </a:r>
          </a:p>
          <a:p>
            <a:pPr eaLnBrk="1" hangingPunct="1">
              <a:buFont typeface="Wingdings" pitchFamily="2" charset="2"/>
              <a:buNone/>
            </a:pPr>
            <a:r>
              <a:rPr lang="en-US" altLang="en-US" sz="2400" dirty="0">
                <a:solidFill>
                  <a:srgbClr val="FFFF00"/>
                </a:solidFill>
              </a:rPr>
              <a:t>	[3] Grace to you and peace from God our Father  and the Lord Jesus Christ, [4] who gave himself for our sins to set us free from the present evil age, according to the will of our God and Father, [5] to whom be the glory forever and ever. Amen.</a:t>
            </a:r>
          </a:p>
        </p:txBody>
      </p:sp>
    </p:spTree>
    <p:extLst>
      <p:ext uri="{BB962C8B-B14F-4D97-AF65-F5344CB8AC3E}">
        <p14:creationId xmlns:p14="http://schemas.microsoft.com/office/powerpoint/2010/main" val="276910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a:extLst>
              <a:ext uri="{FF2B5EF4-FFF2-40B4-BE49-F238E27FC236}">
                <a16:creationId xmlns:a16="http://schemas.microsoft.com/office/drawing/2014/main" id="{E5AA597D-9432-2144-A5B6-CF6965BB30E7}"/>
              </a:ext>
            </a:extLst>
          </p:cNvPr>
          <p:cNvSpPr>
            <a:spLocks noGrp="1" noChangeArrowheads="1"/>
          </p:cNvSpPr>
          <p:nvPr>
            <p:ph type="title"/>
          </p:nvPr>
        </p:nvSpPr>
        <p:spPr/>
        <p:txBody>
          <a:bodyPr/>
          <a:lstStyle/>
          <a:p>
            <a:pPr eaLnBrk="1" hangingPunct="1"/>
            <a:r>
              <a:rPr lang="en-US" altLang="en-US"/>
              <a:t>Initial Greetings</a:t>
            </a:r>
          </a:p>
        </p:txBody>
      </p:sp>
      <p:sp>
        <p:nvSpPr>
          <p:cNvPr id="17410" name="Rectangle 3">
            <a:extLst>
              <a:ext uri="{FF2B5EF4-FFF2-40B4-BE49-F238E27FC236}">
                <a16:creationId xmlns:a16="http://schemas.microsoft.com/office/drawing/2014/main" id="{8F85594E-73DB-B34A-9270-854CEFD035F0}"/>
              </a:ext>
            </a:extLst>
          </p:cNvPr>
          <p:cNvSpPr>
            <a:spLocks noGrp="1" noChangeArrowheads="1"/>
          </p:cNvSpPr>
          <p:nvPr>
            <p:ph idx="1"/>
          </p:nvPr>
        </p:nvSpPr>
        <p:spPr/>
        <p:txBody>
          <a:bodyPr/>
          <a:lstStyle/>
          <a:p>
            <a:pPr eaLnBrk="1" hangingPunct="1"/>
            <a:r>
              <a:rPr lang="en-US" altLang="en-US"/>
              <a:t>Unusual for Paul, he offers an extended description of his apostolic credentials in the opening section of his letter. Why?</a:t>
            </a:r>
          </a:p>
          <a:p>
            <a:pPr eaLnBrk="1" hangingPunct="1"/>
            <a:r>
              <a:rPr lang="en-US" altLang="en-US"/>
              <a:t>‘Mirror-reading’ of the text: were some opponents attempting to cast doubt on his claim to apostolic status?</a:t>
            </a:r>
          </a:p>
        </p:txBody>
      </p:sp>
    </p:spTree>
    <p:extLst>
      <p:ext uri="{BB962C8B-B14F-4D97-AF65-F5344CB8AC3E}">
        <p14:creationId xmlns:p14="http://schemas.microsoft.com/office/powerpoint/2010/main" val="610129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a:extLst>
              <a:ext uri="{FF2B5EF4-FFF2-40B4-BE49-F238E27FC236}">
                <a16:creationId xmlns:a16="http://schemas.microsoft.com/office/drawing/2014/main" id="{E6DF568C-CFA4-7C4B-B966-8661BD1DBA51}"/>
              </a:ext>
            </a:extLst>
          </p:cNvPr>
          <p:cNvSpPr>
            <a:spLocks noGrp="1" noChangeArrowheads="1"/>
          </p:cNvSpPr>
          <p:nvPr>
            <p:ph type="title"/>
          </p:nvPr>
        </p:nvSpPr>
        <p:spPr/>
        <p:txBody>
          <a:bodyPr/>
          <a:lstStyle/>
          <a:p>
            <a:pPr eaLnBrk="1" hangingPunct="1"/>
            <a:r>
              <a:rPr lang="en-US" altLang="en-US"/>
              <a:t>Definition(s) of an Apostle</a:t>
            </a:r>
          </a:p>
        </p:txBody>
      </p:sp>
      <p:sp>
        <p:nvSpPr>
          <p:cNvPr id="18434" name="Rectangle 3">
            <a:extLst>
              <a:ext uri="{FF2B5EF4-FFF2-40B4-BE49-F238E27FC236}">
                <a16:creationId xmlns:a16="http://schemas.microsoft.com/office/drawing/2014/main" id="{101D72EF-8730-6843-B470-1ACE06BB090E}"/>
              </a:ext>
            </a:extLst>
          </p:cNvPr>
          <p:cNvSpPr>
            <a:spLocks noGrp="1" noChangeArrowheads="1"/>
          </p:cNvSpPr>
          <p:nvPr>
            <p:ph idx="1"/>
          </p:nvPr>
        </p:nvSpPr>
        <p:spPr>
          <a:xfrm>
            <a:off x="457200" y="1600200"/>
            <a:ext cx="8229600" cy="4495800"/>
          </a:xfrm>
        </p:spPr>
        <p:txBody>
          <a:bodyPr/>
          <a:lstStyle/>
          <a:p>
            <a:pPr marL="609600" indent="-609600" eaLnBrk="1" hangingPunct="1">
              <a:lnSpc>
                <a:spcPct val="90000"/>
              </a:lnSpc>
            </a:pPr>
            <a:r>
              <a:rPr lang="en-US" altLang="en-US" sz="2800" dirty="0"/>
              <a:t>One sent/commissioned (from the Greek verb </a:t>
            </a:r>
            <a:r>
              <a:rPr lang="en-US" altLang="en-US" sz="2800" i="1" dirty="0" err="1"/>
              <a:t>apostell</a:t>
            </a:r>
            <a:r>
              <a:rPr lang="en-US" altLang="ja-JP" sz="2800" i="1" dirty="0" err="1">
                <a:ea typeface="ＭＳ Ｐゴシック" panose="020B0600070205080204" pitchFamily="34" charset="-128"/>
              </a:rPr>
              <a:t>ô</a:t>
            </a:r>
            <a:r>
              <a:rPr lang="en-US" altLang="ja-JP" sz="2800" dirty="0">
                <a:ea typeface="ＭＳ Ｐゴシック" panose="020B0600070205080204" pitchFamily="34" charset="-128"/>
              </a:rPr>
              <a:t> - to send) to establish churches (cf. II Corinthians 8:23).</a:t>
            </a:r>
          </a:p>
          <a:p>
            <a:pPr marL="609600" indent="-609600" eaLnBrk="1" hangingPunct="1">
              <a:lnSpc>
                <a:spcPct val="90000"/>
              </a:lnSpc>
              <a:buFont typeface="Arial" panose="020B0604020202020204" pitchFamily="34" charset="0"/>
              <a:buNone/>
            </a:pPr>
            <a:r>
              <a:rPr lang="en-US" altLang="ja-JP" sz="2800" dirty="0">
                <a:ea typeface="ＭＳ Ｐゴシック" panose="020B0600070205080204" pitchFamily="34" charset="-128"/>
              </a:rPr>
              <a:t>	</a:t>
            </a:r>
            <a:r>
              <a:rPr lang="en-US" altLang="ja-JP" sz="2800" dirty="0">
                <a:solidFill>
                  <a:srgbClr val="FFFF00"/>
                </a:solidFill>
                <a:ea typeface="ＭＳ Ｐゴシック" panose="020B0600070205080204" pitchFamily="34" charset="-128"/>
              </a:rPr>
              <a:t>Rejection of Paul’s mission to the Gentiles.</a:t>
            </a:r>
          </a:p>
          <a:p>
            <a:pPr marL="609600" indent="-609600" eaLnBrk="1" hangingPunct="1">
              <a:lnSpc>
                <a:spcPct val="90000"/>
              </a:lnSpc>
            </a:pPr>
            <a:r>
              <a:rPr lang="en-US" altLang="ja-JP" sz="2800" dirty="0">
                <a:ea typeface="ＭＳ Ｐゴシック" panose="020B0600070205080204" pitchFamily="34" charset="-128"/>
              </a:rPr>
              <a:t>One called or commissioned by the earthly Jesus, i.e. his disciples (cf. Acts 1:2, 26; 2:37, 42-43)</a:t>
            </a:r>
          </a:p>
          <a:p>
            <a:pPr marL="609600" indent="-609600" eaLnBrk="1" hangingPunct="1">
              <a:lnSpc>
                <a:spcPct val="90000"/>
              </a:lnSpc>
              <a:buFont typeface="Wingdings" pitchFamily="2" charset="2"/>
              <a:buNone/>
            </a:pPr>
            <a:r>
              <a:rPr lang="en-US" altLang="ja-JP" sz="2800" dirty="0">
                <a:ea typeface="ＭＳ Ｐゴシック" panose="020B0600070205080204" pitchFamily="34" charset="-128"/>
              </a:rPr>
              <a:t>	</a:t>
            </a:r>
            <a:r>
              <a:rPr lang="en-US" altLang="ja-JP" sz="2800" dirty="0">
                <a:solidFill>
                  <a:srgbClr val="FFFF00"/>
                </a:solidFill>
                <a:ea typeface="ＭＳ Ｐゴシック" panose="020B0600070205080204" pitchFamily="34" charset="-128"/>
              </a:rPr>
              <a:t>Paul had not been called by the earthly Jesus.</a:t>
            </a:r>
          </a:p>
          <a:p>
            <a:pPr marL="609600" indent="-609600" eaLnBrk="1" hangingPunct="1">
              <a:lnSpc>
                <a:spcPct val="90000"/>
              </a:lnSpc>
              <a:buFont typeface="Wingdings" pitchFamily="2" charset="2"/>
              <a:buNone/>
            </a:pPr>
            <a:r>
              <a:rPr lang="en-US" altLang="ja-JP" sz="2800" dirty="0">
                <a:solidFill>
                  <a:schemeClr val="hlink"/>
                </a:solidFill>
                <a:ea typeface="ＭＳ Ｐゴシック" panose="020B0600070205080204" pitchFamily="34" charset="-128"/>
              </a:rPr>
              <a:t>	Paul’s response: he received a direct commission from the risen Christ on the road to Damascus (see 1:1, 11-12).</a:t>
            </a:r>
            <a:endParaRPr lang="en-US" altLang="ja-JP" sz="2800" dirty="0">
              <a:ea typeface="ＭＳ Ｐゴシック" panose="020B0600070205080204" pitchFamily="34" charset="-128"/>
            </a:endParaRPr>
          </a:p>
          <a:p>
            <a:pPr marL="609600" indent="-609600" eaLnBrk="1" hangingPunct="1">
              <a:lnSpc>
                <a:spcPct val="90000"/>
              </a:lnSpc>
              <a:buFont typeface="Arial" panose="020B0604020202020204" pitchFamily="34" charset="0"/>
              <a:buNone/>
            </a:pPr>
            <a:endParaRPr lang="en-US" altLang="en-US" sz="2800" dirty="0"/>
          </a:p>
        </p:txBody>
      </p:sp>
    </p:spTree>
    <p:extLst>
      <p:ext uri="{BB962C8B-B14F-4D97-AF65-F5344CB8AC3E}">
        <p14:creationId xmlns:p14="http://schemas.microsoft.com/office/powerpoint/2010/main" val="1571260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a:extLst>
              <a:ext uri="{FF2B5EF4-FFF2-40B4-BE49-F238E27FC236}">
                <a16:creationId xmlns:a16="http://schemas.microsoft.com/office/drawing/2014/main" id="{ACAC7B45-7872-E541-AB1F-F2DAB3D5DF4C}"/>
              </a:ext>
            </a:extLst>
          </p:cNvPr>
          <p:cNvSpPr>
            <a:spLocks noGrp="1" noChangeArrowheads="1"/>
          </p:cNvSpPr>
          <p:nvPr>
            <p:ph type="title"/>
          </p:nvPr>
        </p:nvSpPr>
        <p:spPr/>
        <p:txBody>
          <a:bodyPr/>
          <a:lstStyle/>
          <a:p>
            <a:pPr eaLnBrk="1" hangingPunct="1"/>
            <a:r>
              <a:rPr lang="en-US" altLang="en-US"/>
              <a:t>Galatians 1:6-12</a:t>
            </a:r>
          </a:p>
        </p:txBody>
      </p:sp>
      <p:sp>
        <p:nvSpPr>
          <p:cNvPr id="19458" name="Rectangle 3">
            <a:extLst>
              <a:ext uri="{FF2B5EF4-FFF2-40B4-BE49-F238E27FC236}">
                <a16:creationId xmlns:a16="http://schemas.microsoft.com/office/drawing/2014/main" id="{236F6C67-9B2B-0044-A08D-6CB4874C7CC7}"/>
              </a:ext>
            </a:extLst>
          </p:cNvPr>
          <p:cNvSpPr>
            <a:spLocks noGrp="1" noChangeArrowheads="1"/>
          </p:cNvSpPr>
          <p:nvPr>
            <p:ph idx="1"/>
          </p:nvPr>
        </p:nvSpPr>
        <p:spPr>
          <a:xfrm>
            <a:off x="457200" y="1752600"/>
            <a:ext cx="8229600" cy="4343400"/>
          </a:xfrm>
        </p:spPr>
        <p:txBody>
          <a:bodyPr/>
          <a:lstStyle/>
          <a:p>
            <a:pPr eaLnBrk="1" hangingPunct="1">
              <a:lnSpc>
                <a:spcPct val="90000"/>
              </a:lnSpc>
              <a:buFont typeface="Wingdings" pitchFamily="2" charset="2"/>
              <a:buNone/>
            </a:pPr>
            <a:r>
              <a:rPr lang="en-US" altLang="en-US" sz="2000" dirty="0">
                <a:solidFill>
                  <a:schemeClr val="folHlink"/>
                </a:solidFill>
              </a:rPr>
              <a:t>	</a:t>
            </a:r>
            <a:r>
              <a:rPr lang="en-US" altLang="en-US" sz="2000" dirty="0">
                <a:solidFill>
                  <a:srgbClr val="FFFF00"/>
                </a:solidFill>
              </a:rPr>
              <a:t>[6] I am astonished that you are so quickly deserting the one who called you in the grace of Christ and are turning to a different gospel - [7] not that there is another gospel, but there are some who are confusing you and want to pervert the gospel of Christ. [8]  But even if we or an angel from heaven should proclaim to you a gospel contrary to what we proclaimed to you, let that one be accursed! [9] As we have said before, so now I repeat, if anyone proclaims to you a gospel contrary to what you received, let that one be accursed! </a:t>
            </a:r>
          </a:p>
          <a:p>
            <a:pPr eaLnBrk="1" hangingPunct="1">
              <a:lnSpc>
                <a:spcPct val="90000"/>
              </a:lnSpc>
              <a:buFont typeface="Wingdings" pitchFamily="2" charset="2"/>
              <a:buNone/>
            </a:pPr>
            <a:r>
              <a:rPr lang="en-US" altLang="en-US" sz="2000" dirty="0">
                <a:solidFill>
                  <a:srgbClr val="FFFF00"/>
                </a:solidFill>
              </a:rPr>
              <a:t>	[10] Am I now seeking human approval, or God’s approval? Or am I trying to please </a:t>
            </a:r>
            <a:r>
              <a:rPr lang="en-US" altLang="en-US" sz="2000" dirty="0" err="1">
                <a:solidFill>
                  <a:srgbClr val="FFFF00"/>
                </a:solidFill>
              </a:rPr>
              <a:t>people?If</a:t>
            </a:r>
            <a:r>
              <a:rPr lang="en-US" altLang="en-US" sz="2000" dirty="0">
                <a:solidFill>
                  <a:srgbClr val="FFFF00"/>
                </a:solidFill>
              </a:rPr>
              <a:t> I were still pleasing people, I would not be a servant of Christ. [11] For I want you to know, brothers and sisters, that the gospel that was proclaimed by me is not of human origin; [12] for I did not receive it from a human source, nor was I taught it, but I received it through a revelation of Jesus Christ.</a:t>
            </a:r>
          </a:p>
        </p:txBody>
      </p:sp>
    </p:spTree>
    <p:extLst>
      <p:ext uri="{BB962C8B-B14F-4D97-AF65-F5344CB8AC3E}">
        <p14:creationId xmlns:p14="http://schemas.microsoft.com/office/powerpoint/2010/main" val="2500686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A5D07993-58A7-DC48-A6BB-AF4C5E1D2B81}"/>
              </a:ext>
            </a:extLst>
          </p:cNvPr>
          <p:cNvSpPr>
            <a:spLocks noGrp="1" noChangeArrowheads="1"/>
          </p:cNvSpPr>
          <p:nvPr>
            <p:ph type="title"/>
          </p:nvPr>
        </p:nvSpPr>
        <p:spPr/>
        <p:txBody>
          <a:bodyPr/>
          <a:lstStyle/>
          <a:p>
            <a:pPr eaLnBrk="1" hangingPunct="1"/>
            <a:r>
              <a:rPr lang="en-US" altLang="en-US" sz="3600"/>
              <a:t>Paul’s Divine Calling (Gal 1:13-15)</a:t>
            </a:r>
            <a:endParaRPr lang="en-US" altLang="en-US"/>
          </a:p>
        </p:txBody>
      </p:sp>
      <p:sp>
        <p:nvSpPr>
          <p:cNvPr id="20482" name="Rectangle 3">
            <a:extLst>
              <a:ext uri="{FF2B5EF4-FFF2-40B4-BE49-F238E27FC236}">
                <a16:creationId xmlns:a16="http://schemas.microsoft.com/office/drawing/2014/main" id="{CB585A3F-FD9B-DE44-B08E-FE6B05C58E3A}"/>
              </a:ext>
            </a:extLst>
          </p:cNvPr>
          <p:cNvSpPr>
            <a:spLocks noGrp="1" noChangeArrowheads="1"/>
          </p:cNvSpPr>
          <p:nvPr>
            <p:ph idx="1"/>
          </p:nvPr>
        </p:nvSpPr>
        <p:spPr>
          <a:xfrm>
            <a:off x="457200" y="1524000"/>
            <a:ext cx="8229600" cy="4572000"/>
          </a:xfrm>
        </p:spPr>
        <p:txBody>
          <a:bodyPr/>
          <a:lstStyle/>
          <a:p>
            <a:pPr eaLnBrk="1" hangingPunct="1">
              <a:lnSpc>
                <a:spcPct val="90000"/>
              </a:lnSpc>
              <a:buFont typeface="Wingdings" pitchFamily="2" charset="2"/>
              <a:buNone/>
            </a:pPr>
            <a:r>
              <a:rPr lang="en-US" altLang="en-US" sz="2800" dirty="0">
                <a:solidFill>
                  <a:srgbClr val="FFFF00"/>
                </a:solidFill>
              </a:rPr>
              <a:t>	</a:t>
            </a:r>
            <a:r>
              <a:rPr lang="en-US" altLang="en-US" sz="2400" dirty="0">
                <a:solidFill>
                  <a:srgbClr val="FFFF00"/>
                </a:solidFill>
              </a:rPr>
              <a:t>[13] You have heard, no doubt, of my earlier life in Judaism. I was violently persecuting the church of God and was trying to destroy it. [14] I advanced in Judaism beyond many among my people of the same age, for I was far more zealous for the tradition of my ancestors. [15] But when God, who had set me apart before I was born and called me through his grace….</a:t>
            </a:r>
          </a:p>
          <a:p>
            <a:pPr eaLnBrk="1" hangingPunct="1">
              <a:lnSpc>
                <a:spcPct val="90000"/>
              </a:lnSpc>
              <a:buFont typeface="Wingdings" pitchFamily="2" charset="2"/>
              <a:buNone/>
            </a:pPr>
            <a:endParaRPr lang="en-US" altLang="en-US" sz="2400" dirty="0"/>
          </a:p>
          <a:p>
            <a:pPr eaLnBrk="1" hangingPunct="1">
              <a:lnSpc>
                <a:spcPct val="90000"/>
              </a:lnSpc>
              <a:buFont typeface="Wingdings" pitchFamily="2" charset="2"/>
              <a:buNone/>
            </a:pPr>
            <a:r>
              <a:rPr lang="en-US" altLang="en-US" sz="2400" dirty="0"/>
              <a:t>	</a:t>
            </a:r>
            <a:r>
              <a:rPr lang="en-US" altLang="en-US" sz="2400" dirty="0">
                <a:solidFill>
                  <a:schemeClr val="accent6">
                    <a:lumMod val="60000"/>
                    <a:lumOff val="40000"/>
                  </a:schemeClr>
                </a:solidFill>
              </a:rPr>
              <a:t>Dramatic transformation of the zealous persecutor into a zealous missionary.</a:t>
            </a:r>
          </a:p>
          <a:p>
            <a:pPr eaLnBrk="1" hangingPunct="1">
              <a:lnSpc>
                <a:spcPct val="90000"/>
              </a:lnSpc>
              <a:buFont typeface="Wingdings" pitchFamily="2" charset="2"/>
              <a:buNone/>
            </a:pPr>
            <a:r>
              <a:rPr lang="en-US" altLang="en-US" sz="2400" dirty="0">
                <a:solidFill>
                  <a:schemeClr val="accent6">
                    <a:lumMod val="60000"/>
                    <a:lumOff val="40000"/>
                  </a:schemeClr>
                </a:solidFill>
              </a:rPr>
              <a:t>	God called Paul from birth, echoing the call of the prophets of old (cf. Isa. 49:1; Jer. 1:5).</a:t>
            </a:r>
          </a:p>
        </p:txBody>
      </p:sp>
    </p:spTree>
    <p:extLst>
      <p:ext uri="{BB962C8B-B14F-4D97-AF65-F5344CB8AC3E}">
        <p14:creationId xmlns:p14="http://schemas.microsoft.com/office/powerpoint/2010/main" val="1457661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CA183B8F-1BA2-134A-AF32-63CDDCE9C30B}"/>
              </a:ext>
            </a:extLst>
          </p:cNvPr>
          <p:cNvSpPr>
            <a:spLocks noGrp="1" noChangeArrowheads="1"/>
          </p:cNvSpPr>
          <p:nvPr>
            <p:ph type="title"/>
          </p:nvPr>
        </p:nvSpPr>
        <p:spPr/>
        <p:txBody>
          <a:bodyPr>
            <a:normAutofit fontScale="90000"/>
          </a:bodyPr>
          <a:lstStyle/>
          <a:p>
            <a:pPr eaLnBrk="1" hangingPunct="1"/>
            <a:r>
              <a:rPr lang="en-US" altLang="en-US" sz="3600"/>
              <a:t>Paul’s Independence of the Jerusalem Church (1:15-24)</a:t>
            </a:r>
            <a:endParaRPr lang="en-US" altLang="en-US"/>
          </a:p>
        </p:txBody>
      </p:sp>
      <p:sp>
        <p:nvSpPr>
          <p:cNvPr id="21506" name="Rectangle 3">
            <a:extLst>
              <a:ext uri="{FF2B5EF4-FFF2-40B4-BE49-F238E27FC236}">
                <a16:creationId xmlns:a16="http://schemas.microsoft.com/office/drawing/2014/main" id="{656C7E72-6D65-9246-B73B-D987AD862284}"/>
              </a:ext>
            </a:extLst>
          </p:cNvPr>
          <p:cNvSpPr>
            <a:spLocks noGrp="1" noChangeArrowheads="1"/>
          </p:cNvSpPr>
          <p:nvPr>
            <p:ph idx="1"/>
          </p:nvPr>
        </p:nvSpPr>
        <p:spPr/>
        <p:txBody>
          <a:bodyPr/>
          <a:lstStyle/>
          <a:p>
            <a:pPr eaLnBrk="1" hangingPunct="1">
              <a:lnSpc>
                <a:spcPct val="90000"/>
              </a:lnSpc>
              <a:buFont typeface="Wingdings" pitchFamily="2" charset="2"/>
              <a:buNone/>
            </a:pPr>
            <a:r>
              <a:rPr lang="en-US" altLang="en-US" sz="2000" dirty="0"/>
              <a:t>	</a:t>
            </a:r>
            <a:r>
              <a:rPr lang="en-US" altLang="en-US" sz="2000" dirty="0">
                <a:solidFill>
                  <a:srgbClr val="FFFF00"/>
                </a:solidFill>
              </a:rPr>
              <a:t>[15] God called me through his grace and was pleased [16] to reveal his Son to me, so that I might proclaim him among the Gentiles, I did not confer with any human being, [17] nor did I go up to Jerusalem to those who were already apostles before me, but I went away at once into Arabia, and afterwards I returned to Damascus. [18] Then after three years I did go up to Jerusalem to visit Cephas and stayed with him fifteen days; [19] but I did not see any other apostle except James the Lord’s brother. [20] In what I am writing to you, before God, I do not lie! [21] Then I went into the regions of Syria and Cilicia, [22] and I was still unknown by sight to the churches of Judea that are in Christ; [23] they only heard it said, “The one who formerly was persecuting us is now proclaiming the faith he once tried to destroy.” [24] And they glorified God because of me.</a:t>
            </a:r>
          </a:p>
        </p:txBody>
      </p:sp>
    </p:spTree>
    <p:extLst>
      <p:ext uri="{BB962C8B-B14F-4D97-AF65-F5344CB8AC3E}">
        <p14:creationId xmlns:p14="http://schemas.microsoft.com/office/powerpoint/2010/main" val="1070317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345074AA-EB67-2140-91A9-7EB6D3F47F66}"/>
              </a:ext>
            </a:extLst>
          </p:cNvPr>
          <p:cNvSpPr>
            <a:spLocks noGrp="1" noChangeArrowheads="1"/>
          </p:cNvSpPr>
          <p:nvPr>
            <p:ph type="title"/>
          </p:nvPr>
        </p:nvSpPr>
        <p:spPr/>
        <p:txBody>
          <a:bodyPr/>
          <a:lstStyle/>
          <a:p>
            <a:pPr eaLnBrk="1" hangingPunct="1"/>
            <a:r>
              <a:rPr lang="en-US" altLang="en-US"/>
              <a:t>Paul’s Independence</a:t>
            </a:r>
          </a:p>
        </p:txBody>
      </p:sp>
      <p:sp>
        <p:nvSpPr>
          <p:cNvPr id="22530" name="Rectangle 3">
            <a:extLst>
              <a:ext uri="{FF2B5EF4-FFF2-40B4-BE49-F238E27FC236}">
                <a16:creationId xmlns:a16="http://schemas.microsoft.com/office/drawing/2014/main" id="{5D5C5C8E-BDED-D54A-99B5-5F03D6918970}"/>
              </a:ext>
            </a:extLst>
          </p:cNvPr>
          <p:cNvSpPr>
            <a:spLocks noGrp="1" noChangeArrowheads="1"/>
          </p:cNvSpPr>
          <p:nvPr>
            <p:ph idx="1"/>
          </p:nvPr>
        </p:nvSpPr>
        <p:spPr/>
        <p:txBody>
          <a:bodyPr/>
          <a:lstStyle/>
          <a:p>
            <a:pPr eaLnBrk="1" hangingPunct="1"/>
            <a:r>
              <a:rPr lang="en-US" altLang="en-US"/>
              <a:t>Did not confer with a human being (1:16).</a:t>
            </a:r>
          </a:p>
          <a:p>
            <a:pPr eaLnBrk="1" hangingPunct="1"/>
            <a:r>
              <a:rPr lang="en-US" altLang="en-US"/>
              <a:t>Spent three years in Arabia (1:16-17).</a:t>
            </a:r>
          </a:p>
          <a:p>
            <a:pPr eaLnBrk="1" hangingPunct="1"/>
            <a:r>
              <a:rPr lang="en-US" altLang="en-US"/>
              <a:t>Only a brief meeting with Peter in Jerusalem (1:18-19).</a:t>
            </a:r>
          </a:p>
          <a:p>
            <a:pPr eaLnBrk="1" hangingPunct="1"/>
            <a:r>
              <a:rPr lang="en-US" altLang="en-US"/>
              <a:t>Fourteen years pass before his next visit (2:1).</a:t>
            </a:r>
          </a:p>
        </p:txBody>
      </p:sp>
    </p:spTree>
    <p:extLst>
      <p:ext uri="{BB962C8B-B14F-4D97-AF65-F5344CB8AC3E}">
        <p14:creationId xmlns:p14="http://schemas.microsoft.com/office/powerpoint/2010/main" val="2728542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a:extLst>
              <a:ext uri="{FF2B5EF4-FFF2-40B4-BE49-F238E27FC236}">
                <a16:creationId xmlns:a16="http://schemas.microsoft.com/office/drawing/2014/main" id="{1456E63C-CC0E-3642-AA71-D3AA97B476D6}"/>
              </a:ext>
            </a:extLst>
          </p:cNvPr>
          <p:cNvSpPr>
            <a:spLocks noGrp="1" noChangeArrowheads="1"/>
          </p:cNvSpPr>
          <p:nvPr>
            <p:ph type="title"/>
          </p:nvPr>
        </p:nvSpPr>
        <p:spPr/>
        <p:txBody>
          <a:bodyPr>
            <a:normAutofit fontScale="90000"/>
          </a:bodyPr>
          <a:lstStyle/>
          <a:p>
            <a:pPr eaLnBrk="1" hangingPunct="1"/>
            <a:r>
              <a:rPr lang="en-US" altLang="en-US" sz="3600"/>
              <a:t>Seal of Approval by the Jerusalem Apostles (2:2-10)</a:t>
            </a:r>
            <a:endParaRPr lang="en-US" altLang="en-US"/>
          </a:p>
        </p:txBody>
      </p:sp>
      <p:sp>
        <p:nvSpPr>
          <p:cNvPr id="23554" name="Rectangle 3">
            <a:extLst>
              <a:ext uri="{FF2B5EF4-FFF2-40B4-BE49-F238E27FC236}">
                <a16:creationId xmlns:a16="http://schemas.microsoft.com/office/drawing/2014/main" id="{DB475EEB-7A76-2846-9CFD-1231B7E8D68E}"/>
              </a:ext>
            </a:extLst>
          </p:cNvPr>
          <p:cNvSpPr>
            <a:spLocks noGrp="1" noChangeArrowheads="1"/>
          </p:cNvSpPr>
          <p:nvPr>
            <p:ph idx="1"/>
          </p:nvPr>
        </p:nvSpPr>
        <p:spPr/>
        <p:txBody>
          <a:bodyPr/>
          <a:lstStyle/>
          <a:p>
            <a:pPr eaLnBrk="1" hangingPunct="1">
              <a:buFont typeface="Wingdings" pitchFamily="2" charset="2"/>
              <a:buNone/>
            </a:pPr>
            <a:r>
              <a:rPr lang="en-US" altLang="en-US" sz="2400" dirty="0">
                <a:solidFill>
                  <a:schemeClr val="folHlink"/>
                </a:solidFill>
              </a:rPr>
              <a:t>	</a:t>
            </a:r>
            <a:r>
              <a:rPr lang="en-US" altLang="en-US" sz="2400" dirty="0">
                <a:solidFill>
                  <a:srgbClr val="FFFF00"/>
                </a:solidFill>
              </a:rPr>
              <a:t>[7] When they [the acknowledged leaders] saw that I had ben entrusted with the gospel for the uncircumcised, just as Peter had been entrusted with the gospel for the circumcised [8] (for he who worked through Peter making him an apostle to the circumcised also worked through  me in sending me to the Gentiles) [9] and when James and Cephas and John, who were acknowledged pillars, recognized the grace that had been given to me, they gave to Barnabas and me the right hand of fellowship, agreeing that we should go to the Gentiles and they to the circumcised.</a:t>
            </a:r>
          </a:p>
        </p:txBody>
      </p:sp>
    </p:spTree>
    <p:extLst>
      <p:ext uri="{BB962C8B-B14F-4D97-AF65-F5344CB8AC3E}">
        <p14:creationId xmlns:p14="http://schemas.microsoft.com/office/powerpoint/2010/main" val="2546854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a:extLst>
              <a:ext uri="{FF2B5EF4-FFF2-40B4-BE49-F238E27FC236}">
                <a16:creationId xmlns:a16="http://schemas.microsoft.com/office/drawing/2014/main" id="{8C81768D-70E7-BF41-9A39-1C7C35DDAB92}"/>
              </a:ext>
            </a:extLst>
          </p:cNvPr>
          <p:cNvSpPr>
            <a:spLocks noGrp="1" noChangeArrowheads="1"/>
          </p:cNvSpPr>
          <p:nvPr>
            <p:ph type="title"/>
          </p:nvPr>
        </p:nvSpPr>
        <p:spPr/>
        <p:txBody>
          <a:bodyPr>
            <a:normAutofit fontScale="90000"/>
          </a:bodyPr>
          <a:lstStyle/>
          <a:p>
            <a:pPr eaLnBrk="1" hangingPunct="1"/>
            <a:r>
              <a:rPr lang="en-US" altLang="en-US"/>
              <a:t>The Incident at Antioch (Gal. 2:11-14)</a:t>
            </a:r>
          </a:p>
        </p:txBody>
      </p:sp>
      <p:sp>
        <p:nvSpPr>
          <p:cNvPr id="24578" name="Rectangle 3">
            <a:extLst>
              <a:ext uri="{FF2B5EF4-FFF2-40B4-BE49-F238E27FC236}">
                <a16:creationId xmlns:a16="http://schemas.microsoft.com/office/drawing/2014/main" id="{3CE7E361-AFC8-2340-B367-CAC868C4F609}"/>
              </a:ext>
            </a:extLst>
          </p:cNvPr>
          <p:cNvSpPr>
            <a:spLocks noGrp="1" noChangeArrowheads="1"/>
          </p:cNvSpPr>
          <p:nvPr>
            <p:ph idx="1"/>
          </p:nvPr>
        </p:nvSpPr>
        <p:spPr/>
        <p:txBody>
          <a:bodyPr/>
          <a:lstStyle/>
          <a:p>
            <a:pPr lvl="1" eaLnBrk="1" hangingPunct="1">
              <a:lnSpc>
                <a:spcPct val="90000"/>
              </a:lnSpc>
              <a:buFont typeface="Wingdings" pitchFamily="2" charset="2"/>
              <a:buNone/>
            </a:pPr>
            <a:r>
              <a:rPr lang="en-US" altLang="en-US" sz="2400" dirty="0">
                <a:solidFill>
                  <a:schemeClr val="folHlink"/>
                </a:solidFill>
              </a:rPr>
              <a:t>	</a:t>
            </a:r>
            <a:r>
              <a:rPr lang="en-US" altLang="en-US" sz="2400" dirty="0">
                <a:solidFill>
                  <a:srgbClr val="FFFF00"/>
                </a:solidFill>
              </a:rPr>
              <a:t>[11] But when Cephas came to Antioch, I opposed him to his face; because he stood self-condemned; [12] for until certain people came from James, he used to eat with the Gentiles. But after they came, he drew back and kept himself separate for fear of the circumcision faction. [13] And the other Jews joined him in this hypocrisy, so that even Barnabas was led astray by their hypocrisy. [14] But when I saw that they were not acting consistently with the truth of the gospel, I said to Cephas before them all, “If you, though a Jew, live like a Gentile and not like a Jew, how can you compel the Gentiles to live like Jews?”</a:t>
            </a:r>
          </a:p>
        </p:txBody>
      </p:sp>
    </p:spTree>
    <p:extLst>
      <p:ext uri="{BB962C8B-B14F-4D97-AF65-F5344CB8AC3E}">
        <p14:creationId xmlns:p14="http://schemas.microsoft.com/office/powerpoint/2010/main" val="710204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id="{B8884521-E08E-5345-9BC1-CC7FAB0C8AF9}"/>
              </a:ext>
            </a:extLst>
          </p:cNvPr>
          <p:cNvSpPr>
            <a:spLocks noGrp="1" noChangeArrowheads="1"/>
          </p:cNvSpPr>
          <p:nvPr>
            <p:ph type="title"/>
          </p:nvPr>
        </p:nvSpPr>
        <p:spPr/>
        <p:txBody>
          <a:bodyPr/>
          <a:lstStyle/>
          <a:p>
            <a:pPr eaLnBrk="1" hangingPunct="1"/>
            <a:r>
              <a:rPr lang="en-US" altLang="en-US"/>
              <a:t>Paul’s Defence of the Gospel</a:t>
            </a:r>
          </a:p>
        </p:txBody>
      </p:sp>
      <p:sp>
        <p:nvSpPr>
          <p:cNvPr id="25602" name="Rectangle 3">
            <a:extLst>
              <a:ext uri="{FF2B5EF4-FFF2-40B4-BE49-F238E27FC236}">
                <a16:creationId xmlns:a16="http://schemas.microsoft.com/office/drawing/2014/main" id="{7552A382-AD5D-CB42-85A5-5F395789CF6A}"/>
              </a:ext>
            </a:extLst>
          </p:cNvPr>
          <p:cNvSpPr>
            <a:spLocks noGrp="1" noChangeArrowheads="1"/>
          </p:cNvSpPr>
          <p:nvPr>
            <p:ph idx="1"/>
          </p:nvPr>
        </p:nvSpPr>
        <p:spPr/>
        <p:txBody>
          <a:bodyPr/>
          <a:lstStyle/>
          <a:p>
            <a:pPr eaLnBrk="1" hangingPunct="1">
              <a:lnSpc>
                <a:spcPct val="90000"/>
              </a:lnSpc>
              <a:buFont typeface="Wingdings" pitchFamily="2" charset="2"/>
              <a:buNone/>
            </a:pPr>
            <a:r>
              <a:rPr lang="en-US" altLang="en-US"/>
              <a:t>	Paul’s central aim is to defend the validity of the gospel preached by him: he has been commissioned by the risen Jesus </a:t>
            </a:r>
            <a:r>
              <a:rPr lang="en-US" altLang="en-US" i="1"/>
              <a:t>to be an apostle to the Gentiles.</a:t>
            </a:r>
          </a:p>
          <a:p>
            <a:pPr eaLnBrk="1" hangingPunct="1">
              <a:lnSpc>
                <a:spcPct val="90000"/>
              </a:lnSpc>
            </a:pPr>
            <a:endParaRPr lang="en-US" altLang="en-US" i="1"/>
          </a:p>
          <a:p>
            <a:pPr eaLnBrk="1" hangingPunct="1">
              <a:lnSpc>
                <a:spcPct val="90000"/>
              </a:lnSpc>
              <a:buFont typeface="Wingdings" pitchFamily="2" charset="2"/>
              <a:buNone/>
            </a:pPr>
            <a:r>
              <a:rPr lang="en-US" altLang="en-US"/>
              <a:t>	The gospel, according to Paul, is a message of salvation to all who have faith in Jesus.</a:t>
            </a:r>
          </a:p>
        </p:txBody>
      </p:sp>
    </p:spTree>
    <p:extLst>
      <p:ext uri="{BB962C8B-B14F-4D97-AF65-F5344CB8AC3E}">
        <p14:creationId xmlns:p14="http://schemas.microsoft.com/office/powerpoint/2010/main" val="3701870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846</TotalTime>
  <Words>224</Words>
  <Application>Microsoft Macintosh PowerPoint</Application>
  <PresentationFormat>On-screen Show (4:3)</PresentationFormat>
  <Paragraphs>53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ＭＳ Ｐゴシック</vt:lpstr>
      <vt:lpstr>Arial</vt:lpstr>
      <vt:lpstr>Calibri</vt:lpstr>
      <vt:lpstr>Wingdings</vt:lpstr>
      <vt:lpstr>Office Theme</vt:lpstr>
      <vt:lpstr>Paul’s Letter to the Galatians</vt:lpstr>
      <vt:lpstr>Key Issues</vt:lpstr>
      <vt:lpstr>The Form of Galatians</vt:lpstr>
      <vt:lpstr>Galatians 1:1-5</vt:lpstr>
      <vt:lpstr>Initial Greetings</vt:lpstr>
      <vt:lpstr>Definition(s) of an Apostle</vt:lpstr>
      <vt:lpstr>Galatians 1:6-12</vt:lpstr>
      <vt:lpstr>Paul’s Divine Calling (Gal 1:13-15)</vt:lpstr>
      <vt:lpstr>Paul’s Independence of the Jerusalem Church (1:15-24)</vt:lpstr>
      <vt:lpstr>Paul’s Independence</vt:lpstr>
      <vt:lpstr>Seal of Approval by the Jerusalem Apostles (2:2-10)</vt:lpstr>
      <vt:lpstr>The Incident at Antioch (Gal. 2:11-14)</vt:lpstr>
      <vt:lpstr>Paul’s Defence of the Gospel</vt:lpstr>
    </vt:vector>
  </TitlesOfParts>
  <Company/>
  <LinksUpToDate>false</LinksUpToDate>
  <SharedDoc>false</SharedDoc>
  <HyperlinksChanged>false</HyperlinksChanged>
  <AppVersion>16.0011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(HUSK5001)</dc:title>
  <dc:creator>Catrin Williams</dc:creator>
  <cp:lastModifiedBy>Microsoft Office User</cp:lastModifiedBy>
  <cp:revision>99</cp:revision>
  <dcterms:created xsi:type="dcterms:W3CDTF">2015-10-16T14:23:02Z</dcterms:created>
  <dcterms:modified xsi:type="dcterms:W3CDTF">2018-05-16T14:41:28Z</dcterms:modified>
</cp:coreProperties>
</file>