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4"/>
  </p:notesMasterIdLst>
  <p:sldIdLst>
    <p:sldId id="256" r:id="rId5"/>
    <p:sldId id="260" r:id="rId6"/>
    <p:sldId id="264" r:id="rId7"/>
    <p:sldId id="263" r:id="rId8"/>
    <p:sldId id="262" r:id="rId9"/>
    <p:sldId id="261" r:id="rId10"/>
    <p:sldId id="259" r:id="rId11"/>
    <p:sldId id="258" r:id="rId12"/>
    <p:sldId id="25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807792-B7F2-4D60-832A-6ED75C347A0F}" v="9" dt="2026-05-01T17:50:40.8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3" d="100"/>
          <a:sy n="93" d="100"/>
        </p:scale>
        <p:origin x="77" y="1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A92C1A-2883-4FBE-BE18-B2A78969DF19}" type="datetimeFigureOut">
              <a:t>5/1/2026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80C411-C878-439B-AEF8-C885F8232FD8}" type="slidenum">
              <a:t>‹#›</a:t>
            </a:fld>
            <a:endParaRPr lang="en-US"/>
          </a:p>
        </p:txBody>
      </p:sp>
    </p:spTree>
    <p:extLst>
      <p:ext uri="{BB962C8B-B14F-4D97-AF65-F5344CB8AC3E}">
        <p14:creationId xmlns:p14="http://schemas.microsoft.com/office/powerpoint/2010/main" val="2367871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Introduction to Hilton Hotels &amp; Resorts</a:t>
            </a:r>
          </a:p>
          <a:p>
            <a:r>
              <a:rPr lang="en-US" dirty="0"/>
              <a:t>Hilton Hotels and resorts are an international hospitality business that was established in 1919 by a man, Conrad Hilton. With over 120 countries, the organisation owns more than 7,000 properties offering various hotel brands to different client segments. Hilton has a reputation for providing quality experiences to guests, innovation and organisational values. Its values are to populate the earth with the light and warmth of hospitality, and the value towards the guests and the employees. The company puts a lot of emphasis on professional development and employee engagement. As employees undergo the employee lifecycle, which includes attraction, recruitment, onboarding, development, retention and separation, Hilton is manufacturing highly qualified personnel that widow the organisational success in the long-term.</a:t>
            </a:r>
          </a:p>
        </p:txBody>
      </p:sp>
      <p:sp>
        <p:nvSpPr>
          <p:cNvPr id="4" name="Slide Number Placeholder 3"/>
          <p:cNvSpPr>
            <a:spLocks noGrp="1"/>
          </p:cNvSpPr>
          <p:nvPr>
            <p:ph type="sldNum" sz="quarter" idx="5"/>
          </p:nvPr>
        </p:nvSpPr>
        <p:spPr/>
        <p:txBody>
          <a:bodyPr/>
          <a:lstStyle/>
          <a:p>
            <a:fld id="{2F80C411-C878-439B-AEF8-C885F8232FD8}" type="slidenum">
              <a:t>2</a:t>
            </a:fld>
            <a:endParaRPr lang="en-US"/>
          </a:p>
        </p:txBody>
      </p:sp>
    </p:spTree>
    <p:extLst>
      <p:ext uri="{BB962C8B-B14F-4D97-AF65-F5344CB8AC3E}">
        <p14:creationId xmlns:p14="http://schemas.microsoft.com/office/powerpoint/2010/main" val="11023389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Attraction</a:t>
            </a:r>
          </a:p>
          <a:p>
            <a:r>
              <a:rPr lang="en-US" dirty="0"/>
              <a:t>The lifecycle of the employees starts with the attraction stage, where </a:t>
            </a:r>
            <a:r>
              <a:rPr lang="en-US" dirty="0" err="1"/>
              <a:t>organisations</a:t>
            </a:r>
            <a:r>
              <a:rPr lang="en-US" dirty="0"/>
              <a:t> seek to attract potential employees even before they apply for a job. This level at Hilton is highly predetermined by the employer brand and corporate culture of the company. Hilton encourages a culture of diversity, inclusion, collaboration, and individual development at work.</a:t>
            </a:r>
          </a:p>
          <a:p>
            <a:r>
              <a:rPr lang="en-US" dirty="0"/>
              <a:t>These values are conveyed by the organisation via its official site, social networks and career pages. Hilton has more than once received the title of the best places to work, which reinforces its popularity and reputation and contributes to finding talented people who want to work in a </a:t>
            </a:r>
            <a:r>
              <a:rPr lang="en-US" dirty="0" err="1"/>
              <a:t>favourable</a:t>
            </a:r>
            <a:r>
              <a:rPr lang="en-US" dirty="0"/>
              <a:t> and supportive atmosphere (Bladen et al., 2023).</a:t>
            </a:r>
          </a:p>
          <a:p>
            <a:r>
              <a:rPr lang="en-US" dirty="0"/>
              <a:t>Hilton also says that it is expressing the benefits offered to its employees, including training, as well as career development programmes, to attract potential employees. The company stimulates a culture of hospitality, respect, and collaboration and, therefore, attracts people who hold similar values and are encouraged to provide high-quality services to the guests</a:t>
            </a:r>
          </a:p>
        </p:txBody>
      </p:sp>
      <p:sp>
        <p:nvSpPr>
          <p:cNvPr id="4" name="Slide Number Placeholder 3"/>
          <p:cNvSpPr>
            <a:spLocks noGrp="1"/>
          </p:cNvSpPr>
          <p:nvPr>
            <p:ph type="sldNum" sz="quarter" idx="5"/>
          </p:nvPr>
        </p:nvSpPr>
        <p:spPr/>
        <p:txBody>
          <a:bodyPr/>
          <a:lstStyle/>
          <a:p>
            <a:fld id="{2F80C411-C878-439B-AEF8-C885F8232FD8}" type="slidenum">
              <a:t>3</a:t>
            </a:fld>
            <a:endParaRPr lang="en-US"/>
          </a:p>
        </p:txBody>
      </p:sp>
    </p:spTree>
    <p:extLst>
      <p:ext uri="{BB962C8B-B14F-4D97-AF65-F5344CB8AC3E}">
        <p14:creationId xmlns:p14="http://schemas.microsoft.com/office/powerpoint/2010/main" val="5230034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Recruitment</a:t>
            </a:r>
          </a:p>
          <a:p>
            <a:r>
              <a:rPr lang="en-US" dirty="0"/>
              <a:t>Once the potential candidates are attracted, the recruitment process is initiated. Hilton employs contemporary recruitment techniques and online applications to handle the vacancy and the process of hiring. Hilton conducts most of the recruitment activities via its online careers portal, where applicants are able to search and find job openings and are able to make their applications electronically.</a:t>
            </a:r>
          </a:p>
          <a:p>
            <a:r>
              <a:rPr lang="en-US" dirty="0"/>
              <a:t>Recruitment software and applicant tracking systems are used by the company to go through the applications, screen the candidates and effectively run the hiring process (Walker, 2021). Through these tools, Hilton is able to manage numerous applications at the same time and screen qualified candidates within a short time.</a:t>
            </a:r>
          </a:p>
          <a:p>
            <a:r>
              <a:rPr lang="en-US" dirty="0"/>
              <a:t>The recruitment process typically includes multiple phases: application, screening, and interviews. Human resource people and department managers may also interview the candidates and help determine their experience, skills, and suitability for the position. Hilton is also keen on recruiting people who possess great communication abilities as well as dedication to customer service, which are critical attributes in the hotel sector.</a:t>
            </a:r>
          </a:p>
        </p:txBody>
      </p:sp>
      <p:sp>
        <p:nvSpPr>
          <p:cNvPr id="4" name="Slide Number Placeholder 3"/>
          <p:cNvSpPr>
            <a:spLocks noGrp="1"/>
          </p:cNvSpPr>
          <p:nvPr>
            <p:ph type="sldNum" sz="quarter" idx="5"/>
          </p:nvPr>
        </p:nvSpPr>
        <p:spPr/>
        <p:txBody>
          <a:bodyPr/>
          <a:lstStyle/>
          <a:p>
            <a:fld id="{2F80C411-C878-439B-AEF8-C885F8232FD8}" type="slidenum">
              <a:t>4</a:t>
            </a:fld>
            <a:endParaRPr lang="en-US"/>
          </a:p>
        </p:txBody>
      </p:sp>
    </p:spTree>
    <p:extLst>
      <p:ext uri="{BB962C8B-B14F-4D97-AF65-F5344CB8AC3E}">
        <p14:creationId xmlns:p14="http://schemas.microsoft.com/office/powerpoint/2010/main" val="36951841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Onboarding</a:t>
            </a:r>
          </a:p>
          <a:p>
            <a:r>
              <a:rPr lang="en-US" dirty="0"/>
              <a:t>The onboarding level starts in the case of successful recruitment of the candidate. Onboarding is carried out with a view to making the new employees familiar with the organisation, their job activities and the working environment. At Hilton, human resources usually initiates the onboarding process prior to the actual working day of the employee by sending messages.</a:t>
            </a:r>
          </a:p>
          <a:p>
            <a:r>
              <a:rPr lang="en-US" dirty="0"/>
              <a:t>These are the new employees who are informed about the company policies, organisational values and job expectations. Their managers welcome the employees and introduce them to their team members on their first day (Rahman et al., 2019). They can also be given a tour of the hotel to </a:t>
            </a:r>
            <a:r>
              <a:rPr lang="en-US" dirty="0" err="1"/>
              <a:t>familiarise</a:t>
            </a:r>
            <a:r>
              <a:rPr lang="en-US" dirty="0"/>
              <a:t> themselves with the working places such as the front office, housekeeping and food and beverage services.</a:t>
            </a:r>
          </a:p>
          <a:p>
            <a:r>
              <a:rPr lang="en-US" dirty="0"/>
              <a:t>Hilton also offers training, as well as orientation training, as onboarding. These programmes entail the training on the standards of customer service, health and safety processes, and the </a:t>
            </a:r>
            <a:r>
              <a:rPr lang="en-US" dirty="0" err="1"/>
              <a:t>utilisation</a:t>
            </a:r>
            <a:r>
              <a:rPr lang="en-US" dirty="0"/>
              <a:t> of hotel management systems. These exercises enable the employees to know their functions and to work effectively towards the organisation.</a:t>
            </a:r>
          </a:p>
        </p:txBody>
      </p:sp>
      <p:sp>
        <p:nvSpPr>
          <p:cNvPr id="4" name="Slide Number Placeholder 3"/>
          <p:cNvSpPr>
            <a:spLocks noGrp="1"/>
          </p:cNvSpPr>
          <p:nvPr>
            <p:ph type="sldNum" sz="quarter" idx="5"/>
          </p:nvPr>
        </p:nvSpPr>
        <p:spPr/>
        <p:txBody>
          <a:bodyPr/>
          <a:lstStyle/>
          <a:p>
            <a:fld id="{2F80C411-C878-439B-AEF8-C885F8232FD8}" type="slidenum">
              <a:t>5</a:t>
            </a:fld>
            <a:endParaRPr lang="en-US"/>
          </a:p>
        </p:txBody>
      </p:sp>
    </p:spTree>
    <p:extLst>
      <p:ext uri="{BB962C8B-B14F-4D97-AF65-F5344CB8AC3E}">
        <p14:creationId xmlns:p14="http://schemas.microsoft.com/office/powerpoint/2010/main" val="3207665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Development</a:t>
            </a:r>
          </a:p>
          <a:p>
            <a:r>
              <a:rPr lang="en-US" dirty="0"/>
              <a:t>Employee development is a significant step in the lifecycle of the type that deals with the assistance of employees in the enhancement of their skills and their career goals. Hilton has a high priority on professional development and the provision of different learning opportunities.</a:t>
            </a:r>
            <a:endParaRPr lang="en-US" dirty="0">
              <a:ea typeface="Calibri"/>
              <a:cs typeface="Calibri"/>
            </a:endParaRPr>
          </a:p>
          <a:p>
            <a:r>
              <a:rPr lang="en-US" dirty="0"/>
              <a:t>Hilton's leadership development programmes that equip employees to become managers towards management positions are one of the important strategies. These courses are aimed at training leadership, decision-making skills, and understanding of operations needed in the hospitality industry.</a:t>
            </a:r>
          </a:p>
          <a:p>
            <a:r>
              <a:rPr lang="en-US" dirty="0"/>
              <a:t>Another service Hilton provides to its staff is training workshops and online learning services that enable them to enhance their professional skills (Chen &amp; Lin, 2024). Feedback and performance appraisal are also significant in developing employees. Managers also review the performance of workers on a regular basis and give them feedback to enable them better and advance their careers.</a:t>
            </a:r>
          </a:p>
        </p:txBody>
      </p:sp>
      <p:sp>
        <p:nvSpPr>
          <p:cNvPr id="4" name="Slide Number Placeholder 3"/>
          <p:cNvSpPr>
            <a:spLocks noGrp="1"/>
          </p:cNvSpPr>
          <p:nvPr>
            <p:ph type="sldNum" sz="quarter" idx="5"/>
          </p:nvPr>
        </p:nvSpPr>
        <p:spPr/>
        <p:txBody>
          <a:bodyPr/>
          <a:lstStyle/>
          <a:p>
            <a:fld id="{2F80C411-C878-439B-AEF8-C885F8232FD8}" type="slidenum">
              <a:t>6</a:t>
            </a:fld>
            <a:endParaRPr lang="en-US"/>
          </a:p>
        </p:txBody>
      </p:sp>
    </p:spTree>
    <p:extLst>
      <p:ext uri="{BB962C8B-B14F-4D97-AF65-F5344CB8AC3E}">
        <p14:creationId xmlns:p14="http://schemas.microsoft.com/office/powerpoint/2010/main" val="10161652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Retention</a:t>
            </a:r>
          </a:p>
          <a:p>
            <a:r>
              <a:rPr lang="en-US" dirty="0"/>
              <a:t>The retention process revolves around what can be done to motivate employees to stay in the organisation. Hilton employs various measures to keep its talented employees and retain a consistent workforce.</a:t>
            </a:r>
          </a:p>
          <a:p>
            <a:r>
              <a:rPr lang="en-US" dirty="0"/>
              <a:t>Such a strategy as career growth and promotion is one of them. The staff is being motivated to improve themselves and advance to better positions in the institution (Bladen et al., 2023). Employee recognition programmes are also provided in Hilton, where outstanding performance is rewarded.</a:t>
            </a:r>
          </a:p>
          <a:p>
            <a:r>
              <a:rPr lang="en-US" dirty="0"/>
              <a:t>Employee satisfaction and retention are promoted through competitive salary, employee benefits and a conducive working environment. Hilton also encourages work-life balance and employee well-being programmes to encourage commitment and engagement.</a:t>
            </a:r>
          </a:p>
        </p:txBody>
      </p:sp>
      <p:sp>
        <p:nvSpPr>
          <p:cNvPr id="4" name="Slide Number Placeholder 3"/>
          <p:cNvSpPr>
            <a:spLocks noGrp="1"/>
          </p:cNvSpPr>
          <p:nvPr>
            <p:ph type="sldNum" sz="quarter" idx="5"/>
          </p:nvPr>
        </p:nvSpPr>
        <p:spPr/>
        <p:txBody>
          <a:bodyPr/>
          <a:lstStyle/>
          <a:p>
            <a:fld id="{2F80C411-C878-439B-AEF8-C885F8232FD8}" type="slidenum">
              <a:t>7</a:t>
            </a:fld>
            <a:endParaRPr lang="en-US"/>
          </a:p>
        </p:txBody>
      </p:sp>
    </p:spTree>
    <p:extLst>
      <p:ext uri="{BB962C8B-B14F-4D97-AF65-F5344CB8AC3E}">
        <p14:creationId xmlns:p14="http://schemas.microsoft.com/office/powerpoint/2010/main" val="32172972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Separation</a:t>
            </a:r>
          </a:p>
          <a:p>
            <a:r>
              <a:rPr lang="en-US" dirty="0"/>
              <a:t>Separation is the last process of the employee lifecycle, and it happens when an employee leaves the organisation either as a result of resignation, retirement and change of profession. Hilton approaches this phase with professionalism in order to have a </a:t>
            </a:r>
            <a:r>
              <a:rPr lang="en-US" dirty="0" err="1"/>
              <a:t>favourable</a:t>
            </a:r>
            <a:r>
              <a:rPr lang="en-US" dirty="0"/>
              <a:t> experience for the employees who are leaving.</a:t>
            </a:r>
          </a:p>
          <a:p>
            <a:r>
              <a:rPr lang="en-US" dirty="0"/>
              <a:t>In the course of separation, the employees give the company back some of its property in the form of uniforms or identification cards. Another method used by the organisation is to conduct exit interviews, where they obtain the feedback concerning the experience of the employee. This information can assist Hilton in determining ways it can improve workplace procedures and how they manage their employees.</a:t>
            </a:r>
          </a:p>
          <a:p>
            <a:r>
              <a:rPr lang="en-US" dirty="0"/>
              <a:t>The concept of separation management is critical in keeping Hilton with its positive reputation and having former employees exit the organisation without a bad experience.</a:t>
            </a:r>
          </a:p>
        </p:txBody>
      </p:sp>
      <p:sp>
        <p:nvSpPr>
          <p:cNvPr id="4" name="Slide Number Placeholder 3"/>
          <p:cNvSpPr>
            <a:spLocks noGrp="1"/>
          </p:cNvSpPr>
          <p:nvPr>
            <p:ph type="sldNum" sz="quarter" idx="5"/>
          </p:nvPr>
        </p:nvSpPr>
        <p:spPr/>
        <p:txBody>
          <a:bodyPr/>
          <a:lstStyle/>
          <a:p>
            <a:fld id="{2F80C411-C878-439B-AEF8-C885F8232FD8}" type="slidenum">
              <a:t>8</a:t>
            </a:fld>
            <a:endParaRPr lang="en-US"/>
          </a:p>
        </p:txBody>
      </p:sp>
    </p:spTree>
    <p:extLst>
      <p:ext uri="{BB962C8B-B14F-4D97-AF65-F5344CB8AC3E}">
        <p14:creationId xmlns:p14="http://schemas.microsoft.com/office/powerpoint/2010/main" val="1085499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References</a:t>
            </a:r>
          </a:p>
          <a:p>
            <a:r>
              <a:rPr lang="en-US" dirty="0"/>
              <a:t>Bladen, C., Kennell, J., Abson, E. and Wilde, N., 2023. </a:t>
            </a:r>
            <a:r>
              <a:rPr lang="en-US" i="1" dirty="0"/>
              <a:t>Events management: An introduction.</a:t>
            </a:r>
            <a:r>
              <a:rPr lang="en-US" dirty="0"/>
              <a:t> 3rd ed. London: Routledge.</a:t>
            </a:r>
          </a:p>
          <a:p>
            <a:r>
              <a:rPr lang="en-US" dirty="0" err="1"/>
              <a:t>Boussard</a:t>
            </a:r>
            <a:r>
              <a:rPr lang="en-US" dirty="0"/>
              <a:t>, S., 2021. </a:t>
            </a:r>
            <a:r>
              <a:rPr lang="en-US" i="1" dirty="0"/>
              <a:t>Food and beverage management in the luxury hotel industry.</a:t>
            </a:r>
            <a:r>
              <a:rPr lang="en-US" dirty="0"/>
              <a:t> 1st ed. New York: Business Expert Press.</a:t>
            </a:r>
            <a:endParaRPr lang="en-US" dirty="0">
              <a:ea typeface="Calibri"/>
              <a:cs typeface="Calibri"/>
            </a:endParaRPr>
          </a:p>
          <a:p>
            <a:r>
              <a:rPr lang="en-US" dirty="0"/>
              <a:t>Chen, C.M. and Lin, Y.L., 2024. The environmental uncertainty effects on the business cycle of Taiwanese hotel industry. </a:t>
            </a:r>
            <a:r>
              <a:rPr lang="en-US" i="1" dirty="0"/>
              <a:t>Journal of Hospitality and Tourism Management</a:t>
            </a:r>
            <a:r>
              <a:rPr lang="en-US" dirty="0"/>
              <a:t>, 59, pp.186–190.</a:t>
            </a:r>
            <a:endParaRPr lang="en-US" dirty="0">
              <a:ea typeface="Calibri"/>
              <a:cs typeface="Calibri"/>
            </a:endParaRPr>
          </a:p>
          <a:p>
            <a:r>
              <a:rPr lang="en-US" dirty="0"/>
              <a:t>Costa, V. and Costa, C. (eds.), 2022. </a:t>
            </a:r>
            <a:r>
              <a:rPr lang="en-US" i="1" dirty="0"/>
              <a:t>Sustainability and competitiveness in the hospitality industry.</a:t>
            </a:r>
            <a:r>
              <a:rPr lang="en-US" dirty="0"/>
              <a:t> Hershey, PA: Business Science Reference.</a:t>
            </a:r>
          </a:p>
          <a:p>
            <a:r>
              <a:rPr lang="en-US" dirty="0" err="1"/>
              <a:t>Pertusa</a:t>
            </a:r>
            <a:r>
              <a:rPr lang="en-US" dirty="0"/>
              <a:t>-Ortega, E., Font, X., Tarí, J.J., López-Gamero, M.D. and Molina-Azorín, J.F., 2015. The Holy Grail: Environmental management, competitive advantage and business performance in the Spanish hotel industry. </a:t>
            </a:r>
            <a:r>
              <a:rPr lang="en-US" i="1" dirty="0"/>
              <a:t>International Journal of Contemporary Hospitality Management</a:t>
            </a:r>
            <a:r>
              <a:rPr lang="en-US" dirty="0"/>
              <a:t>, 27(5), pp.714–738.</a:t>
            </a:r>
          </a:p>
          <a:p>
            <a:r>
              <a:rPr lang="en-US" dirty="0"/>
              <a:t>Rahman, M., Islam, R., Wan Husain, W.R. and Ahmad, K., 2019. Developing a hierarchical model to enhance business excellence in hotel industry of Bangladesh. </a:t>
            </a:r>
            <a:r>
              <a:rPr lang="en-US" i="1" dirty="0"/>
              <a:t>International Journal of Contemporary Hospitality Management</a:t>
            </a:r>
            <a:r>
              <a:rPr lang="en-US" dirty="0"/>
              <a:t>, 31(4), pp.1836–1856.</a:t>
            </a:r>
          </a:p>
          <a:p>
            <a:r>
              <a:rPr lang="en-US" dirty="0"/>
              <a:t>Steinbock, E., 2023. </a:t>
            </a:r>
            <a:r>
              <a:rPr lang="en-US" i="1" dirty="0"/>
              <a:t>A career in hospitality: Enjoying its benefits and living with the drawbacks.</a:t>
            </a:r>
            <a:r>
              <a:rPr lang="en-US" dirty="0"/>
              <a:t> Video. Henry Stewart Talks.</a:t>
            </a:r>
          </a:p>
          <a:p>
            <a:r>
              <a:rPr lang="en-US" dirty="0" err="1"/>
              <a:t>Tajeddini</a:t>
            </a:r>
            <a:r>
              <a:rPr lang="en-US" dirty="0"/>
              <a:t>, K. and Trueman, M., 2012. Managing Swiss hospitality: How cultural antecedents of innovation and customer-oriented value systems can influence performance in the hotel industry. </a:t>
            </a:r>
            <a:r>
              <a:rPr lang="en-US" i="1" dirty="0"/>
              <a:t>International Journal of Hospitality Management</a:t>
            </a:r>
            <a:r>
              <a:rPr lang="en-US" dirty="0"/>
              <a:t>, 31(4), pp.1119–1129.</a:t>
            </a:r>
          </a:p>
          <a:p>
            <a:r>
              <a:rPr lang="en-US" dirty="0"/>
              <a:t>Walker, J.R., 2021. </a:t>
            </a:r>
            <a:r>
              <a:rPr lang="en-US" i="1" dirty="0"/>
              <a:t>Introduction to hospitality.</a:t>
            </a:r>
            <a:r>
              <a:rPr lang="en-US" dirty="0"/>
              <a:t> 8th global ed. Harlow: Pearson.</a:t>
            </a:r>
          </a:p>
        </p:txBody>
      </p:sp>
      <p:sp>
        <p:nvSpPr>
          <p:cNvPr id="4" name="Slide Number Placeholder 3"/>
          <p:cNvSpPr>
            <a:spLocks noGrp="1"/>
          </p:cNvSpPr>
          <p:nvPr>
            <p:ph type="sldNum" sz="quarter" idx="5"/>
          </p:nvPr>
        </p:nvSpPr>
        <p:spPr/>
        <p:txBody>
          <a:bodyPr/>
          <a:lstStyle/>
          <a:p>
            <a:fld id="{2F80C411-C878-439B-AEF8-C885F8232FD8}" type="slidenum">
              <a:t>9</a:t>
            </a:fld>
            <a:endParaRPr lang="en-US"/>
          </a:p>
        </p:txBody>
      </p:sp>
    </p:spTree>
    <p:extLst>
      <p:ext uri="{BB962C8B-B14F-4D97-AF65-F5344CB8AC3E}">
        <p14:creationId xmlns:p14="http://schemas.microsoft.com/office/powerpoint/2010/main" val="2853467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282952" y="1888276"/>
            <a:ext cx="4999512" cy="2317964"/>
          </a:xfrm>
        </p:spPr>
        <p:txBody>
          <a:bodyPr anchor="b">
            <a:normAutofit fontScale="90000"/>
          </a:bodyPr>
          <a:lstStyle/>
          <a:p>
            <a:r>
              <a:rPr kumimoji="0" lang="en-US" sz="2000" b="1" i="0" u="none" strike="noStrike" kern="1200" cap="none" spc="0" normalizeH="0" baseline="0" noProof="0" dirty="0">
                <a:ln>
                  <a:noFill/>
                </a:ln>
                <a:solidFill>
                  <a:prstClr val="black"/>
                </a:solidFill>
                <a:effectLst/>
                <a:highlight>
                  <a:srgbClr val="FFFFFF"/>
                </a:highlight>
                <a:uLnTx/>
                <a:uFillTx/>
                <a:latin typeface="Comic Sans MS"/>
                <a:ea typeface="+mj-ea"/>
                <a:cs typeface="Arial"/>
              </a:rPr>
              <a:t>Personnel Resourcing and Development Module Code:BMIH4010D</a:t>
            </a:r>
            <a:r>
              <a:rPr kumimoji="0" lang="en-US" sz="4400" b="0" i="0" u="none" strike="noStrike" kern="1200" cap="none" spc="0" normalizeH="0" baseline="0" noProof="0" dirty="0">
                <a:ln>
                  <a:noFill/>
                </a:ln>
                <a:solidFill>
                  <a:prstClr val="black"/>
                </a:solidFill>
                <a:effectLst/>
                <a:highlight>
                  <a:srgbClr val="FFFFFF"/>
                </a:highlight>
                <a:uLnTx/>
                <a:uFillTx/>
                <a:latin typeface="Comic Sans MS"/>
                <a:ea typeface="+mj-ea"/>
                <a:cs typeface="Arial"/>
              </a:rPr>
              <a:t> </a:t>
            </a:r>
            <a:br>
              <a:rPr kumimoji="0" lang="en-US" sz="4400" b="0" i="0" u="none" strike="noStrike" kern="1200" cap="none" spc="0" normalizeH="0" baseline="0" noProof="0" dirty="0">
                <a:ln>
                  <a:noFill/>
                </a:ln>
                <a:solidFill>
                  <a:prstClr val="black"/>
                </a:solidFill>
                <a:effectLst/>
                <a:highlight>
                  <a:srgbClr val="FFFFFF"/>
                </a:highlight>
                <a:uLnTx/>
                <a:uFillTx/>
                <a:latin typeface="Comic Sans MS"/>
                <a:ea typeface="+mj-ea"/>
                <a:cs typeface="Arial"/>
              </a:rPr>
            </a:br>
            <a:r>
              <a:rPr kumimoji="0" lang="en-US" sz="2000" b="1" i="0" u="none" strike="noStrike" kern="1200" cap="none" spc="0" normalizeH="0" baseline="0" noProof="0" dirty="0">
                <a:ln>
                  <a:noFill/>
                </a:ln>
                <a:solidFill>
                  <a:prstClr val="black"/>
                </a:solidFill>
                <a:effectLst/>
                <a:highlight>
                  <a:srgbClr val="FFFFFF"/>
                </a:highlight>
                <a:uLnTx/>
                <a:uFillTx/>
                <a:latin typeface="Comic Sans MS"/>
                <a:ea typeface="+mj-ea"/>
                <a:cs typeface="Arial"/>
              </a:rPr>
              <a:t>Module Lead: Natalie Brailsford </a:t>
            </a:r>
            <a:br>
              <a:rPr kumimoji="0" lang="en-US" sz="2000" b="1" i="0" u="none" strike="noStrike" kern="1200" cap="none" spc="0" normalizeH="0" baseline="0" noProof="0" dirty="0">
                <a:ln>
                  <a:noFill/>
                </a:ln>
                <a:solidFill>
                  <a:prstClr val="black"/>
                </a:solidFill>
                <a:effectLst/>
                <a:highlight>
                  <a:srgbClr val="FFFFFF"/>
                </a:highlight>
                <a:uLnTx/>
                <a:uFillTx/>
                <a:latin typeface="Comic Sans MS"/>
                <a:ea typeface="+mj-ea"/>
                <a:cs typeface="Arial"/>
              </a:rPr>
            </a:br>
            <a:r>
              <a:rPr kumimoji="0" lang="en-US" sz="2000" b="1" i="0" u="none" strike="noStrike" kern="1200" cap="none" spc="0" normalizeH="0" baseline="0" noProof="0" dirty="0">
                <a:ln>
                  <a:noFill/>
                </a:ln>
                <a:solidFill>
                  <a:prstClr val="black"/>
                </a:solidFill>
                <a:effectLst/>
                <a:highlight>
                  <a:srgbClr val="FFFFFF"/>
                </a:highlight>
                <a:uLnTx/>
                <a:uFillTx/>
                <a:latin typeface="Comic Sans MS"/>
                <a:ea typeface="+mj-ea"/>
                <a:cs typeface="Arial"/>
              </a:rPr>
              <a:t>Student Name: Michal Pompa</a:t>
            </a:r>
            <a:br>
              <a:rPr kumimoji="0" lang="en-US" sz="2000" b="1" i="0" u="none" strike="noStrike" kern="1200" cap="none" spc="0" normalizeH="0" baseline="0" noProof="0" dirty="0">
                <a:ln>
                  <a:noFill/>
                </a:ln>
                <a:solidFill>
                  <a:prstClr val="black"/>
                </a:solidFill>
                <a:effectLst/>
                <a:highlight>
                  <a:srgbClr val="FFFFFF"/>
                </a:highlight>
                <a:uLnTx/>
                <a:uFillTx/>
                <a:latin typeface="Comic Sans MS"/>
                <a:ea typeface="+mj-ea"/>
                <a:cs typeface="Arial"/>
              </a:rPr>
            </a:br>
            <a:r>
              <a:rPr kumimoji="0" lang="en-US" sz="2000" b="1" i="0" u="none" strike="noStrike" kern="1200" cap="none" spc="0" normalizeH="0" baseline="0" noProof="0" dirty="0">
                <a:ln>
                  <a:noFill/>
                </a:ln>
                <a:solidFill>
                  <a:prstClr val="black"/>
                </a:solidFill>
                <a:effectLst/>
                <a:highlight>
                  <a:srgbClr val="FFFFFF"/>
                </a:highlight>
                <a:uLnTx/>
                <a:uFillTx/>
                <a:latin typeface="Comic Sans MS"/>
                <a:ea typeface="+mj-ea"/>
                <a:cs typeface="Arial"/>
              </a:rPr>
              <a:t>Student ID:2320764</a:t>
            </a:r>
            <a:br>
              <a:rPr kumimoji="0" lang="en-US" sz="2000" b="1" i="0" u="none" strike="noStrike" kern="1200" cap="none" spc="0" normalizeH="0" baseline="0" noProof="0" dirty="0">
                <a:ln>
                  <a:noFill/>
                </a:ln>
                <a:solidFill>
                  <a:prstClr val="black"/>
                </a:solidFill>
                <a:effectLst/>
                <a:highlight>
                  <a:srgbClr val="FFFFFF"/>
                </a:highlight>
                <a:uLnTx/>
                <a:uFillTx/>
                <a:latin typeface="Comic Sans MS"/>
                <a:ea typeface="+mj-ea"/>
                <a:cs typeface="Arial"/>
              </a:rPr>
            </a:br>
            <a:endParaRPr lang="en-US" sz="4400" dirty="0">
              <a:latin typeface="Comic Sans MS"/>
            </a:endParaRPr>
          </a:p>
        </p:txBody>
      </p:sp>
      <p:sp>
        <p:nvSpPr>
          <p:cNvPr id="3" name="Subtitle 2"/>
          <p:cNvSpPr>
            <a:spLocks noGrp="1"/>
          </p:cNvSpPr>
          <p:nvPr>
            <p:ph type="subTitle" idx="1"/>
          </p:nvPr>
        </p:nvSpPr>
        <p:spPr>
          <a:xfrm>
            <a:off x="7083831" y="4636008"/>
            <a:ext cx="4103153" cy="582333"/>
          </a:xfrm>
        </p:spPr>
        <p:txBody>
          <a:bodyPr vert="horz" lIns="91440" tIns="45720" rIns="91440" bIns="45720" rtlCol="0" anchor="t">
            <a:normAutofit lnSpcReduction="10000"/>
          </a:bodyPr>
          <a:lstStyle/>
          <a:p>
            <a:r>
              <a:rPr lang="en-US" sz="1800" b="1" dirty="0">
                <a:latin typeface="Book Antiqua"/>
                <a:ea typeface="+mn-lt"/>
                <a:cs typeface="+mn-lt"/>
              </a:rPr>
              <a:t>Analysis of the Employee Lifecycle in Hilton Hotels &amp; Resorts</a:t>
            </a:r>
            <a:endParaRPr lang="en-US" sz="1800" b="1" dirty="0">
              <a:latin typeface="Book Antiqua"/>
            </a:endParaRPr>
          </a:p>
          <a:p>
            <a:pPr algn="l"/>
            <a:endParaRPr lang="en-US" dirty="0"/>
          </a:p>
        </p:txBody>
      </p:sp>
      <p:pic>
        <p:nvPicPr>
          <p:cNvPr id="4" name="Picture 3" descr="HILTON HOTELS &amp; RESORTS | Türkiye'nin Otel Marka Danışmanı">
            <a:extLst>
              <a:ext uri="{FF2B5EF4-FFF2-40B4-BE49-F238E27FC236}">
                <a16:creationId xmlns:a16="http://schemas.microsoft.com/office/drawing/2014/main" id="{31677C1B-2465-56AD-A680-CEC816D5E9B1}"/>
              </a:ext>
            </a:extLst>
          </p:cNvPr>
          <p:cNvPicPr>
            <a:picLocks noChangeAspect="1"/>
          </p:cNvPicPr>
          <p:nvPr/>
        </p:nvPicPr>
        <p:blipFill>
          <a:blip r:embed="rId2"/>
          <a:srcRect r="3" b="1887"/>
          <a:stretch>
            <a:fillRect/>
          </a:stretch>
        </p:blipFill>
        <p:spPr>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
        <p:nvSpPr>
          <p:cNvPr id="25"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CB9904-2A21-11BD-AAD8-156D75B2BBD8}"/>
              </a:ext>
            </a:extLst>
          </p:cNvPr>
          <p:cNvSpPr>
            <a:spLocks noGrp="1"/>
          </p:cNvSpPr>
          <p:nvPr>
            <p:ph type="title"/>
          </p:nvPr>
        </p:nvSpPr>
        <p:spPr>
          <a:xfrm>
            <a:off x="572493" y="238539"/>
            <a:ext cx="11018520" cy="1434415"/>
          </a:xfrm>
        </p:spPr>
        <p:txBody>
          <a:bodyPr anchor="b">
            <a:normAutofit/>
          </a:bodyPr>
          <a:lstStyle/>
          <a:p>
            <a:r>
              <a:rPr lang="en-US" sz="4600" b="1">
                <a:latin typeface="Comic Sans MS"/>
              </a:rPr>
              <a:t>Introduction to Hilton Hotels &amp; Resorts</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270364-C22C-2EC6-71F0-A08E1EF5132D}"/>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700" b="1" dirty="0">
                <a:ea typeface="+mn-lt"/>
                <a:cs typeface="+mn-lt"/>
              </a:rPr>
              <a:t>Hilton Hotels &amp; Resorts was founded in 1919 by Conrad Hilton and has grown into one of the most recognised hospitality brands in the world </a:t>
            </a:r>
            <a:r>
              <a:rPr lang="en-GB" sz="1700" b="1" dirty="0"/>
              <a:t>(Bladen et al., 2023)</a:t>
            </a:r>
            <a:r>
              <a:rPr lang="en-US" sz="1700" b="1" dirty="0">
                <a:ea typeface="+mn-lt"/>
                <a:cs typeface="+mn-lt"/>
              </a:rPr>
              <a:t>.</a:t>
            </a:r>
            <a:endParaRPr lang="en-US" sz="1700" b="1" dirty="0"/>
          </a:p>
          <a:p>
            <a:r>
              <a:rPr lang="en-US" sz="1700" b="1" dirty="0">
                <a:ea typeface="+mn-lt"/>
                <a:cs typeface="+mn-lt"/>
              </a:rPr>
              <a:t>The company currently operates over 7,000 hotels across more than 120 countries, serving millions of guests annually.</a:t>
            </a:r>
            <a:endParaRPr lang="en-US" sz="1700" b="1" dirty="0"/>
          </a:p>
          <a:p>
            <a:r>
              <a:rPr lang="en-US" sz="1700" b="1" dirty="0">
                <a:ea typeface="+mn-lt"/>
                <a:cs typeface="+mn-lt"/>
              </a:rPr>
              <a:t>Hilton is known for delivering high-quality guest experiences, innovation in hospitality services, and strong organisational values .</a:t>
            </a:r>
            <a:endParaRPr lang="en-US" sz="1700" b="1" dirty="0"/>
          </a:p>
          <a:p>
            <a:r>
              <a:rPr lang="en-US" sz="1700" b="1" dirty="0">
                <a:ea typeface="+mn-lt"/>
                <a:cs typeface="+mn-lt"/>
              </a:rPr>
              <a:t>The company’s mission is to “fill the earth with the light and warmth of hospitality,” focusing on guest satisfaction and service  excellence </a:t>
            </a:r>
            <a:r>
              <a:rPr lang="en-GB" sz="1700" b="1" dirty="0"/>
              <a:t>(Boussard, 2021)</a:t>
            </a:r>
            <a:r>
              <a:rPr lang="en-US" sz="1700" b="1" dirty="0">
                <a:ea typeface="+mn-lt"/>
                <a:cs typeface="+mn-lt"/>
              </a:rPr>
              <a:t>.</a:t>
            </a:r>
            <a:endParaRPr lang="en-US" sz="1700" b="1" dirty="0"/>
          </a:p>
          <a:p>
            <a:r>
              <a:rPr lang="en-US" sz="1700" b="1" dirty="0">
                <a:ea typeface="+mn-lt"/>
                <a:cs typeface="+mn-lt"/>
              </a:rPr>
              <a:t>Hilton emphasises employee engagement and professional development, recognising that employees play a key role in organisational success.</a:t>
            </a:r>
            <a:endParaRPr lang="en-US" sz="1700" b="1" dirty="0"/>
          </a:p>
          <a:p>
            <a:endParaRPr lang="en-US" sz="1700" dirty="0"/>
          </a:p>
        </p:txBody>
      </p:sp>
      <p:pic>
        <p:nvPicPr>
          <p:cNvPr id="5" name="Picture 4" descr="Hilton Golf Hotels in United Kingdom - Find Hotels - Hilton">
            <a:extLst>
              <a:ext uri="{FF2B5EF4-FFF2-40B4-BE49-F238E27FC236}">
                <a16:creationId xmlns:a16="http://schemas.microsoft.com/office/drawing/2014/main" id="{A3E15EF7-7774-CBC6-DE81-C396AC9D5FAE}"/>
              </a:ext>
            </a:extLst>
          </p:cNvPr>
          <p:cNvPicPr>
            <a:picLocks noChangeAspect="1"/>
          </p:cNvPicPr>
          <p:nvPr/>
        </p:nvPicPr>
        <p:blipFill>
          <a:blip r:embed="rId3"/>
          <a:srcRect l="7159" r="28625" b="2"/>
          <a:stretch>
            <a:fillRect/>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6F3480B6-45A9-5190-3127-7F5F26EBBFB9}"/>
              </a:ext>
            </a:extLst>
          </p:cNvPr>
          <p:cNvSpPr txBox="1"/>
          <p:nvPr/>
        </p:nvSpPr>
        <p:spPr>
          <a:xfrm>
            <a:off x="6670110" y="6351740"/>
            <a:ext cx="6096000"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t>https://www.hilton.com/im/en/SOUAGHI/3256467/hilton-ageas-6833.jpg?impolicy=crop&amp;cw=4819&amp;ch=3213&amp;gravity=NorthWest&amp;xposition=90&amp;yposition=0&amp;rw=640&amp;rh=427</a:t>
            </a:r>
          </a:p>
          <a:p>
            <a:pPr algn="ctr"/>
            <a:endParaRPr lang="en-US" sz="900" dirty="0"/>
          </a:p>
        </p:txBody>
      </p:sp>
    </p:spTree>
    <p:extLst>
      <p:ext uri="{BB962C8B-B14F-4D97-AF65-F5344CB8AC3E}">
        <p14:creationId xmlns:p14="http://schemas.microsoft.com/office/powerpoint/2010/main" val="1647802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B7275AA-4C32-CA45-D636-7EAE6EDBE7E5}"/>
              </a:ext>
            </a:extLst>
          </p:cNvPr>
          <p:cNvSpPr>
            <a:spLocks noGrp="1"/>
          </p:cNvSpPr>
          <p:nvPr>
            <p:ph type="title"/>
          </p:nvPr>
        </p:nvSpPr>
        <p:spPr>
          <a:xfrm>
            <a:off x="838200" y="365125"/>
            <a:ext cx="5393361" cy="1325563"/>
          </a:xfrm>
        </p:spPr>
        <p:txBody>
          <a:bodyPr>
            <a:normAutofit/>
          </a:bodyPr>
          <a:lstStyle/>
          <a:p>
            <a:r>
              <a:rPr lang="en-US" b="1">
                <a:latin typeface="Comic Sans MS"/>
              </a:rPr>
              <a:t>Attraction</a:t>
            </a:r>
          </a:p>
        </p:txBody>
      </p:sp>
      <p:sp>
        <p:nvSpPr>
          <p:cNvPr id="3" name="Content Placeholder 2">
            <a:extLst>
              <a:ext uri="{FF2B5EF4-FFF2-40B4-BE49-F238E27FC236}">
                <a16:creationId xmlns:a16="http://schemas.microsoft.com/office/drawing/2014/main" id="{3C36B682-D2D5-CD78-1F1C-A43ECFBEC74C}"/>
              </a:ext>
            </a:extLst>
          </p:cNvPr>
          <p:cNvSpPr>
            <a:spLocks noGrp="1"/>
          </p:cNvSpPr>
          <p:nvPr>
            <p:ph idx="1"/>
          </p:nvPr>
        </p:nvSpPr>
        <p:spPr>
          <a:xfrm>
            <a:off x="838200" y="1825625"/>
            <a:ext cx="5393361" cy="4351338"/>
          </a:xfrm>
        </p:spPr>
        <p:txBody>
          <a:bodyPr vert="horz" lIns="91440" tIns="45720" rIns="91440" bIns="45720" rtlCol="0">
            <a:normAutofit/>
          </a:bodyPr>
          <a:lstStyle/>
          <a:p>
            <a:r>
              <a:rPr lang="en-US" sz="1500" b="1" dirty="0">
                <a:ea typeface="+mn-lt"/>
                <a:cs typeface="+mn-lt"/>
              </a:rPr>
              <a:t>Hilton attracts potential employees through its strong employer brand and positive workplace culture in the hospitality industry.</a:t>
            </a:r>
            <a:endParaRPr lang="en-US" sz="1500" b="1" dirty="0"/>
          </a:p>
          <a:p>
            <a:r>
              <a:rPr lang="en-US" sz="1500" b="1" dirty="0">
                <a:ea typeface="+mn-lt"/>
                <a:cs typeface="+mn-lt"/>
              </a:rPr>
              <a:t>The company promotes a culture based on diversity, inclusion, teamwork, and opportunities for personal and professional growth </a:t>
            </a:r>
            <a:r>
              <a:rPr lang="en-GB" sz="1500" b="1" dirty="0"/>
              <a:t>(Chen &amp; Lin, 2024)</a:t>
            </a:r>
            <a:r>
              <a:rPr lang="en-US" sz="1500" b="1" dirty="0">
                <a:ea typeface="+mn-lt"/>
                <a:cs typeface="+mn-lt"/>
              </a:rPr>
              <a:t>.</a:t>
            </a:r>
          </a:p>
          <a:p>
            <a:r>
              <a:rPr lang="en-US" sz="1500" b="1" dirty="0">
                <a:ea typeface="+mn-lt"/>
                <a:cs typeface="+mn-lt"/>
              </a:rPr>
              <a:t>Hilton communicates its workplace values through career websites, social media platforms, and global recruitment campaigns.</a:t>
            </a:r>
            <a:endParaRPr lang="en-US" sz="1500" b="1" dirty="0"/>
          </a:p>
          <a:p>
            <a:r>
              <a:rPr lang="en-US" sz="1500" b="1" dirty="0">
                <a:ea typeface="+mn-lt"/>
                <a:cs typeface="+mn-lt"/>
              </a:rPr>
              <a:t>The organisation has been recognised multiple times as one of the “Best Places to Work,” strengthening its reputation among job seekers.</a:t>
            </a:r>
            <a:endParaRPr lang="en-US" sz="1500" b="1" dirty="0"/>
          </a:p>
          <a:p>
            <a:r>
              <a:rPr lang="en-US" sz="1500" b="1" dirty="0">
                <a:ea typeface="+mn-lt"/>
                <a:cs typeface="+mn-lt"/>
              </a:rPr>
              <a:t>Employee benefits, career development programmes, and global opportunities help attract talented individuals interested in hospitality careers </a:t>
            </a:r>
            <a:r>
              <a:rPr lang="en-GB" sz="1500" b="1" dirty="0"/>
              <a:t>(Costa &amp; Costa, 2022)</a:t>
            </a:r>
            <a:r>
              <a:rPr lang="en-US" sz="1500" b="1" dirty="0">
                <a:ea typeface="+mn-lt"/>
                <a:cs typeface="+mn-lt"/>
              </a:rPr>
              <a:t>.</a:t>
            </a:r>
            <a:endParaRPr lang="en-US" sz="1500" b="1" dirty="0"/>
          </a:p>
          <a:p>
            <a:endParaRPr lang="en-US" sz="1500" b="1" dirty="0"/>
          </a:p>
        </p:txBody>
      </p:sp>
      <p:pic>
        <p:nvPicPr>
          <p:cNvPr id="5" name="Picture 4" descr="Hilton Celebrates Eighth Consecutive Year as the Best Hospitality Company  to Work For in the World as Recognized by Great Place to Work and Fortune |  Stories From Hilton">
            <a:extLst>
              <a:ext uri="{FF2B5EF4-FFF2-40B4-BE49-F238E27FC236}">
                <a16:creationId xmlns:a16="http://schemas.microsoft.com/office/drawing/2014/main" id="{9BA7235E-33AB-1E39-4532-9D04CB2EB0EA}"/>
              </a:ext>
            </a:extLst>
          </p:cNvPr>
          <p:cNvPicPr>
            <a:picLocks noChangeAspect="1"/>
          </p:cNvPicPr>
          <p:nvPr/>
        </p:nvPicPr>
        <p:blipFill>
          <a:blip r:embed="rId3"/>
          <a:srcRect l="20000"/>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C06727A9-5D10-A604-685B-4767517B07AE}"/>
              </a:ext>
            </a:extLst>
          </p:cNvPr>
          <p:cNvSpPr txBox="1"/>
          <p:nvPr/>
        </p:nvSpPr>
        <p:spPr>
          <a:xfrm>
            <a:off x="6377836" y="381000"/>
            <a:ext cx="6096000"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https://stories-editor.hilton.com/wp-content/uploads/2024/11/Hilton-Team-Members-Celebrating.jpg?w=2048</a:t>
            </a:r>
          </a:p>
          <a:p>
            <a:pPr algn="ctr"/>
            <a:endParaRPr lang="en-US" sz="1100" dirty="0"/>
          </a:p>
        </p:txBody>
      </p:sp>
    </p:spTree>
    <p:extLst>
      <p:ext uri="{BB962C8B-B14F-4D97-AF65-F5344CB8AC3E}">
        <p14:creationId xmlns:p14="http://schemas.microsoft.com/office/powerpoint/2010/main" val="3544206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CA536-8488-7A97-8EC2-F27BA469F9CB}"/>
              </a:ext>
            </a:extLst>
          </p:cNvPr>
          <p:cNvSpPr>
            <a:spLocks noGrp="1"/>
          </p:cNvSpPr>
          <p:nvPr>
            <p:ph type="title"/>
          </p:nvPr>
        </p:nvSpPr>
        <p:spPr>
          <a:xfrm>
            <a:off x="793662" y="386930"/>
            <a:ext cx="10066122" cy="1298448"/>
          </a:xfrm>
        </p:spPr>
        <p:txBody>
          <a:bodyPr anchor="b">
            <a:normAutofit/>
          </a:bodyPr>
          <a:lstStyle/>
          <a:p>
            <a:r>
              <a:rPr lang="en-US" sz="4800" b="1">
                <a:latin typeface="Comic Sans MS"/>
              </a:rPr>
              <a:t>Recruitment</a:t>
            </a:r>
          </a:p>
        </p:txBody>
      </p:sp>
      <p:sp>
        <p:nvSpPr>
          <p:cNvPr id="18" name="Rectangle 1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C4D1F1-0280-F4F4-327A-01637BC67230}"/>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300" b="1">
                <a:ea typeface="+mn-lt"/>
                <a:cs typeface="+mn-lt"/>
              </a:rPr>
              <a:t>Hilton uses modern digital recruitment methods, mainly through its online career portal where applicants can apply for positions easily.</a:t>
            </a:r>
            <a:endParaRPr lang="en-US" sz="1300" b="1"/>
          </a:p>
          <a:p>
            <a:r>
              <a:rPr lang="en-US" sz="1300" b="1">
                <a:ea typeface="+mn-lt"/>
                <a:cs typeface="+mn-lt"/>
              </a:rPr>
              <a:t>Candidates can search available vacancies, submit applications online, and track their application progress through the system </a:t>
            </a:r>
            <a:r>
              <a:rPr lang="en-GB" sz="1300" b="1"/>
              <a:t>(Pertusa-Ortega et al., 2015)</a:t>
            </a:r>
            <a:r>
              <a:rPr lang="en-US" sz="1300" b="1">
                <a:ea typeface="+mn-lt"/>
                <a:cs typeface="+mn-lt"/>
              </a:rPr>
              <a:t>.</a:t>
            </a:r>
            <a:endParaRPr lang="en-US" sz="1300" b="1"/>
          </a:p>
          <a:p>
            <a:r>
              <a:rPr lang="en-US" sz="1300" b="1">
                <a:ea typeface="+mn-lt"/>
                <a:cs typeface="+mn-lt"/>
              </a:rPr>
              <a:t>The company uses Applicant Tracking Systems (ATS) and recruitment software to efficiently review and manage large numbers of applications.</a:t>
            </a:r>
            <a:endParaRPr lang="en-US" sz="1300" b="1"/>
          </a:p>
          <a:p>
            <a:r>
              <a:rPr lang="en-US" sz="1300" b="1">
                <a:ea typeface="+mn-lt"/>
                <a:cs typeface="+mn-lt"/>
              </a:rPr>
              <a:t>The recruitment process usually includes application screening, interviews, and candidate assessments conducted by HR professionals </a:t>
            </a:r>
            <a:r>
              <a:rPr lang="en-GB" sz="1300" b="1"/>
              <a:t>(Rahman et al., 2019)</a:t>
            </a:r>
            <a:r>
              <a:rPr lang="en-US" sz="1300" b="1">
                <a:ea typeface="+mn-lt"/>
                <a:cs typeface="+mn-lt"/>
              </a:rPr>
              <a:t>.</a:t>
            </a:r>
            <a:endParaRPr lang="en-US" sz="1300" b="1"/>
          </a:p>
          <a:p>
            <a:r>
              <a:rPr lang="en-US" sz="1300" b="1">
                <a:ea typeface="+mn-lt"/>
                <a:cs typeface="+mn-lt"/>
              </a:rPr>
              <a:t>Hilton focuses on hiring individuals with strong communication skills, teamwork abilities, and commitment to customer service excellence.</a:t>
            </a:r>
            <a:endParaRPr lang="en-US" sz="1300" b="1"/>
          </a:p>
          <a:p>
            <a:endParaRPr lang="en-US" sz="1300" b="1"/>
          </a:p>
        </p:txBody>
      </p:sp>
      <p:pic>
        <p:nvPicPr>
          <p:cNvPr id="5" name="Picture 4" descr="Hilton Celebrates 6th Consecutive Year as No. 1 Best Workplace for Women in  the US">
            <a:extLst>
              <a:ext uri="{FF2B5EF4-FFF2-40B4-BE49-F238E27FC236}">
                <a16:creationId xmlns:a16="http://schemas.microsoft.com/office/drawing/2014/main" id="{F47E7845-EE67-F3DE-3181-EAE329931D5A}"/>
              </a:ext>
            </a:extLst>
          </p:cNvPr>
          <p:cNvPicPr>
            <a:picLocks noChangeAspect="1"/>
          </p:cNvPicPr>
          <p:nvPr/>
        </p:nvPicPr>
        <p:blipFill>
          <a:blip r:embed="rId3"/>
          <a:stretch>
            <a:fillRect/>
          </a:stretch>
        </p:blipFill>
        <p:spPr>
          <a:xfrm>
            <a:off x="5911532" y="2628910"/>
            <a:ext cx="5150277" cy="3424934"/>
          </a:xfrm>
          <a:prstGeom prst="rect">
            <a:avLst/>
          </a:prstGeom>
        </p:spPr>
      </p:pic>
      <p:sp>
        <p:nvSpPr>
          <p:cNvPr id="22" name="Rectangle 21">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0EC7049-252A-D5DB-6A59-AF2B88B155C0}"/>
              </a:ext>
            </a:extLst>
          </p:cNvPr>
          <p:cNvSpPr txBox="1"/>
          <p:nvPr/>
        </p:nvSpPr>
        <p:spPr>
          <a:xfrm>
            <a:off x="5908110" y="6049027"/>
            <a:ext cx="609600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https://stories.hilton.com/uploads/2024/10/Hilton-Team-Members-at-Front-Desk.jpg</a:t>
            </a:r>
          </a:p>
          <a:p>
            <a:pPr algn="ctr"/>
            <a:endParaRPr lang="en-US" sz="1100" dirty="0"/>
          </a:p>
        </p:txBody>
      </p:sp>
    </p:spTree>
    <p:extLst>
      <p:ext uri="{BB962C8B-B14F-4D97-AF65-F5344CB8AC3E}">
        <p14:creationId xmlns:p14="http://schemas.microsoft.com/office/powerpoint/2010/main" val="9083873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01322D-3908-8543-F9DB-7FAB1FBD859B}"/>
              </a:ext>
            </a:extLst>
          </p:cNvPr>
          <p:cNvSpPr>
            <a:spLocks noGrp="1"/>
          </p:cNvSpPr>
          <p:nvPr>
            <p:ph type="title"/>
          </p:nvPr>
        </p:nvSpPr>
        <p:spPr>
          <a:xfrm>
            <a:off x="630936" y="640080"/>
            <a:ext cx="4818888" cy="1481328"/>
          </a:xfrm>
        </p:spPr>
        <p:txBody>
          <a:bodyPr anchor="b">
            <a:normAutofit/>
          </a:bodyPr>
          <a:lstStyle/>
          <a:p>
            <a:r>
              <a:rPr lang="en-US" sz="5400" b="1">
                <a:latin typeface="Comic Sans MS"/>
                <a:ea typeface="+mj-lt"/>
                <a:cs typeface="+mj-lt"/>
              </a:rPr>
              <a:t>Onboarding</a:t>
            </a:r>
            <a:endParaRPr lang="en-US" sz="5400" b="1">
              <a:latin typeface="Comic Sans MS"/>
            </a:endParaRPr>
          </a:p>
        </p:txBody>
      </p:sp>
      <p:sp>
        <p:nvSpPr>
          <p:cNvPr id="20"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92D49E-DF00-75CC-58EC-F970E5F167E8}"/>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US" sz="1400" b="1" dirty="0">
                <a:ea typeface="+mn-lt"/>
                <a:cs typeface="+mn-lt"/>
              </a:rPr>
              <a:t>Onboarding at Hilton begins before the employee’s first day, with HR providing essential information about the company and job expectations.</a:t>
            </a:r>
            <a:endParaRPr lang="en-US" sz="1400" b="1" dirty="0"/>
          </a:p>
          <a:p>
            <a:r>
              <a:rPr lang="en-US" sz="1400" b="1" dirty="0">
                <a:ea typeface="+mn-lt"/>
                <a:cs typeface="+mn-lt"/>
              </a:rPr>
              <a:t>New employees receive details about company policies, organisational values, and workplace responsibilities before starting work.</a:t>
            </a:r>
            <a:endParaRPr lang="en-US" sz="1400" b="1" dirty="0"/>
          </a:p>
          <a:p>
            <a:r>
              <a:rPr lang="en-US" sz="1400" b="1" dirty="0">
                <a:ea typeface="+mn-lt"/>
                <a:cs typeface="+mn-lt"/>
              </a:rPr>
              <a:t>On the first day, employees are welcomed by their managers and introduced to colleagues and different departments </a:t>
            </a:r>
            <a:r>
              <a:rPr lang="en-GB" sz="1400" b="1" dirty="0"/>
              <a:t>(Steinbock, 2023)</a:t>
            </a:r>
            <a:r>
              <a:rPr lang="en-US" sz="1400" b="1" dirty="0">
                <a:ea typeface="+mn-lt"/>
                <a:cs typeface="+mn-lt"/>
              </a:rPr>
              <a:t>.</a:t>
            </a:r>
            <a:endParaRPr lang="en-US" sz="1400" b="1" dirty="0"/>
          </a:p>
          <a:p>
            <a:r>
              <a:rPr lang="en-US" sz="1400" b="1" dirty="0">
                <a:ea typeface="+mn-lt"/>
                <a:cs typeface="+mn-lt"/>
              </a:rPr>
              <a:t>Employees may receive a tour of the hotel facilities to understand operational areas like front office and housekeeping.</a:t>
            </a:r>
            <a:endParaRPr lang="en-US" sz="1400" b="1" dirty="0"/>
          </a:p>
          <a:p>
            <a:r>
              <a:rPr lang="en-US" sz="1400" b="1" dirty="0">
                <a:ea typeface="+mn-lt"/>
                <a:cs typeface="+mn-lt"/>
              </a:rPr>
              <a:t>Hilton also provides training and orientation programmes covering customer service standards, safety procedures, and hotel systems.</a:t>
            </a:r>
            <a:endParaRPr lang="en-US" sz="1400" b="1" dirty="0"/>
          </a:p>
          <a:p>
            <a:endParaRPr lang="en-US" sz="1400" b="1" dirty="0"/>
          </a:p>
        </p:txBody>
      </p:sp>
      <p:pic>
        <p:nvPicPr>
          <p:cNvPr id="5" name="Picture 4" descr="Hilton Named the No. 1 Best Company to Work For in the US | Stories From  Hilton">
            <a:extLst>
              <a:ext uri="{FF2B5EF4-FFF2-40B4-BE49-F238E27FC236}">
                <a16:creationId xmlns:a16="http://schemas.microsoft.com/office/drawing/2014/main" id="{45917685-90D7-F46B-714F-7E1F66A300BE}"/>
              </a:ext>
            </a:extLst>
          </p:cNvPr>
          <p:cNvPicPr>
            <a:picLocks noChangeAspect="1"/>
          </p:cNvPicPr>
          <p:nvPr/>
        </p:nvPicPr>
        <p:blipFill>
          <a:blip r:embed="rId3"/>
          <a:stretch>
            <a:fillRect/>
          </a:stretch>
        </p:blipFill>
        <p:spPr>
          <a:xfrm>
            <a:off x="6099048" y="1893665"/>
            <a:ext cx="5458968" cy="3070669"/>
          </a:xfrm>
          <a:prstGeom prst="rect">
            <a:avLst/>
          </a:prstGeom>
        </p:spPr>
      </p:pic>
      <p:sp>
        <p:nvSpPr>
          <p:cNvPr id="7" name="TextBox 6">
            <a:extLst>
              <a:ext uri="{FF2B5EF4-FFF2-40B4-BE49-F238E27FC236}">
                <a16:creationId xmlns:a16="http://schemas.microsoft.com/office/drawing/2014/main" id="{05119993-2FEF-0B9E-8C99-1DF65315674E}"/>
              </a:ext>
            </a:extLst>
          </p:cNvPr>
          <p:cNvSpPr txBox="1"/>
          <p:nvPr/>
        </p:nvSpPr>
        <p:spPr>
          <a:xfrm>
            <a:off x="7087644" y="5078260"/>
            <a:ext cx="609600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https://i.ytimg.com/vi/wBJMpvGGNZM/maxresdefault.jpg</a:t>
            </a:r>
          </a:p>
          <a:p>
            <a:pPr algn="ctr"/>
            <a:endParaRPr lang="en-US" sz="1100" dirty="0"/>
          </a:p>
        </p:txBody>
      </p:sp>
    </p:spTree>
    <p:extLst>
      <p:ext uri="{BB962C8B-B14F-4D97-AF65-F5344CB8AC3E}">
        <p14:creationId xmlns:p14="http://schemas.microsoft.com/office/powerpoint/2010/main" val="2844553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27358D-43F1-3D91-6D3E-393420505D7D}"/>
              </a:ext>
            </a:extLst>
          </p:cNvPr>
          <p:cNvSpPr>
            <a:spLocks noGrp="1"/>
          </p:cNvSpPr>
          <p:nvPr>
            <p:ph type="title"/>
          </p:nvPr>
        </p:nvSpPr>
        <p:spPr>
          <a:xfrm>
            <a:off x="572493" y="238539"/>
            <a:ext cx="11018520" cy="1434415"/>
          </a:xfrm>
        </p:spPr>
        <p:txBody>
          <a:bodyPr anchor="b">
            <a:normAutofit/>
          </a:bodyPr>
          <a:lstStyle/>
          <a:p>
            <a:r>
              <a:rPr lang="en-US" sz="5400" b="1">
                <a:latin typeface="Comic Sans MS"/>
                <a:ea typeface="+mj-lt"/>
                <a:cs typeface="+mj-lt"/>
              </a:rPr>
              <a:t>Development</a:t>
            </a:r>
            <a:endParaRPr lang="en-US" sz="5400" b="1">
              <a:latin typeface="Comic Sans MS"/>
            </a:endParaRPr>
          </a:p>
        </p:txBody>
      </p:sp>
      <p:sp>
        <p:nvSpPr>
          <p:cNvPr id="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41BCBA-EE3C-8678-13F3-1BCF2434637F}"/>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700" b="1" dirty="0">
                <a:ea typeface="+mn-lt"/>
                <a:cs typeface="+mn-lt"/>
              </a:rPr>
              <a:t>Hilton supports employee growth through continuous learning and professional development opportunities within the organisation.</a:t>
            </a:r>
          </a:p>
          <a:p>
            <a:r>
              <a:rPr lang="en-US" sz="1700" b="1" dirty="0">
                <a:ea typeface="+mn-lt"/>
                <a:cs typeface="+mn-lt"/>
              </a:rPr>
              <a:t>Leadership development programmes are designed to prepare employees for future management and leadership roles.</a:t>
            </a:r>
          </a:p>
          <a:p>
            <a:r>
              <a:rPr lang="en-US" sz="1700" b="1" dirty="0">
                <a:ea typeface="+mn-lt"/>
                <a:cs typeface="+mn-lt"/>
              </a:rPr>
              <a:t>The company offers training workshops, mentoring opportunities, and online learning platforms to improve professional skills.</a:t>
            </a:r>
          </a:p>
          <a:p>
            <a:r>
              <a:rPr lang="en-US" sz="1700" b="1" dirty="0">
                <a:ea typeface="+mn-lt"/>
                <a:cs typeface="+mn-lt"/>
              </a:rPr>
              <a:t>Managers regularly conduct performance reviews and provide feedback to help employees improve their performance.</a:t>
            </a:r>
          </a:p>
          <a:p>
            <a:r>
              <a:rPr lang="en-US" sz="1700" b="1" dirty="0">
                <a:ea typeface="+mn-lt"/>
                <a:cs typeface="+mn-lt"/>
              </a:rPr>
              <a:t>These development initiatives help employees build strong careers while contributing to Hilton’s service excellence </a:t>
            </a:r>
            <a:r>
              <a:rPr lang="en-GB" sz="1700" b="1" dirty="0"/>
              <a:t>(Tajeddini &amp; Trueman, 2012)</a:t>
            </a:r>
            <a:r>
              <a:rPr lang="en-US" sz="1700" b="1" dirty="0">
                <a:ea typeface="+mn-lt"/>
                <a:cs typeface="+mn-lt"/>
              </a:rPr>
              <a:t>.</a:t>
            </a:r>
          </a:p>
          <a:p>
            <a:endParaRPr lang="en-US" sz="1700" b="1" dirty="0"/>
          </a:p>
        </p:txBody>
      </p:sp>
      <p:pic>
        <p:nvPicPr>
          <p:cNvPr id="5" name="Picture 4" descr="Hilton and Edwardian Hotels London join call for more training  opportunities - Institute of Hospitality">
            <a:extLst>
              <a:ext uri="{FF2B5EF4-FFF2-40B4-BE49-F238E27FC236}">
                <a16:creationId xmlns:a16="http://schemas.microsoft.com/office/drawing/2014/main" id="{93854F19-4C29-7C83-01DE-15201804EE8E}"/>
              </a:ext>
            </a:extLst>
          </p:cNvPr>
          <p:cNvPicPr>
            <a:picLocks noChangeAspect="1"/>
          </p:cNvPicPr>
          <p:nvPr/>
        </p:nvPicPr>
        <p:blipFill>
          <a:blip r:embed="rId3"/>
          <a:srcRect l="20943" r="14841" b="2"/>
          <a:stretch>
            <a:fillRect/>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4DA0ACDA-D460-1F1A-704D-7C36EE3D3B9A}"/>
              </a:ext>
            </a:extLst>
          </p:cNvPr>
          <p:cNvSpPr txBox="1"/>
          <p:nvPr/>
        </p:nvSpPr>
        <p:spPr>
          <a:xfrm>
            <a:off x="7004137" y="6195164"/>
            <a:ext cx="609600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https://www.instituteofhospitality.org/wp-content/uploads/2018/08/apprentice.jpg</a:t>
            </a:r>
          </a:p>
          <a:p>
            <a:pPr algn="ctr"/>
            <a:endParaRPr lang="en-US" sz="1100" dirty="0"/>
          </a:p>
        </p:txBody>
      </p:sp>
    </p:spTree>
    <p:extLst>
      <p:ext uri="{BB962C8B-B14F-4D97-AF65-F5344CB8AC3E}">
        <p14:creationId xmlns:p14="http://schemas.microsoft.com/office/powerpoint/2010/main" val="41477772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3F5D0FB-EDC2-2F12-C369-32EBFDFD4BFE}"/>
              </a:ext>
            </a:extLst>
          </p:cNvPr>
          <p:cNvSpPr>
            <a:spLocks noGrp="1"/>
          </p:cNvSpPr>
          <p:nvPr>
            <p:ph type="title"/>
          </p:nvPr>
        </p:nvSpPr>
        <p:spPr>
          <a:xfrm>
            <a:off x="1137034" y="609597"/>
            <a:ext cx="9392421" cy="1330841"/>
          </a:xfrm>
        </p:spPr>
        <p:txBody>
          <a:bodyPr>
            <a:normAutofit/>
          </a:bodyPr>
          <a:lstStyle/>
          <a:p>
            <a:r>
              <a:rPr lang="en-US" b="1">
                <a:latin typeface="Comic Sans MS"/>
              </a:rPr>
              <a:t>Retention</a:t>
            </a:r>
          </a:p>
        </p:txBody>
      </p:sp>
      <p:sp>
        <p:nvSpPr>
          <p:cNvPr id="3" name="Content Placeholder 2">
            <a:extLst>
              <a:ext uri="{FF2B5EF4-FFF2-40B4-BE49-F238E27FC236}">
                <a16:creationId xmlns:a16="http://schemas.microsoft.com/office/drawing/2014/main" id="{762D1A35-6E63-1C50-56B2-105BA418AB91}"/>
              </a:ext>
            </a:extLst>
          </p:cNvPr>
          <p:cNvSpPr>
            <a:spLocks noGrp="1"/>
          </p:cNvSpPr>
          <p:nvPr>
            <p:ph idx="1"/>
          </p:nvPr>
        </p:nvSpPr>
        <p:spPr>
          <a:xfrm>
            <a:off x="1137034" y="2198362"/>
            <a:ext cx="4958966" cy="3917773"/>
          </a:xfrm>
        </p:spPr>
        <p:txBody>
          <a:bodyPr vert="horz" lIns="91440" tIns="45720" rIns="91440" bIns="45720" rtlCol="0">
            <a:normAutofit/>
          </a:bodyPr>
          <a:lstStyle/>
          <a:p>
            <a:r>
              <a:rPr lang="en-US" sz="1600" b="1" dirty="0">
                <a:ea typeface="+mn-lt"/>
                <a:cs typeface="+mn-lt"/>
              </a:rPr>
              <a:t>Hilton focuses on retaining talented employees by creating a supportive and rewarding work environment.</a:t>
            </a:r>
            <a:endParaRPr lang="en-US" sz="1600" b="1" dirty="0"/>
          </a:p>
          <a:p>
            <a:r>
              <a:rPr lang="en-US" sz="1600" b="1" dirty="0">
                <a:ea typeface="+mn-lt"/>
                <a:cs typeface="+mn-lt"/>
              </a:rPr>
              <a:t>Employees are encouraged to develop their careers through promotion opportunities and internal career advancement.</a:t>
            </a:r>
            <a:endParaRPr lang="en-US" sz="1600" b="1" dirty="0"/>
          </a:p>
          <a:p>
            <a:r>
              <a:rPr lang="en-US" sz="1600" b="1" dirty="0">
                <a:ea typeface="+mn-lt"/>
                <a:cs typeface="+mn-lt"/>
              </a:rPr>
              <a:t>The company also offers employee recognition programmes that reward outstanding performance and dedication.</a:t>
            </a:r>
            <a:endParaRPr lang="en-US" sz="1600" b="1" dirty="0"/>
          </a:p>
          <a:p>
            <a:r>
              <a:rPr lang="en-US" sz="1600" b="1" dirty="0">
                <a:ea typeface="+mn-lt"/>
                <a:cs typeface="+mn-lt"/>
              </a:rPr>
              <a:t>Competitive salaries, benefits, and workplace support help improve employee satisfaction and commitment </a:t>
            </a:r>
            <a:r>
              <a:rPr lang="en-GB" sz="1600" b="1" dirty="0"/>
              <a:t>(Walker, 2021)</a:t>
            </a:r>
            <a:r>
              <a:rPr lang="en-US" sz="1600" b="1" dirty="0">
                <a:ea typeface="+mn-lt"/>
                <a:cs typeface="+mn-lt"/>
              </a:rPr>
              <a:t>.</a:t>
            </a:r>
            <a:endParaRPr lang="en-US" sz="1600" b="1" dirty="0"/>
          </a:p>
          <a:p>
            <a:r>
              <a:rPr lang="en-US" sz="1600" b="1" dirty="0">
                <a:ea typeface="+mn-lt"/>
                <a:cs typeface="+mn-lt"/>
              </a:rPr>
              <a:t>Hilton also promotes work-life balance and employee wellbeing initiatives to maintain long-term employee engagement.</a:t>
            </a:r>
            <a:endParaRPr lang="en-US" sz="1600" b="1" dirty="0"/>
          </a:p>
          <a:p>
            <a:endParaRPr lang="en-US" sz="1600" b="1" dirty="0"/>
          </a:p>
        </p:txBody>
      </p:sp>
      <p:pic>
        <p:nvPicPr>
          <p:cNvPr id="5" name="Picture 4" descr="Hilton Careers: Hotel Jobs In Dubai UAE">
            <a:extLst>
              <a:ext uri="{FF2B5EF4-FFF2-40B4-BE49-F238E27FC236}">
                <a16:creationId xmlns:a16="http://schemas.microsoft.com/office/drawing/2014/main" id="{4BD9E2F1-07A2-0619-437E-6740DD13E2C2}"/>
              </a:ext>
            </a:extLst>
          </p:cNvPr>
          <p:cNvPicPr>
            <a:picLocks noChangeAspect="1"/>
          </p:cNvPicPr>
          <p:nvPr/>
        </p:nvPicPr>
        <p:blipFill>
          <a:blip r:embed="rId3"/>
          <a:stretch>
            <a:fillRect/>
          </a:stretch>
        </p:blipFill>
        <p:spPr>
          <a:xfrm>
            <a:off x="6719367" y="2799903"/>
            <a:ext cx="4788505" cy="2525936"/>
          </a:xfrm>
          <a:prstGeom prst="rect">
            <a:avLst/>
          </a:prstGeom>
        </p:spPr>
      </p:pic>
      <p:sp>
        <p:nvSpPr>
          <p:cNvPr id="20" name="Freeform: Shape 19">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8B5A34E7-0F3B-51E7-F766-29E35D7A2F1B}"/>
              </a:ext>
            </a:extLst>
          </p:cNvPr>
          <p:cNvSpPr txBox="1"/>
          <p:nvPr/>
        </p:nvSpPr>
        <p:spPr>
          <a:xfrm>
            <a:off x="7254658" y="5464479"/>
            <a:ext cx="6096000"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dirty="0"/>
              <a:t>https://tanmia.ae/wp-content/uploads/2024/06/hilton.jpg</a:t>
            </a:r>
          </a:p>
          <a:p>
            <a:pPr algn="ctr"/>
            <a:endParaRPr lang="en-US" sz="1050" dirty="0"/>
          </a:p>
        </p:txBody>
      </p:sp>
    </p:spTree>
    <p:extLst>
      <p:ext uri="{BB962C8B-B14F-4D97-AF65-F5344CB8AC3E}">
        <p14:creationId xmlns:p14="http://schemas.microsoft.com/office/powerpoint/2010/main" val="2792910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4C0340-9F33-613B-C8FA-6B9642720F1F}"/>
              </a:ext>
            </a:extLst>
          </p:cNvPr>
          <p:cNvSpPr>
            <a:spLocks noGrp="1"/>
          </p:cNvSpPr>
          <p:nvPr>
            <p:ph type="title"/>
          </p:nvPr>
        </p:nvSpPr>
        <p:spPr>
          <a:xfrm>
            <a:off x="793662" y="386930"/>
            <a:ext cx="10066122" cy="1298448"/>
          </a:xfrm>
        </p:spPr>
        <p:txBody>
          <a:bodyPr anchor="b">
            <a:normAutofit/>
          </a:bodyPr>
          <a:lstStyle/>
          <a:p>
            <a:r>
              <a:rPr lang="en-US" sz="4800" b="1">
                <a:latin typeface="Comic Sans MS"/>
              </a:rPr>
              <a:t>Separation</a:t>
            </a:r>
          </a:p>
        </p:txBody>
      </p:sp>
      <p:sp>
        <p:nvSpPr>
          <p:cNvPr id="20" name="Rectangle 1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CE93B6-DCC9-1B7D-81F3-A282A84C53EA}"/>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400" b="1" dirty="0">
                <a:ea typeface="+mn-lt"/>
                <a:cs typeface="+mn-lt"/>
              </a:rPr>
              <a:t>Separation occurs when employees leave the organisation due to resignation, retirement, or new career opportunities.</a:t>
            </a:r>
            <a:endParaRPr lang="en-US" sz="1400" b="1" dirty="0"/>
          </a:p>
          <a:p>
            <a:r>
              <a:rPr lang="en-US" sz="1400" b="1" dirty="0">
                <a:ea typeface="+mn-lt"/>
                <a:cs typeface="+mn-lt"/>
              </a:rPr>
              <a:t>Hilton manages this process professionally to ensure departing employees have a positive final experience.</a:t>
            </a:r>
            <a:endParaRPr lang="en-US" sz="1400" b="1" dirty="0"/>
          </a:p>
          <a:p>
            <a:r>
              <a:rPr lang="en-US" sz="1400" b="1" dirty="0">
                <a:ea typeface="+mn-lt"/>
                <a:cs typeface="+mn-lt"/>
              </a:rPr>
              <a:t>Employees return company property such as uniforms, identification cards, or other organisational equipment </a:t>
            </a:r>
            <a:r>
              <a:rPr lang="en-GB" sz="1400" b="1" dirty="0"/>
              <a:t>(Chen &amp; Lin, 2024)</a:t>
            </a:r>
            <a:r>
              <a:rPr lang="en-US" sz="1400" b="1" dirty="0">
                <a:ea typeface="+mn-lt"/>
                <a:cs typeface="+mn-lt"/>
              </a:rPr>
              <a:t>.</a:t>
            </a:r>
            <a:endParaRPr lang="en-US" sz="1400" b="1" dirty="0"/>
          </a:p>
          <a:p>
            <a:r>
              <a:rPr lang="en-US" sz="1400" b="1" dirty="0">
                <a:ea typeface="+mn-lt"/>
                <a:cs typeface="+mn-lt"/>
              </a:rPr>
              <a:t>The organisation may conduct exit interviews to collect feedback about the employee’s experience.</a:t>
            </a:r>
            <a:endParaRPr lang="en-US" sz="1400" b="1" dirty="0"/>
          </a:p>
          <a:p>
            <a:r>
              <a:rPr lang="en-US" sz="1400" b="1" dirty="0">
                <a:ea typeface="+mn-lt"/>
                <a:cs typeface="+mn-lt"/>
              </a:rPr>
              <a:t>This feedback helps Hilton identify improvements in workplace practices and maintain its positive employer reputation.</a:t>
            </a:r>
            <a:endParaRPr lang="en-US" sz="1400" b="1" dirty="0"/>
          </a:p>
          <a:p>
            <a:endParaRPr lang="en-US" sz="1400" b="1" dirty="0"/>
          </a:p>
        </p:txBody>
      </p:sp>
      <p:pic>
        <p:nvPicPr>
          <p:cNvPr id="5" name="Picture 4" descr="Hilton Branson Convention Center Hotel">
            <a:extLst>
              <a:ext uri="{FF2B5EF4-FFF2-40B4-BE49-F238E27FC236}">
                <a16:creationId xmlns:a16="http://schemas.microsoft.com/office/drawing/2014/main" id="{B5912C56-EAAA-43AD-C3FB-FE92570D0B88}"/>
              </a:ext>
            </a:extLst>
          </p:cNvPr>
          <p:cNvPicPr>
            <a:picLocks noChangeAspect="1"/>
          </p:cNvPicPr>
          <p:nvPr/>
        </p:nvPicPr>
        <p:blipFill>
          <a:blip r:embed="rId3"/>
          <a:stretch>
            <a:fillRect/>
          </a:stretch>
        </p:blipFill>
        <p:spPr>
          <a:xfrm>
            <a:off x="5911532" y="2899299"/>
            <a:ext cx="5150277" cy="2884155"/>
          </a:xfrm>
          <a:prstGeom prst="rect">
            <a:avLst/>
          </a:prstGeom>
        </p:spPr>
      </p:pic>
      <p:sp>
        <p:nvSpPr>
          <p:cNvPr id="24" name="Rectangle 23">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C3B73AA-0032-81C0-3443-3DA0D4B5E8C0}"/>
              </a:ext>
            </a:extLst>
          </p:cNvPr>
          <p:cNvSpPr txBox="1"/>
          <p:nvPr/>
        </p:nvSpPr>
        <p:spPr>
          <a:xfrm>
            <a:off x="5824603" y="5882014"/>
            <a:ext cx="532356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t>https://www.hilton.com/im/en/HROBCHH/1206057/hotel-exterior.jpg?impolicy=crop&amp;cw=5760&amp;ch=3225&amp;gravity=NorthWest&amp;xposition=0&amp;yposition=307&amp;rw=768&amp;rh=430</a:t>
            </a:r>
          </a:p>
          <a:p>
            <a:pPr algn="ctr"/>
            <a:endParaRPr lang="en-US" sz="900" dirty="0"/>
          </a:p>
        </p:txBody>
      </p:sp>
    </p:spTree>
    <p:extLst>
      <p:ext uri="{BB962C8B-B14F-4D97-AF65-F5344CB8AC3E}">
        <p14:creationId xmlns:p14="http://schemas.microsoft.com/office/powerpoint/2010/main" val="1676021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D85D42-715D-6BD6-21C8-6C2426D1E440}"/>
              </a:ext>
            </a:extLst>
          </p:cNvPr>
          <p:cNvSpPr>
            <a:spLocks noGrp="1"/>
          </p:cNvSpPr>
          <p:nvPr>
            <p:ph type="title"/>
          </p:nvPr>
        </p:nvSpPr>
        <p:spPr>
          <a:xfrm>
            <a:off x="1129895" y="1212464"/>
            <a:ext cx="9942716" cy="1554480"/>
          </a:xfrm>
        </p:spPr>
        <p:txBody>
          <a:bodyPr anchor="ctr">
            <a:normAutofit/>
          </a:bodyPr>
          <a:lstStyle/>
          <a:p>
            <a:r>
              <a:rPr lang="en-US" sz="4800" b="1" dirty="0">
                <a:latin typeface="Comic Sans MS"/>
              </a:rPr>
              <a:t>References</a:t>
            </a:r>
          </a:p>
          <a:p>
            <a:endParaRPr lang="en-US" sz="4800"/>
          </a:p>
        </p:txBody>
      </p:sp>
      <p:sp>
        <p:nvSpPr>
          <p:cNvPr id="3" name="Content Placeholder 2">
            <a:extLst>
              <a:ext uri="{FF2B5EF4-FFF2-40B4-BE49-F238E27FC236}">
                <a16:creationId xmlns:a16="http://schemas.microsoft.com/office/drawing/2014/main" id="{F723D276-270C-E824-8AC3-7D83D3773EE0}"/>
              </a:ext>
            </a:extLst>
          </p:cNvPr>
          <p:cNvSpPr>
            <a:spLocks noGrp="1"/>
          </p:cNvSpPr>
          <p:nvPr>
            <p:ph idx="1"/>
          </p:nvPr>
        </p:nvSpPr>
        <p:spPr>
          <a:xfrm>
            <a:off x="1045028" y="3017522"/>
            <a:ext cx="9941319" cy="3124658"/>
          </a:xfrm>
        </p:spPr>
        <p:txBody>
          <a:bodyPr vert="horz" lIns="91440" tIns="45720" rIns="91440" bIns="45720" rtlCol="0" anchor="ctr">
            <a:normAutofit lnSpcReduction="10000"/>
          </a:bodyPr>
          <a:lstStyle/>
          <a:p>
            <a:r>
              <a:rPr lang="en-US" sz="1100" b="1">
                <a:ea typeface="+mn-lt"/>
                <a:cs typeface="+mn-lt"/>
              </a:rPr>
              <a:t>Bladen, C., Kennell, J., Abson, E. and Wilde, N., 2023. </a:t>
            </a:r>
            <a:r>
              <a:rPr lang="en-US" sz="1100" b="1" i="1">
                <a:ea typeface="+mn-lt"/>
                <a:cs typeface="+mn-lt"/>
              </a:rPr>
              <a:t>Events management: An introduction.</a:t>
            </a:r>
            <a:r>
              <a:rPr lang="en-US" sz="1100" b="1">
                <a:ea typeface="+mn-lt"/>
                <a:cs typeface="+mn-lt"/>
              </a:rPr>
              <a:t> 3rd ed. London: Routledge.</a:t>
            </a:r>
            <a:endParaRPr lang="en-US" sz="1100" b="1"/>
          </a:p>
          <a:p>
            <a:r>
              <a:rPr lang="en-US" sz="1100" b="1">
                <a:ea typeface="+mn-lt"/>
                <a:cs typeface="+mn-lt"/>
              </a:rPr>
              <a:t>Boussard, S., 2021. </a:t>
            </a:r>
            <a:r>
              <a:rPr lang="en-US" sz="1100" b="1" i="1">
                <a:ea typeface="+mn-lt"/>
                <a:cs typeface="+mn-lt"/>
              </a:rPr>
              <a:t>Food and beverage management in the luxury hotel industry.</a:t>
            </a:r>
            <a:r>
              <a:rPr lang="en-US" sz="1100" b="1">
                <a:ea typeface="+mn-lt"/>
                <a:cs typeface="+mn-lt"/>
              </a:rPr>
              <a:t> 1st ed. New York: Business Expert Press.</a:t>
            </a:r>
            <a:endParaRPr lang="en-US"/>
          </a:p>
          <a:p>
            <a:r>
              <a:rPr lang="en-US" sz="1100" b="1">
                <a:ea typeface="+mn-lt"/>
                <a:cs typeface="+mn-lt"/>
              </a:rPr>
              <a:t>Chen, C.M. and Lin, Y.L., 2024. The environmental uncertainty effects on the business cycle of Taiwanese hotel industry. </a:t>
            </a:r>
            <a:r>
              <a:rPr lang="en-US" sz="1100" b="1" i="1">
                <a:ea typeface="+mn-lt"/>
                <a:cs typeface="+mn-lt"/>
              </a:rPr>
              <a:t>Journal of Hospitality and Tourism Management</a:t>
            </a:r>
            <a:r>
              <a:rPr lang="en-US" sz="1100" b="1">
                <a:ea typeface="+mn-lt"/>
                <a:cs typeface="+mn-lt"/>
              </a:rPr>
              <a:t>, 59, pp.186–190.</a:t>
            </a:r>
            <a:endParaRPr lang="en-US"/>
          </a:p>
          <a:p>
            <a:r>
              <a:rPr lang="en-US" sz="1100" b="1">
                <a:ea typeface="+mn-lt"/>
                <a:cs typeface="+mn-lt"/>
              </a:rPr>
              <a:t>Costa, V. and Costa, C. (eds.), 2022. </a:t>
            </a:r>
            <a:r>
              <a:rPr lang="en-US" sz="1100" b="1" i="1">
                <a:ea typeface="+mn-lt"/>
                <a:cs typeface="+mn-lt"/>
              </a:rPr>
              <a:t>Sustainability and competitiveness in the hospitality industry.</a:t>
            </a:r>
            <a:r>
              <a:rPr lang="en-US" sz="1100" b="1">
                <a:ea typeface="+mn-lt"/>
                <a:cs typeface="+mn-lt"/>
              </a:rPr>
              <a:t> Hershey, PA: Business Science Reference.</a:t>
            </a:r>
            <a:endParaRPr lang="en-US"/>
          </a:p>
          <a:p>
            <a:r>
              <a:rPr lang="en-US" sz="1100" b="1">
                <a:ea typeface="+mn-lt"/>
                <a:cs typeface="+mn-lt"/>
              </a:rPr>
              <a:t>Pertusa-Ortega, E., Font, X., Tarí, J.J., López-Gamero, M.D. and Molina-Azorín, J.F., 2015. The Holy Grail: Environmental management, competitive advantage and business performance in the Spanish hotel industry. </a:t>
            </a:r>
            <a:r>
              <a:rPr lang="en-US" sz="1100" b="1" i="1">
                <a:ea typeface="+mn-lt"/>
                <a:cs typeface="+mn-lt"/>
              </a:rPr>
              <a:t>International Journal of Contemporary Hospitality Management</a:t>
            </a:r>
            <a:r>
              <a:rPr lang="en-US" sz="1100" b="1">
                <a:ea typeface="+mn-lt"/>
                <a:cs typeface="+mn-lt"/>
              </a:rPr>
              <a:t>, 27(5), pp.714–738.</a:t>
            </a:r>
            <a:endParaRPr lang="en-US"/>
          </a:p>
          <a:p>
            <a:r>
              <a:rPr lang="en-US" sz="1100" b="1">
                <a:ea typeface="+mn-lt"/>
                <a:cs typeface="+mn-lt"/>
              </a:rPr>
              <a:t>Rahman, M., Islam, R., Wan Husain, W.R. and Ahmad, K., 2019. Developing a hierarchical model to enhance business excellence in hotel industry of Bangladesh. </a:t>
            </a:r>
            <a:r>
              <a:rPr lang="en-US" sz="1100" b="1" i="1">
                <a:ea typeface="+mn-lt"/>
                <a:cs typeface="+mn-lt"/>
              </a:rPr>
              <a:t>International Journal of Contemporary Hospitality Management</a:t>
            </a:r>
            <a:r>
              <a:rPr lang="en-US" sz="1100" b="1">
                <a:ea typeface="+mn-lt"/>
                <a:cs typeface="+mn-lt"/>
              </a:rPr>
              <a:t>, 31(4), pp.1836–1856.</a:t>
            </a:r>
            <a:endParaRPr lang="en-US"/>
          </a:p>
          <a:p>
            <a:r>
              <a:rPr lang="en-US" sz="1100" b="1">
                <a:ea typeface="+mn-lt"/>
                <a:cs typeface="+mn-lt"/>
              </a:rPr>
              <a:t>Steinbock, E., 2023. </a:t>
            </a:r>
            <a:r>
              <a:rPr lang="en-US" sz="1100" b="1" i="1">
                <a:ea typeface="+mn-lt"/>
                <a:cs typeface="+mn-lt"/>
              </a:rPr>
              <a:t>A career in hospitality: Enjoying its benefits and living with the drawbacks.</a:t>
            </a:r>
            <a:r>
              <a:rPr lang="en-US" sz="1100" b="1">
                <a:ea typeface="+mn-lt"/>
                <a:cs typeface="+mn-lt"/>
              </a:rPr>
              <a:t> Video. Henry Stewart Talks.</a:t>
            </a:r>
            <a:endParaRPr lang="en-US"/>
          </a:p>
          <a:p>
            <a:r>
              <a:rPr lang="en-US" sz="1100" b="1">
                <a:ea typeface="+mn-lt"/>
                <a:cs typeface="+mn-lt"/>
              </a:rPr>
              <a:t>Tajeddini, K. and Trueman, M., 2012. Managing Swiss hospitality: How cultural antecedents of innovation and customer-oriented value systems can influence performance in the hotel industry. </a:t>
            </a:r>
            <a:r>
              <a:rPr lang="en-US" sz="1100" b="1" i="1">
                <a:ea typeface="+mn-lt"/>
                <a:cs typeface="+mn-lt"/>
              </a:rPr>
              <a:t>International Journal of Hospitality Management</a:t>
            </a:r>
            <a:r>
              <a:rPr lang="en-US" sz="1100" b="1">
                <a:ea typeface="+mn-lt"/>
                <a:cs typeface="+mn-lt"/>
              </a:rPr>
              <a:t>, 31(4), pp.1119–1129.</a:t>
            </a:r>
            <a:endParaRPr lang="en-US"/>
          </a:p>
          <a:p>
            <a:r>
              <a:rPr lang="en-US" sz="1100" b="1">
                <a:latin typeface="Aptos"/>
                <a:ea typeface="Calibri"/>
                <a:cs typeface="Calibri"/>
              </a:rPr>
              <a:t>Walker, J.R., 2021. </a:t>
            </a:r>
            <a:r>
              <a:rPr lang="en-US" sz="1100" b="1" i="1">
                <a:latin typeface="Aptos"/>
                <a:ea typeface="Calibri"/>
                <a:cs typeface="Calibri"/>
              </a:rPr>
              <a:t>Introduction to hospitality.</a:t>
            </a:r>
            <a:r>
              <a:rPr lang="en-US" sz="1100" b="1">
                <a:latin typeface="Aptos"/>
                <a:ea typeface="Calibri"/>
                <a:cs typeface="Calibri"/>
              </a:rPr>
              <a:t> 8th global ed. Harlow: Pearson.</a:t>
            </a:r>
            <a:endParaRPr lang="en-US">
              <a:latin typeface="Aptos"/>
              <a:ea typeface="Calibri"/>
              <a:cs typeface="Calibri"/>
            </a:endParaRPr>
          </a:p>
          <a:p>
            <a:r>
              <a:rPr lang="en-US" sz="1100" b="1">
                <a:latin typeface="Aptos"/>
              </a:rPr>
              <a:t>Wynn, M. and Jones, P., 2022. IT strategy in the hotel industry in the digital era. Sustainability, 14(17), p.10705.</a:t>
            </a:r>
            <a:endParaRPr lang="en-US"/>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35482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16ed1538-4377-4da7-81fa-9a477e54b5f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8A1FE35B1768D46869F924A69EE2DC8" ma:contentTypeVersion="6" ma:contentTypeDescription="Create a new document." ma:contentTypeScope="" ma:versionID="6a43733f766992a95ce3eb2e022e45d7">
  <xsd:schema xmlns:xsd="http://www.w3.org/2001/XMLSchema" xmlns:xs="http://www.w3.org/2001/XMLSchema" xmlns:p="http://schemas.microsoft.com/office/2006/metadata/properties" xmlns:ns3="16ed1538-4377-4da7-81fa-9a477e54b5f1" targetNamespace="http://schemas.microsoft.com/office/2006/metadata/properties" ma:root="true" ma:fieldsID="1e6ba1aa31697c049a1510e31c4a34d1" ns3:_="">
    <xsd:import namespace="16ed1538-4377-4da7-81fa-9a477e54b5f1"/>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ed1538-4377-4da7-81fa-9a477e54b5f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A399BC-614F-4EAF-B68F-50C5B809AB22}">
  <ds:schemaRefs>
    <ds:schemaRef ds:uri="16ed1538-4377-4da7-81fa-9a477e54b5f1"/>
    <ds:schemaRef ds:uri="http://purl.org/dc/elements/1.1/"/>
    <ds:schemaRef ds:uri="http://www.w3.org/XML/1998/namespace"/>
    <ds:schemaRef ds:uri="http://schemas.microsoft.com/office/2006/metadata/properties"/>
    <ds:schemaRef ds:uri="http://schemas.openxmlformats.org/package/2006/metadata/core-properties"/>
    <ds:schemaRef ds:uri="http://schemas.microsoft.com/office/infopath/2007/PartnerControls"/>
    <ds:schemaRef ds:uri="http://schemas.microsoft.com/office/2006/documentManagement/types"/>
    <ds:schemaRef ds:uri="http://purl.org/dc/dcmitype/"/>
    <ds:schemaRef ds:uri="http://purl.org/dc/terms/"/>
  </ds:schemaRefs>
</ds:datastoreItem>
</file>

<file path=customXml/itemProps2.xml><?xml version="1.0" encoding="utf-8"?>
<ds:datastoreItem xmlns:ds="http://schemas.openxmlformats.org/officeDocument/2006/customXml" ds:itemID="{F994DB30-C1F2-47D9-8B48-95EDAA141D76}">
  <ds:schemaRefs>
    <ds:schemaRef ds:uri="http://schemas.microsoft.com/sharepoint/v3/contenttype/forms"/>
  </ds:schemaRefs>
</ds:datastoreItem>
</file>

<file path=customXml/itemProps3.xml><?xml version="1.0" encoding="utf-8"?>
<ds:datastoreItem xmlns:ds="http://schemas.openxmlformats.org/officeDocument/2006/customXml" ds:itemID="{0FB73743-0EF4-43E5-9237-A19CC5765B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6ed1538-4377-4da7-81fa-9a477e54b5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14</TotalTime>
  <Words>2750</Words>
  <Application>Microsoft Office PowerPoint</Application>
  <PresentationFormat>Widescreen</PresentationFormat>
  <Paragraphs>106</Paragraphs>
  <Slides>9</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Aptos</vt:lpstr>
      <vt:lpstr>Aptos Display</vt:lpstr>
      <vt:lpstr>Arial</vt:lpstr>
      <vt:lpstr>Book Antiqua</vt:lpstr>
      <vt:lpstr>Calibri</vt:lpstr>
      <vt:lpstr>Comic Sans MS</vt:lpstr>
      <vt:lpstr>office theme</vt:lpstr>
      <vt:lpstr>Personnel Resourcing and Development Module Code:BMIH4010D  Module Lead: Natalie Brailsford  Student Name: Michal Pompa Student ID:2320764 </vt:lpstr>
      <vt:lpstr>Introduction to Hilton Hotels &amp; Resorts</vt:lpstr>
      <vt:lpstr>Attraction</vt:lpstr>
      <vt:lpstr>Recruitment</vt:lpstr>
      <vt:lpstr>Onboarding</vt:lpstr>
      <vt:lpstr>Development</vt:lpstr>
      <vt:lpstr>Retention</vt:lpstr>
      <vt:lpstr>Separation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Michal Pompa</dc:creator>
  <cp:lastModifiedBy>Michal Pompa (2320764)</cp:lastModifiedBy>
  <cp:revision>3</cp:revision>
  <dcterms:created xsi:type="dcterms:W3CDTF">2026-03-06T09:43:19Z</dcterms:created>
  <dcterms:modified xsi:type="dcterms:W3CDTF">2026-05-01T17:50:40Z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0x010100C8A1FE35B1768D46869F924A69EE2DC8</vt:lpwstr>
  </property>
</Properties>
</file>