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62" r:id="rId3"/>
    <p:sldId id="259" r:id="rId4"/>
    <p:sldId id="257" r:id="rId5"/>
    <p:sldId id="258" r:id="rId6"/>
    <p:sldId id="260" r:id="rId7"/>
    <p:sldId id="261"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7685" autoAdjust="0"/>
  </p:normalViewPr>
  <p:slideViewPr>
    <p:cSldViewPr snapToGrid="0">
      <p:cViewPr varScale="1">
        <p:scale>
          <a:sx n="77" d="100"/>
          <a:sy n="77" d="100"/>
        </p:scale>
        <p:origin x="185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8803FE-EA33-4F80-A8F8-1AC7C47CCF69}" type="datetimeFigureOut">
              <a:rPr lang="en-GB" smtClean="0"/>
              <a:t>06/01/2020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325CA-BFF4-44AA-A03D-8098CD61DEBF}" type="slidenum">
              <a:rPr lang="en-GB" smtClean="0"/>
              <a:t>‹#›</a:t>
            </a:fld>
            <a:endParaRPr lang="en-GB"/>
          </a:p>
        </p:txBody>
      </p:sp>
    </p:spTree>
    <p:extLst>
      <p:ext uri="{BB962C8B-B14F-4D97-AF65-F5344CB8AC3E}">
        <p14:creationId xmlns:p14="http://schemas.microsoft.com/office/powerpoint/2010/main" val="3273429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Possible Presentations - Carly and Rebecca, </a:t>
            </a:r>
            <a:r>
              <a:rPr lang="en-GB" dirty="0" err="1"/>
              <a:t>Chellsey</a:t>
            </a:r>
            <a:r>
              <a:rPr lang="en-GB" dirty="0"/>
              <a:t> and Lorna, Emily and Grace.</a:t>
            </a:r>
          </a:p>
        </p:txBody>
      </p:sp>
      <p:sp>
        <p:nvSpPr>
          <p:cNvPr id="4" name="Slide Number Placeholder 3"/>
          <p:cNvSpPr>
            <a:spLocks noGrp="1"/>
          </p:cNvSpPr>
          <p:nvPr>
            <p:ph type="sldNum" sz="quarter" idx="5"/>
          </p:nvPr>
        </p:nvSpPr>
        <p:spPr/>
        <p:txBody>
          <a:bodyPr/>
          <a:lstStyle/>
          <a:p>
            <a:fld id="{887325CA-BFF4-44AA-A03D-8098CD61DEBF}" type="slidenum">
              <a:rPr lang="en-GB" smtClean="0"/>
              <a:t>2</a:t>
            </a:fld>
            <a:endParaRPr lang="en-GB"/>
          </a:p>
        </p:txBody>
      </p:sp>
    </p:spTree>
    <p:extLst>
      <p:ext uri="{BB962C8B-B14F-4D97-AF65-F5344CB8AC3E}">
        <p14:creationId xmlns:p14="http://schemas.microsoft.com/office/powerpoint/2010/main" val="2173347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Ways to analyse the external environment – tools, advantages/disadvantages, comparisons</a:t>
            </a:r>
          </a:p>
          <a:p>
            <a:r>
              <a:rPr lang="en-GB" dirty="0"/>
              <a:t>Brexit/globalisation – CIPD advice regarding workforce planning, scenario planning, latest information on Brexit from the Government – immigration etc. </a:t>
            </a:r>
          </a:p>
          <a:p>
            <a:r>
              <a:rPr lang="en-GB" dirty="0"/>
              <a:t>VUCA environments – </a:t>
            </a:r>
            <a:r>
              <a:rPr lang="en-GB" dirty="0" err="1"/>
              <a:t>Cynefin</a:t>
            </a:r>
            <a:r>
              <a:rPr lang="en-GB" dirty="0"/>
              <a:t> framework</a:t>
            </a:r>
          </a:p>
          <a:p>
            <a:r>
              <a:rPr lang="en-GB" dirty="0"/>
              <a:t>Resilience - BSI</a:t>
            </a:r>
          </a:p>
          <a:p>
            <a:r>
              <a:rPr lang="en-GB" dirty="0"/>
              <a:t>Agility</a:t>
            </a:r>
          </a:p>
          <a:p>
            <a:r>
              <a:rPr lang="en-GB" dirty="0"/>
              <a:t>UK Labour market</a:t>
            </a:r>
          </a:p>
          <a:p>
            <a:r>
              <a:rPr lang="en-GB" dirty="0"/>
              <a:t>Alternative talent pools</a:t>
            </a:r>
          </a:p>
          <a:p>
            <a:endParaRPr lang="en-GB" dirty="0"/>
          </a:p>
          <a:p>
            <a:endParaRPr lang="en-GB" dirty="0"/>
          </a:p>
          <a:p>
            <a:r>
              <a:rPr lang="en-GB" dirty="0"/>
              <a:t>Think about how your organisation is being affected (or will be affected by these factors) in terms of HR strategy:</a:t>
            </a:r>
          </a:p>
          <a:p>
            <a:endParaRPr lang="en-GB" dirty="0"/>
          </a:p>
          <a:p>
            <a:r>
              <a:rPr lang="en-GB" dirty="0"/>
              <a:t>Building resilience – training, re-skilling, digital training, change culture</a:t>
            </a:r>
          </a:p>
          <a:p>
            <a:r>
              <a:rPr lang="en-GB" dirty="0"/>
              <a:t>Managing change well</a:t>
            </a:r>
          </a:p>
          <a:p>
            <a:r>
              <a:rPr lang="en-GB" dirty="0"/>
              <a:t>Employee Voice</a:t>
            </a:r>
          </a:p>
          <a:p>
            <a:r>
              <a:rPr lang="en-GB" dirty="0"/>
              <a:t>Building Trust</a:t>
            </a:r>
          </a:p>
          <a:p>
            <a:r>
              <a:rPr lang="en-GB" dirty="0"/>
              <a:t>Working smarter – thinking of new ways to do the work – AI plus humans</a:t>
            </a:r>
          </a:p>
          <a:p>
            <a:r>
              <a:rPr lang="en-GB" dirty="0"/>
              <a:t>Flexibility</a:t>
            </a:r>
          </a:p>
          <a:p>
            <a:r>
              <a:rPr lang="en-GB" dirty="0"/>
              <a:t>Managing a diverse workforce, being inclusive</a:t>
            </a:r>
          </a:p>
          <a:p>
            <a:r>
              <a:rPr lang="en-GB" dirty="0"/>
              <a:t>Encouraging innovation – no blame culture, learning culture – learn from mistakes</a:t>
            </a:r>
          </a:p>
          <a:p>
            <a:r>
              <a:rPr lang="en-GB" dirty="0"/>
              <a:t>Finding new talent – older workers, neuro-divergent workforce, carers, ex-offenders, homeless. </a:t>
            </a:r>
          </a:p>
          <a:p>
            <a:r>
              <a:rPr lang="en-GB" dirty="0"/>
              <a:t>Improving well-being. </a:t>
            </a:r>
          </a:p>
          <a:p>
            <a:r>
              <a:rPr lang="en-GB" dirty="0"/>
              <a:t>Good work</a:t>
            </a:r>
          </a:p>
          <a:p>
            <a:r>
              <a:rPr lang="en-GB" dirty="0"/>
              <a:t>Good people management</a:t>
            </a:r>
          </a:p>
          <a:p>
            <a:r>
              <a:rPr lang="en-GB" dirty="0"/>
              <a:t>Continuous improvement/learning</a:t>
            </a:r>
          </a:p>
        </p:txBody>
      </p:sp>
      <p:sp>
        <p:nvSpPr>
          <p:cNvPr id="4" name="Slide Number Placeholder 3"/>
          <p:cNvSpPr>
            <a:spLocks noGrp="1"/>
          </p:cNvSpPr>
          <p:nvPr>
            <p:ph type="sldNum" sz="quarter" idx="10"/>
          </p:nvPr>
        </p:nvSpPr>
        <p:spPr/>
        <p:txBody>
          <a:bodyPr/>
          <a:lstStyle/>
          <a:p>
            <a:fld id="{887325CA-BFF4-44AA-A03D-8098CD61DEBF}" type="slidenum">
              <a:rPr lang="en-GB" smtClean="0"/>
              <a:t>4</a:t>
            </a:fld>
            <a:endParaRPr lang="en-GB"/>
          </a:p>
        </p:txBody>
      </p:sp>
    </p:spTree>
    <p:extLst>
      <p:ext uri="{BB962C8B-B14F-4D97-AF65-F5344CB8AC3E}">
        <p14:creationId xmlns:p14="http://schemas.microsoft.com/office/powerpoint/2010/main" val="1862894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Use the CIPD factsheets to find out the advantages/disadvantages. Compare and contrast.</a:t>
            </a:r>
          </a:p>
          <a:p>
            <a:pPr marL="228600" indent="-228600">
              <a:buAutoNum type="arabicPeriod"/>
            </a:pPr>
            <a:r>
              <a:rPr lang="en-GB" dirty="0"/>
              <a:t>Discuss the evolution of HR (from Personnel to SHRM, impact of globalisation, competition, search for sustained organisational performance). Need to add value. Aligned to business strategy. Link between HR and performance. Stakeholder perspective. Will need to embrace technology and continue to show it can add value. People Analytics. Best fit strategies. Read the </a:t>
            </a:r>
            <a:r>
              <a:rPr lang="en-GB" dirty="0" err="1"/>
              <a:t>Capelli</a:t>
            </a:r>
            <a:r>
              <a:rPr lang="en-GB" dirty="0"/>
              <a:t> and other Harvard Business Review articles again. </a:t>
            </a:r>
          </a:p>
          <a:p>
            <a:pPr marL="228600" indent="-228600">
              <a:buAutoNum type="arabicPeriod"/>
            </a:pPr>
            <a:r>
              <a:rPr lang="en-GB" dirty="0"/>
              <a:t>It’s a reality. Tight labour market, especially because of Brexit. People having to work longer. Need to offer flexible working. Think about job design. Harness skills. Retrain. Reverse mentoring. </a:t>
            </a:r>
          </a:p>
          <a:p>
            <a:pPr marL="228600" indent="-228600">
              <a:buAutoNum type="arabicPeriod"/>
            </a:pPr>
            <a:r>
              <a:rPr lang="en-GB" dirty="0"/>
              <a:t>Think about how these factors have influenced your organisation (and organisations generally) in the past and how they will influence them in the future.  </a:t>
            </a:r>
          </a:p>
        </p:txBody>
      </p:sp>
      <p:sp>
        <p:nvSpPr>
          <p:cNvPr id="4" name="Slide Number Placeholder 3"/>
          <p:cNvSpPr>
            <a:spLocks noGrp="1"/>
          </p:cNvSpPr>
          <p:nvPr>
            <p:ph type="sldNum" sz="quarter" idx="10"/>
          </p:nvPr>
        </p:nvSpPr>
        <p:spPr/>
        <p:txBody>
          <a:bodyPr/>
          <a:lstStyle/>
          <a:p>
            <a:fld id="{887325CA-BFF4-44AA-A03D-8098CD61DEBF}" type="slidenum">
              <a:rPr lang="en-GB" smtClean="0"/>
              <a:t>6</a:t>
            </a:fld>
            <a:endParaRPr lang="en-GB"/>
          </a:p>
        </p:txBody>
      </p:sp>
    </p:spTree>
    <p:extLst>
      <p:ext uri="{BB962C8B-B14F-4D97-AF65-F5344CB8AC3E}">
        <p14:creationId xmlns:p14="http://schemas.microsoft.com/office/powerpoint/2010/main" val="627231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context – performance management systems, structure, sector, industry regulations. </a:t>
            </a:r>
          </a:p>
        </p:txBody>
      </p:sp>
      <p:sp>
        <p:nvSpPr>
          <p:cNvPr id="4" name="Slide Number Placeholder 3"/>
          <p:cNvSpPr>
            <a:spLocks noGrp="1"/>
          </p:cNvSpPr>
          <p:nvPr>
            <p:ph type="sldNum" sz="quarter" idx="5"/>
          </p:nvPr>
        </p:nvSpPr>
        <p:spPr/>
        <p:txBody>
          <a:bodyPr/>
          <a:lstStyle/>
          <a:p>
            <a:fld id="{887325CA-BFF4-44AA-A03D-8098CD61DEBF}" type="slidenum">
              <a:rPr lang="en-GB" smtClean="0"/>
              <a:t>7</a:t>
            </a:fld>
            <a:endParaRPr lang="en-GB"/>
          </a:p>
        </p:txBody>
      </p:sp>
    </p:spTree>
    <p:extLst>
      <p:ext uri="{BB962C8B-B14F-4D97-AF65-F5344CB8AC3E}">
        <p14:creationId xmlns:p14="http://schemas.microsoft.com/office/powerpoint/2010/main" val="78956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light of this, how do you make your organisation attractive to your current staff and future applicants?</a:t>
            </a:r>
          </a:p>
          <a:p>
            <a:r>
              <a:rPr lang="en-GB" dirty="0"/>
              <a:t>How do you motivate your staff to perform?</a:t>
            </a:r>
          </a:p>
          <a:p>
            <a:r>
              <a:rPr lang="en-GB" dirty="0"/>
              <a:t>What skills does your organisation need in the future?</a:t>
            </a:r>
          </a:p>
          <a:p>
            <a:r>
              <a:rPr lang="en-GB" dirty="0"/>
              <a:t>How can you retain the need for people?</a:t>
            </a:r>
          </a:p>
        </p:txBody>
      </p:sp>
      <p:sp>
        <p:nvSpPr>
          <p:cNvPr id="4" name="Slide Number Placeholder 3"/>
          <p:cNvSpPr>
            <a:spLocks noGrp="1"/>
          </p:cNvSpPr>
          <p:nvPr>
            <p:ph type="sldNum" sz="quarter" idx="5"/>
          </p:nvPr>
        </p:nvSpPr>
        <p:spPr/>
        <p:txBody>
          <a:bodyPr/>
          <a:lstStyle/>
          <a:p>
            <a:fld id="{887325CA-BFF4-44AA-A03D-8098CD61DEBF}" type="slidenum">
              <a:rPr lang="en-GB" smtClean="0"/>
              <a:t>9</a:t>
            </a:fld>
            <a:endParaRPr lang="en-GB"/>
          </a:p>
        </p:txBody>
      </p:sp>
    </p:spTree>
    <p:extLst>
      <p:ext uri="{BB962C8B-B14F-4D97-AF65-F5344CB8AC3E}">
        <p14:creationId xmlns:p14="http://schemas.microsoft.com/office/powerpoint/2010/main" val="13189241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AA65B1-D3B5-4EFB-BCAC-0CA7EA219A9C}" type="datetimeFigureOut">
              <a:rPr lang="en-GB" smtClean="0"/>
              <a:t>06/01/2020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4284835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06/01/2020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52962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AA65B1-D3B5-4EFB-BCAC-0CA7EA219A9C}" type="datetimeFigureOut">
              <a:rPr lang="en-GB" smtClean="0"/>
              <a:t>06/01/2020</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23946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0AA65B1-D3B5-4EFB-BCAC-0CA7EA219A9C}" type="datetimeFigureOut">
              <a:rPr lang="en-GB" smtClean="0"/>
              <a:t>06/01/2020</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85507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0AA65B1-D3B5-4EFB-BCAC-0CA7EA219A9C}" type="datetimeFigureOut">
              <a:rPr lang="en-GB" smtClean="0"/>
              <a:t>06/01/2020</a:t>
            </a:fld>
            <a:endParaRPr lang="en-GB"/>
          </a:p>
        </p:txBody>
      </p:sp>
      <p:sp>
        <p:nvSpPr>
          <p:cNvPr id="9" name="Slide Number Placeholder 8"/>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3930115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0AA65B1-D3B5-4EFB-BCAC-0CA7EA219A9C}" type="datetimeFigureOut">
              <a:rPr lang="en-GB" smtClean="0"/>
              <a:t>06/01/2020</a:t>
            </a:fld>
            <a:endParaRPr lang="en-GB"/>
          </a:p>
        </p:txBody>
      </p:sp>
      <p:sp>
        <p:nvSpPr>
          <p:cNvPr id="5" name="Slide Number Placeholder 4"/>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05509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A65B1-D3B5-4EFB-BCAC-0CA7EA219A9C}" type="datetimeFigureOut">
              <a:rPr lang="en-GB" smtClean="0"/>
              <a:t>06/01/2020</a:t>
            </a:fld>
            <a:endParaRPr lang="en-GB"/>
          </a:p>
        </p:txBody>
      </p:sp>
      <p:sp>
        <p:nvSpPr>
          <p:cNvPr id="4" name="Slide Number Placeholder 3"/>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798009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06/01/2020</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84042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06/01/2020</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551047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06/01/2020</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395669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06/01/2020</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865038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0AA65B1-D3B5-4EFB-BCAC-0CA7EA219A9C}" type="datetimeFigureOut">
              <a:rPr lang="en-GB" smtClean="0"/>
              <a:t>06/01/2020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F08FD25-54A5-485A-B45E-B3B04AA423E6}" type="slidenum">
              <a:rPr lang="en-GB" smtClean="0"/>
              <a:t>‹#›</a:t>
            </a:fld>
            <a:endParaRPr lang="en-GB"/>
          </a:p>
        </p:txBody>
      </p:sp>
    </p:spTree>
    <p:extLst>
      <p:ext uri="{BB962C8B-B14F-4D97-AF65-F5344CB8AC3E}">
        <p14:creationId xmlns:p14="http://schemas.microsoft.com/office/powerpoint/2010/main" val="14835305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BA4EA-BF86-49F1-8D4A-D908466D69DA}"/>
              </a:ext>
            </a:extLst>
          </p:cNvPr>
          <p:cNvSpPr>
            <a:spLocks noGrp="1"/>
          </p:cNvSpPr>
          <p:nvPr>
            <p:ph type="ctrTitle"/>
          </p:nvPr>
        </p:nvSpPr>
        <p:spPr/>
        <p:txBody>
          <a:bodyPr/>
          <a:lstStyle/>
          <a:p>
            <a:r>
              <a:rPr lang="en-GB" dirty="0"/>
              <a:t>Exam Preparation</a:t>
            </a:r>
          </a:p>
        </p:txBody>
      </p:sp>
      <p:sp>
        <p:nvSpPr>
          <p:cNvPr id="3" name="Subtitle 2">
            <a:extLst>
              <a:ext uri="{FF2B5EF4-FFF2-40B4-BE49-F238E27FC236}">
                <a16:creationId xmlns:a16="http://schemas.microsoft.com/office/drawing/2014/main" id="{1A1A1CA7-8F9E-4537-926B-A224DE07E55E}"/>
              </a:ext>
            </a:extLst>
          </p:cNvPr>
          <p:cNvSpPr>
            <a:spLocks noGrp="1"/>
          </p:cNvSpPr>
          <p:nvPr>
            <p:ph type="subTitle" idx="1"/>
          </p:nvPr>
        </p:nvSpPr>
        <p:spPr/>
        <p:txBody>
          <a:bodyPr/>
          <a:lstStyle/>
          <a:p>
            <a:r>
              <a:rPr lang="en-GB" b="1" dirty="0">
                <a:solidFill>
                  <a:schemeClr val="tx1"/>
                </a:solidFill>
              </a:rPr>
              <a:t>Julie Thomas</a:t>
            </a:r>
          </a:p>
        </p:txBody>
      </p:sp>
    </p:spTree>
    <p:extLst>
      <p:ext uri="{BB962C8B-B14F-4D97-AF65-F5344CB8AC3E}">
        <p14:creationId xmlns:p14="http://schemas.microsoft.com/office/powerpoint/2010/main" val="21409464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BF97B-C799-4601-9A9D-0D10C4C95F48}"/>
              </a:ext>
            </a:extLst>
          </p:cNvPr>
          <p:cNvSpPr>
            <a:spLocks noGrp="1"/>
          </p:cNvSpPr>
          <p:nvPr>
            <p:ph type="title"/>
          </p:nvPr>
        </p:nvSpPr>
        <p:spPr/>
        <p:txBody>
          <a:bodyPr/>
          <a:lstStyle/>
          <a:p>
            <a:r>
              <a:rPr lang="en-GB" dirty="0"/>
              <a:t>Schedule for Today</a:t>
            </a:r>
          </a:p>
        </p:txBody>
      </p:sp>
      <p:sp>
        <p:nvSpPr>
          <p:cNvPr id="3" name="Content Placeholder 2">
            <a:extLst>
              <a:ext uri="{FF2B5EF4-FFF2-40B4-BE49-F238E27FC236}">
                <a16:creationId xmlns:a16="http://schemas.microsoft.com/office/drawing/2014/main" id="{9C61B838-EC6A-491D-A4C6-EEEBFBEC687C}"/>
              </a:ext>
            </a:extLst>
          </p:cNvPr>
          <p:cNvSpPr>
            <a:spLocks noGrp="1"/>
          </p:cNvSpPr>
          <p:nvPr>
            <p:ph idx="1"/>
          </p:nvPr>
        </p:nvSpPr>
        <p:spPr/>
        <p:txBody>
          <a:bodyPr>
            <a:normAutofit fontScale="92500" lnSpcReduction="20000"/>
          </a:bodyPr>
          <a:lstStyle/>
          <a:p>
            <a:r>
              <a:rPr lang="en-GB" dirty="0"/>
              <a:t>1pm – Any outstanding student presentations (revision)</a:t>
            </a:r>
          </a:p>
          <a:p>
            <a:r>
              <a:rPr lang="en-GB" dirty="0"/>
              <a:t>1:30pm – Topics for section one</a:t>
            </a:r>
          </a:p>
          <a:p>
            <a:r>
              <a:rPr lang="en-GB" dirty="0"/>
              <a:t>2pm – Example exam questions</a:t>
            </a:r>
          </a:p>
          <a:p>
            <a:r>
              <a:rPr lang="en-GB" dirty="0"/>
              <a:t>2:30pm – Learning points from assignment</a:t>
            </a:r>
          </a:p>
          <a:p>
            <a:r>
              <a:rPr lang="en-GB" dirty="0"/>
              <a:t>2:45pm - Break</a:t>
            </a:r>
          </a:p>
          <a:p>
            <a:r>
              <a:rPr lang="en-GB" dirty="0"/>
              <a:t>3-5pm – Mock exam</a:t>
            </a:r>
          </a:p>
          <a:p>
            <a:r>
              <a:rPr lang="en-GB" dirty="0"/>
              <a:t>5pm – Close of session</a:t>
            </a:r>
          </a:p>
          <a:p>
            <a:r>
              <a:rPr lang="en-GB" dirty="0"/>
              <a:t>5-7pm – Free time to revise </a:t>
            </a:r>
          </a:p>
        </p:txBody>
      </p:sp>
    </p:spTree>
    <p:extLst>
      <p:ext uri="{BB962C8B-B14F-4D97-AF65-F5344CB8AC3E}">
        <p14:creationId xmlns:p14="http://schemas.microsoft.com/office/powerpoint/2010/main" val="2572482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0D7D7-2C1D-4CE9-906B-5F2B6E3F35F0}"/>
              </a:ext>
            </a:extLst>
          </p:cNvPr>
          <p:cNvSpPr>
            <a:spLocks noGrp="1"/>
          </p:cNvSpPr>
          <p:nvPr>
            <p:ph type="title"/>
          </p:nvPr>
        </p:nvSpPr>
        <p:spPr>
          <a:xfrm>
            <a:off x="609600" y="124325"/>
            <a:ext cx="10972800" cy="602184"/>
          </a:xfrm>
        </p:spPr>
        <p:txBody>
          <a:bodyPr>
            <a:normAutofit fontScale="90000"/>
          </a:bodyPr>
          <a:lstStyle/>
          <a:p>
            <a:r>
              <a:rPr lang="en-GB" dirty="0"/>
              <a:t>Exam</a:t>
            </a:r>
          </a:p>
        </p:txBody>
      </p:sp>
      <p:sp>
        <p:nvSpPr>
          <p:cNvPr id="3" name="Content Placeholder 2">
            <a:extLst>
              <a:ext uri="{FF2B5EF4-FFF2-40B4-BE49-F238E27FC236}">
                <a16:creationId xmlns:a16="http://schemas.microsoft.com/office/drawing/2014/main" id="{D40F921B-02BA-4708-AF18-4680D4D36A06}"/>
              </a:ext>
            </a:extLst>
          </p:cNvPr>
          <p:cNvSpPr>
            <a:spLocks noGrp="1"/>
          </p:cNvSpPr>
          <p:nvPr>
            <p:ph idx="1"/>
          </p:nvPr>
        </p:nvSpPr>
        <p:spPr>
          <a:xfrm>
            <a:off x="609600" y="898744"/>
            <a:ext cx="10972800" cy="4700390"/>
          </a:xfrm>
        </p:spPr>
        <p:txBody>
          <a:bodyPr>
            <a:normAutofit fontScale="62500" lnSpcReduction="20000"/>
          </a:bodyPr>
          <a:lstStyle/>
          <a:p>
            <a:pPr marL="0" indent="0">
              <a:buNone/>
            </a:pPr>
            <a:r>
              <a:rPr lang="en-GB" dirty="0">
                <a:latin typeface="Arial" panose="020B0604020202020204" pitchFamily="34" charset="0"/>
                <a:cs typeface="Arial" panose="020B0604020202020204" pitchFamily="34" charset="0"/>
              </a:rPr>
              <a:t>2 hours long – Two sections</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Read the article and answer all questions in section 1.</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Answer either question A or B for each question in section 2.</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You should answer a total of 6 questions, 3 in section 1 and 3 in section 2. You must answer all 6 questions in order to achieve a pass. </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The questions in section 1 carry a weight of 40 marks, all questions in section 2 carry an equal weighting of 20 marks, so you should plan your time to reflect</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this.</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t>All answers should be justified as far as possible using appropriate theory and evidence.</a:t>
            </a:r>
            <a:endParaRPr lang="en-GB" dirty="0"/>
          </a:p>
          <a:p>
            <a:pPr marL="0" indent="0">
              <a:buNone/>
            </a:pPr>
            <a:r>
              <a:rPr lang="en-GB" b="1" dirty="0"/>
              <a:t>To communicate your answers more clearly you may use whatever methods you wish, for example diagrams, flowcharts, bullet points; you need to provide an explanation of each. </a:t>
            </a:r>
            <a:endParaRPr lang="en-GB" dirty="0"/>
          </a:p>
          <a:p>
            <a:pPr marL="0" indent="0">
              <a:buNone/>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110788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2DD74-5635-4F88-9AC8-2B430BB0EE4C}"/>
              </a:ext>
            </a:extLst>
          </p:cNvPr>
          <p:cNvSpPr>
            <a:spLocks noGrp="1"/>
          </p:cNvSpPr>
          <p:nvPr>
            <p:ph type="title"/>
          </p:nvPr>
        </p:nvSpPr>
        <p:spPr/>
        <p:txBody>
          <a:bodyPr/>
          <a:lstStyle/>
          <a:p>
            <a:r>
              <a:rPr lang="en-GB" dirty="0"/>
              <a:t>Article</a:t>
            </a:r>
          </a:p>
        </p:txBody>
      </p:sp>
      <p:sp>
        <p:nvSpPr>
          <p:cNvPr id="3" name="Content Placeholder 2">
            <a:extLst>
              <a:ext uri="{FF2B5EF4-FFF2-40B4-BE49-F238E27FC236}">
                <a16:creationId xmlns:a16="http://schemas.microsoft.com/office/drawing/2014/main" id="{817ECFF6-9466-4390-8C7B-43CE0EB4A3B3}"/>
              </a:ext>
            </a:extLst>
          </p:cNvPr>
          <p:cNvSpPr>
            <a:spLocks noGrp="1"/>
          </p:cNvSpPr>
          <p:nvPr>
            <p:ph idx="1"/>
          </p:nvPr>
        </p:nvSpPr>
        <p:spPr/>
        <p:txBody>
          <a:bodyPr/>
          <a:lstStyle/>
          <a:p>
            <a:r>
              <a:rPr lang="en-GB" dirty="0"/>
              <a:t>Read the article for the 2020 exam.</a:t>
            </a:r>
          </a:p>
          <a:p>
            <a:pPr marL="0" indent="0">
              <a:buNone/>
            </a:pPr>
            <a:endParaRPr lang="en-GB" dirty="0"/>
          </a:p>
          <a:p>
            <a:r>
              <a:rPr lang="en-GB" dirty="0"/>
              <a:t>What topics do you think you need to research as preparation?</a:t>
            </a:r>
          </a:p>
        </p:txBody>
      </p:sp>
    </p:spTree>
    <p:extLst>
      <p:ext uri="{BB962C8B-B14F-4D97-AF65-F5344CB8AC3E}">
        <p14:creationId xmlns:p14="http://schemas.microsoft.com/office/powerpoint/2010/main" val="2605743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4FBAF-4B3B-41C5-8887-925F91771A42}"/>
              </a:ext>
            </a:extLst>
          </p:cNvPr>
          <p:cNvSpPr>
            <a:spLocks noGrp="1"/>
          </p:cNvSpPr>
          <p:nvPr>
            <p:ph type="title"/>
          </p:nvPr>
        </p:nvSpPr>
        <p:spPr/>
        <p:txBody>
          <a:bodyPr/>
          <a:lstStyle/>
          <a:p>
            <a:r>
              <a:rPr lang="en-GB" dirty="0"/>
              <a:t>Structuring answers</a:t>
            </a:r>
          </a:p>
        </p:txBody>
      </p:sp>
      <p:sp>
        <p:nvSpPr>
          <p:cNvPr id="3" name="Content Placeholder 2">
            <a:extLst>
              <a:ext uri="{FF2B5EF4-FFF2-40B4-BE49-F238E27FC236}">
                <a16:creationId xmlns:a16="http://schemas.microsoft.com/office/drawing/2014/main" id="{E06F8A14-4E4D-42B8-BBF0-9A4514C1FCAE}"/>
              </a:ext>
            </a:extLst>
          </p:cNvPr>
          <p:cNvSpPr>
            <a:spLocks noGrp="1"/>
          </p:cNvSpPr>
          <p:nvPr>
            <p:ph idx="1"/>
          </p:nvPr>
        </p:nvSpPr>
        <p:spPr/>
        <p:txBody>
          <a:bodyPr/>
          <a:lstStyle/>
          <a:p>
            <a:r>
              <a:rPr lang="en-GB" dirty="0"/>
              <a:t>Make sure you answer the question!</a:t>
            </a:r>
          </a:p>
          <a:p>
            <a:r>
              <a:rPr lang="en-GB" dirty="0"/>
              <a:t>Include models, theories, best practice, organisational examples and employment law.</a:t>
            </a:r>
          </a:p>
          <a:p>
            <a:r>
              <a:rPr lang="en-GB" dirty="0"/>
              <a:t>Reference core text, other CIPD texts, CIPD factsheets, CIPD Reports, peer reviewed articles, Harvard Business Review articles, People Management, ONS statistics, Deloitte/World Economic Forum/McKinsey reports.</a:t>
            </a:r>
          </a:p>
        </p:txBody>
      </p:sp>
    </p:spTree>
    <p:extLst>
      <p:ext uri="{BB962C8B-B14F-4D97-AF65-F5344CB8AC3E}">
        <p14:creationId xmlns:p14="http://schemas.microsoft.com/office/powerpoint/2010/main" val="33318856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487AF-3105-4508-94FF-8D451CBA91D4}"/>
              </a:ext>
            </a:extLst>
          </p:cNvPr>
          <p:cNvSpPr>
            <a:spLocks noGrp="1"/>
          </p:cNvSpPr>
          <p:nvPr>
            <p:ph type="title"/>
          </p:nvPr>
        </p:nvSpPr>
        <p:spPr/>
        <p:txBody>
          <a:bodyPr/>
          <a:lstStyle/>
          <a:p>
            <a:r>
              <a:rPr lang="en-GB" dirty="0"/>
              <a:t>Example Questions</a:t>
            </a:r>
          </a:p>
        </p:txBody>
      </p:sp>
      <p:sp>
        <p:nvSpPr>
          <p:cNvPr id="3" name="Content Placeholder 2">
            <a:extLst>
              <a:ext uri="{FF2B5EF4-FFF2-40B4-BE49-F238E27FC236}">
                <a16:creationId xmlns:a16="http://schemas.microsoft.com/office/drawing/2014/main" id="{E36BFA78-EF5E-43E6-A849-C2F502017C11}"/>
              </a:ext>
            </a:extLst>
          </p:cNvPr>
          <p:cNvSpPr>
            <a:spLocks noGrp="1"/>
          </p:cNvSpPr>
          <p:nvPr>
            <p:ph idx="1"/>
          </p:nvPr>
        </p:nvSpPr>
        <p:spPr/>
        <p:txBody>
          <a:bodyPr>
            <a:normAutofit fontScale="85000" lnSpcReduction="20000"/>
          </a:bodyPr>
          <a:lstStyle/>
          <a:p>
            <a:pPr marL="514350" indent="-514350">
              <a:buFont typeface="+mj-lt"/>
              <a:buAutoNum type="arabicPeriod"/>
            </a:pPr>
            <a:r>
              <a:rPr lang="en-GB" dirty="0"/>
              <a:t>Your director would like to undertake an environmental analysis of the business environment in order to inform future strategy. Which tools would you recommend and why?</a:t>
            </a:r>
          </a:p>
          <a:p>
            <a:pPr marL="514350" indent="-514350">
              <a:buFont typeface="+mj-lt"/>
              <a:buAutoNum type="arabicPeriod"/>
            </a:pPr>
            <a:r>
              <a:rPr lang="en-GB" dirty="0"/>
              <a:t>How will external factors impact on the HR function in the future? How does it need to adapt to survive as a function?</a:t>
            </a:r>
          </a:p>
          <a:p>
            <a:pPr marL="514350" indent="-514350">
              <a:buFont typeface="+mj-lt"/>
              <a:buAutoNum type="arabicPeriod"/>
            </a:pPr>
            <a:r>
              <a:rPr lang="en-GB" dirty="0"/>
              <a:t>Why should organisations be concerned about the ageing population? </a:t>
            </a:r>
          </a:p>
          <a:p>
            <a:pPr marL="514350" indent="-514350">
              <a:buFont typeface="+mj-lt"/>
              <a:buAutoNum type="arabicPeriod"/>
            </a:pPr>
            <a:r>
              <a:rPr lang="en-GB" dirty="0"/>
              <a:t>How have the following factors influenced your organisation and its HR strategy – government policy/legislation, advances in technology, Brexit, globalisation, general population trends?</a:t>
            </a:r>
          </a:p>
        </p:txBody>
      </p:sp>
    </p:spTree>
    <p:extLst>
      <p:ext uri="{BB962C8B-B14F-4D97-AF65-F5344CB8AC3E}">
        <p14:creationId xmlns:p14="http://schemas.microsoft.com/office/powerpoint/2010/main" val="2884782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BD816-2A61-43DF-9E43-ADCB043E5094}"/>
              </a:ext>
            </a:extLst>
          </p:cNvPr>
          <p:cNvSpPr>
            <a:spLocks noGrp="1"/>
          </p:cNvSpPr>
          <p:nvPr>
            <p:ph type="title"/>
          </p:nvPr>
        </p:nvSpPr>
        <p:spPr>
          <a:xfrm>
            <a:off x="609600" y="125260"/>
            <a:ext cx="10972800" cy="501041"/>
          </a:xfrm>
        </p:spPr>
        <p:txBody>
          <a:bodyPr>
            <a:normAutofit fontScale="90000"/>
          </a:bodyPr>
          <a:lstStyle/>
          <a:p>
            <a:r>
              <a:rPr lang="en-GB" dirty="0"/>
              <a:t>Learning points from Assignment</a:t>
            </a:r>
          </a:p>
        </p:txBody>
      </p:sp>
      <p:sp>
        <p:nvSpPr>
          <p:cNvPr id="3" name="Content Placeholder 2">
            <a:extLst>
              <a:ext uri="{FF2B5EF4-FFF2-40B4-BE49-F238E27FC236}">
                <a16:creationId xmlns:a16="http://schemas.microsoft.com/office/drawing/2014/main" id="{41D3288E-18F4-4409-B3DD-14DE2C385B49}"/>
              </a:ext>
            </a:extLst>
          </p:cNvPr>
          <p:cNvSpPr>
            <a:spLocks noGrp="1"/>
          </p:cNvSpPr>
          <p:nvPr>
            <p:ph idx="1"/>
          </p:nvPr>
        </p:nvSpPr>
        <p:spPr>
          <a:xfrm>
            <a:off x="609599" y="1177445"/>
            <a:ext cx="11361107" cy="5123146"/>
          </a:xfrm>
        </p:spPr>
        <p:txBody>
          <a:bodyPr>
            <a:normAutofit fontScale="70000" lnSpcReduction="20000"/>
          </a:bodyPr>
          <a:lstStyle/>
          <a:p>
            <a:r>
              <a:rPr lang="en-GB" dirty="0"/>
              <a:t>Executive summaries need to be summaries</a:t>
            </a:r>
          </a:p>
          <a:p>
            <a:r>
              <a:rPr lang="en-GB" dirty="0"/>
              <a:t>Don’t mention ‘restrictions due to word count’</a:t>
            </a:r>
          </a:p>
          <a:p>
            <a:r>
              <a:rPr lang="en-GB" dirty="0"/>
              <a:t>Need an argument all the way through, backed up by sources</a:t>
            </a:r>
          </a:p>
          <a:p>
            <a:r>
              <a:rPr lang="en-GB" dirty="0"/>
              <a:t>Lots of references – show your awareness of different views</a:t>
            </a:r>
          </a:p>
          <a:p>
            <a:r>
              <a:rPr lang="en-GB" dirty="0"/>
              <a:t>Need to include models, theory, best practice and employment law</a:t>
            </a:r>
          </a:p>
          <a:p>
            <a:r>
              <a:rPr lang="en-GB" dirty="0"/>
              <a:t>Technological trends – discuss the contrasting views</a:t>
            </a:r>
          </a:p>
          <a:p>
            <a:r>
              <a:rPr lang="en-GB" dirty="0"/>
              <a:t>Use CIPD sources – Brexit workforce planning, ageing, technology, labour market</a:t>
            </a:r>
          </a:p>
          <a:p>
            <a:r>
              <a:rPr lang="en-GB" dirty="0"/>
              <a:t>Be up to date with Brexit – some mentioned 31</a:t>
            </a:r>
            <a:r>
              <a:rPr lang="en-GB" baseline="30000" dirty="0"/>
              <a:t>st</a:t>
            </a:r>
            <a:r>
              <a:rPr lang="en-GB" dirty="0"/>
              <a:t> October deadline</a:t>
            </a:r>
          </a:p>
          <a:p>
            <a:r>
              <a:rPr lang="en-GB" dirty="0"/>
              <a:t>Be knowledgeable of own company – corporate plan, annual report, internal context</a:t>
            </a:r>
          </a:p>
          <a:p>
            <a:r>
              <a:rPr lang="en-GB" dirty="0"/>
              <a:t>Include HR strategy, backed by sources</a:t>
            </a:r>
          </a:p>
          <a:p>
            <a:r>
              <a:rPr lang="en-GB" dirty="0"/>
              <a:t>Recommendations need to be underpinned with sources</a:t>
            </a:r>
          </a:p>
          <a:p>
            <a:r>
              <a:rPr lang="en-GB" dirty="0"/>
              <a:t>Need a COSTED action plan</a:t>
            </a:r>
          </a:p>
          <a:p>
            <a:endParaRPr lang="en-GB" dirty="0"/>
          </a:p>
          <a:p>
            <a:endParaRPr lang="en-GB" dirty="0"/>
          </a:p>
        </p:txBody>
      </p:sp>
    </p:spTree>
    <p:extLst>
      <p:ext uri="{BB962C8B-B14F-4D97-AF65-F5344CB8AC3E}">
        <p14:creationId xmlns:p14="http://schemas.microsoft.com/office/powerpoint/2010/main" val="1298616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7ABB7-35F7-40E6-AE0E-59FD64D232EC}"/>
              </a:ext>
            </a:extLst>
          </p:cNvPr>
          <p:cNvSpPr>
            <a:spLocks noGrp="1"/>
          </p:cNvSpPr>
          <p:nvPr>
            <p:ph type="title"/>
          </p:nvPr>
        </p:nvSpPr>
        <p:spPr>
          <a:xfrm>
            <a:off x="609600" y="274638"/>
            <a:ext cx="10972800" cy="614710"/>
          </a:xfrm>
        </p:spPr>
        <p:txBody>
          <a:bodyPr>
            <a:normAutofit fontScale="90000"/>
          </a:bodyPr>
          <a:lstStyle/>
          <a:p>
            <a:r>
              <a:rPr lang="en-GB" dirty="0"/>
              <a:t>Revision Plan</a:t>
            </a:r>
          </a:p>
        </p:txBody>
      </p:sp>
      <p:sp>
        <p:nvSpPr>
          <p:cNvPr id="3" name="Content Placeholder 2">
            <a:extLst>
              <a:ext uri="{FF2B5EF4-FFF2-40B4-BE49-F238E27FC236}">
                <a16:creationId xmlns:a16="http://schemas.microsoft.com/office/drawing/2014/main" id="{4D7C3024-100A-4A20-8215-62D263263D4B}"/>
              </a:ext>
            </a:extLst>
          </p:cNvPr>
          <p:cNvSpPr>
            <a:spLocks noGrp="1"/>
          </p:cNvSpPr>
          <p:nvPr>
            <p:ph idx="1"/>
          </p:nvPr>
        </p:nvSpPr>
        <p:spPr>
          <a:xfrm>
            <a:off x="609600" y="1139868"/>
            <a:ext cx="10972800" cy="4377365"/>
          </a:xfrm>
        </p:spPr>
        <p:txBody>
          <a:bodyPr>
            <a:normAutofit fontScale="70000" lnSpcReduction="20000"/>
          </a:bodyPr>
          <a:lstStyle/>
          <a:p>
            <a:r>
              <a:rPr lang="en-GB" dirty="0"/>
              <a:t>Revise topics on mock exam that you were unsure of.</a:t>
            </a:r>
          </a:p>
          <a:p>
            <a:r>
              <a:rPr lang="en-GB" dirty="0"/>
              <a:t>Find references for above.</a:t>
            </a:r>
          </a:p>
          <a:p>
            <a:r>
              <a:rPr lang="en-GB" dirty="0"/>
              <a:t>Compile a list of useful references and their main points, for example the 2019 White Paper from the World Economic Forum entitled ‘HR4.0: Shaping People Strategies in the Fourth Industrial Revolution’. </a:t>
            </a:r>
          </a:p>
          <a:p>
            <a:r>
              <a:rPr lang="en-GB" dirty="0"/>
              <a:t>Do this for each of the PESTLE factors.</a:t>
            </a:r>
          </a:p>
          <a:p>
            <a:r>
              <a:rPr lang="en-GB" dirty="0"/>
              <a:t>Make sure you have references for topics in the case study such as agility, resilience, change management, workforce planning, Brexit, talent management, environmental analysis tools, HR strategies.</a:t>
            </a:r>
          </a:p>
          <a:p>
            <a:r>
              <a:rPr lang="en-GB" dirty="0"/>
              <a:t>Be up to date – read the latest People Management, CIPD resources, Government information on Brexit.</a:t>
            </a:r>
          </a:p>
          <a:p>
            <a:r>
              <a:rPr lang="en-GB" dirty="0"/>
              <a:t>Know your organisation – talk to a senior manager about how your organisation is responding to the external environment. </a:t>
            </a:r>
          </a:p>
          <a:p>
            <a:endParaRPr lang="en-GB" dirty="0"/>
          </a:p>
          <a:p>
            <a:endParaRPr lang="en-GB" dirty="0"/>
          </a:p>
        </p:txBody>
      </p:sp>
    </p:spTree>
    <p:extLst>
      <p:ext uri="{BB962C8B-B14F-4D97-AF65-F5344CB8AC3E}">
        <p14:creationId xmlns:p14="http://schemas.microsoft.com/office/powerpoint/2010/main" val="2244252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FFEB2-3E54-4A90-881D-0119F65179F9}"/>
              </a:ext>
            </a:extLst>
          </p:cNvPr>
          <p:cNvSpPr>
            <a:spLocks noGrp="1"/>
          </p:cNvSpPr>
          <p:nvPr>
            <p:ph type="title"/>
          </p:nvPr>
        </p:nvSpPr>
        <p:spPr>
          <a:xfrm>
            <a:off x="609600" y="150312"/>
            <a:ext cx="10972800" cy="739036"/>
          </a:xfrm>
        </p:spPr>
        <p:txBody>
          <a:bodyPr>
            <a:normAutofit fontScale="90000"/>
          </a:bodyPr>
          <a:lstStyle/>
          <a:p>
            <a:r>
              <a:rPr lang="en-GB" dirty="0"/>
              <a:t>Topics from Peter Cheese (2019)</a:t>
            </a:r>
          </a:p>
        </p:txBody>
      </p:sp>
      <p:sp>
        <p:nvSpPr>
          <p:cNvPr id="3" name="Content Placeholder 2">
            <a:extLst>
              <a:ext uri="{FF2B5EF4-FFF2-40B4-BE49-F238E27FC236}">
                <a16:creationId xmlns:a16="http://schemas.microsoft.com/office/drawing/2014/main" id="{EA45F831-D241-414E-9B22-E70DB7B1A439}"/>
              </a:ext>
            </a:extLst>
          </p:cNvPr>
          <p:cNvSpPr>
            <a:spLocks noGrp="1"/>
          </p:cNvSpPr>
          <p:nvPr>
            <p:ph idx="1"/>
          </p:nvPr>
        </p:nvSpPr>
        <p:spPr>
          <a:xfrm>
            <a:off x="609600" y="889348"/>
            <a:ext cx="10972800" cy="4627885"/>
          </a:xfrm>
        </p:spPr>
        <p:txBody>
          <a:bodyPr>
            <a:normAutofit fontScale="70000" lnSpcReduction="20000"/>
          </a:bodyPr>
          <a:lstStyle/>
          <a:p>
            <a:r>
              <a:rPr lang="en-GB" dirty="0"/>
              <a:t>Last decade – austerity following global financial crisis, continuing globalisation, growth of Asia, improved living standards and rates of employment</a:t>
            </a:r>
          </a:p>
          <a:p>
            <a:r>
              <a:rPr lang="en-GB" dirty="0"/>
              <a:t>Accelerating impact of technology – massive tech firms, gig economy, big data, social media driving mass communication and highlighting issues (#</a:t>
            </a:r>
            <a:r>
              <a:rPr lang="en-GB" dirty="0" err="1"/>
              <a:t>metoo</a:t>
            </a:r>
            <a:r>
              <a:rPr lang="en-GB" dirty="0"/>
              <a:t>)</a:t>
            </a:r>
          </a:p>
          <a:p>
            <a:r>
              <a:rPr lang="en-GB" dirty="0"/>
              <a:t>Companies having to adapt at a faster rate – skills gaps apparent</a:t>
            </a:r>
          </a:p>
          <a:p>
            <a:r>
              <a:rPr lang="en-GB" dirty="0"/>
              <a:t>Future of work – shorter week, job displacement, growing inequalities</a:t>
            </a:r>
          </a:p>
          <a:p>
            <a:r>
              <a:rPr lang="en-GB" dirty="0"/>
              <a:t>Capitalism being challenged – move to social enterprises, green enterprises</a:t>
            </a:r>
          </a:p>
          <a:p>
            <a:r>
              <a:rPr lang="en-GB" dirty="0"/>
              <a:t>National rhetoric becoming prominent (Brexit)</a:t>
            </a:r>
          </a:p>
          <a:p>
            <a:r>
              <a:rPr lang="en-GB" dirty="0"/>
              <a:t>Climate change</a:t>
            </a:r>
          </a:p>
          <a:p>
            <a:r>
              <a:rPr lang="en-GB" dirty="0"/>
              <a:t>Renewed focus on well-being – fair opportunities, inclusivity, good work, flexible working.</a:t>
            </a:r>
          </a:p>
          <a:p>
            <a:r>
              <a:rPr lang="en-GB" dirty="0"/>
              <a:t>Organisations being responsible entities, transparency and trust as key</a:t>
            </a:r>
          </a:p>
          <a:p>
            <a:r>
              <a:rPr lang="en-GB" dirty="0"/>
              <a:t>Global shifts - New Zealand – not just measuring economic growth – also mental health, well-being, low-emission economy, adapting to the digital age. </a:t>
            </a:r>
          </a:p>
        </p:txBody>
      </p:sp>
    </p:spTree>
    <p:extLst>
      <p:ext uri="{BB962C8B-B14F-4D97-AF65-F5344CB8AC3E}">
        <p14:creationId xmlns:p14="http://schemas.microsoft.com/office/powerpoint/2010/main" val="805086934"/>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312</TotalTime>
  <Words>1177</Words>
  <Application>Microsoft Office PowerPoint</Application>
  <PresentationFormat>Widescreen</PresentationFormat>
  <Paragraphs>108</Paragraphs>
  <Slides>9</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Myriad Pro</vt:lpstr>
      <vt:lpstr>ThemeUWTSD</vt:lpstr>
      <vt:lpstr>Exam Preparation</vt:lpstr>
      <vt:lpstr>Schedule for Today</vt:lpstr>
      <vt:lpstr>Exam</vt:lpstr>
      <vt:lpstr>Article</vt:lpstr>
      <vt:lpstr>Structuring answers</vt:lpstr>
      <vt:lpstr>Example Questions</vt:lpstr>
      <vt:lpstr>Learning points from Assignment</vt:lpstr>
      <vt:lpstr>Revision Plan</vt:lpstr>
      <vt:lpstr>Topics from Peter Cheese (2019)</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23</cp:revision>
  <dcterms:created xsi:type="dcterms:W3CDTF">2017-11-30T17:31:08Z</dcterms:created>
  <dcterms:modified xsi:type="dcterms:W3CDTF">2020-01-06T17:02:27Z</dcterms:modified>
</cp:coreProperties>
</file>