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6" r:id="rId3"/>
    <p:sldId id="257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46"/>
  </p:normalViewPr>
  <p:slideViewPr>
    <p:cSldViewPr snapToGrid="0" snapToObjects="1">
      <p:cViewPr>
        <p:scale>
          <a:sx n="89" d="100"/>
          <a:sy n="89" d="100"/>
        </p:scale>
        <p:origin x="89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10/16/19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ew-directions.co.uk/education/job-vacancies/primary-teacher-13/" TargetMode="External"/><Relationship Id="rId3" Type="http://schemas.openxmlformats.org/officeDocument/2006/relationships/hyperlink" Target="https://www.gov.uk/criminal-record-checks-apply-role" TargetMode="External"/><Relationship Id="rId7" Type="http://schemas.openxmlformats.org/officeDocument/2006/relationships/hyperlink" Target="https://gov.wales/sites/default/files/publications/2018-03/succesful-futures-a-summary-of-professor-graham-donaldsons-report.pdf" TargetMode="External"/><Relationship Id="rId2" Type="http://schemas.openxmlformats.org/officeDocument/2006/relationships/hyperlink" Target="https://www.cambridge-community.org.uk/professional-development/gswrp/index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ationalcareers.service.gov.uk/job-profiles/primary-school-teacher" TargetMode="External"/><Relationship Id="rId11" Type="http://schemas.openxmlformats.org/officeDocument/2006/relationships/hyperlink" Target="https://www.ucas.com/students" TargetMode="External"/><Relationship Id="rId5" Type="http://schemas.openxmlformats.org/officeDocument/2006/relationships/hyperlink" Target="https://getintoteaching.education.gov.uk/post-teacher-training-application/preparing-for-the-professional-skills-tests" TargetMode="External"/><Relationship Id="rId10" Type="http://schemas.openxmlformats.org/officeDocument/2006/relationships/hyperlink" Target="https://join-us.nspcc.org.uk/volunteers/vacancy/nspcc-schools-service-volunteer-bridgend/3600/description/" TargetMode="External"/><Relationship Id="rId4" Type="http://schemas.openxmlformats.org/officeDocument/2006/relationships/hyperlink" Target="https://gov.wales/new-school-curriculum-overview" TargetMode="External"/><Relationship Id="rId9" Type="http://schemas.openxmlformats.org/officeDocument/2006/relationships/hyperlink" Target="https://learning.nspcc.org.uk/training/schools/child-protection-in-schools-online-cours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A24BB-2C69-2946-B230-A13AEC0636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23" y="1300785"/>
            <a:ext cx="11847442" cy="2509213"/>
          </a:xfrm>
        </p:spPr>
        <p:txBody>
          <a:bodyPr/>
          <a:lstStyle/>
          <a:p>
            <a:r>
              <a:rPr lang="en-GB" dirty="0"/>
              <a:t>Jessica Avery</a:t>
            </a:r>
            <a:br>
              <a:rPr lang="en-GB" dirty="0"/>
            </a:br>
            <a:r>
              <a:rPr lang="en-GB" dirty="0"/>
              <a:t>currently Studying Early years education and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519039-21F1-4E40-A4F7-0A68CFF04E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4654826"/>
            <a:ext cx="8689976" cy="2766392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316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EE31D-D4FD-8241-9CB6-E4DDF836EC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PRIMARY SCHOOL TEACHING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5BEA3E-32B9-A64A-9B60-F23EBBAECF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27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8E6C9-3F47-BD43-8F9D-C24736EA7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JOB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261B4-B234-2B4E-ACF5-7444BBE7FCA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16946"/>
            <a:ext cx="10363826" cy="3650184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Teach all areas of the school curriculum</a:t>
            </a:r>
          </a:p>
          <a:p>
            <a:r>
              <a:rPr lang="en-GB" dirty="0"/>
              <a:t>Organise the classroom and learning resources to create a positive teaching environment</a:t>
            </a:r>
          </a:p>
          <a:p>
            <a:r>
              <a:rPr lang="en-GB" dirty="0"/>
              <a:t>Plan, prepare and teach lessons that cater for all student ability ranges</a:t>
            </a:r>
          </a:p>
          <a:p>
            <a:r>
              <a:rPr lang="en-GB" dirty="0"/>
              <a:t>Motivate pupils with enthusiastic, imaginative presentation</a:t>
            </a:r>
          </a:p>
          <a:p>
            <a:r>
              <a:rPr lang="en-GB" dirty="0"/>
              <a:t>Maintain discipline</a:t>
            </a:r>
          </a:p>
          <a:p>
            <a:r>
              <a:rPr lang="en-GB" dirty="0"/>
              <a:t>Meet requirements for the assessment and recording of pupils’ development</a:t>
            </a:r>
          </a:p>
          <a:p>
            <a:r>
              <a:rPr lang="en-GB" dirty="0"/>
              <a:t>Coordinate activities and resources within a specific area of the curriculum, supporting colleagues in the delivery of this specialist area</a:t>
            </a:r>
          </a:p>
          <a:p>
            <a:r>
              <a:rPr lang="en-GB" dirty="0"/>
              <a:t>Stay up to date with changes and developments in the structure of the curriculum</a:t>
            </a:r>
          </a:p>
          <a:p>
            <a:r>
              <a:rPr lang="en-GB" dirty="0"/>
              <a:t>Liaise with colleagues and working flexibly, particularly within smaller schools.</a:t>
            </a:r>
          </a:p>
          <a:p>
            <a:endParaRPr lang="en-GB" dirty="0"/>
          </a:p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B1C588-1B23-F246-B448-77E4A2166E5A}"/>
              </a:ext>
            </a:extLst>
          </p:cNvPr>
          <p:cNvSpPr txBox="1"/>
          <p:nvPr/>
        </p:nvSpPr>
        <p:spPr>
          <a:xfrm>
            <a:off x="8839199" y="5579165"/>
            <a:ext cx="27829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new-</a:t>
            </a:r>
            <a:r>
              <a:rPr lang="en-GB" sz="1200" dirty="0" err="1"/>
              <a:t>directions.co.uk</a:t>
            </a:r>
            <a:r>
              <a:rPr lang="en-GB" sz="1200" dirty="0"/>
              <a:t>, 2019</a:t>
            </a:r>
          </a:p>
        </p:txBody>
      </p:sp>
    </p:spTree>
    <p:extLst>
      <p:ext uri="{BB962C8B-B14F-4D97-AF65-F5344CB8AC3E}">
        <p14:creationId xmlns:p14="http://schemas.microsoft.com/office/powerpoint/2010/main" val="245413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69F53-03BE-7A44-B6FE-47AA01B54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PGCE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9A6F6-8D69-7945-8884-E98E15274ED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113636" y="1575631"/>
            <a:ext cx="10363826" cy="3424107"/>
          </a:xfrm>
        </p:spPr>
        <p:txBody>
          <a:bodyPr/>
          <a:lstStyle/>
          <a:p>
            <a:r>
              <a:rPr lang="en-GB" dirty="0"/>
              <a:t>Applied through </a:t>
            </a:r>
            <a:r>
              <a:rPr lang="en-GB" dirty="0" err="1"/>
              <a:t>ucas</a:t>
            </a:r>
            <a:r>
              <a:rPr lang="en-GB" dirty="0"/>
              <a:t> teacher training. 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E052A00-D5DF-1F48-B277-ED598EE77F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226"/>
          <a:stretch/>
        </p:blipFill>
        <p:spPr>
          <a:xfrm>
            <a:off x="2497325" y="2214695"/>
            <a:ext cx="7197350" cy="35638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C5C322-218D-3045-94B5-6F3BF9873B2C}"/>
              </a:ext>
            </a:extLst>
          </p:cNvPr>
          <p:cNvSpPr txBox="1"/>
          <p:nvPr/>
        </p:nvSpPr>
        <p:spPr>
          <a:xfrm>
            <a:off x="8023571" y="5778501"/>
            <a:ext cx="29287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</a:t>
            </a:r>
            <a:r>
              <a:rPr lang="en-GB" sz="1200" dirty="0" err="1"/>
              <a:t>UCAS.co.uk</a:t>
            </a:r>
            <a:r>
              <a:rPr lang="en-GB" sz="1200" dirty="0"/>
              <a:t>, 2019)</a:t>
            </a:r>
          </a:p>
        </p:txBody>
      </p:sp>
    </p:spTree>
    <p:extLst>
      <p:ext uri="{BB962C8B-B14F-4D97-AF65-F5344CB8AC3E}">
        <p14:creationId xmlns:p14="http://schemas.microsoft.com/office/powerpoint/2010/main" val="1626751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A40D6-CB8D-3F4A-B85A-01C36DFC8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Gov.uk</a:t>
            </a:r>
            <a:r>
              <a:rPr lang="en-GB" dirty="0"/>
              <a:t> – primary school teacher restrictions and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87FACE-283F-ED4F-892A-85AFEF858E7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Numeracy and literacy tests that are to be booked and completed by myself once I have received a conditional offer from </a:t>
            </a:r>
            <a:r>
              <a:rPr lang="en-GB" dirty="0" err="1"/>
              <a:t>ucas</a:t>
            </a:r>
            <a:r>
              <a:rPr lang="en-GB" dirty="0"/>
              <a:t> for my </a:t>
            </a:r>
            <a:r>
              <a:rPr lang="en-GB" dirty="0" err="1"/>
              <a:t>pgce</a:t>
            </a:r>
            <a:r>
              <a:rPr lang="en-GB" dirty="0"/>
              <a:t>.</a:t>
            </a:r>
          </a:p>
          <a:p>
            <a:r>
              <a:rPr lang="en-GB" dirty="0"/>
              <a:t>Disclosure and barring service check (DBS)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3BA57B-42D8-BD45-8575-07A0BD9190FC}"/>
              </a:ext>
            </a:extLst>
          </p:cNvPr>
          <p:cNvSpPr txBox="1"/>
          <p:nvPr/>
        </p:nvSpPr>
        <p:spPr>
          <a:xfrm>
            <a:off x="7329488" y="4029075"/>
            <a:ext cx="25860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GOV.UK, 2019</a:t>
            </a:r>
          </a:p>
        </p:txBody>
      </p:sp>
    </p:spTree>
    <p:extLst>
      <p:ext uri="{BB962C8B-B14F-4D97-AF65-F5344CB8AC3E}">
        <p14:creationId xmlns:p14="http://schemas.microsoft.com/office/powerpoint/2010/main" val="2983024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8E6C9-3F47-BD43-8F9D-C24736EA7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JOB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261B4-B234-2B4E-ACF5-7444BBE7FCA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16946"/>
            <a:ext cx="10363826" cy="3650184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Teach all areas of the school curriculum</a:t>
            </a:r>
          </a:p>
          <a:p>
            <a:r>
              <a:rPr lang="en-GB" dirty="0"/>
              <a:t>Organise the classroom and learning resources to create a positive teaching environment</a:t>
            </a:r>
          </a:p>
          <a:p>
            <a:r>
              <a:rPr lang="en-GB" dirty="0"/>
              <a:t>Plan, prepare and teach lessons that cater for all student ability ranges</a:t>
            </a:r>
          </a:p>
          <a:p>
            <a:r>
              <a:rPr lang="en-GB" dirty="0"/>
              <a:t>Motivate pupils with enthusiastic, imaginative presentation</a:t>
            </a:r>
          </a:p>
          <a:p>
            <a:r>
              <a:rPr lang="en-GB" dirty="0"/>
              <a:t>Maintain discipline</a:t>
            </a:r>
          </a:p>
          <a:p>
            <a:r>
              <a:rPr lang="en-GB" dirty="0"/>
              <a:t>Meet requirements for the assessment and recording of pupils’ development</a:t>
            </a:r>
          </a:p>
          <a:p>
            <a:r>
              <a:rPr lang="en-GB" dirty="0"/>
              <a:t>Coordinate activities and resources within a specific area of the curriculum, supporting colleagues in the delivery of this specialist area</a:t>
            </a:r>
          </a:p>
          <a:p>
            <a:r>
              <a:rPr lang="en-GB" dirty="0"/>
              <a:t>Stay up to date with changes and developments in the structure of the curriculum</a:t>
            </a:r>
          </a:p>
          <a:p>
            <a:r>
              <a:rPr lang="en-GB" dirty="0"/>
              <a:t>Liaise with colleagues and working flexibly, particularly within smaller schools.</a:t>
            </a:r>
          </a:p>
          <a:p>
            <a:endParaRPr lang="en-GB" dirty="0"/>
          </a:p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B1C588-1B23-F246-B448-77E4A2166E5A}"/>
              </a:ext>
            </a:extLst>
          </p:cNvPr>
          <p:cNvSpPr txBox="1"/>
          <p:nvPr/>
        </p:nvSpPr>
        <p:spPr>
          <a:xfrm>
            <a:off x="8839199" y="5579165"/>
            <a:ext cx="27829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new-</a:t>
            </a:r>
            <a:r>
              <a:rPr lang="en-GB" sz="1200" dirty="0" err="1"/>
              <a:t>directions.co.uk</a:t>
            </a:r>
            <a:r>
              <a:rPr lang="en-GB" sz="1200" dirty="0"/>
              <a:t>, 2019</a:t>
            </a:r>
          </a:p>
        </p:txBody>
      </p:sp>
    </p:spTree>
    <p:extLst>
      <p:ext uri="{BB962C8B-B14F-4D97-AF65-F5344CB8AC3E}">
        <p14:creationId xmlns:p14="http://schemas.microsoft.com/office/powerpoint/2010/main" val="4233528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D947F-71F2-6C42-92DC-9B417E811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Successful futures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BF842D-C949-9041-99B7-0E6B35E92FD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GB" b="1" dirty="0"/>
              <a:t>“A new curriculum is being developed for settings and schools in Wales. Following a feedback period which ended in July 2019, the refined version will be available in January 2020, which will be used throughout Wales by 2022.”</a:t>
            </a:r>
          </a:p>
          <a:p>
            <a:pPr marL="457200" lvl="1" indent="0">
              <a:buNone/>
            </a:pPr>
            <a:endParaRPr lang="en-GB" b="1" dirty="0"/>
          </a:p>
          <a:p>
            <a:pPr marL="457200" lvl="1" indent="0">
              <a:buNone/>
            </a:pPr>
            <a:endParaRPr lang="en-GB" b="1" dirty="0"/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3D5BD1-6F5A-7D47-8054-3767152DD859}"/>
              </a:ext>
            </a:extLst>
          </p:cNvPr>
          <p:cNvSpPr txBox="1"/>
          <p:nvPr/>
        </p:nvSpPr>
        <p:spPr>
          <a:xfrm>
            <a:off x="8394700" y="3429000"/>
            <a:ext cx="2413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GOV.UK, 2019</a:t>
            </a:r>
          </a:p>
        </p:txBody>
      </p:sp>
    </p:spTree>
    <p:extLst>
      <p:ext uri="{BB962C8B-B14F-4D97-AF65-F5344CB8AC3E}">
        <p14:creationId xmlns:p14="http://schemas.microsoft.com/office/powerpoint/2010/main" val="2015394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DDE267B-E820-4910-868D-BA40CFB93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-9523"/>
            <a:ext cx="10058400" cy="6867522"/>
          </a:xfrm>
          <a:custGeom>
            <a:avLst/>
            <a:gdLst>
              <a:gd name="connsiteX0" fmla="*/ 1263465 w 10058400"/>
              <a:gd name="connsiteY0" fmla="*/ 0 h 6867522"/>
              <a:gd name="connsiteX1" fmla="*/ 8794935 w 10058400"/>
              <a:gd name="connsiteY1" fmla="*/ 0 h 6867522"/>
              <a:gd name="connsiteX2" fmla="*/ 8909975 w 10058400"/>
              <a:gd name="connsiteY2" fmla="*/ 132807 h 6867522"/>
              <a:gd name="connsiteX3" fmla="*/ 10058400 w 10058400"/>
              <a:gd name="connsiteY3" fmla="*/ 3331845 h 6867522"/>
              <a:gd name="connsiteX4" fmla="*/ 8751905 w 10058400"/>
              <a:gd name="connsiteY4" fmla="*/ 6713366 h 6867522"/>
              <a:gd name="connsiteX5" fmla="*/ 8604930 w 10058400"/>
              <a:gd name="connsiteY5" fmla="*/ 6867522 h 6867522"/>
              <a:gd name="connsiteX6" fmla="*/ 1453470 w 10058400"/>
              <a:gd name="connsiteY6" fmla="*/ 6867522 h 6867522"/>
              <a:gd name="connsiteX7" fmla="*/ 1306495 w 10058400"/>
              <a:gd name="connsiteY7" fmla="*/ 6713366 h 6867522"/>
              <a:gd name="connsiteX8" fmla="*/ 0 w 10058400"/>
              <a:gd name="connsiteY8" fmla="*/ 3331845 h 6867522"/>
              <a:gd name="connsiteX9" fmla="*/ 1148425 w 10058400"/>
              <a:gd name="connsiteY9" fmla="*/ 132807 h 686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58400" h="6867522">
                <a:moveTo>
                  <a:pt x="1263465" y="0"/>
                </a:moveTo>
                <a:lnTo>
                  <a:pt x="8794935" y="0"/>
                </a:lnTo>
                <a:lnTo>
                  <a:pt x="8909975" y="132807"/>
                </a:lnTo>
                <a:cubicBezTo>
                  <a:pt x="9627420" y="1002149"/>
                  <a:pt x="10058400" y="2116667"/>
                  <a:pt x="10058400" y="3331845"/>
                </a:cubicBezTo>
                <a:cubicBezTo>
                  <a:pt x="10058400" y="4633822"/>
                  <a:pt x="9563653" y="5820244"/>
                  <a:pt x="8751905" y="6713366"/>
                </a:cubicBezTo>
                <a:lnTo>
                  <a:pt x="8604930" y="6867522"/>
                </a:lnTo>
                <a:lnTo>
                  <a:pt x="1453470" y="6867522"/>
                </a:lnTo>
                <a:lnTo>
                  <a:pt x="1306495" y="6713366"/>
                </a:lnTo>
                <a:cubicBezTo>
                  <a:pt x="494747" y="5820244"/>
                  <a:pt x="0" y="4633822"/>
                  <a:pt x="0" y="3331845"/>
                </a:cubicBezTo>
                <a:cubicBezTo>
                  <a:pt x="0" y="2116667"/>
                  <a:pt x="430980" y="1002149"/>
                  <a:pt x="1148425" y="1328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F3E25D7-C2F8-445D-AA42-C1163028D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262106B-D426-8E47-AF60-06827235580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4"/>
          <a:srcRect l="7301" t="-1025" r="7138" b="1025"/>
          <a:stretch/>
        </p:blipFill>
        <p:spPr>
          <a:xfrm>
            <a:off x="2729635" y="965201"/>
            <a:ext cx="6732730" cy="49180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944DF5-860C-D644-825E-712495E86C8C}"/>
              </a:ext>
            </a:extLst>
          </p:cNvPr>
          <p:cNvSpPr txBox="1"/>
          <p:nvPr/>
        </p:nvSpPr>
        <p:spPr>
          <a:xfrm>
            <a:off x="8458201" y="5919303"/>
            <a:ext cx="22495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</a:t>
            </a:r>
            <a:r>
              <a:rPr lang="en-GB" sz="1200" dirty="0" err="1"/>
              <a:t>gov.uk</a:t>
            </a:r>
            <a:r>
              <a:rPr lang="en-GB" sz="1200" dirty="0"/>
              <a:t>, 2019)</a:t>
            </a:r>
          </a:p>
        </p:txBody>
      </p:sp>
    </p:spTree>
    <p:extLst>
      <p:ext uri="{BB962C8B-B14F-4D97-AF65-F5344CB8AC3E}">
        <p14:creationId xmlns:p14="http://schemas.microsoft.com/office/powerpoint/2010/main" val="1421064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DDE267B-E820-4910-868D-BA40CFB93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-9523"/>
            <a:ext cx="10058400" cy="6867522"/>
          </a:xfrm>
          <a:custGeom>
            <a:avLst/>
            <a:gdLst>
              <a:gd name="connsiteX0" fmla="*/ 1263465 w 10058400"/>
              <a:gd name="connsiteY0" fmla="*/ 0 h 6867522"/>
              <a:gd name="connsiteX1" fmla="*/ 8794935 w 10058400"/>
              <a:gd name="connsiteY1" fmla="*/ 0 h 6867522"/>
              <a:gd name="connsiteX2" fmla="*/ 8909975 w 10058400"/>
              <a:gd name="connsiteY2" fmla="*/ 132807 h 6867522"/>
              <a:gd name="connsiteX3" fmla="*/ 10058400 w 10058400"/>
              <a:gd name="connsiteY3" fmla="*/ 3331845 h 6867522"/>
              <a:gd name="connsiteX4" fmla="*/ 8751905 w 10058400"/>
              <a:gd name="connsiteY4" fmla="*/ 6713366 h 6867522"/>
              <a:gd name="connsiteX5" fmla="*/ 8604930 w 10058400"/>
              <a:gd name="connsiteY5" fmla="*/ 6867522 h 6867522"/>
              <a:gd name="connsiteX6" fmla="*/ 1453470 w 10058400"/>
              <a:gd name="connsiteY6" fmla="*/ 6867522 h 6867522"/>
              <a:gd name="connsiteX7" fmla="*/ 1306495 w 10058400"/>
              <a:gd name="connsiteY7" fmla="*/ 6713366 h 6867522"/>
              <a:gd name="connsiteX8" fmla="*/ 0 w 10058400"/>
              <a:gd name="connsiteY8" fmla="*/ 3331845 h 6867522"/>
              <a:gd name="connsiteX9" fmla="*/ 1148425 w 10058400"/>
              <a:gd name="connsiteY9" fmla="*/ 132807 h 686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58400" h="6867522">
                <a:moveTo>
                  <a:pt x="1263465" y="0"/>
                </a:moveTo>
                <a:lnTo>
                  <a:pt x="8794935" y="0"/>
                </a:lnTo>
                <a:lnTo>
                  <a:pt x="8909975" y="132807"/>
                </a:lnTo>
                <a:cubicBezTo>
                  <a:pt x="9627420" y="1002149"/>
                  <a:pt x="10058400" y="2116667"/>
                  <a:pt x="10058400" y="3331845"/>
                </a:cubicBezTo>
                <a:cubicBezTo>
                  <a:pt x="10058400" y="4633822"/>
                  <a:pt x="9563653" y="5820244"/>
                  <a:pt x="8751905" y="6713366"/>
                </a:cubicBezTo>
                <a:lnTo>
                  <a:pt x="8604930" y="6867522"/>
                </a:lnTo>
                <a:lnTo>
                  <a:pt x="1453470" y="6867522"/>
                </a:lnTo>
                <a:lnTo>
                  <a:pt x="1306495" y="6713366"/>
                </a:lnTo>
                <a:cubicBezTo>
                  <a:pt x="494747" y="5820244"/>
                  <a:pt x="0" y="4633822"/>
                  <a:pt x="0" y="3331845"/>
                </a:cubicBezTo>
                <a:cubicBezTo>
                  <a:pt x="0" y="2116667"/>
                  <a:pt x="430980" y="1002149"/>
                  <a:pt x="1148425" y="1328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F3E25D7-C2F8-445D-AA42-C1163028D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A687C38-C26B-EE49-B5C6-54D0E1BF04A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4"/>
          <a:srcRect l="8154" r="7821" b="2727"/>
          <a:stretch/>
        </p:blipFill>
        <p:spPr>
          <a:xfrm>
            <a:off x="2697390" y="965201"/>
            <a:ext cx="6797220" cy="49180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1F746E-C6F2-C345-8AA2-EABB011146E2}"/>
              </a:ext>
            </a:extLst>
          </p:cNvPr>
          <p:cNvSpPr txBox="1"/>
          <p:nvPr/>
        </p:nvSpPr>
        <p:spPr>
          <a:xfrm>
            <a:off x="8189843" y="5892799"/>
            <a:ext cx="2305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</a:t>
            </a:r>
            <a:r>
              <a:rPr lang="en-GB" sz="1200" dirty="0" err="1"/>
              <a:t>gov.uk</a:t>
            </a:r>
            <a:r>
              <a:rPr lang="en-GB" sz="1200" dirty="0"/>
              <a:t>, 2019)</a:t>
            </a:r>
          </a:p>
        </p:txBody>
      </p:sp>
    </p:spTree>
    <p:extLst>
      <p:ext uri="{BB962C8B-B14F-4D97-AF65-F5344CB8AC3E}">
        <p14:creationId xmlns:p14="http://schemas.microsoft.com/office/powerpoint/2010/main" val="3968136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DDE267B-E820-4910-868D-BA40CFB93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-9523"/>
            <a:ext cx="10058400" cy="6867522"/>
          </a:xfrm>
          <a:custGeom>
            <a:avLst/>
            <a:gdLst>
              <a:gd name="connsiteX0" fmla="*/ 1263465 w 10058400"/>
              <a:gd name="connsiteY0" fmla="*/ 0 h 6867522"/>
              <a:gd name="connsiteX1" fmla="*/ 8794935 w 10058400"/>
              <a:gd name="connsiteY1" fmla="*/ 0 h 6867522"/>
              <a:gd name="connsiteX2" fmla="*/ 8909975 w 10058400"/>
              <a:gd name="connsiteY2" fmla="*/ 132807 h 6867522"/>
              <a:gd name="connsiteX3" fmla="*/ 10058400 w 10058400"/>
              <a:gd name="connsiteY3" fmla="*/ 3331845 h 6867522"/>
              <a:gd name="connsiteX4" fmla="*/ 8751905 w 10058400"/>
              <a:gd name="connsiteY4" fmla="*/ 6713366 h 6867522"/>
              <a:gd name="connsiteX5" fmla="*/ 8604930 w 10058400"/>
              <a:gd name="connsiteY5" fmla="*/ 6867522 h 6867522"/>
              <a:gd name="connsiteX6" fmla="*/ 1453470 w 10058400"/>
              <a:gd name="connsiteY6" fmla="*/ 6867522 h 6867522"/>
              <a:gd name="connsiteX7" fmla="*/ 1306495 w 10058400"/>
              <a:gd name="connsiteY7" fmla="*/ 6713366 h 6867522"/>
              <a:gd name="connsiteX8" fmla="*/ 0 w 10058400"/>
              <a:gd name="connsiteY8" fmla="*/ 3331845 h 6867522"/>
              <a:gd name="connsiteX9" fmla="*/ 1148425 w 10058400"/>
              <a:gd name="connsiteY9" fmla="*/ 132807 h 686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58400" h="6867522">
                <a:moveTo>
                  <a:pt x="1263465" y="0"/>
                </a:moveTo>
                <a:lnTo>
                  <a:pt x="8794935" y="0"/>
                </a:lnTo>
                <a:lnTo>
                  <a:pt x="8909975" y="132807"/>
                </a:lnTo>
                <a:cubicBezTo>
                  <a:pt x="9627420" y="1002149"/>
                  <a:pt x="10058400" y="2116667"/>
                  <a:pt x="10058400" y="3331845"/>
                </a:cubicBezTo>
                <a:cubicBezTo>
                  <a:pt x="10058400" y="4633822"/>
                  <a:pt x="9563653" y="5820244"/>
                  <a:pt x="8751905" y="6713366"/>
                </a:cubicBezTo>
                <a:lnTo>
                  <a:pt x="8604930" y="6867522"/>
                </a:lnTo>
                <a:lnTo>
                  <a:pt x="1453470" y="6867522"/>
                </a:lnTo>
                <a:lnTo>
                  <a:pt x="1306495" y="6713366"/>
                </a:lnTo>
                <a:cubicBezTo>
                  <a:pt x="494747" y="5820244"/>
                  <a:pt x="0" y="4633822"/>
                  <a:pt x="0" y="3331845"/>
                </a:cubicBezTo>
                <a:cubicBezTo>
                  <a:pt x="0" y="2116667"/>
                  <a:pt x="430980" y="1002149"/>
                  <a:pt x="1148425" y="1328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F3E25D7-C2F8-445D-AA42-C1163028D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7E82E5-A085-3A41-A8B3-8A6599456B1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4"/>
          <a:srcRect l="27734" t="6297" r="28743" b="690"/>
          <a:stretch/>
        </p:blipFill>
        <p:spPr>
          <a:xfrm>
            <a:off x="2667000" y="2"/>
            <a:ext cx="6858000" cy="67436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4FD66D3-95AB-844D-BD52-D14B633E7BAA}"/>
              </a:ext>
            </a:extLst>
          </p:cNvPr>
          <p:cNvSpPr txBox="1"/>
          <p:nvPr/>
        </p:nvSpPr>
        <p:spPr>
          <a:xfrm>
            <a:off x="8343903" y="6328202"/>
            <a:ext cx="22097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NSPCC, 2019)</a:t>
            </a:r>
          </a:p>
        </p:txBody>
      </p:sp>
    </p:spTree>
    <p:extLst>
      <p:ext uri="{BB962C8B-B14F-4D97-AF65-F5344CB8AC3E}">
        <p14:creationId xmlns:p14="http://schemas.microsoft.com/office/powerpoint/2010/main" val="2234475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DDE267B-E820-4910-868D-BA40CFB93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6800" y="-9523"/>
            <a:ext cx="10058400" cy="6867522"/>
          </a:xfrm>
          <a:custGeom>
            <a:avLst/>
            <a:gdLst>
              <a:gd name="connsiteX0" fmla="*/ 1263465 w 10058400"/>
              <a:gd name="connsiteY0" fmla="*/ 0 h 6867522"/>
              <a:gd name="connsiteX1" fmla="*/ 8794935 w 10058400"/>
              <a:gd name="connsiteY1" fmla="*/ 0 h 6867522"/>
              <a:gd name="connsiteX2" fmla="*/ 8909975 w 10058400"/>
              <a:gd name="connsiteY2" fmla="*/ 132807 h 6867522"/>
              <a:gd name="connsiteX3" fmla="*/ 10058400 w 10058400"/>
              <a:gd name="connsiteY3" fmla="*/ 3331845 h 6867522"/>
              <a:gd name="connsiteX4" fmla="*/ 8751905 w 10058400"/>
              <a:gd name="connsiteY4" fmla="*/ 6713366 h 6867522"/>
              <a:gd name="connsiteX5" fmla="*/ 8604930 w 10058400"/>
              <a:gd name="connsiteY5" fmla="*/ 6867522 h 6867522"/>
              <a:gd name="connsiteX6" fmla="*/ 1453470 w 10058400"/>
              <a:gd name="connsiteY6" fmla="*/ 6867522 h 6867522"/>
              <a:gd name="connsiteX7" fmla="*/ 1306495 w 10058400"/>
              <a:gd name="connsiteY7" fmla="*/ 6713366 h 6867522"/>
              <a:gd name="connsiteX8" fmla="*/ 0 w 10058400"/>
              <a:gd name="connsiteY8" fmla="*/ 3331845 h 6867522"/>
              <a:gd name="connsiteX9" fmla="*/ 1148425 w 10058400"/>
              <a:gd name="connsiteY9" fmla="*/ 132807 h 686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58400" h="6867522">
                <a:moveTo>
                  <a:pt x="1263465" y="0"/>
                </a:moveTo>
                <a:lnTo>
                  <a:pt x="8794935" y="0"/>
                </a:lnTo>
                <a:lnTo>
                  <a:pt x="8909975" y="132807"/>
                </a:lnTo>
                <a:cubicBezTo>
                  <a:pt x="9627420" y="1002149"/>
                  <a:pt x="10058400" y="2116667"/>
                  <a:pt x="10058400" y="3331845"/>
                </a:cubicBezTo>
                <a:cubicBezTo>
                  <a:pt x="10058400" y="4633822"/>
                  <a:pt x="9563653" y="5820244"/>
                  <a:pt x="8751905" y="6713366"/>
                </a:cubicBezTo>
                <a:lnTo>
                  <a:pt x="8604930" y="6867522"/>
                </a:lnTo>
                <a:lnTo>
                  <a:pt x="1453470" y="6867522"/>
                </a:lnTo>
                <a:lnTo>
                  <a:pt x="1306495" y="6713366"/>
                </a:lnTo>
                <a:cubicBezTo>
                  <a:pt x="494747" y="5820244"/>
                  <a:pt x="0" y="4633822"/>
                  <a:pt x="0" y="3331845"/>
                </a:cubicBezTo>
                <a:cubicBezTo>
                  <a:pt x="0" y="2116667"/>
                  <a:pt x="430980" y="1002149"/>
                  <a:pt x="1148425" y="1328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F3E25D7-C2F8-445D-AA42-C1163028D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BB0F4781-0F22-9543-9024-871C47A055D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4"/>
          <a:srcRect l="30065" r="29833"/>
          <a:stretch/>
        </p:blipFill>
        <p:spPr>
          <a:xfrm>
            <a:off x="3162299" y="101600"/>
            <a:ext cx="6500761" cy="59436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BC64944-0501-8145-955E-8FAAE4DCFAAA}"/>
              </a:ext>
            </a:extLst>
          </p:cNvPr>
          <p:cNvSpPr txBox="1"/>
          <p:nvPr/>
        </p:nvSpPr>
        <p:spPr>
          <a:xfrm>
            <a:off x="8039102" y="6045200"/>
            <a:ext cx="1828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NSPCC, 2019)</a:t>
            </a:r>
          </a:p>
        </p:txBody>
      </p:sp>
    </p:spTree>
    <p:extLst>
      <p:ext uri="{BB962C8B-B14F-4D97-AF65-F5344CB8AC3E}">
        <p14:creationId xmlns:p14="http://schemas.microsoft.com/office/powerpoint/2010/main" val="2956388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DCB1A-B96F-054E-A07E-3188B1CE8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713" y="334225"/>
            <a:ext cx="10364451" cy="1596177"/>
          </a:xfrm>
        </p:spPr>
        <p:txBody>
          <a:bodyPr/>
          <a:lstStyle/>
          <a:p>
            <a:r>
              <a:rPr lang="en-GB" dirty="0"/>
              <a:t>Self development</a:t>
            </a:r>
          </a:p>
        </p:txBody>
      </p:sp>
      <p:pic>
        <p:nvPicPr>
          <p:cNvPr id="5" name="Content Placeholder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DC861D9C-7D13-914E-9CFD-35120F86964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l="54520" t="24757" r="2190" b="9736"/>
          <a:stretch/>
        </p:blipFill>
        <p:spPr>
          <a:xfrm>
            <a:off x="2874169" y="1930402"/>
            <a:ext cx="5443537" cy="399891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761924-C620-574D-ABF6-8C3372EA3B3C}"/>
              </a:ext>
            </a:extLst>
          </p:cNvPr>
          <p:cNvSpPr txBox="1"/>
          <p:nvPr/>
        </p:nvSpPr>
        <p:spPr>
          <a:xfrm>
            <a:off x="8317706" y="5772151"/>
            <a:ext cx="34575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(Source: Cambridge-</a:t>
            </a:r>
            <a:r>
              <a:rPr lang="en-GB" sz="1200" dirty="0" err="1"/>
              <a:t>community.org.uk</a:t>
            </a:r>
            <a:r>
              <a:rPr lang="en-GB" sz="1200" dirty="0"/>
              <a:t>, no date)</a:t>
            </a:r>
          </a:p>
        </p:txBody>
      </p:sp>
    </p:spTree>
    <p:extLst>
      <p:ext uri="{BB962C8B-B14F-4D97-AF65-F5344CB8AC3E}">
        <p14:creationId xmlns:p14="http://schemas.microsoft.com/office/powerpoint/2010/main" val="1751022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DBA22-8463-C445-85BC-7786D55D3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0"/>
            <a:ext cx="10364451" cy="841983"/>
          </a:xfrm>
        </p:spPr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AB73A-D20F-D944-A119-CD40739F1F0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04274" y="673100"/>
            <a:ext cx="10363826" cy="579120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sz="1400" dirty="0" err="1"/>
              <a:t>Boud</a:t>
            </a:r>
            <a:r>
              <a:rPr lang="en-GB" sz="1400" dirty="0"/>
              <a:t>, D. and Walker, D. (1998) Promoting reflection in professional courses: the challenge of context. </a:t>
            </a:r>
            <a:r>
              <a:rPr lang="en-GB" sz="1400" i="1" dirty="0"/>
              <a:t>Studies in Higher Education </a:t>
            </a:r>
            <a:r>
              <a:rPr lang="en-GB" sz="1400" dirty="0"/>
              <a:t>, 23(2), 191 - 206. </a:t>
            </a:r>
          </a:p>
          <a:p>
            <a:pPr marL="0" indent="0" algn="just">
              <a:buNone/>
            </a:pPr>
            <a:r>
              <a:rPr lang="en-GB" sz="1300" dirty="0"/>
              <a:t>Cambridge assessment. (no date) ‘Getting started with Reflective Practice’ </a:t>
            </a:r>
            <a:r>
              <a:rPr lang="en-GB" sz="1300" dirty="0">
                <a:hlinkClick r:id="rId2"/>
              </a:rPr>
              <a:t>https://www.cambridge-community.org.uk/professional-development/gswrp/index.html</a:t>
            </a:r>
            <a:r>
              <a:rPr lang="en-GB" sz="1300" dirty="0"/>
              <a:t> [accessed: 16</a:t>
            </a:r>
            <a:r>
              <a:rPr lang="en-GB" sz="1300" baseline="30000" dirty="0"/>
              <a:t>th</a:t>
            </a:r>
            <a:r>
              <a:rPr lang="en-GB" sz="1300" dirty="0"/>
              <a:t> October 2019].</a:t>
            </a:r>
          </a:p>
          <a:p>
            <a:pPr marL="0" indent="0" algn="just">
              <a:buNone/>
            </a:pPr>
            <a:r>
              <a:rPr lang="en-GB" sz="1300" dirty="0" err="1"/>
              <a:t>GOV.uk</a:t>
            </a:r>
            <a:r>
              <a:rPr lang="en-GB" sz="1300" dirty="0"/>
              <a:t>. (2019) ‘Criminal record checks when you apply for a role’ </a:t>
            </a:r>
            <a:r>
              <a:rPr lang="en-GB" sz="1300" u="sng" dirty="0">
                <a:hlinkClick r:id="rId3"/>
              </a:rPr>
              <a:t>https://www.gov.uk/criminal-record-checks-apply-role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</a:t>
            </a:r>
          </a:p>
          <a:p>
            <a:pPr marL="0" indent="0" algn="just">
              <a:buNone/>
            </a:pPr>
            <a:r>
              <a:rPr lang="en-GB" sz="1300" dirty="0" err="1"/>
              <a:t>Gov.uk</a:t>
            </a:r>
            <a:r>
              <a:rPr lang="en-GB" sz="1300" dirty="0"/>
              <a:t>. (2019) ‘New school curriculum’ </a:t>
            </a:r>
            <a:r>
              <a:rPr lang="en-GB" sz="1300" u="sng" dirty="0">
                <a:hlinkClick r:id="rId4"/>
              </a:rPr>
              <a:t>https://gov.wales/new-school-curriculum-overview</a:t>
            </a:r>
            <a:r>
              <a:rPr lang="en-GB" sz="1300" dirty="0"/>
              <a:t> </a:t>
            </a:r>
            <a:r>
              <a:rPr lang="en-GB" sz="1300" dirty="0">
                <a:solidFill>
                  <a:prstClr val="black"/>
                </a:solidFill>
              </a:rPr>
              <a:t>[Accessed: 15</a:t>
            </a:r>
            <a:r>
              <a:rPr lang="en-GB" sz="1300" baseline="30000" dirty="0">
                <a:solidFill>
                  <a:prstClr val="black"/>
                </a:solidFill>
              </a:rPr>
              <a:t>th</a:t>
            </a:r>
            <a:r>
              <a:rPr lang="en-GB" sz="1300" dirty="0">
                <a:solidFill>
                  <a:prstClr val="black"/>
                </a:solidFill>
              </a:rPr>
              <a:t> October 2019].</a:t>
            </a:r>
            <a:r>
              <a:rPr lang="en-GB" sz="1300" dirty="0"/>
              <a:t> </a:t>
            </a:r>
          </a:p>
          <a:p>
            <a:pPr marL="0" indent="0" algn="just">
              <a:buNone/>
            </a:pPr>
            <a:r>
              <a:rPr lang="en-GB" sz="1300" dirty="0" err="1"/>
              <a:t>Gov.uk</a:t>
            </a:r>
            <a:r>
              <a:rPr lang="en-GB" sz="1300" dirty="0"/>
              <a:t>. (2019) ‘Numeracy and literacy tests’ </a:t>
            </a:r>
            <a:r>
              <a:rPr lang="en-GB" sz="1300" u="sng" dirty="0">
                <a:hlinkClick r:id="rId5"/>
              </a:rPr>
              <a:t>https://getintoteaching.education.gov.uk/post-teacher-training-application/preparing-for-the-professional-skills-tests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</a:t>
            </a:r>
          </a:p>
          <a:p>
            <a:pPr marL="0" indent="0" algn="just">
              <a:buNone/>
            </a:pPr>
            <a:r>
              <a:rPr lang="en-GB" sz="1300" dirty="0"/>
              <a:t>GOV.UK. (2019) ‘primary school teacher’ </a:t>
            </a:r>
            <a:r>
              <a:rPr lang="en-GB" sz="1300" u="sng" dirty="0">
                <a:hlinkClick r:id="rId6"/>
              </a:rPr>
              <a:t>https://nationalcareers.service.gov.uk/job-profiles/primary-school-teacher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</a:t>
            </a:r>
            <a:br>
              <a:rPr lang="en-GB" sz="1300" dirty="0"/>
            </a:br>
            <a:r>
              <a:rPr lang="en-GB" sz="1300" dirty="0" err="1"/>
              <a:t>Gov.uk</a:t>
            </a:r>
            <a:r>
              <a:rPr lang="en-GB" sz="1300" dirty="0"/>
              <a:t>. (2019) ‘Successful futures’ </a:t>
            </a:r>
            <a:r>
              <a:rPr lang="en-GB" sz="1300" u="sng" dirty="0">
                <a:hlinkClick r:id="rId7"/>
              </a:rPr>
              <a:t>https://gov.wales/sites/default/files/publications/2018-03/succesful-futures-a-summary-of-professor-graham-donaldsons-report.pdf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 </a:t>
            </a:r>
          </a:p>
          <a:p>
            <a:pPr marL="0" indent="0" algn="just">
              <a:buNone/>
            </a:pPr>
            <a:r>
              <a:rPr lang="en-GB" sz="1300" dirty="0"/>
              <a:t>New directions. (October 2019) ‘Primary teacher’ </a:t>
            </a:r>
            <a:r>
              <a:rPr lang="en-GB" sz="1300" u="sng" dirty="0">
                <a:hlinkClick r:id="rId8"/>
              </a:rPr>
              <a:t>https://www.new-directions.co.uk/education/job-vacancies/primary-teacher-13/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 </a:t>
            </a:r>
          </a:p>
          <a:p>
            <a:pPr marL="0" indent="0" algn="just">
              <a:buNone/>
            </a:pPr>
            <a:r>
              <a:rPr lang="en-GB" sz="1300" dirty="0"/>
              <a:t>NSPCC. (August 2019) ‘Child protection: online courses’ </a:t>
            </a:r>
            <a:r>
              <a:rPr lang="en-GB" sz="1300" u="sng" dirty="0">
                <a:hlinkClick r:id="rId9"/>
              </a:rPr>
              <a:t>https://learning.nspcc.org.uk/training/schools/child-protection-in-schools-online-course/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 </a:t>
            </a:r>
          </a:p>
          <a:p>
            <a:pPr marL="0" indent="0" algn="just">
              <a:buNone/>
            </a:pPr>
            <a:r>
              <a:rPr lang="en-GB" sz="1300" dirty="0"/>
              <a:t>NSPCC. (October 2019) ‘Schools Service volunteer’ </a:t>
            </a:r>
            <a:r>
              <a:rPr lang="en-GB" sz="1300" dirty="0">
                <a:hlinkClick r:id="rId10"/>
              </a:rPr>
              <a:t>https</a:t>
            </a:r>
            <a:r>
              <a:rPr lang="en-GB" sz="1300" u="sng" dirty="0">
                <a:hlinkClick r:id="rId10"/>
              </a:rPr>
              <a:t>://join-us.nspcc.org.uk/volunteers/vacancy/nspcc-schools-service-volunteer-bridgend/3600/description</a:t>
            </a:r>
            <a:r>
              <a:rPr lang="en-GB" sz="1300" dirty="0">
                <a:hlinkClick r:id="rId10"/>
              </a:rPr>
              <a:t>/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  </a:t>
            </a:r>
          </a:p>
          <a:p>
            <a:pPr marL="0" indent="0" algn="just">
              <a:buNone/>
            </a:pPr>
            <a:r>
              <a:rPr lang="en-GB" sz="1300" dirty="0"/>
              <a:t>UCAS. (2019) ‘Teacher training’ </a:t>
            </a:r>
            <a:r>
              <a:rPr lang="en-GB" sz="1300" u="sng" dirty="0">
                <a:hlinkClick r:id="rId11"/>
              </a:rPr>
              <a:t>https://www.ucas.com/students</a:t>
            </a:r>
            <a:r>
              <a:rPr lang="en-GB" sz="1300" dirty="0"/>
              <a:t> [Accessed: 15</a:t>
            </a:r>
            <a:r>
              <a:rPr lang="en-GB" sz="1300" baseline="30000" dirty="0"/>
              <a:t>th</a:t>
            </a:r>
            <a:r>
              <a:rPr lang="en-GB" sz="1300" dirty="0"/>
              <a:t> October 2019].</a:t>
            </a:r>
          </a:p>
        </p:txBody>
      </p:sp>
    </p:spTree>
    <p:extLst>
      <p:ext uri="{BB962C8B-B14F-4D97-AF65-F5344CB8AC3E}">
        <p14:creationId xmlns:p14="http://schemas.microsoft.com/office/powerpoint/2010/main" val="1957562602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504</Words>
  <Application>Microsoft Macintosh PowerPoint</Application>
  <PresentationFormat>Widescreen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Tw Cen MT</vt:lpstr>
      <vt:lpstr>Droplet</vt:lpstr>
      <vt:lpstr>Jessica Avery currently Studying Early years education and care</vt:lpstr>
      <vt:lpstr>PRIMARY SCHOOL TEACHING</vt:lpstr>
      <vt:lpstr>JOB REQUIREMENTS</vt:lpstr>
      <vt:lpstr>PGCE</vt:lpstr>
      <vt:lpstr>Gov.uk – primary school teacher restrictions and requirements</vt:lpstr>
      <vt:lpstr>JOB REQUIREMENTS</vt:lpstr>
      <vt:lpstr>Successful futures</vt:lpstr>
      <vt:lpstr>PowerPoint Presentation</vt:lpstr>
      <vt:lpstr>PowerPoint Presentation</vt:lpstr>
      <vt:lpstr>PowerPoint Presentation</vt:lpstr>
      <vt:lpstr>PowerPoint Presentation</vt:lpstr>
      <vt:lpstr>Self development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Jessica Avery currently Studying Early years education and care</dc:title>
  <dc:creator>Jessica Avery (1702743)</dc:creator>
  <cp:lastModifiedBy>Jessica Avery (1702743)</cp:lastModifiedBy>
  <cp:revision>6</cp:revision>
  <dcterms:created xsi:type="dcterms:W3CDTF">2019-10-15T16:31:57Z</dcterms:created>
  <dcterms:modified xsi:type="dcterms:W3CDTF">2019-10-16T16:23:27Z</dcterms:modified>
</cp:coreProperties>
</file>