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7BECD-0FD8-33E3-585D-50BCD25DAB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E551BB-3B8A-F242-3C9E-EE49C79842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D67293C-5D84-C23E-1E22-ECD7BFCA0A94}"/>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5" name="Footer Placeholder 4">
            <a:extLst>
              <a:ext uri="{FF2B5EF4-FFF2-40B4-BE49-F238E27FC236}">
                <a16:creationId xmlns:a16="http://schemas.microsoft.com/office/drawing/2014/main" id="{AB377BB7-7489-D508-168D-1D7D99E8EF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7C94F9-A92B-5819-AC01-562FEDD6844B}"/>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215083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DF2F9-0D1E-300D-6382-EAFC18CCA39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880898-E74C-7116-F3B4-6C0142F30E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23E689-5E5F-952E-5DBC-D6512318EBC5}"/>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5" name="Footer Placeholder 4">
            <a:extLst>
              <a:ext uri="{FF2B5EF4-FFF2-40B4-BE49-F238E27FC236}">
                <a16:creationId xmlns:a16="http://schemas.microsoft.com/office/drawing/2014/main" id="{CA5748E0-E0AF-29D7-6393-2F593BABD3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FEA2C-3607-86D3-4DE0-AB5D53308EC9}"/>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2442703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BB317-3560-F0EF-A5CC-C4D55EB9D5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F85BE1-DD9E-B979-2A91-B643FC997B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30731A2-89A7-5EF5-92EC-451190F90BA4}"/>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5" name="Footer Placeholder 4">
            <a:extLst>
              <a:ext uri="{FF2B5EF4-FFF2-40B4-BE49-F238E27FC236}">
                <a16:creationId xmlns:a16="http://schemas.microsoft.com/office/drawing/2014/main" id="{D32F0B0C-E828-1E22-1242-AD14A4BAEC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CE66D1-F0BD-FAB6-3A68-1FD81B407FFA}"/>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4059273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D1A7E-3625-B96E-FA6C-2729C220D1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C5CD2F-DCE0-3C90-28D9-466B3E1860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E857DC5-F145-EB1D-A6D1-7975D06560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9D90D76-728D-AC53-9D4B-9A5DF534B6EF}"/>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6" name="Footer Placeholder 5">
            <a:extLst>
              <a:ext uri="{FF2B5EF4-FFF2-40B4-BE49-F238E27FC236}">
                <a16:creationId xmlns:a16="http://schemas.microsoft.com/office/drawing/2014/main" id="{6C8FCEBE-0B49-6E04-36B1-772E413BB0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6E6E20-D78A-06C0-E3F1-B7FE56A47C1A}"/>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3113857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99649-D0BA-3A2D-FDA7-03F9F17097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778120-489E-D5DE-19C2-B28F88505B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B23291-5252-1FD1-223E-6EECF8FA77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04C27F-7D99-F2A1-C595-5694A125FC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81E70D-8129-7DB4-C12B-BD3F983E06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0A0A1F-F133-8ADE-20DB-B7E9B7CA504E}"/>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8" name="Footer Placeholder 7">
            <a:extLst>
              <a:ext uri="{FF2B5EF4-FFF2-40B4-BE49-F238E27FC236}">
                <a16:creationId xmlns:a16="http://schemas.microsoft.com/office/drawing/2014/main" id="{11DB4E12-647A-E41D-56CE-39D8B79DE7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B7A8788-17AF-51BA-0753-03F3D103D919}"/>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473004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003B7-B354-A398-C9CF-C0BB269F7F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4BF0B4F-C1F4-EBD8-F8B8-9279DEB68079}"/>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4" name="Footer Placeholder 3">
            <a:extLst>
              <a:ext uri="{FF2B5EF4-FFF2-40B4-BE49-F238E27FC236}">
                <a16:creationId xmlns:a16="http://schemas.microsoft.com/office/drawing/2014/main" id="{41881ED3-602D-96BA-0BA6-E7559633896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881FC15-A561-FC6C-B7DE-394D2713A4DB}"/>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639085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117C4-B4DC-52DD-F69B-CBF9E4C23C4C}"/>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3" name="Footer Placeholder 2">
            <a:extLst>
              <a:ext uri="{FF2B5EF4-FFF2-40B4-BE49-F238E27FC236}">
                <a16:creationId xmlns:a16="http://schemas.microsoft.com/office/drawing/2014/main" id="{661D0906-4BCE-0BBC-AB6F-CADE3D1A25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62E6812-EC46-380C-2AC2-FE8BC5649F9C}"/>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3520971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916CB-6E79-10A5-A7DD-0D3D81261F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F981B0E-0147-3B56-7490-4477FF51D1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D034B3-53B0-4CC1-CFF7-FAC6B6A54F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A673B2-7B83-D7BA-C675-6CF5CF618426}"/>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6" name="Footer Placeholder 5">
            <a:extLst>
              <a:ext uri="{FF2B5EF4-FFF2-40B4-BE49-F238E27FC236}">
                <a16:creationId xmlns:a16="http://schemas.microsoft.com/office/drawing/2014/main" id="{9D30DF47-FCA6-F395-4E35-4221E9136A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DDF5F6-4443-A635-D228-A609B29265B5}"/>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3403308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79D75-2096-9615-5551-2D08210F4C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AFD505-B9A3-3477-EFE9-205DE41EC8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CCF13B-DB1F-4023-5E6A-BCD569580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7B2DBC-3139-196D-3900-42B2319D5C53}"/>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6" name="Footer Placeholder 5">
            <a:extLst>
              <a:ext uri="{FF2B5EF4-FFF2-40B4-BE49-F238E27FC236}">
                <a16:creationId xmlns:a16="http://schemas.microsoft.com/office/drawing/2014/main" id="{0F4D243B-34A4-2F8A-5C62-AB33D081C1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681406-E172-431B-01E3-8F845600CA1C}"/>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2653717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B50EA-2D38-7B83-847B-9AD9FE8F44A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A7572F-E6C9-0084-CBB3-4588A5F4E2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9F1815-EF21-1F14-9BD7-A4ADB00EA066}"/>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5" name="Footer Placeholder 4">
            <a:extLst>
              <a:ext uri="{FF2B5EF4-FFF2-40B4-BE49-F238E27FC236}">
                <a16:creationId xmlns:a16="http://schemas.microsoft.com/office/drawing/2014/main" id="{4C43743E-8FBE-4846-C313-B33A28939E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0B707F-BFC1-077F-0DBF-304798DE425D}"/>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192480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BBDF8D-466D-843C-EF74-4EC75C789A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38A6FD-AF5F-4346-38A1-754FF324DD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64E803-96D3-DA8B-7FD9-16B0B5FCAAEF}"/>
              </a:ext>
            </a:extLst>
          </p:cNvPr>
          <p:cNvSpPr>
            <a:spLocks noGrp="1"/>
          </p:cNvSpPr>
          <p:nvPr>
            <p:ph type="dt" sz="half" idx="10"/>
          </p:nvPr>
        </p:nvSpPr>
        <p:spPr/>
        <p:txBody>
          <a:bodyPr/>
          <a:lstStyle/>
          <a:p>
            <a:fld id="{D55EAAC9-3FB9-4E25-B647-309EB5556D6F}" type="datetimeFigureOut">
              <a:rPr lang="en-GB" smtClean="0"/>
              <a:t>24/05/2022</a:t>
            </a:fld>
            <a:endParaRPr lang="en-GB"/>
          </a:p>
        </p:txBody>
      </p:sp>
      <p:sp>
        <p:nvSpPr>
          <p:cNvPr id="5" name="Footer Placeholder 4">
            <a:extLst>
              <a:ext uri="{FF2B5EF4-FFF2-40B4-BE49-F238E27FC236}">
                <a16:creationId xmlns:a16="http://schemas.microsoft.com/office/drawing/2014/main" id="{CEE79C92-D5DB-C044-D309-97166F443E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815BAF-14B3-82F7-2A06-9C8AC4358499}"/>
              </a:ext>
            </a:extLst>
          </p:cNvPr>
          <p:cNvSpPr>
            <a:spLocks noGrp="1"/>
          </p:cNvSpPr>
          <p:nvPr>
            <p:ph type="sldNum" sz="quarter" idx="12"/>
          </p:nvPr>
        </p:nvSpPr>
        <p:spPr/>
        <p:txBody>
          <a:bodyPr/>
          <a:lstStyle/>
          <a:p>
            <a:fld id="{C5BF0065-7342-4CD4-84D2-02B83AFD05E2}" type="slidenum">
              <a:rPr lang="en-GB" smtClean="0"/>
              <a:t>‹#›</a:t>
            </a:fld>
            <a:endParaRPr lang="en-GB"/>
          </a:p>
        </p:txBody>
      </p:sp>
    </p:spTree>
    <p:extLst>
      <p:ext uri="{BB962C8B-B14F-4D97-AF65-F5344CB8AC3E}">
        <p14:creationId xmlns:p14="http://schemas.microsoft.com/office/powerpoint/2010/main" val="1112607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209EEE-4E1C-88A8-A114-B3E7C37453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DAEC54-0516-0CEB-C04B-3C2D1FC3E1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A1DAC4-D8C2-A1E7-EF1F-4E5876DD00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5EAAC9-3FB9-4E25-B647-309EB5556D6F}" type="datetimeFigureOut">
              <a:rPr lang="en-GB" smtClean="0"/>
              <a:t>24/05/2022</a:t>
            </a:fld>
            <a:endParaRPr lang="en-GB"/>
          </a:p>
        </p:txBody>
      </p:sp>
      <p:sp>
        <p:nvSpPr>
          <p:cNvPr id="5" name="Footer Placeholder 4">
            <a:extLst>
              <a:ext uri="{FF2B5EF4-FFF2-40B4-BE49-F238E27FC236}">
                <a16:creationId xmlns:a16="http://schemas.microsoft.com/office/drawing/2014/main" id="{C9717623-6548-F8C7-43A5-7E83DB50F0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B4D0B4-8642-4C57-1040-E4FE1A8A5D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BF0065-7342-4CD4-84D2-02B83AFD05E2}" type="slidenum">
              <a:rPr lang="en-GB" smtClean="0"/>
              <a:t>‹#›</a:t>
            </a:fld>
            <a:endParaRPr lang="en-GB"/>
          </a:p>
        </p:txBody>
      </p:sp>
    </p:spTree>
    <p:extLst>
      <p:ext uri="{BB962C8B-B14F-4D97-AF65-F5344CB8AC3E}">
        <p14:creationId xmlns:p14="http://schemas.microsoft.com/office/powerpoint/2010/main" val="11553707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Rectangle 2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B3BC30A3-8C96-FFFB-5A32-1F42E863BA19}"/>
              </a:ext>
            </a:extLst>
          </p:cNvPr>
          <p:cNvSpPr>
            <a:spLocks noGrp="1"/>
          </p:cNvSpPr>
          <p:nvPr>
            <p:ph type="title"/>
          </p:nvPr>
        </p:nvSpPr>
        <p:spPr>
          <a:xfrm>
            <a:off x="81281" y="1250994"/>
            <a:ext cx="3819692" cy="3778206"/>
          </a:xfrm>
        </p:spPr>
        <p:txBody>
          <a:bodyPr vert="horz" lIns="91440" tIns="45720" rIns="91440" bIns="45720" rtlCol="0" anchor="b">
            <a:noAutofit/>
          </a:bodyPr>
          <a:lstStyle/>
          <a:p>
            <a:pPr algn="r"/>
            <a:r>
              <a:rPr lang="en-US" sz="4400" b="1" i="1" kern="1200" dirty="0">
                <a:solidFill>
                  <a:srgbClr val="FFFFFF"/>
                </a:solidFill>
                <a:latin typeface="Times New Roman" panose="02020603050405020304" pitchFamily="18" charset="0"/>
                <a:cs typeface="Times New Roman" panose="02020603050405020304" pitchFamily="18" charset="0"/>
              </a:rPr>
              <a:t>Gender Differences in Management</a:t>
            </a:r>
            <a:br>
              <a:rPr lang="en-US" sz="4400" b="1" i="1" kern="1200" dirty="0">
                <a:solidFill>
                  <a:srgbClr val="FFFFFF"/>
                </a:solidFill>
                <a:latin typeface="Times New Roman" panose="02020603050405020304" pitchFamily="18" charset="0"/>
                <a:cs typeface="Times New Roman" panose="02020603050405020304" pitchFamily="18" charset="0"/>
              </a:rPr>
            </a:br>
            <a:r>
              <a:rPr lang="en-US" sz="1600" b="1" i="1" kern="1200" dirty="0">
                <a:solidFill>
                  <a:srgbClr val="FFFFFF"/>
                </a:solidFill>
                <a:latin typeface="Times New Roman" panose="02020603050405020304" pitchFamily="18" charset="0"/>
                <a:cs typeface="Times New Roman" panose="02020603050405020304" pitchFamily="18" charset="0"/>
              </a:rPr>
              <a:t>Vernessa Francois – 1707182</a:t>
            </a:r>
            <a:br>
              <a:rPr lang="en-US" sz="1600" b="1" i="1" kern="1200" dirty="0">
                <a:solidFill>
                  <a:srgbClr val="FFFFFF"/>
                </a:solidFill>
                <a:latin typeface="Times New Roman" panose="02020603050405020304" pitchFamily="18" charset="0"/>
                <a:cs typeface="Times New Roman" panose="02020603050405020304" pitchFamily="18" charset="0"/>
              </a:rPr>
            </a:br>
            <a:r>
              <a:rPr lang="en-US" sz="1600" b="1" i="1" kern="1200" dirty="0">
                <a:solidFill>
                  <a:srgbClr val="FFFFFF"/>
                </a:solidFill>
                <a:latin typeface="Times New Roman" panose="02020603050405020304" pitchFamily="18" charset="0"/>
                <a:cs typeface="Times New Roman" panose="02020603050405020304" pitchFamily="18" charset="0"/>
              </a:rPr>
              <a:t>Business Management </a:t>
            </a:r>
            <a:br>
              <a:rPr lang="en-US" sz="1600" b="1" i="1" kern="1200" dirty="0">
                <a:solidFill>
                  <a:srgbClr val="FFFFFF"/>
                </a:solidFill>
                <a:latin typeface="Times New Roman" panose="02020603050405020304" pitchFamily="18" charset="0"/>
                <a:cs typeface="Times New Roman" panose="02020603050405020304" pitchFamily="18" charset="0"/>
              </a:rPr>
            </a:br>
            <a:r>
              <a:rPr lang="en-US" sz="1600" b="1" i="1" kern="1200" dirty="0">
                <a:solidFill>
                  <a:srgbClr val="FFFFFF"/>
                </a:solidFill>
                <a:latin typeface="Times New Roman" panose="02020603050405020304" pitchFamily="18" charset="0"/>
                <a:cs typeface="Times New Roman" panose="02020603050405020304" pitchFamily="18" charset="0"/>
              </a:rPr>
              <a:t>Carmarthen </a:t>
            </a:r>
            <a:r>
              <a:rPr lang="en-US" sz="1600" b="1" i="1" kern="1200">
                <a:solidFill>
                  <a:srgbClr val="FFFFFF"/>
                </a:solidFill>
                <a:latin typeface="Times New Roman" panose="02020603050405020304" pitchFamily="18" charset="0"/>
                <a:cs typeface="Times New Roman" panose="02020603050405020304" pitchFamily="18" charset="0"/>
              </a:rPr>
              <a:t>Business School</a:t>
            </a:r>
            <a:br>
              <a:rPr lang="en-US" sz="1600" b="1" i="1" kern="1200">
                <a:solidFill>
                  <a:srgbClr val="FFFFFF"/>
                </a:solidFill>
                <a:latin typeface="Times New Roman" panose="02020603050405020304" pitchFamily="18" charset="0"/>
                <a:cs typeface="Times New Roman" panose="02020603050405020304" pitchFamily="18" charset="0"/>
              </a:rPr>
            </a:br>
            <a:r>
              <a:rPr lang="en-US" sz="4400" b="1" i="1" kern="1200">
                <a:solidFill>
                  <a:srgbClr val="FFFFFF"/>
                </a:solidFill>
                <a:latin typeface="Times New Roman" panose="02020603050405020304" pitchFamily="18" charset="0"/>
                <a:cs typeface="Times New Roman" panose="02020603050405020304" pitchFamily="18" charset="0"/>
              </a:rPr>
              <a:t> </a:t>
            </a:r>
            <a:endParaRPr lang="en-US" sz="4400" b="1" i="1" kern="1200" dirty="0">
              <a:solidFill>
                <a:srgbClr val="FFFFFF"/>
              </a:solidFill>
              <a:latin typeface="Times New Roman" panose="02020603050405020304" pitchFamily="18" charset="0"/>
              <a:cs typeface="Times New Roman" panose="02020603050405020304" pitchFamily="18" charset="0"/>
            </a:endParaRPr>
          </a:p>
        </p:txBody>
      </p:sp>
      <p:sp>
        <p:nvSpPr>
          <p:cNvPr id="11" name="Text Placeholder 10">
            <a:extLst>
              <a:ext uri="{FF2B5EF4-FFF2-40B4-BE49-F238E27FC236}">
                <a16:creationId xmlns:a16="http://schemas.microsoft.com/office/drawing/2014/main" id="{46D0070E-94FA-0518-F44B-5A2143C3D4C5}"/>
              </a:ext>
            </a:extLst>
          </p:cNvPr>
          <p:cNvSpPr>
            <a:spLocks noGrp="1"/>
          </p:cNvSpPr>
          <p:nvPr>
            <p:ph type="body" sz="half" idx="2"/>
          </p:nvPr>
        </p:nvSpPr>
        <p:spPr>
          <a:xfrm>
            <a:off x="4521200" y="91440"/>
            <a:ext cx="7142479" cy="6644640"/>
          </a:xfrm>
        </p:spPr>
        <p:txBody>
          <a:bodyPr vert="horz" lIns="91440" tIns="45720" rIns="91440" bIns="45720" rtlCol="0" anchor="ctr">
            <a:normAutofit lnSpcReduction="10000"/>
          </a:bodyPr>
          <a:lstStyle/>
          <a:p>
            <a:pPr indent="-228600">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Introduction: </a:t>
            </a:r>
            <a:r>
              <a:rPr lang="en-US" sz="1800" dirty="0">
                <a:latin typeface="Times New Roman" panose="02020603050405020304" pitchFamily="18" charset="0"/>
                <a:cs typeface="Times New Roman" panose="02020603050405020304" pitchFamily="18" charset="0"/>
              </a:rPr>
              <a:t>This study aimed to discover the challenges within the workplace and what it means for both genders. </a:t>
            </a:r>
          </a:p>
          <a:p>
            <a:r>
              <a:rPr lang="en-US" sz="1800" dirty="0">
                <a:latin typeface="Times New Roman" panose="02020603050405020304" pitchFamily="18" charset="0"/>
                <a:cs typeface="Times New Roman" panose="02020603050405020304" pitchFamily="18" charset="0"/>
              </a:rPr>
              <a:t>Gender dissimilarity in administrations is a multifaceted phenomenon realized in administrative structures, developments, and practices. Both genders are exposed to different working environments, challenges, and difficulties working in different </a:t>
            </a:r>
            <a:r>
              <a:rPr lang="en-US" sz="1800" dirty="0" err="1">
                <a:latin typeface="Times New Roman" panose="02020603050405020304" pitchFamily="18" charset="0"/>
                <a:cs typeface="Times New Roman" panose="02020603050405020304" pitchFamily="18" charset="0"/>
              </a:rPr>
              <a:t>organisations</a:t>
            </a:r>
            <a:r>
              <a:rPr lang="en-US" sz="1800" dirty="0">
                <a:latin typeface="Times New Roman" panose="02020603050405020304" pitchFamily="18" charset="0"/>
                <a:cs typeface="Times New Roman" panose="02020603050405020304" pitchFamily="18" charset="0"/>
              </a:rPr>
              <a:t> such as unfair treatment, support, wage etc. </a:t>
            </a:r>
          </a:p>
          <a:p>
            <a:pPr indent="-228600">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Literature Review: </a:t>
            </a:r>
            <a:r>
              <a:rPr lang="en-US" sz="1800" dirty="0">
                <a:latin typeface="Times New Roman" panose="02020603050405020304" pitchFamily="18" charset="0"/>
                <a:cs typeface="Times New Roman" panose="02020603050405020304" pitchFamily="18" charset="0"/>
              </a:rPr>
              <a:t>The literature review gives a clear insight into the relevant information regarding the aims and objectives of the research. This is being written to discuss Workplace Challenges and the Dealing of Both Genders. The literature will highlight gender-related difficulties in the workplace, challenges faced by both men and women in Leadership and Management. </a:t>
            </a:r>
          </a:p>
          <a:p>
            <a:pPr indent="-228600">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Methodology: </a:t>
            </a:r>
            <a:r>
              <a:rPr lang="en-US" sz="1800" dirty="0">
                <a:latin typeface="Times New Roman" panose="02020603050405020304" pitchFamily="18" charset="0"/>
                <a:cs typeface="Times New Roman" panose="02020603050405020304" pitchFamily="18" charset="0"/>
              </a:rPr>
              <a:t>Research approaches are the strategies and measures for examining that extend the phases from inclusive expectations to comprehensive information gathering, exploration, and explanation. </a:t>
            </a:r>
          </a:p>
          <a:p>
            <a:pPr indent="-228600">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Analysis: </a:t>
            </a:r>
            <a:r>
              <a:rPr lang="en-US" sz="1800" dirty="0">
                <a:latin typeface="Times New Roman" panose="02020603050405020304" pitchFamily="18" charset="0"/>
                <a:cs typeface="Times New Roman" panose="02020603050405020304" pitchFamily="18" charset="0"/>
              </a:rPr>
              <a:t>The data analysis is the most significant stages of research to accurately interpret the collected data through appropriate analysis techniques (Munch, 2017). Hence, for the present study, the data collected from the questionnaire was </a:t>
            </a:r>
            <a:r>
              <a:rPr lang="en-US" sz="1800" dirty="0" err="1">
                <a:latin typeface="Times New Roman" panose="02020603050405020304" pitchFamily="18" charset="0"/>
                <a:cs typeface="Times New Roman" panose="02020603050405020304" pitchFamily="18" charset="0"/>
              </a:rPr>
              <a:t>analysised</a:t>
            </a:r>
            <a:r>
              <a:rPr lang="en-US" sz="1800" dirty="0">
                <a:latin typeface="Times New Roman" panose="02020603050405020304" pitchFamily="18" charset="0"/>
                <a:cs typeface="Times New Roman" panose="02020603050405020304" pitchFamily="18" charset="0"/>
              </a:rPr>
              <a:t> through Microsoft Excel (M.S. Excel) graphs. </a:t>
            </a:r>
          </a:p>
          <a:p>
            <a:pPr indent="-228600">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Conclusion: </a:t>
            </a:r>
            <a:r>
              <a:rPr lang="en-US" sz="1800" dirty="0">
                <a:latin typeface="Times New Roman" panose="02020603050405020304" pitchFamily="18" charset="0"/>
                <a:cs typeface="Times New Roman" panose="02020603050405020304" pitchFamily="18" charset="0"/>
              </a:rPr>
              <a:t>The study aimed to discover the challenges in the workplace and by what it means both genders deal with them. The gender related issues and inequalities faced by both genders in leadership and management, the questionnaire responses revealed both genders face a number of challenges within their workplace.</a:t>
            </a:r>
          </a:p>
        </p:txBody>
      </p:sp>
    </p:spTree>
    <p:extLst>
      <p:ext uri="{BB962C8B-B14F-4D97-AF65-F5344CB8AC3E}">
        <p14:creationId xmlns:p14="http://schemas.microsoft.com/office/powerpoint/2010/main" val="35246612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278</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Gender Differences in Management Vernessa Francois – 1707182 Business Management  Carmarthen Business School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Differences in Management Vernessa Francois – 1707182 Business Management  Carmarthen Business School  </dc:title>
  <dc:creator>Vernessa Francois</dc:creator>
  <cp:lastModifiedBy>Vernessa Francois</cp:lastModifiedBy>
  <cp:revision>1</cp:revision>
  <dcterms:created xsi:type="dcterms:W3CDTF">2022-05-20T11:47:44Z</dcterms:created>
  <dcterms:modified xsi:type="dcterms:W3CDTF">2022-05-24T15:50:52Z</dcterms:modified>
</cp:coreProperties>
</file>