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6"/>
  </p:notesMasterIdLst>
  <p:handoutMasterIdLst>
    <p:handoutMasterId r:id="rId37"/>
  </p:handoutMasterIdLst>
  <p:sldIdLst>
    <p:sldId id="256" r:id="rId4"/>
    <p:sldId id="407" r:id="rId5"/>
    <p:sldId id="329" r:id="rId6"/>
    <p:sldId id="409" r:id="rId7"/>
    <p:sldId id="410" r:id="rId8"/>
    <p:sldId id="332" r:id="rId9"/>
    <p:sldId id="333" r:id="rId10"/>
    <p:sldId id="338" r:id="rId11"/>
    <p:sldId id="339" r:id="rId12"/>
    <p:sldId id="340" r:id="rId13"/>
    <p:sldId id="411" r:id="rId14"/>
    <p:sldId id="336" r:id="rId15"/>
    <p:sldId id="344" r:id="rId16"/>
    <p:sldId id="345" r:id="rId17"/>
    <p:sldId id="346" r:id="rId18"/>
    <p:sldId id="347" r:id="rId19"/>
    <p:sldId id="348" r:id="rId20"/>
    <p:sldId id="349" r:id="rId21"/>
    <p:sldId id="408" r:id="rId22"/>
    <p:sldId id="352" r:id="rId23"/>
    <p:sldId id="350" r:id="rId24"/>
    <p:sldId id="351" r:id="rId25"/>
    <p:sldId id="353" r:id="rId26"/>
    <p:sldId id="326" r:id="rId27"/>
    <p:sldId id="327" r:id="rId28"/>
    <p:sldId id="328" r:id="rId29"/>
    <p:sldId id="356" r:id="rId30"/>
    <p:sldId id="357" r:id="rId31"/>
    <p:sldId id="404" r:id="rId32"/>
    <p:sldId id="355" r:id="rId33"/>
    <p:sldId id="406" r:id="rId34"/>
    <p:sldId id="295" r:id="rId3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5342" autoAdjust="0"/>
  </p:normalViewPr>
  <p:slideViewPr>
    <p:cSldViewPr>
      <p:cViewPr varScale="1">
        <p:scale>
          <a:sx n="78" d="100"/>
          <a:sy n="78" d="100"/>
        </p:scale>
        <p:origin x="1533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2" d="100"/>
          <a:sy n="72" d="100"/>
        </p:scale>
        <p:origin x="2910" y="2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handoutMaster" Target="handoutMasters/handoutMaster1.xml"/><Relationship Id="rId40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23/02/2020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2/23/2020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ref/css_selectors.asp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Questions: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What element</a:t>
            </a:r>
            <a:r>
              <a:rPr lang="en-GB" baseline="0" dirty="0"/>
              <a:t> do you think is being styled in the figure?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How many declarations does this CSS style rule have?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endParaRPr lang="en-GB" baseline="0" dirty="0"/>
          </a:p>
          <a:p>
            <a:r>
              <a:rPr lang="en-GB" baseline="0" dirty="0"/>
              <a:t>Image Reference: http://www.w3schools.com/css/css_syntax.asp [accessed: 25-Aug-2015]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3706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For a list of all types of CSS selectors,</a:t>
            </a:r>
            <a:r>
              <a:rPr lang="en-GB" baseline="0" dirty="0" smtClean="0"/>
              <a:t> see: </a:t>
            </a:r>
            <a:r>
              <a:rPr lang="en-GB" dirty="0" smtClean="0">
                <a:hlinkClick r:id="rId3"/>
              </a:rPr>
              <a:t>http://www.w3schools.com/cssref/css_selectors.asp</a:t>
            </a:r>
            <a:endParaRPr lang="en-GB" baseline="0" dirty="0" smtClean="0"/>
          </a:p>
          <a:p>
            <a:endParaRPr lang="en-GB" baseline="0" dirty="0" smtClean="0"/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 smtClean="0"/>
              <a:t>CSS </a:t>
            </a:r>
            <a:r>
              <a:rPr lang="en-GB" baseline="0" dirty="0" err="1" smtClean="0"/>
              <a:t>Combinators</a:t>
            </a:r>
            <a:r>
              <a:rPr lang="en-GB" baseline="0" dirty="0" smtClean="0"/>
              <a:t>: http://www.w3schools.com/css/css_combinators.asp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 smtClean="0"/>
              <a:t>CSS Pseudo Classes: http://www.w3schools.com/css/css_pseudo_classes.asp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 smtClean="0"/>
              <a:t>CSS Pseudo Elements: http://www.w3schools.com/css/css_pseudo_elements.asp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3387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6351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2/23/2020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2/23/2020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2/23/2020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2/23/2020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2/23/2020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2/23/2020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css/css_pseudo_classes.asp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hyperlink" Target="http://www.w3schools.com/cssref/css3_browsersupport.asp" TargetMode="External"/><Relationship Id="rId7" Type="http://schemas.openxmlformats.org/officeDocument/2006/relationships/image" Target="../media/image9.gif"/><Relationship Id="rId2" Type="http://schemas.openxmlformats.org/officeDocument/2006/relationships/hyperlink" Target="http://canius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hyperlink" Target="https://autoprefixer.github.io/" TargetMode="External"/><Relationship Id="rId9" Type="http://schemas.openxmlformats.org/officeDocument/2006/relationships/image" Target="../media/image11.gif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jigsaw.w3.org/css-validator/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Cascading Style Sheets (CSS)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1: </a:t>
            </a:r>
            <a:r>
              <a:rPr lang="en-GB" dirty="0" smtClean="0"/>
              <a:t>Web Development (WD)</a:t>
            </a:r>
          </a:p>
          <a:p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28-Jan-2019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Introduction to CSS</a:t>
            </a:r>
          </a:p>
          <a:p>
            <a:r>
              <a:rPr lang="en-GB" dirty="0" smtClean="0"/>
              <a:t>CSS </a:t>
            </a:r>
            <a:r>
              <a:rPr lang="en-GB" smtClean="0"/>
              <a:t>Selectors and CSS </a:t>
            </a:r>
            <a:r>
              <a:rPr lang="en-GB" dirty="0" smtClean="0"/>
              <a:t>Selectors </a:t>
            </a:r>
            <a:r>
              <a:rPr lang="en-GB" dirty="0"/>
              <a:t>Specificity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9088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</a:t>
            </a:r>
            <a:r>
              <a:rPr lang="en-GB" dirty="0"/>
              <a:t>ascading </a:t>
            </a:r>
            <a:r>
              <a:rPr lang="en-GB" b="1" dirty="0"/>
              <a:t>S</a:t>
            </a:r>
            <a:r>
              <a:rPr lang="en-GB" dirty="0"/>
              <a:t>tyle </a:t>
            </a:r>
            <a:r>
              <a:rPr lang="en-GB" b="1" dirty="0"/>
              <a:t>S</a:t>
            </a:r>
            <a:r>
              <a:rPr lang="en-GB" dirty="0"/>
              <a:t>heets (CSS)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Used </a:t>
            </a:r>
            <a:r>
              <a:rPr lang="en-GB" dirty="0"/>
              <a:t>to </a:t>
            </a:r>
            <a:r>
              <a:rPr lang="en-GB" b="1" dirty="0"/>
              <a:t>style</a:t>
            </a:r>
            <a:r>
              <a:rPr lang="en-GB" dirty="0"/>
              <a:t> and </a:t>
            </a:r>
            <a:r>
              <a:rPr lang="en-GB" b="1" dirty="0"/>
              <a:t>format</a:t>
            </a:r>
            <a:r>
              <a:rPr lang="en-GB" dirty="0"/>
              <a:t> a HTML page.</a:t>
            </a:r>
          </a:p>
          <a:p>
            <a:r>
              <a:rPr lang="en-GB" dirty="0"/>
              <a:t>It is used to specify style rules that define how HTML elements should be displayed</a:t>
            </a:r>
            <a:r>
              <a:rPr lang="en-GB" dirty="0" smtClean="0"/>
              <a:t>.</a:t>
            </a:r>
          </a:p>
          <a:p>
            <a:r>
              <a:rPr lang="en-GB" dirty="0"/>
              <a:t>CSS can be applied to:</a:t>
            </a:r>
          </a:p>
          <a:p>
            <a:pPr lvl="1"/>
            <a:r>
              <a:rPr lang="en-GB" dirty="0"/>
              <a:t>An element</a:t>
            </a:r>
          </a:p>
          <a:p>
            <a:pPr lvl="1"/>
            <a:r>
              <a:rPr lang="en-GB" dirty="0"/>
              <a:t>A </a:t>
            </a:r>
            <a:r>
              <a:rPr lang="en-GB" i="1" dirty="0"/>
              <a:t>group</a:t>
            </a:r>
            <a:r>
              <a:rPr lang="en-GB" dirty="0"/>
              <a:t> of elements e.g. to a set of paragraphs.</a:t>
            </a:r>
          </a:p>
          <a:p>
            <a:pPr lvl="1"/>
            <a:r>
              <a:rPr lang="en-GB" i="1" dirty="0"/>
              <a:t>Part</a:t>
            </a:r>
            <a:r>
              <a:rPr lang="en-GB" dirty="0"/>
              <a:t> of an element e.g. highlight some text in a paragraph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9833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do you define CSS Styles?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531352" cy="51285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Three ways to add CSS style definitions to your HTML:</a:t>
            </a:r>
          </a:p>
          <a:p>
            <a:r>
              <a:rPr lang="en-GB" b="1" dirty="0"/>
              <a:t>Inline Style</a:t>
            </a:r>
            <a:r>
              <a:rPr lang="en-GB" dirty="0"/>
              <a:t> (</a:t>
            </a:r>
            <a:r>
              <a:rPr lang="en-GB" b="1" dirty="0"/>
              <a:t>avoid!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applies to only a single element</a:t>
            </a:r>
          </a:p>
          <a:p>
            <a:pPr lvl="1"/>
            <a:r>
              <a:rPr lang="en-GB" dirty="0"/>
              <a:t>add a </a:t>
            </a:r>
            <a:r>
              <a:rPr lang="en-GB" b="1" i="1" dirty="0"/>
              <a:t>style attribute</a:t>
            </a:r>
            <a:r>
              <a:rPr lang="en-GB" dirty="0"/>
              <a:t> with the definitions to the element</a:t>
            </a:r>
          </a:p>
          <a:p>
            <a:r>
              <a:rPr lang="en-GB" b="1" dirty="0"/>
              <a:t>Internal Styles</a:t>
            </a:r>
          </a:p>
          <a:p>
            <a:pPr lvl="1"/>
            <a:r>
              <a:rPr lang="en-GB" dirty="0"/>
              <a:t>applies to a single web page document</a:t>
            </a:r>
          </a:p>
          <a:p>
            <a:pPr lvl="1"/>
            <a:r>
              <a:rPr lang="en-GB" dirty="0"/>
              <a:t>add a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style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style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 to the &lt;head&gt; </a:t>
            </a:r>
            <a:r>
              <a:rPr lang="en-GB" dirty="0" smtClean="0"/>
              <a:t>section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2099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do you define CSS Styles?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External Style Sheet</a:t>
            </a:r>
            <a:r>
              <a:rPr lang="en-GB" dirty="0"/>
              <a:t> (</a:t>
            </a:r>
            <a:r>
              <a:rPr lang="en-GB" b="1" dirty="0"/>
              <a:t>best practice</a:t>
            </a:r>
            <a:r>
              <a:rPr lang="en-GB" dirty="0"/>
              <a:t>) </a:t>
            </a:r>
          </a:p>
          <a:p>
            <a:pPr lvl="1"/>
            <a:r>
              <a:rPr lang="en-GB" dirty="0"/>
              <a:t>ideal for styling a multi-page website and for organising your CSS style definitions.</a:t>
            </a:r>
          </a:p>
          <a:p>
            <a:pPr lvl="1"/>
            <a:r>
              <a:rPr lang="en-GB" dirty="0"/>
              <a:t>style definitions are in a separate file and linked to the HTML document with a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tag in the head section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A52A2A"/>
                </a:solidFill>
                <a:latin typeface="Consolas" panose="020B0609020204030204" pitchFamily="49" charset="0"/>
              </a:rPr>
              <a:t>link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 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rel</a:t>
            </a: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="stylesheet"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 type</a:t>
            </a: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="text/</a:t>
            </a:r>
            <a:r>
              <a:rPr lang="en-GB" dirty="0" err="1">
                <a:solidFill>
                  <a:srgbClr val="0000CD"/>
                </a:solidFill>
                <a:latin typeface="Consolas" panose="020B0609020204030204" pitchFamily="49" charset="0"/>
              </a:rPr>
              <a:t>css</a:t>
            </a: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 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="</a:t>
            </a:r>
            <a:r>
              <a:rPr lang="en-GB" dirty="0" smtClean="0">
                <a:solidFill>
                  <a:srgbClr val="0000CD"/>
                </a:solidFill>
                <a:latin typeface="Consolas" panose="020B0609020204030204" pitchFamily="49" charset="0"/>
              </a:rPr>
              <a:t>mystyle.css“ /&gt;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359911" y="5157192"/>
            <a:ext cx="665887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b="1" dirty="0" smtClean="0">
                <a:solidFill>
                  <a:srgbClr val="FF0000"/>
                </a:solidFill>
              </a:rPr>
              <a:t>ALWAYS DO THIS!!</a:t>
            </a:r>
            <a:endParaRPr lang="en-GB" sz="6000" b="1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259632" y="6172855"/>
            <a:ext cx="66059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Note: In HTML we do not need to close this tag, in XHTML we do!!</a:t>
            </a:r>
          </a:p>
          <a:p>
            <a:r>
              <a:rPr lang="en-GB" dirty="0" smtClean="0"/>
              <a:t>In the above, I have closed it anyway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2828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CSS Style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8"/>
            <a:ext cx="8408804" cy="5257801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pPr marL="0" indent="0">
              <a:spcBef>
                <a:spcPts val="1800"/>
              </a:spcBef>
              <a:buNone/>
            </a:pPr>
            <a:r>
              <a:rPr lang="en-GB" dirty="0"/>
              <a:t>A CSS style rule requires:</a:t>
            </a:r>
          </a:p>
          <a:p>
            <a:r>
              <a:rPr lang="en-GB" dirty="0"/>
              <a:t>A </a:t>
            </a:r>
            <a:r>
              <a:rPr lang="en-GB" b="1" dirty="0"/>
              <a:t>Selector</a:t>
            </a:r>
            <a:r>
              <a:rPr lang="en-GB" dirty="0"/>
              <a:t>: to choose the HTML element that you want to style.</a:t>
            </a:r>
          </a:p>
          <a:p>
            <a:r>
              <a:rPr lang="en-GB" dirty="0"/>
              <a:t>One or more </a:t>
            </a:r>
            <a:r>
              <a:rPr lang="en-GB" b="1" dirty="0"/>
              <a:t>Declarations</a:t>
            </a:r>
            <a:r>
              <a:rPr lang="en-GB" dirty="0"/>
              <a:t>: enclosed within curly braces { … }. Each declaration is made up of: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Property Name</a:t>
            </a:r>
            <a:r>
              <a:rPr lang="en-GB" dirty="0"/>
              <a:t>: the CSS property you want to style/format e.g. colour, background, font, width, etc.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Property Value</a:t>
            </a:r>
            <a:r>
              <a:rPr lang="en-GB" dirty="0"/>
              <a:t>: the value you want to set the CSS property that you are styling to.</a:t>
            </a:r>
          </a:p>
          <a:p>
            <a:pPr marL="640080" lvl="2" indent="0">
              <a:spcBef>
                <a:spcPts val="1800"/>
              </a:spcBef>
              <a:buNone/>
            </a:pPr>
            <a:r>
              <a:rPr lang="en-GB" i="1" dirty="0"/>
              <a:t>(semi-colons “</a:t>
            </a:r>
            <a:r>
              <a:rPr lang="en-GB" b="1" i="1" dirty="0"/>
              <a:t>;</a:t>
            </a:r>
            <a:r>
              <a:rPr lang="en-GB" i="1" dirty="0"/>
              <a:t>” are used to separate multiple declarations)</a:t>
            </a:r>
          </a:p>
        </p:txBody>
      </p:sp>
      <p:pic>
        <p:nvPicPr>
          <p:cNvPr id="4" name="Content Placeholder 3" descr="selector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2138" y="1581352"/>
            <a:ext cx="5419725" cy="1133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411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CSS selectors allow you to select the elements from your HTML that you want to style/format.</a:t>
            </a:r>
          </a:p>
          <a:p>
            <a:r>
              <a:rPr lang="en-GB" dirty="0"/>
              <a:t>Selectors are used to find elements based on their: </a:t>
            </a:r>
          </a:p>
          <a:p>
            <a:pPr lvl="1"/>
            <a:r>
              <a:rPr lang="en-GB" b="1" dirty="0" smtClean="0"/>
              <a:t>HTML element type:</a:t>
            </a:r>
            <a:r>
              <a:rPr lang="en-GB" dirty="0" smtClean="0"/>
              <a:t>  e.g. paragraph “p”, anchor “a”</a:t>
            </a:r>
            <a:endParaRPr lang="en-GB" dirty="0"/>
          </a:p>
          <a:p>
            <a:pPr lvl="1"/>
            <a:r>
              <a:rPr lang="en-GB" b="1" dirty="0" smtClean="0"/>
              <a:t>id: </a:t>
            </a:r>
            <a:r>
              <a:rPr lang="en-GB" dirty="0" smtClean="0"/>
              <a:t>unique name you assign to a specific HTML element</a:t>
            </a:r>
            <a:endParaRPr lang="en-GB" b="1" dirty="0" smtClean="0"/>
          </a:p>
          <a:p>
            <a:pPr lvl="1"/>
            <a:r>
              <a:rPr lang="en-GB" b="1" dirty="0" smtClean="0"/>
              <a:t>class:</a:t>
            </a:r>
            <a:r>
              <a:rPr lang="en-GB" dirty="0" smtClean="0"/>
              <a:t> a unique name you specify for a group of style rules to be applied using the class attribute of the HTML element(s)</a:t>
            </a:r>
          </a:p>
          <a:p>
            <a:pPr lvl="1"/>
            <a:r>
              <a:rPr lang="en-GB" dirty="0" smtClean="0"/>
              <a:t>and </a:t>
            </a:r>
            <a:r>
              <a:rPr lang="en-GB" dirty="0"/>
              <a:t>other attribute values,</a:t>
            </a:r>
          </a:p>
          <a:p>
            <a:pPr lvl="1"/>
            <a:r>
              <a:rPr lang="en-GB" dirty="0"/>
              <a:t>and some other HTML properties.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168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Commonly </a:t>
            </a:r>
            <a:r>
              <a:rPr lang="en-GB" dirty="0"/>
              <a:t>Used CSS </a:t>
            </a:r>
            <a:r>
              <a:rPr lang="en-GB" dirty="0" smtClean="0"/>
              <a:t>Selectors</a:t>
            </a:r>
            <a:br>
              <a:rPr lang="en-GB" dirty="0" smtClean="0"/>
            </a:br>
            <a:r>
              <a:rPr lang="en-GB" sz="3100" b="1" dirty="0" smtClean="0"/>
              <a:t>Element Selector</a:t>
            </a:r>
            <a:endParaRPr lang="en-GB" sz="31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556792"/>
            <a:ext cx="8153400" cy="4495800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b="1" dirty="0"/>
              <a:t>element</a:t>
            </a:r>
            <a:r>
              <a:rPr lang="en-GB" dirty="0"/>
              <a:t> </a:t>
            </a:r>
            <a:r>
              <a:rPr lang="en-GB" dirty="0" smtClean="0"/>
              <a:t>selector is used </a:t>
            </a:r>
            <a:r>
              <a:rPr lang="en-GB" dirty="0"/>
              <a:t>to style a </a:t>
            </a:r>
            <a:r>
              <a:rPr lang="en-GB" b="1" i="1" dirty="0"/>
              <a:t>particular type of element </a:t>
            </a:r>
            <a:endParaRPr lang="en-GB" b="1" i="1" dirty="0" smtClean="0"/>
          </a:p>
          <a:p>
            <a:pPr lvl="1"/>
            <a:r>
              <a:rPr lang="en-GB" dirty="0" smtClean="0"/>
              <a:t>For example: </a:t>
            </a:r>
            <a:r>
              <a:rPr lang="en-GB" dirty="0"/>
              <a:t>h1, p, body, div, etc.</a:t>
            </a:r>
          </a:p>
          <a:p>
            <a:pPr lvl="1"/>
            <a:r>
              <a:rPr lang="en-GB" dirty="0"/>
              <a:t>Defined using the </a:t>
            </a:r>
            <a:r>
              <a:rPr lang="en-GB" b="1" dirty="0"/>
              <a:t>element type’s name</a:t>
            </a:r>
            <a:r>
              <a:rPr lang="en-GB" dirty="0" smtClean="0"/>
              <a:t>.</a:t>
            </a:r>
          </a:p>
          <a:p>
            <a:r>
              <a:rPr lang="en-GB" dirty="0" smtClean="0"/>
              <a:t>E.g. CSS to style paragraphs &lt;p&gt; elements: </a:t>
            </a:r>
            <a:endParaRPr lang="en-GB" dirty="0"/>
          </a:p>
          <a:p>
            <a:pPr marL="594360" lvl="2" indent="0">
              <a:buNone/>
            </a:pP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text-align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4775521" y="4213537"/>
            <a:ext cx="3164993" cy="1015663"/>
            <a:chOff x="4223208" y="2064470"/>
            <a:chExt cx="3164993" cy="1015663"/>
          </a:xfrm>
        </p:grpSpPr>
        <p:sp>
          <p:nvSpPr>
            <p:cNvPr id="5" name="TextBox 4"/>
            <p:cNvSpPr txBox="1"/>
            <p:nvPr/>
          </p:nvSpPr>
          <p:spPr>
            <a:xfrm>
              <a:off x="4949072" y="2064470"/>
              <a:ext cx="2439129" cy="101566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The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endParaRP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A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This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1600" dirty="0"/>
            </a:p>
          </p:txBody>
        </p:sp>
        <p:cxnSp>
          <p:nvCxnSpPr>
            <p:cNvPr id="6" name="Straight Arrow Connector 5"/>
            <p:cNvCxnSpPr/>
            <p:nvPr/>
          </p:nvCxnSpPr>
          <p:spPr>
            <a:xfrm flipH="1">
              <a:off x="4223208" y="2277089"/>
              <a:ext cx="924857" cy="186443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Arrow Connector 6"/>
            <p:cNvCxnSpPr/>
            <p:nvPr/>
          </p:nvCxnSpPr>
          <p:spPr>
            <a:xfrm flipH="1" flipV="1">
              <a:off x="4223208" y="2463532"/>
              <a:ext cx="924857" cy="108769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Arrow Connector 7"/>
            <p:cNvCxnSpPr/>
            <p:nvPr/>
          </p:nvCxnSpPr>
          <p:spPr>
            <a:xfrm flipH="1" flipV="1">
              <a:off x="4223208" y="2483354"/>
              <a:ext cx="924856" cy="369582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Rectangle 10"/>
          <p:cNvSpPr/>
          <p:nvPr/>
        </p:nvSpPr>
        <p:spPr>
          <a:xfrm>
            <a:off x="1187624" y="3933056"/>
            <a:ext cx="360040" cy="432048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354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Commonly Used CSS Selectors</a:t>
            </a:r>
            <a:br>
              <a:rPr lang="en-GB" dirty="0"/>
            </a:br>
            <a:r>
              <a:rPr lang="en-GB" sz="3100" b="1" dirty="0" smtClean="0"/>
              <a:t>ID </a:t>
            </a:r>
            <a:r>
              <a:rPr lang="en-GB" sz="3100" b="1" dirty="0"/>
              <a:t>Selector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b="1" dirty="0" smtClean="0"/>
              <a:t>id</a:t>
            </a:r>
            <a:r>
              <a:rPr lang="en-GB" dirty="0" smtClean="0"/>
              <a:t> selector is used to style a </a:t>
            </a:r>
            <a:r>
              <a:rPr lang="en-GB" b="1" i="1" dirty="0" smtClean="0"/>
              <a:t>single unique element</a:t>
            </a:r>
          </a:p>
          <a:p>
            <a:pPr lvl="1"/>
            <a:r>
              <a:rPr lang="en-GB" dirty="0" smtClean="0"/>
              <a:t>Defined using a </a:t>
            </a:r>
            <a:r>
              <a:rPr lang="en-GB" b="1" dirty="0" smtClean="0"/>
              <a:t>“#” followed by the element’s id attribute value</a:t>
            </a:r>
            <a:r>
              <a:rPr lang="en-GB" dirty="0" smtClean="0"/>
              <a:t>.</a:t>
            </a:r>
          </a:p>
          <a:p>
            <a:r>
              <a:rPr lang="en-GB" dirty="0" smtClean="0"/>
              <a:t>E.g. CSS applied to an element with id="para1":</a:t>
            </a:r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#para1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text-align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err="1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 err="1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59632" y="3933056"/>
            <a:ext cx="792088" cy="432048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3707904" y="2636912"/>
            <a:ext cx="216024" cy="432048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6" name="Group 5"/>
          <p:cNvGrpSpPr/>
          <p:nvPr/>
        </p:nvGrpSpPr>
        <p:grpSpPr>
          <a:xfrm>
            <a:off x="3995936" y="3955229"/>
            <a:ext cx="4820733" cy="1015663"/>
            <a:chOff x="3978111" y="3585292"/>
            <a:chExt cx="4820733" cy="1015663"/>
          </a:xfrm>
        </p:grpSpPr>
        <p:sp>
          <p:nvSpPr>
            <p:cNvPr id="7" name="TextBox 6"/>
            <p:cNvSpPr txBox="1"/>
            <p:nvPr/>
          </p:nvSpPr>
          <p:spPr>
            <a:xfrm>
              <a:off x="4949072" y="3585292"/>
              <a:ext cx="3849772" cy="101566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 </a:t>
              </a:r>
              <a:r>
                <a:rPr lang="en-GB" sz="2000" dirty="0">
                  <a:solidFill>
                    <a:srgbClr val="FF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id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="para1"&gt;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The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endParaRP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A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This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1600" dirty="0">
                <a:solidFill>
                  <a:prstClr val="black"/>
                </a:solidFill>
              </a:endParaRPr>
            </a:p>
          </p:txBody>
        </p:sp>
        <p:cxnSp>
          <p:nvCxnSpPr>
            <p:cNvPr id="8" name="Straight Arrow Connector 7"/>
            <p:cNvCxnSpPr/>
            <p:nvPr/>
          </p:nvCxnSpPr>
          <p:spPr>
            <a:xfrm flipH="1">
              <a:off x="3978111" y="3789040"/>
              <a:ext cx="1169953" cy="19389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Rectangle 8"/>
          <p:cNvSpPr/>
          <p:nvPr/>
        </p:nvSpPr>
        <p:spPr>
          <a:xfrm>
            <a:off x="5580112" y="4011752"/>
            <a:ext cx="1440160" cy="27465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657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Commonly Used CSS Selectors</a:t>
            </a:r>
            <a:br>
              <a:rPr lang="en-GB" dirty="0"/>
            </a:br>
            <a:r>
              <a:rPr lang="en-GB" sz="3100" b="1" dirty="0" smtClean="0"/>
              <a:t>Class </a:t>
            </a:r>
            <a:r>
              <a:rPr lang="en-GB" sz="3100" b="1" dirty="0"/>
              <a:t>Selector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b="1" dirty="0"/>
              <a:t>class</a:t>
            </a:r>
            <a:r>
              <a:rPr lang="en-GB" dirty="0"/>
              <a:t> </a:t>
            </a:r>
            <a:r>
              <a:rPr lang="en-GB" dirty="0" smtClean="0"/>
              <a:t>selector is usually </a:t>
            </a:r>
            <a:r>
              <a:rPr lang="en-GB" dirty="0"/>
              <a:t>used to style </a:t>
            </a:r>
            <a:r>
              <a:rPr lang="en-GB" b="1" i="1" dirty="0"/>
              <a:t>one or more similar </a:t>
            </a:r>
            <a:r>
              <a:rPr lang="en-GB" b="1" i="1" dirty="0" smtClean="0"/>
              <a:t>elements</a:t>
            </a:r>
            <a:r>
              <a:rPr lang="en-GB" dirty="0" smtClean="0"/>
              <a:t>.</a:t>
            </a:r>
            <a:endParaRPr lang="en-GB" b="1" dirty="0"/>
          </a:p>
          <a:p>
            <a:pPr lvl="1"/>
            <a:r>
              <a:rPr lang="en-GB" dirty="0"/>
              <a:t>Defined using a </a:t>
            </a:r>
            <a:r>
              <a:rPr lang="en-GB" b="1" dirty="0"/>
              <a:t>“.” followed by the element class the style applies to</a:t>
            </a:r>
            <a:r>
              <a:rPr lang="en-GB" dirty="0"/>
              <a:t>.</a:t>
            </a:r>
          </a:p>
          <a:p>
            <a:r>
              <a:rPr lang="en-GB" dirty="0" smtClean="0"/>
              <a:t>E.g. CSS applied </a:t>
            </a:r>
            <a:r>
              <a:rPr lang="en-GB" dirty="0"/>
              <a:t>to any element with a </a:t>
            </a:r>
            <a:r>
              <a:rPr lang="en-GB" dirty="0" smtClean="0"/>
              <a:t>class="</a:t>
            </a:r>
            <a:r>
              <a:rPr lang="en-GB" dirty="0" err="1" smtClean="0"/>
              <a:t>redPara</a:t>
            </a:r>
            <a:r>
              <a:rPr lang="en-GB" dirty="0" smtClean="0"/>
              <a:t>":</a:t>
            </a:r>
            <a:endParaRPr lang="en-GB" dirty="0"/>
          </a:p>
          <a:p>
            <a:pPr marL="594360" lvl="2" indent="0">
              <a:buNone/>
            </a:pP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1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redPara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text-align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635896" y="2636912"/>
            <a:ext cx="144016" cy="432048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259632" y="4365104"/>
            <a:ext cx="1152128" cy="432048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3491880" y="4437112"/>
            <a:ext cx="5415852" cy="1015663"/>
            <a:chOff x="3544478" y="5170568"/>
            <a:chExt cx="5415852" cy="1015663"/>
          </a:xfrm>
        </p:grpSpPr>
        <p:sp>
          <p:nvSpPr>
            <p:cNvPr id="12" name="TextBox 11"/>
            <p:cNvSpPr txBox="1"/>
            <p:nvPr/>
          </p:nvSpPr>
          <p:spPr>
            <a:xfrm>
              <a:off x="4969494" y="5170568"/>
              <a:ext cx="3990836" cy="101566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 </a:t>
              </a:r>
              <a:r>
                <a:rPr lang="en-GB" sz="2000" dirty="0">
                  <a:solidFill>
                    <a:srgbClr val="FF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class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="</a:t>
              </a:r>
              <a:r>
                <a:rPr lang="en-GB" sz="2000" dirty="0" err="1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redPara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"&gt;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endParaRP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 </a:t>
              </a:r>
              <a:r>
                <a:rPr lang="en-GB" sz="2000" dirty="0">
                  <a:solidFill>
                    <a:srgbClr val="FF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class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="</a:t>
              </a:r>
              <a:r>
                <a:rPr lang="en-GB" sz="2000" dirty="0" err="1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redPara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"&gt;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This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1600" dirty="0">
                <a:solidFill>
                  <a:prstClr val="black"/>
                </a:solidFill>
              </a:endParaRPr>
            </a:p>
          </p:txBody>
        </p:sp>
        <p:cxnSp>
          <p:nvCxnSpPr>
            <p:cNvPr id="13" name="Straight Arrow Connector 12"/>
            <p:cNvCxnSpPr/>
            <p:nvPr/>
          </p:nvCxnSpPr>
          <p:spPr>
            <a:xfrm flipH="1">
              <a:off x="3544478" y="5401559"/>
              <a:ext cx="1668545" cy="0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/>
            <p:cNvCxnSpPr/>
            <p:nvPr/>
          </p:nvCxnSpPr>
          <p:spPr>
            <a:xfrm flipH="1" flipV="1">
              <a:off x="3544478" y="5401559"/>
              <a:ext cx="1668545" cy="259689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Rectangle 14"/>
          <p:cNvSpPr/>
          <p:nvPr/>
        </p:nvSpPr>
        <p:spPr>
          <a:xfrm>
            <a:off x="5527514" y="4509120"/>
            <a:ext cx="2304256" cy="56268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066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6" grpId="0" animBg="1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28600"/>
            <a:ext cx="8514528" cy="990600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1556792"/>
            <a:ext cx="338437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mystyle.css</a:t>
            </a:r>
            <a:endParaRPr lang="en-GB" b="1" u="sng" dirty="0"/>
          </a:p>
          <a:p>
            <a:r>
              <a:rPr lang="en-GB" dirty="0"/>
              <a:t>body {</a:t>
            </a:r>
          </a:p>
          <a:p>
            <a:r>
              <a:rPr lang="en-GB" dirty="0"/>
              <a:t>  background-</a:t>
            </a:r>
            <a:r>
              <a:rPr lang="en-GB" dirty="0" err="1"/>
              <a:t>color</a:t>
            </a:r>
            <a:r>
              <a:rPr lang="en-GB" dirty="0"/>
              <a:t>: </a:t>
            </a:r>
            <a:r>
              <a:rPr lang="en-GB" dirty="0" err="1"/>
              <a:t>lightblue</a:t>
            </a:r>
            <a:r>
              <a:rPr lang="en-GB" dirty="0"/>
              <a:t>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p {</a:t>
            </a:r>
          </a:p>
          <a:p>
            <a:r>
              <a:rPr lang="en-GB" dirty="0"/>
              <a:t>  font-family: </a:t>
            </a:r>
            <a:r>
              <a:rPr lang="en-GB" dirty="0" err="1"/>
              <a:t>verdana</a:t>
            </a:r>
            <a:r>
              <a:rPr lang="en-GB" dirty="0"/>
              <a:t>;</a:t>
            </a:r>
          </a:p>
          <a:p>
            <a:r>
              <a:rPr lang="en-GB" dirty="0"/>
              <a:t>  font-size: 20px;</a:t>
            </a:r>
            <a:br>
              <a:rPr lang="en-GB" dirty="0"/>
            </a:br>
            <a:r>
              <a:rPr lang="en-GB" dirty="0"/>
              <a:t> </a:t>
            </a:r>
            <a:r>
              <a:rPr lang="en-GB" dirty="0" smtClean="0"/>
              <a:t> </a:t>
            </a:r>
            <a:r>
              <a:rPr lang="en-GB" dirty="0" err="1" smtClean="0"/>
              <a:t>color</a:t>
            </a:r>
            <a:r>
              <a:rPr lang="en-GB" dirty="0"/>
              <a:t>: Magenta;</a:t>
            </a:r>
          </a:p>
          <a:p>
            <a:r>
              <a:rPr lang="en-GB" dirty="0"/>
              <a:t>}</a:t>
            </a:r>
          </a:p>
          <a:p>
            <a:endParaRPr lang="en-GB" dirty="0" smtClean="0"/>
          </a:p>
          <a:p>
            <a:r>
              <a:rPr lang="en-GB" dirty="0"/>
              <a:t>.highlight {</a:t>
            </a:r>
          </a:p>
          <a:p>
            <a:r>
              <a:rPr lang="en-GB" dirty="0"/>
              <a:t>  background-</a:t>
            </a:r>
            <a:r>
              <a:rPr lang="en-GB" dirty="0" err="1"/>
              <a:t>color</a:t>
            </a:r>
            <a:r>
              <a:rPr lang="en-GB" dirty="0"/>
              <a:t>: red;</a:t>
            </a:r>
          </a:p>
          <a:p>
            <a:r>
              <a:rPr lang="en-GB" dirty="0"/>
              <a:t>  </a:t>
            </a:r>
            <a:r>
              <a:rPr lang="en-GB" dirty="0" err="1"/>
              <a:t>color</a:t>
            </a:r>
            <a:r>
              <a:rPr lang="en-GB" dirty="0"/>
              <a:t>: white;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#para1 {</a:t>
            </a:r>
          </a:p>
          <a:p>
            <a:r>
              <a:rPr lang="en-GB" dirty="0"/>
              <a:t>  </a:t>
            </a:r>
            <a:r>
              <a:rPr lang="en-GB" dirty="0" err="1"/>
              <a:t>color</a:t>
            </a:r>
            <a:r>
              <a:rPr lang="en-GB" dirty="0"/>
              <a:t>: </a:t>
            </a:r>
            <a:r>
              <a:rPr lang="en-GB" dirty="0" smtClean="0"/>
              <a:t>blue;</a:t>
            </a:r>
            <a:endParaRPr lang="en-GB" dirty="0"/>
          </a:p>
          <a:p>
            <a:r>
              <a:rPr lang="en-GB" dirty="0"/>
              <a:t>}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851920" y="1772816"/>
            <a:ext cx="518457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&lt;!</a:t>
            </a:r>
            <a:r>
              <a:rPr lang="en-GB" dirty="0" err="1" smtClean="0"/>
              <a:t>doctype</a:t>
            </a:r>
            <a:r>
              <a:rPr lang="en-GB" dirty="0" smtClean="0"/>
              <a:t> </a:t>
            </a:r>
            <a:r>
              <a:rPr lang="en-GB" dirty="0"/>
              <a:t>html&gt;</a:t>
            </a:r>
          </a:p>
          <a:p>
            <a:r>
              <a:rPr lang="en-GB" dirty="0"/>
              <a:t>&lt;html&gt;</a:t>
            </a:r>
          </a:p>
          <a:p>
            <a:r>
              <a:rPr lang="en-GB" dirty="0"/>
              <a:t>&lt;head&gt;</a:t>
            </a:r>
            <a:br>
              <a:rPr lang="en-GB" dirty="0"/>
            </a:br>
            <a:r>
              <a:rPr lang="en-GB" dirty="0"/>
              <a:t>&lt;link </a:t>
            </a:r>
            <a:r>
              <a:rPr lang="en-GB" dirty="0" err="1"/>
              <a:t>rel</a:t>
            </a:r>
            <a:r>
              <a:rPr lang="en-GB" dirty="0"/>
              <a:t>="stylesheet" type="text/</a:t>
            </a:r>
            <a:r>
              <a:rPr lang="en-GB" dirty="0" err="1"/>
              <a:t>css</a:t>
            </a:r>
            <a:r>
              <a:rPr lang="en-GB" dirty="0"/>
              <a:t>" 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href</a:t>
            </a:r>
            <a:r>
              <a:rPr lang="en-GB" dirty="0"/>
              <a:t>="</a:t>
            </a:r>
            <a:r>
              <a:rPr lang="en-GB" b="1" dirty="0" smtClean="0"/>
              <a:t>mystyle.css</a:t>
            </a:r>
            <a:r>
              <a:rPr lang="en-GB" dirty="0" smtClean="0"/>
              <a:t>“ /&gt;</a:t>
            </a:r>
          </a:p>
          <a:p>
            <a:r>
              <a:rPr lang="en-GB" dirty="0" smtClean="0"/>
              <a:t>&lt;/</a:t>
            </a:r>
            <a:r>
              <a:rPr lang="en-GB" dirty="0"/>
              <a:t>head&gt;</a:t>
            </a:r>
          </a:p>
          <a:p>
            <a:r>
              <a:rPr lang="en-GB" dirty="0"/>
              <a:t>&lt;body&gt;</a:t>
            </a:r>
          </a:p>
          <a:p>
            <a:endParaRPr lang="en-GB" dirty="0"/>
          </a:p>
          <a:p>
            <a:r>
              <a:rPr lang="en-GB" dirty="0"/>
              <a:t>&lt;h1&gt;My First CSS Example&lt;/h1&gt;</a:t>
            </a:r>
          </a:p>
          <a:p>
            <a:r>
              <a:rPr lang="en-GB" dirty="0"/>
              <a:t>&lt;p&gt;This is a paragraph.&lt;/p</a:t>
            </a:r>
            <a:r>
              <a:rPr lang="en-GB" dirty="0" smtClean="0"/>
              <a:t>&gt;</a:t>
            </a:r>
            <a:br>
              <a:rPr lang="en-GB" dirty="0" smtClean="0"/>
            </a:br>
            <a:r>
              <a:rPr lang="en-GB" dirty="0"/>
              <a:t>&lt;p class="highlight"&gt;Important message&lt;/p&gt;</a:t>
            </a:r>
          </a:p>
          <a:p>
            <a:r>
              <a:rPr lang="en-GB" dirty="0" smtClean="0"/>
              <a:t>&lt;</a:t>
            </a:r>
            <a:r>
              <a:rPr lang="en-GB" dirty="0"/>
              <a:t>p id="</a:t>
            </a:r>
            <a:r>
              <a:rPr lang="en-GB" dirty="0" smtClean="0"/>
              <a:t>para1”  </a:t>
            </a:r>
            <a:r>
              <a:rPr lang="en-GB" dirty="0"/>
              <a:t>class="</a:t>
            </a:r>
            <a:r>
              <a:rPr lang="en-GB" dirty="0" smtClean="0"/>
              <a:t>highlight"&gt;Hello World</a:t>
            </a:r>
            <a:r>
              <a:rPr lang="en-GB" dirty="0"/>
              <a:t>&lt;/p&gt;</a:t>
            </a:r>
          </a:p>
          <a:p>
            <a:endParaRPr lang="en-GB" dirty="0"/>
          </a:p>
          <a:p>
            <a:r>
              <a:rPr lang="en-GB" dirty="0"/>
              <a:t>&lt;/body&gt;</a:t>
            </a:r>
          </a:p>
          <a:p>
            <a:r>
              <a:rPr lang="en-GB" dirty="0" smtClean="0"/>
              <a:t>&lt;/html&gt;</a:t>
            </a:r>
            <a:endParaRPr lang="en-GB" dirty="0"/>
          </a:p>
        </p:txBody>
      </p:sp>
      <p:cxnSp>
        <p:nvCxnSpPr>
          <p:cNvPr id="7" name="Elbow Connector 6"/>
          <p:cNvCxnSpPr/>
          <p:nvPr/>
        </p:nvCxnSpPr>
        <p:spPr>
          <a:xfrm>
            <a:off x="2767275" y="3478560"/>
            <a:ext cx="1080120" cy="1008112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Elbow Connector 8"/>
          <p:cNvCxnSpPr/>
          <p:nvPr/>
        </p:nvCxnSpPr>
        <p:spPr>
          <a:xfrm flipV="1">
            <a:off x="1763688" y="4725144"/>
            <a:ext cx="2016224" cy="49560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Elbow Connector 10"/>
          <p:cNvCxnSpPr/>
          <p:nvPr/>
        </p:nvCxnSpPr>
        <p:spPr>
          <a:xfrm flipV="1">
            <a:off x="1619672" y="5013176"/>
            <a:ext cx="2227723" cy="1152128"/>
          </a:xfrm>
          <a:prstGeom prst="bentConnector3">
            <a:avLst>
              <a:gd name="adj1" fmla="val 71212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6228184" y="5589240"/>
            <a:ext cx="2595582" cy="120032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Specificity Values</a:t>
            </a:r>
            <a:br>
              <a:rPr lang="en-GB" dirty="0" smtClean="0"/>
            </a:br>
            <a:r>
              <a:rPr lang="en-GB" dirty="0" smtClean="0"/>
              <a:t>p 		= 1</a:t>
            </a:r>
          </a:p>
          <a:p>
            <a:r>
              <a:rPr lang="en-GB" dirty="0" smtClean="0"/>
              <a:t>.</a:t>
            </a:r>
            <a:r>
              <a:rPr lang="en-GB" dirty="0" err="1" smtClean="0"/>
              <a:t>hightlight</a:t>
            </a:r>
            <a:r>
              <a:rPr lang="en-GB" dirty="0" smtClean="0"/>
              <a:t>	= 10</a:t>
            </a:r>
          </a:p>
          <a:p>
            <a:r>
              <a:rPr lang="en-GB" dirty="0"/>
              <a:t>#para1		= </a:t>
            </a:r>
            <a:r>
              <a:rPr lang="en-GB" dirty="0" smtClean="0"/>
              <a:t>100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>
          <a:xfrm>
            <a:off x="6084168" y="5949280"/>
            <a:ext cx="0" cy="7920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 rot="16200000">
            <a:off x="5256863" y="6108561"/>
            <a:ext cx="1124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overrides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2699792" y="90963"/>
            <a:ext cx="3880594" cy="147732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Note: the fonts for all paragraph tags are </a:t>
            </a:r>
            <a:r>
              <a:rPr lang="en-GB" dirty="0" err="1" smtClean="0"/>
              <a:t>verdana</a:t>
            </a:r>
            <a:r>
              <a:rPr lang="en-GB" dirty="0" smtClean="0"/>
              <a:t> 20px since we do not override these. Likewise, the background </a:t>
            </a:r>
            <a:r>
              <a:rPr lang="en-GB" dirty="0" err="1" smtClean="0"/>
              <a:t>color</a:t>
            </a:r>
            <a:r>
              <a:rPr lang="en-GB" dirty="0" smtClean="0"/>
              <a:t> is red for #para1 since we just override the </a:t>
            </a:r>
            <a:r>
              <a:rPr lang="en-GB" dirty="0" err="1" smtClean="0"/>
              <a:t>color</a:t>
            </a:r>
            <a:r>
              <a:rPr lang="en-GB" smtClean="0"/>
              <a:t>.</a:t>
            </a:r>
            <a:endParaRPr lang="en-GB" dirty="0"/>
          </a:p>
        </p:txBody>
      </p:sp>
      <p:pic>
        <p:nvPicPr>
          <p:cNvPr id="30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0232" y="110238"/>
            <a:ext cx="2329678" cy="2205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803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Grouping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199"/>
            <a:ext cx="8436461" cy="5257801"/>
          </a:xfrm>
        </p:spPr>
        <p:txBody>
          <a:bodyPr>
            <a:normAutofit fontScale="92500"/>
          </a:bodyPr>
          <a:lstStyle/>
          <a:p>
            <a:r>
              <a:rPr lang="en-GB" dirty="0"/>
              <a:t>D</a:t>
            </a:r>
            <a:r>
              <a:rPr lang="en-GB" dirty="0" smtClean="0"/>
              <a:t>ifferent </a:t>
            </a:r>
            <a:r>
              <a:rPr lang="en-GB" dirty="0"/>
              <a:t>CSS selectors with the same style definitions, </a:t>
            </a:r>
            <a:r>
              <a:rPr lang="en-GB" dirty="0" smtClean="0"/>
              <a:t>can be grouped </a:t>
            </a:r>
            <a:r>
              <a:rPr lang="en-GB" dirty="0"/>
              <a:t>together.</a:t>
            </a:r>
          </a:p>
          <a:p>
            <a:r>
              <a:rPr lang="en-GB" dirty="0" smtClean="0"/>
              <a:t>To group </a:t>
            </a:r>
            <a:r>
              <a:rPr lang="en-GB" dirty="0"/>
              <a:t>selectors that share definitions, separate each selector with a </a:t>
            </a:r>
            <a:r>
              <a:rPr lang="en-GB" dirty="0" smtClean="0"/>
              <a:t>comma: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h1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h2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.</a:t>
            </a:r>
            <a:r>
              <a:rPr lang="en-GB" dirty="0" err="1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redPara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text-align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lvl="1"/>
            <a:r>
              <a:rPr lang="en-GB" dirty="0"/>
              <a:t>This CSS style will apply to all h1 and h2 elements as well as any element with a class attribute set to “</a:t>
            </a:r>
            <a:r>
              <a:rPr lang="en-GB" dirty="0" err="1"/>
              <a:t>redPara</a:t>
            </a:r>
            <a:r>
              <a:rPr lang="en-GB" dirty="0"/>
              <a:t>”.</a:t>
            </a:r>
          </a:p>
          <a:p>
            <a:r>
              <a:rPr lang="en-GB" dirty="0"/>
              <a:t>Grouping selectors with the same style definitions minimises code and eliminates duplication.</a:t>
            </a:r>
          </a:p>
        </p:txBody>
      </p:sp>
      <p:sp>
        <p:nvSpPr>
          <p:cNvPr id="4" name="Rectangle 3"/>
          <p:cNvSpPr/>
          <p:nvPr/>
        </p:nvSpPr>
        <p:spPr>
          <a:xfrm>
            <a:off x="1187624" y="3356992"/>
            <a:ext cx="2520280" cy="432048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816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i="1" dirty="0" err="1" smtClean="0"/>
              <a:t>Combinators</a:t>
            </a:r>
            <a:r>
              <a:rPr lang="en-GB" b="1" i="1" dirty="0" smtClean="0"/>
              <a:t> </a:t>
            </a:r>
            <a:r>
              <a:rPr lang="en-GB" b="1" i="1" dirty="0"/>
              <a:t>(Child, Sibling or Descendant) </a:t>
            </a:r>
            <a:r>
              <a:rPr lang="en-GB" b="1" i="1" dirty="0" smtClean="0"/>
              <a:t>Selectors</a:t>
            </a:r>
            <a:r>
              <a:rPr lang="en-GB" dirty="0" smtClean="0"/>
              <a:t>: </a:t>
            </a:r>
          </a:p>
          <a:p>
            <a:pPr lvl="1"/>
            <a:r>
              <a:rPr lang="en-GB" dirty="0" smtClean="0"/>
              <a:t>Styles </a:t>
            </a:r>
            <a:r>
              <a:rPr lang="en-GB" dirty="0"/>
              <a:t>child, sibling or descendant elements of an </a:t>
            </a:r>
            <a:r>
              <a:rPr lang="en-GB" dirty="0" smtClean="0"/>
              <a:t>element</a:t>
            </a:r>
          </a:p>
          <a:p>
            <a:r>
              <a:rPr lang="en-GB" b="1" i="1" dirty="0"/>
              <a:t>Pseudo Element </a:t>
            </a:r>
            <a:r>
              <a:rPr lang="en-GB" b="1" i="1" dirty="0" smtClean="0"/>
              <a:t>Selectors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Styles part(s) </a:t>
            </a:r>
            <a:r>
              <a:rPr lang="en-GB" dirty="0"/>
              <a:t>of an element e.g. the first letter/line of an </a:t>
            </a:r>
            <a:r>
              <a:rPr lang="en-GB" dirty="0" smtClean="0"/>
              <a:t>element</a:t>
            </a:r>
          </a:p>
          <a:p>
            <a:r>
              <a:rPr lang="en-GB" b="1" i="1" dirty="0"/>
              <a:t>Pseudo Class Selectors</a:t>
            </a:r>
            <a:endParaRPr lang="en-GB" dirty="0"/>
          </a:p>
          <a:p>
            <a:pPr lvl="1"/>
            <a:r>
              <a:rPr lang="en-GB" dirty="0" smtClean="0"/>
              <a:t>Styles the different </a:t>
            </a:r>
            <a:r>
              <a:rPr lang="en-GB" dirty="0"/>
              <a:t>states of an </a:t>
            </a:r>
            <a:r>
              <a:rPr lang="en-GB" dirty="0" smtClean="0"/>
              <a:t>element e.g. mouse over</a:t>
            </a:r>
          </a:p>
          <a:p>
            <a:pPr lvl="1"/>
            <a:r>
              <a:rPr lang="en-GB" dirty="0" smtClean="0"/>
              <a:t>Styles a </a:t>
            </a:r>
            <a:r>
              <a:rPr lang="en-GB" dirty="0"/>
              <a:t>specific occurrence of an element e.g. the last or specific (nth) child element of a parent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9065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CSS Combination Selectors: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5939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Child Selector (&gt;)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yellow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pPr marL="365760" lvl="1" indent="0">
              <a:buNone/>
            </a:pPr>
            <a:r>
              <a:rPr lang="en-GB" sz="2400" i="1" dirty="0"/>
              <a:t>Selects all &lt;p&gt; elements that are a direct child of a &lt;div&gt;</a:t>
            </a:r>
          </a:p>
          <a:p>
            <a:r>
              <a:rPr lang="en-GB" dirty="0"/>
              <a:t>The Descendant Selector ( )</a:t>
            </a: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yellow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>
              <a:solidFill>
                <a:prstClr val="black"/>
              </a:solidFill>
            </a:endParaRP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400" i="1" dirty="0">
                <a:solidFill>
                  <a:prstClr val="black"/>
                </a:solidFill>
              </a:rPr>
              <a:t>Selects all &lt;p&gt; elements that are descendants (nested inside at any level) of a &lt;div&gt;</a:t>
            </a:r>
            <a:endParaRPr lang="en-GB" dirty="0"/>
          </a:p>
          <a:p>
            <a:r>
              <a:rPr lang="en-GB" dirty="0"/>
              <a:t>The Sibling Selector (~)</a:t>
            </a: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~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yellow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>
              <a:solidFill>
                <a:prstClr val="black"/>
              </a:solidFill>
            </a:endParaRP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400" i="1" dirty="0">
                <a:solidFill>
                  <a:prstClr val="black"/>
                </a:solidFill>
              </a:rPr>
              <a:t>Selects all &lt;p&gt; elements that are a sibling of a &lt;div&gt; (same level – they have the same parent element) </a:t>
            </a:r>
          </a:p>
          <a:p>
            <a:r>
              <a:rPr lang="en-GB" dirty="0"/>
              <a:t>The Adjacent Sibling Selector (+)</a:t>
            </a:r>
          </a:p>
          <a:p>
            <a:pPr marL="365760" lvl="1" indent="0">
              <a:buNone/>
            </a:pPr>
            <a:r>
              <a:rPr lang="en-GB" i="1" dirty="0"/>
              <a:t>Selects all elements that are adjacent siblings (have the same parent and are immediately following)</a:t>
            </a:r>
          </a:p>
        </p:txBody>
      </p:sp>
    </p:spTree>
    <p:extLst>
      <p:ext uri="{BB962C8B-B14F-4D97-AF65-F5344CB8AC3E}">
        <p14:creationId xmlns:p14="http://schemas.microsoft.com/office/powerpoint/2010/main" val="597632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 Class 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49078"/>
          </a:xfrm>
        </p:spPr>
        <p:txBody>
          <a:bodyPr/>
          <a:lstStyle/>
          <a:p>
            <a:r>
              <a:rPr lang="en-GB" dirty="0"/>
              <a:t>Sometimes it is helpful to give users some indication about the state of an element.</a:t>
            </a:r>
          </a:p>
          <a:p>
            <a:r>
              <a:rPr lang="en-GB" dirty="0"/>
              <a:t>You can use CSS pseudo classes for this. Syntax:</a:t>
            </a:r>
          </a:p>
          <a:p>
            <a:pPr marL="320040" lvl="1" indent="0">
              <a:buNone/>
            </a:pP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selector:pseudo-class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The following example displays the different link states in different colours: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a:link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unvisited 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a:visited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green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visited 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a:hover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purple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mouse over 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a:active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selected 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653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Pseudo Class 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382266" cy="4800600"/>
          </a:xfrm>
        </p:spPr>
        <p:txBody>
          <a:bodyPr>
            <a:normAutofit/>
          </a:bodyPr>
          <a:lstStyle/>
          <a:p>
            <a:r>
              <a:rPr lang="en-GB" dirty="0"/>
              <a:t>Pseudo class CSS selectors also allow you to select and format </a:t>
            </a:r>
            <a:r>
              <a:rPr lang="en-GB" b="1" dirty="0"/>
              <a:t>a specific element occurrence</a:t>
            </a:r>
            <a:r>
              <a:rPr lang="en-GB" dirty="0"/>
              <a:t>.</a:t>
            </a:r>
          </a:p>
          <a:p>
            <a:r>
              <a:rPr lang="en-GB" dirty="0"/>
              <a:t>For example, the first, last, or nth child occurrence</a:t>
            </a:r>
          </a:p>
          <a:p>
            <a:pPr lvl="1"/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p:first-child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selects </a:t>
            </a:r>
            <a:r>
              <a:rPr lang="en-GB" sz="2000" smtClean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any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&lt;p&gt; element that is the first child of any element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</a:p>
          <a:p>
            <a:pPr lvl="1"/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p:last-child </a:t>
            </a: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selects any &lt;</a:t>
            </a:r>
            <a:r>
              <a:rPr lang="en-GB" sz="2000" dirty="0" err="1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 descendant element in a &lt;p&gt; element that is the last child of another element */</a:t>
            </a:r>
          </a:p>
          <a:p>
            <a:pPr lvl="1"/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p:nth-child(3)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selects any &lt;p&gt; element that is the third child of its parent element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  <a:endParaRPr lang="en-GB" dirty="0"/>
          </a:p>
          <a:p>
            <a:r>
              <a:rPr lang="en-GB" dirty="0"/>
              <a:t>See more: </a:t>
            </a:r>
            <a:r>
              <a:rPr lang="en-GB" dirty="0">
                <a:hlinkClick r:id="rId2"/>
              </a:rPr>
              <a:t>here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4491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 Element 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153400" cy="5019261"/>
          </a:xfrm>
        </p:spPr>
        <p:txBody>
          <a:bodyPr>
            <a:normAutofit/>
          </a:bodyPr>
          <a:lstStyle/>
          <a:p>
            <a:r>
              <a:rPr lang="en-GB" dirty="0"/>
              <a:t>Pseudo elements let you select and style </a:t>
            </a:r>
            <a:r>
              <a:rPr lang="en-GB" b="1" dirty="0"/>
              <a:t>specific part of an element</a:t>
            </a:r>
            <a:r>
              <a:rPr lang="en-GB" dirty="0"/>
              <a:t>. Syntax:</a:t>
            </a:r>
          </a:p>
          <a:p>
            <a:pPr marL="320040" lvl="1" indent="0">
              <a:buNone/>
            </a:pP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selector:pseudo-element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Examples:</a:t>
            </a:r>
          </a:p>
          <a:p>
            <a:pPr lvl="1"/>
            <a:r>
              <a:rPr lang="en-GB" dirty="0"/>
              <a:t>The first line of an element (paragraph, div, etc.)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p:first-line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pPr lvl="1"/>
            <a:r>
              <a:rPr lang="en-GB" dirty="0"/>
              <a:t>The first letter of a block of text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p:first-letter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font-weight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bold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You can also use pseudo elements to insert content before (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::before</a:t>
            </a:r>
            <a:r>
              <a:rPr lang="en-GB" dirty="0"/>
              <a:t>) and after(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::after</a:t>
            </a:r>
            <a:r>
              <a:rPr lang="en-GB" dirty="0"/>
              <a:t>)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h1:before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(smiley.gif)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7453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CSS Selectors Specificity Calculations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Some selectors are more specific than </a:t>
            </a:r>
            <a:r>
              <a:rPr lang="en-GB" dirty="0" smtClean="0"/>
              <a:t>others i.e. they have a higher specificity value.</a:t>
            </a:r>
            <a:endParaRPr lang="en-GB" dirty="0"/>
          </a:p>
          <a:p>
            <a:r>
              <a:rPr lang="en-GB" dirty="0" smtClean="0"/>
              <a:t>There </a:t>
            </a:r>
            <a:r>
              <a:rPr lang="en-GB" dirty="0"/>
              <a:t>is a formula to calculate a CSS selector’s specificity value</a:t>
            </a:r>
            <a:r>
              <a:rPr lang="en-GB" dirty="0" smtClean="0"/>
              <a:t>.</a:t>
            </a:r>
          </a:p>
          <a:p>
            <a:r>
              <a:rPr lang="en-GB" b="1" dirty="0"/>
              <a:t>Specificity</a:t>
            </a:r>
            <a:r>
              <a:rPr lang="en-GB" dirty="0"/>
              <a:t> is the means by which browsers decide which CSS property values are the most relevant to an </a:t>
            </a:r>
            <a:r>
              <a:rPr lang="en-GB" dirty="0" smtClean="0"/>
              <a:t>element</a:t>
            </a:r>
          </a:p>
          <a:p>
            <a:pPr lvl="1"/>
            <a:r>
              <a:rPr lang="en-GB" dirty="0"/>
              <a:t>When multiple declarations have equal specificity, the last declaration found in the CSS is applied to the </a:t>
            </a:r>
            <a:r>
              <a:rPr lang="en-GB" dirty="0" smtClean="0"/>
              <a:t>element</a:t>
            </a:r>
          </a:p>
          <a:p>
            <a:r>
              <a:rPr lang="en-GB" b="1" dirty="0"/>
              <a:t>More specific selectors will override more general ones</a:t>
            </a:r>
            <a:r>
              <a:rPr lang="en-GB" dirty="0"/>
              <a:t>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0316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Specificity Calculation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count 1 if the declaration is from is a 'style' attribute rather than a rule with a selector, 0 otherwise (= a) (In HTML, values of an element's "style" attribute are style sheet rules. These rules have no selectors, so a=1, b=0, c=0, and d=0.) </a:t>
            </a:r>
          </a:p>
          <a:p>
            <a:r>
              <a:rPr lang="en-GB" dirty="0"/>
              <a:t>count the number of ID attributes in the selector (= b) </a:t>
            </a:r>
          </a:p>
          <a:p>
            <a:r>
              <a:rPr lang="en-GB" dirty="0"/>
              <a:t>count the number of other attributes and pseudo-classes in the selector (= c) </a:t>
            </a:r>
          </a:p>
          <a:p>
            <a:r>
              <a:rPr lang="en-GB" dirty="0"/>
              <a:t>count the number of element names and pseudo-elements in the selector (= d) </a:t>
            </a:r>
          </a:p>
          <a:p>
            <a:r>
              <a:rPr lang="en-GB" dirty="0" smtClean="0"/>
              <a:t>Concatenate a, b, c and d to obtain specificity value </a:t>
            </a:r>
            <a:br>
              <a:rPr lang="en-GB" dirty="0" smtClean="0"/>
            </a:br>
            <a:r>
              <a:rPr lang="en-GB" dirty="0" smtClean="0"/>
              <a:t>e.g. a = 2, b = 1 c = 3, and d = 4 gives the value 2134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267744" y="6096000"/>
            <a:ext cx="57623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https://www.w3.org/TR/CSS2/cascade.html#specificity</a:t>
            </a:r>
          </a:p>
        </p:txBody>
      </p:sp>
    </p:spTree>
    <p:extLst>
      <p:ext uri="{BB962C8B-B14F-4D97-AF65-F5344CB8AC3E}">
        <p14:creationId xmlns:p14="http://schemas.microsoft.com/office/powerpoint/2010/main" val="2696999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Notes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universal selector (*) has no specificity value (0, 0, 0, 0)</a:t>
            </a:r>
          </a:p>
          <a:p>
            <a:r>
              <a:rPr lang="en-GB" dirty="0"/>
              <a:t>Pseudo-elements (e.g. </a:t>
            </a:r>
            <a:r>
              <a:rPr lang="en-GB" b="1" dirty="0"/>
              <a:t>:first-child</a:t>
            </a:r>
            <a:r>
              <a:rPr lang="en-GB" dirty="0"/>
              <a:t>) get </a:t>
            </a:r>
            <a:r>
              <a:rPr lang="en-GB" u="sng" dirty="0"/>
              <a:t>element</a:t>
            </a:r>
            <a:r>
              <a:rPr lang="en-GB" dirty="0"/>
              <a:t> points (0, 0, 0, 1)</a:t>
            </a:r>
          </a:p>
          <a:p>
            <a:r>
              <a:rPr lang="en-GB" dirty="0"/>
              <a:t>Pseudo-classes (e.g. </a:t>
            </a:r>
            <a:r>
              <a:rPr lang="en-GB" b="1" dirty="0"/>
              <a:t>:hover</a:t>
            </a:r>
            <a:r>
              <a:rPr lang="en-GB" dirty="0"/>
              <a:t>) get </a:t>
            </a:r>
            <a:r>
              <a:rPr lang="en-GB" u="sng" dirty="0"/>
              <a:t>class</a:t>
            </a:r>
            <a:r>
              <a:rPr lang="en-GB" dirty="0"/>
              <a:t> points (0, 0, 1, 0)</a:t>
            </a:r>
          </a:p>
          <a:p>
            <a:r>
              <a:rPr lang="en-GB" dirty="0"/>
              <a:t>You can use the </a:t>
            </a:r>
            <a:r>
              <a:rPr lang="en-GB" b="1" dirty="0"/>
              <a:t>!important</a:t>
            </a:r>
            <a:r>
              <a:rPr lang="en-GB" dirty="0"/>
              <a:t> rule to override style definitions – </a:t>
            </a:r>
            <a:r>
              <a:rPr lang="en-GB" i="1" dirty="0"/>
              <a:t>will always win</a:t>
            </a:r>
            <a:r>
              <a:rPr lang="en-GB" dirty="0"/>
              <a:t>!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li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{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#f00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!important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}</a:t>
            </a:r>
            <a:endParaRPr lang="en-GB" sz="2400" dirty="0"/>
          </a:p>
        </p:txBody>
      </p:sp>
      <p:sp>
        <p:nvSpPr>
          <p:cNvPr id="4" name="Rectangle 3"/>
          <p:cNvSpPr/>
          <p:nvPr/>
        </p:nvSpPr>
        <p:spPr>
          <a:xfrm>
            <a:off x="3995936" y="5517232"/>
            <a:ext cx="1872208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78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Calculating Selectors Specificity Value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selector’s specificity is calculated using points	</a:t>
            </a:r>
          </a:p>
          <a:p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3952413"/>
              </p:ext>
            </p:extLst>
          </p:nvPr>
        </p:nvGraphicFramePr>
        <p:xfrm>
          <a:off x="1043608" y="2276872"/>
          <a:ext cx="7488833" cy="35407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3762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2839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8417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Selector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&lt;p</a:t>
                      </a:r>
                      <a:r>
                        <a:rPr lang="en-GB" dirty="0">
                          <a:solidFill>
                            <a:schemeClr val="accent2"/>
                          </a:solidFill>
                        </a:rPr>
                        <a:t> style</a:t>
                      </a:r>
                      <a:r>
                        <a:rPr lang="en-GB" dirty="0"/>
                        <a:t>=“</a:t>
                      </a:r>
                      <a:r>
                        <a:rPr lang="en-GB" dirty="0" err="1"/>
                        <a:t>color</a:t>
                      </a:r>
                      <a:r>
                        <a:rPr lang="en-GB" dirty="0"/>
                        <a:t>: #</a:t>
                      </a:r>
                      <a:r>
                        <a:rPr lang="en-GB" dirty="0" err="1"/>
                        <a:t>ffffff</a:t>
                      </a:r>
                      <a:r>
                        <a:rPr lang="en-GB" dirty="0"/>
                        <a:t>;”&gt;…&lt;/p&gt;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 smtClean="0"/>
                        <a:t>a = 1, b = 0,</a:t>
                      </a:r>
                      <a:r>
                        <a:rPr lang="en-GB" b="1" baseline="0" dirty="0" smtClean="0"/>
                        <a:t> c = 0, d =0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200"/>
                        </a:spcAft>
                      </a:pPr>
                      <a:r>
                        <a:rPr lang="en-GB" b="1" dirty="0"/>
                        <a:t>Most </a:t>
                      </a:r>
                      <a:r>
                        <a:rPr lang="en-GB" b="1" dirty="0" smtClean="0"/>
                        <a:t/>
                      </a:r>
                      <a:br>
                        <a:rPr lang="en-GB" b="1" dirty="0" smtClean="0"/>
                      </a:br>
                      <a:r>
                        <a:rPr lang="en-GB" b="1" dirty="0" smtClean="0"/>
                        <a:t>specific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ID Selector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>
                          <a:solidFill>
                            <a:schemeClr val="accent2"/>
                          </a:solidFill>
                        </a:rPr>
                        <a:t>#para1</a:t>
                      </a:r>
                      <a:r>
                        <a:rPr lang="en-GB" dirty="0"/>
                        <a:t> { </a:t>
                      </a:r>
                      <a:r>
                        <a:rPr lang="en-GB" dirty="0" err="1"/>
                        <a:t>color</a:t>
                      </a:r>
                      <a:r>
                        <a:rPr lang="en-GB" dirty="0"/>
                        <a:t>: #ff0000; }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 smtClean="0"/>
                        <a:t>a = 0, b = 1,</a:t>
                      </a:r>
                      <a:r>
                        <a:rPr lang="en-GB" b="1" baseline="0" dirty="0" smtClean="0"/>
                        <a:t> c = 0, d =0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200"/>
                        </a:spcAft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Class, Pseudo-class</a:t>
                      </a:r>
                      <a:r>
                        <a:rPr lang="en-GB" baseline="0" dirty="0"/>
                        <a:t> or attribute selectors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>
                          <a:solidFill>
                            <a:schemeClr val="accent2"/>
                          </a:solidFill>
                        </a:rPr>
                        <a:t>.para</a:t>
                      </a:r>
                      <a:r>
                        <a:rPr lang="en-GB" dirty="0"/>
                        <a:t> { </a:t>
                      </a:r>
                      <a:r>
                        <a:rPr lang="en-GB" dirty="0" err="1"/>
                        <a:t>color</a:t>
                      </a:r>
                      <a:r>
                        <a:rPr lang="en-GB" dirty="0"/>
                        <a:t>: #00ff00; }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 smtClean="0"/>
                        <a:t>a = 0, b = 0,</a:t>
                      </a:r>
                      <a:r>
                        <a:rPr lang="en-GB" b="1" baseline="0" dirty="0" smtClean="0"/>
                        <a:t> c = 1, d =0</a:t>
                      </a:r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200"/>
                        </a:spcAft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Elements or pseudo-elements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>
                          <a:solidFill>
                            <a:schemeClr val="accent2"/>
                          </a:solidFill>
                        </a:rPr>
                        <a:t>p</a:t>
                      </a:r>
                      <a:r>
                        <a:rPr lang="en-GB" baseline="0" dirty="0"/>
                        <a:t> { </a:t>
                      </a:r>
                      <a:r>
                        <a:rPr lang="en-GB" baseline="0" dirty="0" err="1"/>
                        <a:t>color</a:t>
                      </a:r>
                      <a:r>
                        <a:rPr lang="en-GB" baseline="0" dirty="0"/>
                        <a:t>: #0000ff; }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 smtClean="0"/>
                        <a:t>a = 0, b = 0,</a:t>
                      </a:r>
                      <a:r>
                        <a:rPr lang="en-GB" b="1" baseline="0" dirty="0" smtClean="0"/>
                        <a:t> c = 0, d =1</a:t>
                      </a:r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200"/>
                        </a:spcAft>
                      </a:pPr>
                      <a:r>
                        <a:rPr lang="en-GB" b="1" dirty="0"/>
                        <a:t>Least specific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1" name="Down Arrow 10"/>
          <p:cNvSpPr/>
          <p:nvPr/>
        </p:nvSpPr>
        <p:spPr>
          <a:xfrm>
            <a:off x="7504259" y="3284984"/>
            <a:ext cx="524125" cy="172819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2464931" y="6463262"/>
            <a:ext cx="50393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https://drafts.csswg.org/selectors-3/#specificity</a:t>
            </a:r>
          </a:p>
        </p:txBody>
      </p:sp>
    </p:spTree>
    <p:extLst>
      <p:ext uri="{BB962C8B-B14F-4D97-AF65-F5344CB8AC3E}">
        <p14:creationId xmlns:p14="http://schemas.microsoft.com/office/powerpoint/2010/main" val="3091075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#</a:t>
            </a:r>
            <a:r>
              <a:rPr lang="en-GB" b="1" dirty="0" err="1"/>
              <a:t>nav</a:t>
            </a:r>
            <a:r>
              <a:rPr lang="en-GB" b="1" dirty="0"/>
              <a:t> </a:t>
            </a:r>
            <a:r>
              <a:rPr lang="en-GB" b="1" dirty="0" err="1"/>
              <a:t>li.active</a:t>
            </a:r>
            <a:r>
              <a:rPr lang="en-GB" b="1" dirty="0"/>
              <a:t> a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 err="1"/>
              <a:t>ul</a:t>
            </a:r>
            <a:r>
              <a:rPr lang="en-GB" b="1" dirty="0"/>
              <a:t> </a:t>
            </a:r>
            <a:r>
              <a:rPr lang="en-GB" b="1" dirty="0" err="1"/>
              <a:t>li.red</a:t>
            </a:r>
            <a:endParaRPr lang="en-GB" b="1" dirty="0"/>
          </a:p>
          <a:p>
            <a:endParaRPr lang="en-GB" dirty="0"/>
          </a:p>
          <a:p>
            <a:endParaRPr lang="en-GB" dirty="0"/>
          </a:p>
          <a:p>
            <a:r>
              <a:rPr lang="en-GB" b="1" dirty="0" err="1" smtClean="0"/>
              <a:t>div#main</a:t>
            </a:r>
            <a:endParaRPr lang="en-GB" b="1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6006052"/>
              </p:ext>
            </p:extLst>
          </p:nvPr>
        </p:nvGraphicFramePr>
        <p:xfrm>
          <a:off x="1115616" y="2204864"/>
          <a:ext cx="7560840" cy="10109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902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61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142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902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Class,</a:t>
                      </a:r>
                      <a:r>
                        <a:rPr lang="en-GB" baseline="0" dirty="0"/>
                        <a:t> Pseudo-class or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Elements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 (#</a:t>
                      </a:r>
                      <a:r>
                        <a:rPr lang="en-GB" dirty="0" err="1" smtClean="0"/>
                        <a:t>nav</a:t>
                      </a:r>
                      <a:r>
                        <a:rPr lang="en-GB" dirty="0" smtClean="0"/>
                        <a:t>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 (.active)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 (li</a:t>
                      </a:r>
                      <a:r>
                        <a:rPr lang="en-GB" baseline="0" dirty="0" smtClean="0"/>
                        <a:t> and a)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044538"/>
              </p:ext>
            </p:extLst>
          </p:nvPr>
        </p:nvGraphicFramePr>
        <p:xfrm>
          <a:off x="1115616" y="3717032"/>
          <a:ext cx="7560840" cy="10109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902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61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142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902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Class,</a:t>
                      </a:r>
                      <a:r>
                        <a:rPr lang="en-GB" baseline="0" dirty="0"/>
                        <a:t> Pseudo-class or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Elements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 (.red)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 (</a:t>
                      </a:r>
                      <a:r>
                        <a:rPr lang="en-GB" dirty="0" err="1" smtClean="0"/>
                        <a:t>ul</a:t>
                      </a:r>
                      <a:r>
                        <a:rPr lang="en-GB" dirty="0" smtClean="0"/>
                        <a:t> and li)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3769076"/>
              </p:ext>
            </p:extLst>
          </p:nvPr>
        </p:nvGraphicFramePr>
        <p:xfrm>
          <a:off x="1115616" y="5301208"/>
          <a:ext cx="7560840" cy="10109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902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61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142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902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Class,</a:t>
                      </a:r>
                      <a:r>
                        <a:rPr lang="en-GB" baseline="0" dirty="0"/>
                        <a:t> Pseudo-class or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Elements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 (#main)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 (div)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5580112" y="1759415"/>
            <a:ext cx="2393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Specificity value = 112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582220" y="3281742"/>
            <a:ext cx="2265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Specificity value = 12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5596720" y="4876958"/>
            <a:ext cx="2393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Specificity value = 101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86788" y="6312128"/>
            <a:ext cx="892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Repeated occurrences of the same simple selector are allowed and </a:t>
            </a:r>
            <a:r>
              <a:rPr lang="en-GB" smtClean="0"/>
              <a:t>do increase </a:t>
            </a:r>
            <a:r>
              <a:rPr lang="en-GB" dirty="0"/>
              <a:t>specificity</a:t>
            </a:r>
          </a:p>
        </p:txBody>
      </p:sp>
    </p:spTree>
    <p:extLst>
      <p:ext uri="{BB962C8B-B14F-4D97-AF65-F5344CB8AC3E}">
        <p14:creationId xmlns:p14="http://schemas.microsoft.com/office/powerpoint/2010/main" val="1755548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Cascade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Find all CSS declarations for the element/property</a:t>
            </a:r>
          </a:p>
          <a:p>
            <a:r>
              <a:rPr lang="en-GB" dirty="0"/>
              <a:t>Sort according to weight (importance) and origin (author, user or browser styles)</a:t>
            </a:r>
          </a:p>
          <a:p>
            <a:r>
              <a:rPr lang="en-GB" dirty="0"/>
              <a:t>Calculate specificity</a:t>
            </a:r>
          </a:p>
          <a:p>
            <a:r>
              <a:rPr lang="en-GB" dirty="0"/>
              <a:t>If two rules have the same importance, origin and specificity, </a:t>
            </a:r>
            <a:r>
              <a:rPr lang="en-GB" b="1" dirty="0"/>
              <a:t>the last one declared wins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701129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CSS Box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 rectangular box that represents HTML elements. Margins, borders and padding wrap around the actual content:</a:t>
            </a:r>
          </a:p>
        </p:txBody>
      </p:sp>
      <p:sp>
        <p:nvSpPr>
          <p:cNvPr id="5" name="Rectangle 4"/>
          <p:cNvSpPr/>
          <p:nvPr/>
        </p:nvSpPr>
        <p:spPr>
          <a:xfrm>
            <a:off x="755576" y="2708920"/>
            <a:ext cx="7992888" cy="3816424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Margin</a:t>
            </a:r>
            <a:r>
              <a:rPr lang="en-GB" dirty="0">
                <a:solidFill>
                  <a:schemeClr val="tx1"/>
                </a:solidFill>
              </a:rPr>
              <a:t>: Clear, Transparent Space around the Border. No Background Colour!</a:t>
            </a:r>
          </a:p>
        </p:txBody>
      </p:sp>
      <p:sp>
        <p:nvSpPr>
          <p:cNvPr id="6" name="Rectangle 5"/>
          <p:cNvSpPr/>
          <p:nvPr/>
        </p:nvSpPr>
        <p:spPr>
          <a:xfrm>
            <a:off x="1115616" y="3068960"/>
            <a:ext cx="7272808" cy="3168352"/>
          </a:xfrm>
          <a:prstGeom prst="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36000" tIns="0" rIns="36000" bIns="0" rtlCol="0" anchor="t"/>
          <a:lstStyle/>
          <a:p>
            <a:pPr algn="ctr"/>
            <a:r>
              <a:rPr lang="en-GB" b="1" dirty="0"/>
              <a:t>Border</a:t>
            </a:r>
            <a:r>
              <a:rPr lang="en-GB" dirty="0"/>
              <a:t>: an Edge that goes around the content and padding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1462584" y="3356992"/>
            <a:ext cx="6565800" cy="2592288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rIns="72000" rtlCol="0" anchor="t"/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Padding</a:t>
            </a:r>
            <a:r>
              <a:rPr lang="en-GB" sz="1600" dirty="0">
                <a:solidFill>
                  <a:schemeClr val="tx1"/>
                </a:solidFill>
              </a:rPr>
              <a:t>: Clear space around content. Same background colour as content </a:t>
            </a:r>
          </a:p>
        </p:txBody>
      </p:sp>
      <p:sp>
        <p:nvSpPr>
          <p:cNvPr id="8" name="Rectangle 7"/>
          <p:cNvSpPr/>
          <p:nvPr/>
        </p:nvSpPr>
        <p:spPr>
          <a:xfrm>
            <a:off x="1835696" y="3717032"/>
            <a:ext cx="5904656" cy="1872208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Content</a:t>
            </a:r>
            <a:r>
              <a:rPr lang="en-GB" dirty="0">
                <a:solidFill>
                  <a:schemeClr val="tx1"/>
                </a:solidFill>
              </a:rPr>
              <a:t>: the actual HTML content (text, images, etc.)</a:t>
            </a:r>
          </a:p>
        </p:txBody>
      </p:sp>
    </p:spTree>
    <p:extLst>
      <p:ext uri="{BB962C8B-B14F-4D97-AF65-F5344CB8AC3E}">
        <p14:creationId xmlns:p14="http://schemas.microsoft.com/office/powerpoint/2010/main" val="222301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 animBg="1"/>
      <p:bldP spid="8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is the </a:t>
            </a:r>
            <a:r>
              <a:rPr lang="en-GB" b="1" dirty="0"/>
              <a:t>total width</a:t>
            </a:r>
            <a:r>
              <a:rPr lang="en-GB" dirty="0"/>
              <a:t> of an element that has the following </a:t>
            </a:r>
            <a:r>
              <a:rPr lang="en-GB" dirty="0" smtClean="0"/>
              <a:t>CSS style </a:t>
            </a:r>
            <a:r>
              <a:rPr lang="en-GB" dirty="0"/>
              <a:t>dimensions?</a:t>
            </a:r>
          </a:p>
          <a:p>
            <a:r>
              <a:rPr lang="en-GB" dirty="0"/>
              <a:t>width: 940px;</a:t>
            </a:r>
          </a:p>
          <a:p>
            <a:r>
              <a:rPr lang="en-GB" dirty="0"/>
              <a:t>padding: 10px;</a:t>
            </a:r>
          </a:p>
          <a:p>
            <a:r>
              <a:rPr lang="en-GB" dirty="0"/>
              <a:t>border: 5px solid blue;</a:t>
            </a:r>
          </a:p>
          <a:p>
            <a:r>
              <a:rPr lang="en-GB" dirty="0"/>
              <a:t>margin: 5px;</a:t>
            </a:r>
          </a:p>
        </p:txBody>
      </p:sp>
    </p:spTree>
    <p:extLst>
      <p:ext uri="{BB962C8B-B14F-4D97-AF65-F5344CB8AC3E}">
        <p14:creationId xmlns:p14="http://schemas.microsoft.com/office/powerpoint/2010/main" val="1742933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What is the </a:t>
            </a:r>
            <a:r>
              <a:rPr lang="en-GB" sz="2400" b="1" dirty="0"/>
              <a:t>total width</a:t>
            </a:r>
            <a:r>
              <a:rPr lang="en-GB" sz="2400" dirty="0"/>
              <a:t> of the element that has the following style definition?</a:t>
            </a:r>
          </a:p>
          <a:p>
            <a:r>
              <a:rPr lang="en-GB" sz="2400" dirty="0"/>
              <a:t>width:	940px;</a:t>
            </a:r>
          </a:p>
          <a:p>
            <a:r>
              <a:rPr lang="en-GB" sz="2400" dirty="0"/>
              <a:t>padding:	10px;</a:t>
            </a:r>
          </a:p>
          <a:p>
            <a:r>
              <a:rPr lang="en-GB" sz="2400" dirty="0"/>
              <a:t>border:	  5px…;</a:t>
            </a:r>
          </a:p>
          <a:p>
            <a:r>
              <a:rPr lang="en-GB" sz="2400" dirty="0"/>
              <a:t>margin:	  5px;</a:t>
            </a:r>
          </a:p>
          <a:p>
            <a:pPr marL="0" indent="0">
              <a:buNone/>
            </a:pPr>
            <a:r>
              <a:rPr lang="en-GB" sz="2400" dirty="0"/>
              <a:t>=  </a:t>
            </a:r>
            <a:r>
              <a:rPr lang="en-GB" sz="2100" dirty="0"/>
              <a:t>940 (Width i.e. content)</a:t>
            </a:r>
          </a:p>
          <a:p>
            <a:pPr marL="320040" lvl="1" indent="0">
              <a:buNone/>
            </a:pPr>
            <a:r>
              <a:rPr lang="en-GB" sz="2100" dirty="0"/>
              <a:t>+20 (Left + Right Padding)</a:t>
            </a:r>
          </a:p>
          <a:p>
            <a:pPr marL="320040" lvl="1" indent="0">
              <a:buNone/>
            </a:pPr>
            <a:r>
              <a:rPr lang="en-GB" sz="2100" dirty="0"/>
              <a:t>+10 (Left + Right Border)</a:t>
            </a:r>
          </a:p>
          <a:p>
            <a:pPr marL="320040" lvl="1" indent="0">
              <a:buNone/>
            </a:pPr>
            <a:r>
              <a:rPr lang="en-GB" sz="2100" dirty="0"/>
              <a:t>+10 (Left + Right Margin)</a:t>
            </a:r>
          </a:p>
          <a:p>
            <a:pPr marL="0" indent="0">
              <a:buNone/>
            </a:pPr>
            <a:r>
              <a:rPr lang="en-GB" sz="2400" dirty="0"/>
              <a:t>= </a:t>
            </a:r>
            <a:r>
              <a:rPr lang="en-GB" sz="2400" b="1" dirty="0">
                <a:ln>
                  <a:solidFill>
                    <a:schemeClr val="tx1"/>
                  </a:solidFill>
                </a:ln>
              </a:rPr>
              <a:t>980 </a:t>
            </a:r>
            <a:r>
              <a:rPr lang="en-GB" sz="2400" b="1" dirty="0" err="1">
                <a:ln>
                  <a:solidFill>
                    <a:schemeClr val="tx1"/>
                  </a:solidFill>
                </a:ln>
              </a:rPr>
              <a:t>px</a:t>
            </a:r>
            <a:endParaRPr lang="en-GB" sz="2400" b="1" dirty="0">
              <a:ln>
                <a:solidFill>
                  <a:schemeClr val="tx1"/>
                </a:solidFill>
              </a:ln>
            </a:endParaRPr>
          </a:p>
        </p:txBody>
      </p:sp>
      <p:grpSp>
        <p:nvGrpSpPr>
          <p:cNvPr id="57" name="Group 56"/>
          <p:cNvGrpSpPr/>
          <p:nvPr/>
        </p:nvGrpSpPr>
        <p:grpSpPr>
          <a:xfrm>
            <a:off x="4499992" y="2204864"/>
            <a:ext cx="4392488" cy="2808312"/>
            <a:chOff x="4499992" y="2204864"/>
            <a:chExt cx="4392488" cy="2808312"/>
          </a:xfrm>
        </p:grpSpPr>
        <p:grpSp>
          <p:nvGrpSpPr>
            <p:cNvPr id="58" name="Group 57"/>
            <p:cNvGrpSpPr/>
            <p:nvPr/>
          </p:nvGrpSpPr>
          <p:grpSpPr>
            <a:xfrm>
              <a:off x="4499992" y="2204864"/>
              <a:ext cx="4392488" cy="2808312"/>
              <a:chOff x="4499992" y="2204864"/>
              <a:chExt cx="4392488" cy="2808312"/>
            </a:xfrm>
          </p:grpSpPr>
          <p:sp>
            <p:nvSpPr>
              <p:cNvPr id="98" name="Rectangle 97"/>
              <p:cNvSpPr/>
              <p:nvPr/>
            </p:nvSpPr>
            <p:spPr>
              <a:xfrm>
                <a:off x="4499992" y="2204864"/>
                <a:ext cx="4392488" cy="2808312"/>
              </a:xfrm>
              <a:prstGeom prst="rect">
                <a:avLst/>
              </a:prstGeom>
              <a:noFill/>
              <a:ln>
                <a:solidFill>
                  <a:schemeClr val="tx1">
                    <a:lumMod val="50000"/>
                    <a:lumOff val="50000"/>
                  </a:schemeClr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Margin</a:t>
                </a:r>
              </a:p>
            </p:txBody>
          </p:sp>
          <p:sp>
            <p:nvSpPr>
              <p:cNvPr id="99" name="Rectangle 98"/>
              <p:cNvSpPr/>
              <p:nvPr/>
            </p:nvSpPr>
            <p:spPr>
              <a:xfrm>
                <a:off x="4860032" y="2492896"/>
                <a:ext cx="3672408" cy="2232248"/>
              </a:xfrm>
              <a:prstGeom prst="rect">
                <a:avLst/>
              </a:prstGeom>
              <a:solidFill>
                <a:schemeClr val="bg2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/>
                  <a:t>Border</a:t>
                </a:r>
              </a:p>
            </p:txBody>
          </p:sp>
          <p:sp>
            <p:nvSpPr>
              <p:cNvPr id="100" name="Rectangle 99"/>
              <p:cNvSpPr/>
              <p:nvPr/>
            </p:nvSpPr>
            <p:spPr>
              <a:xfrm>
                <a:off x="5220072" y="2780928"/>
                <a:ext cx="2952328" cy="1656184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Padding</a:t>
                </a:r>
              </a:p>
            </p:txBody>
          </p:sp>
          <p:sp>
            <p:nvSpPr>
              <p:cNvPr id="101" name="Rectangle 100"/>
              <p:cNvSpPr/>
              <p:nvPr/>
            </p:nvSpPr>
            <p:spPr>
              <a:xfrm>
                <a:off x="5580112" y="3068960"/>
                <a:ext cx="2232248" cy="1080120"/>
              </a:xfrm>
              <a:prstGeom prst="rect">
                <a:avLst/>
              </a:prstGeom>
              <a:noFill/>
              <a:ln>
                <a:solidFill>
                  <a:schemeClr val="tx1">
                    <a:lumMod val="50000"/>
                    <a:lumOff val="50000"/>
                  </a:schemeClr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Content</a:t>
                </a:r>
              </a:p>
            </p:txBody>
          </p:sp>
        </p:grpSp>
        <p:grpSp>
          <p:nvGrpSpPr>
            <p:cNvPr id="59" name="Group 58"/>
            <p:cNvGrpSpPr/>
            <p:nvPr/>
          </p:nvGrpSpPr>
          <p:grpSpPr>
            <a:xfrm>
              <a:off x="5580112" y="3830851"/>
              <a:ext cx="2232248" cy="246221"/>
              <a:chOff x="5580112" y="3830851"/>
              <a:chExt cx="2232248" cy="246221"/>
            </a:xfrm>
          </p:grpSpPr>
          <p:cxnSp>
            <p:nvCxnSpPr>
              <p:cNvPr id="96" name="Straight Arrow Connector 95"/>
              <p:cNvCxnSpPr/>
              <p:nvPr/>
            </p:nvCxnSpPr>
            <p:spPr>
              <a:xfrm>
                <a:off x="5580112" y="3995772"/>
                <a:ext cx="2232248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7" name="TextBox 96"/>
              <p:cNvSpPr txBox="1"/>
              <p:nvPr/>
            </p:nvSpPr>
            <p:spPr>
              <a:xfrm>
                <a:off x="6444208" y="3830851"/>
                <a:ext cx="341440" cy="24622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940</a:t>
                </a:r>
              </a:p>
            </p:txBody>
          </p:sp>
        </p:grpSp>
        <p:grpSp>
          <p:nvGrpSpPr>
            <p:cNvPr id="60" name="Group 59"/>
            <p:cNvGrpSpPr/>
            <p:nvPr/>
          </p:nvGrpSpPr>
          <p:grpSpPr>
            <a:xfrm>
              <a:off x="5220072" y="3398803"/>
              <a:ext cx="360040" cy="246221"/>
              <a:chOff x="5220072" y="3398803"/>
              <a:chExt cx="360040" cy="246221"/>
            </a:xfrm>
          </p:grpSpPr>
          <p:cxnSp>
            <p:nvCxnSpPr>
              <p:cNvPr id="94" name="Straight Arrow Connector 93"/>
              <p:cNvCxnSpPr/>
              <p:nvPr/>
            </p:nvCxnSpPr>
            <p:spPr>
              <a:xfrm>
                <a:off x="5220072" y="3645024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5" name="TextBox 94"/>
              <p:cNvSpPr txBox="1"/>
              <p:nvPr/>
            </p:nvSpPr>
            <p:spPr>
              <a:xfrm>
                <a:off x="5292080" y="3398803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1" name="Group 60"/>
            <p:cNvGrpSpPr/>
            <p:nvPr/>
          </p:nvGrpSpPr>
          <p:grpSpPr>
            <a:xfrm>
              <a:off x="4860032" y="3212976"/>
              <a:ext cx="360040" cy="246221"/>
              <a:chOff x="4860032" y="3212976"/>
              <a:chExt cx="360040" cy="246221"/>
            </a:xfrm>
          </p:grpSpPr>
          <p:cxnSp>
            <p:nvCxnSpPr>
              <p:cNvPr id="92" name="Straight Arrow Connector 91"/>
              <p:cNvCxnSpPr/>
              <p:nvPr/>
            </p:nvCxnSpPr>
            <p:spPr>
              <a:xfrm>
                <a:off x="4860032" y="3429580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3" name="TextBox 92"/>
              <p:cNvSpPr txBox="1"/>
              <p:nvPr/>
            </p:nvSpPr>
            <p:spPr>
              <a:xfrm>
                <a:off x="5004048" y="3212976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2" name="Group 61"/>
            <p:cNvGrpSpPr/>
            <p:nvPr/>
          </p:nvGrpSpPr>
          <p:grpSpPr>
            <a:xfrm>
              <a:off x="7812360" y="3398803"/>
              <a:ext cx="360040" cy="246221"/>
              <a:chOff x="7812360" y="3398803"/>
              <a:chExt cx="360040" cy="246221"/>
            </a:xfrm>
          </p:grpSpPr>
          <p:cxnSp>
            <p:nvCxnSpPr>
              <p:cNvPr id="90" name="Straight Arrow Connector 89"/>
              <p:cNvCxnSpPr/>
              <p:nvPr/>
            </p:nvCxnSpPr>
            <p:spPr>
              <a:xfrm>
                <a:off x="7812360" y="3645024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1" name="TextBox 90"/>
              <p:cNvSpPr txBox="1"/>
              <p:nvPr/>
            </p:nvSpPr>
            <p:spPr>
              <a:xfrm>
                <a:off x="7872766" y="3398803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3" name="Group 62"/>
            <p:cNvGrpSpPr/>
            <p:nvPr/>
          </p:nvGrpSpPr>
          <p:grpSpPr>
            <a:xfrm>
              <a:off x="4499992" y="2996952"/>
              <a:ext cx="360040" cy="246221"/>
              <a:chOff x="4499992" y="2996952"/>
              <a:chExt cx="360040" cy="246221"/>
            </a:xfrm>
          </p:grpSpPr>
          <p:cxnSp>
            <p:nvCxnSpPr>
              <p:cNvPr id="88" name="Straight Arrow Connector 87"/>
              <p:cNvCxnSpPr/>
              <p:nvPr/>
            </p:nvCxnSpPr>
            <p:spPr>
              <a:xfrm>
                <a:off x="4499992" y="3212976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9" name="TextBox 88"/>
              <p:cNvSpPr txBox="1"/>
              <p:nvPr/>
            </p:nvSpPr>
            <p:spPr>
              <a:xfrm>
                <a:off x="4602202" y="299695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4" name="Group 63"/>
            <p:cNvGrpSpPr/>
            <p:nvPr/>
          </p:nvGrpSpPr>
          <p:grpSpPr>
            <a:xfrm>
              <a:off x="8532440" y="2996952"/>
              <a:ext cx="360040" cy="246221"/>
              <a:chOff x="8532440" y="2996952"/>
              <a:chExt cx="360040" cy="246221"/>
            </a:xfrm>
          </p:grpSpPr>
          <p:cxnSp>
            <p:nvCxnSpPr>
              <p:cNvPr id="86" name="Straight Arrow Connector 85"/>
              <p:cNvCxnSpPr/>
              <p:nvPr/>
            </p:nvCxnSpPr>
            <p:spPr>
              <a:xfrm>
                <a:off x="8532440" y="3212976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7" name="TextBox 86"/>
              <p:cNvSpPr txBox="1"/>
              <p:nvPr/>
            </p:nvSpPr>
            <p:spPr>
              <a:xfrm>
                <a:off x="8676456" y="299695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5" name="Group 64"/>
            <p:cNvGrpSpPr/>
            <p:nvPr/>
          </p:nvGrpSpPr>
          <p:grpSpPr>
            <a:xfrm>
              <a:off x="8172400" y="3212976"/>
              <a:ext cx="360040" cy="246221"/>
              <a:chOff x="8172400" y="3212976"/>
              <a:chExt cx="360040" cy="246221"/>
            </a:xfrm>
          </p:grpSpPr>
          <p:cxnSp>
            <p:nvCxnSpPr>
              <p:cNvPr id="84" name="Straight Arrow Connector 83"/>
              <p:cNvCxnSpPr/>
              <p:nvPr/>
            </p:nvCxnSpPr>
            <p:spPr>
              <a:xfrm>
                <a:off x="8172400" y="3429000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5" name="TextBox 84"/>
              <p:cNvSpPr txBox="1"/>
              <p:nvPr/>
            </p:nvSpPr>
            <p:spPr>
              <a:xfrm>
                <a:off x="8316416" y="3212976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6" name="Group 65"/>
            <p:cNvGrpSpPr/>
            <p:nvPr/>
          </p:nvGrpSpPr>
          <p:grpSpPr>
            <a:xfrm>
              <a:off x="5004048" y="2204864"/>
              <a:ext cx="144016" cy="288032"/>
              <a:chOff x="5004048" y="2204864"/>
              <a:chExt cx="144016" cy="288032"/>
            </a:xfrm>
          </p:grpSpPr>
          <p:cxnSp>
            <p:nvCxnSpPr>
              <p:cNvPr id="82" name="Straight Arrow Connector 81"/>
              <p:cNvCxnSpPr/>
              <p:nvPr/>
            </p:nvCxnSpPr>
            <p:spPr>
              <a:xfrm>
                <a:off x="5004048" y="2204864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3" name="TextBox 82"/>
              <p:cNvSpPr txBox="1"/>
              <p:nvPr/>
            </p:nvSpPr>
            <p:spPr>
              <a:xfrm>
                <a:off x="5034250" y="2204864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7" name="Group 66"/>
            <p:cNvGrpSpPr/>
            <p:nvPr/>
          </p:nvGrpSpPr>
          <p:grpSpPr>
            <a:xfrm>
              <a:off x="5364088" y="2492896"/>
              <a:ext cx="144016" cy="288032"/>
              <a:chOff x="5364088" y="2492896"/>
              <a:chExt cx="144016" cy="288032"/>
            </a:xfrm>
          </p:grpSpPr>
          <p:cxnSp>
            <p:nvCxnSpPr>
              <p:cNvPr id="80" name="Straight Arrow Connector 79"/>
              <p:cNvCxnSpPr/>
              <p:nvPr/>
            </p:nvCxnSpPr>
            <p:spPr>
              <a:xfrm>
                <a:off x="5364088" y="2492896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1" name="TextBox 80"/>
              <p:cNvSpPr txBox="1"/>
              <p:nvPr/>
            </p:nvSpPr>
            <p:spPr>
              <a:xfrm>
                <a:off x="5394290" y="2534707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8" name="Group 67"/>
            <p:cNvGrpSpPr/>
            <p:nvPr/>
          </p:nvGrpSpPr>
          <p:grpSpPr>
            <a:xfrm>
              <a:off x="5724128" y="2780928"/>
              <a:ext cx="257828" cy="288032"/>
              <a:chOff x="5724128" y="2780928"/>
              <a:chExt cx="257828" cy="288032"/>
            </a:xfrm>
          </p:grpSpPr>
          <p:cxnSp>
            <p:nvCxnSpPr>
              <p:cNvPr id="78" name="Straight Arrow Connector 77"/>
              <p:cNvCxnSpPr/>
              <p:nvPr/>
            </p:nvCxnSpPr>
            <p:spPr>
              <a:xfrm>
                <a:off x="5724128" y="2780928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9" name="TextBox 78"/>
              <p:cNvSpPr txBox="1"/>
              <p:nvPr/>
            </p:nvSpPr>
            <p:spPr>
              <a:xfrm>
                <a:off x="5754330" y="2780928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9" name="Group 68"/>
            <p:cNvGrpSpPr/>
            <p:nvPr/>
          </p:nvGrpSpPr>
          <p:grpSpPr>
            <a:xfrm>
              <a:off x="7164288" y="4149080"/>
              <a:ext cx="227626" cy="288032"/>
              <a:chOff x="7164288" y="4149080"/>
              <a:chExt cx="227626" cy="288032"/>
            </a:xfrm>
          </p:grpSpPr>
          <p:cxnSp>
            <p:nvCxnSpPr>
              <p:cNvPr id="76" name="Straight Arrow Connector 75"/>
              <p:cNvCxnSpPr/>
              <p:nvPr/>
            </p:nvCxnSpPr>
            <p:spPr>
              <a:xfrm>
                <a:off x="7164288" y="4149080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7" name="TextBox 76"/>
              <p:cNvSpPr txBox="1"/>
              <p:nvPr/>
            </p:nvSpPr>
            <p:spPr>
              <a:xfrm>
                <a:off x="7164288" y="4149080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70" name="Group 69"/>
            <p:cNvGrpSpPr/>
            <p:nvPr/>
          </p:nvGrpSpPr>
          <p:grpSpPr>
            <a:xfrm>
              <a:off x="7596336" y="4437112"/>
              <a:ext cx="138326" cy="288032"/>
              <a:chOff x="7596336" y="4437112"/>
              <a:chExt cx="138326" cy="288032"/>
            </a:xfrm>
          </p:grpSpPr>
          <p:cxnSp>
            <p:nvCxnSpPr>
              <p:cNvPr id="74" name="Straight Arrow Connector 73"/>
              <p:cNvCxnSpPr/>
              <p:nvPr/>
            </p:nvCxnSpPr>
            <p:spPr>
              <a:xfrm>
                <a:off x="7596336" y="4437112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5" name="TextBox 74"/>
              <p:cNvSpPr txBox="1"/>
              <p:nvPr/>
            </p:nvSpPr>
            <p:spPr>
              <a:xfrm>
                <a:off x="7620848" y="443711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71" name="Group 70"/>
            <p:cNvGrpSpPr/>
            <p:nvPr/>
          </p:nvGrpSpPr>
          <p:grpSpPr>
            <a:xfrm>
              <a:off x="8028384" y="4725144"/>
              <a:ext cx="144016" cy="288032"/>
              <a:chOff x="8028384" y="4725144"/>
              <a:chExt cx="144016" cy="288032"/>
            </a:xfrm>
          </p:grpSpPr>
          <p:cxnSp>
            <p:nvCxnSpPr>
              <p:cNvPr id="72" name="Straight Arrow Connector 71"/>
              <p:cNvCxnSpPr/>
              <p:nvPr/>
            </p:nvCxnSpPr>
            <p:spPr>
              <a:xfrm>
                <a:off x="8028384" y="4725144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3" name="TextBox 72"/>
              <p:cNvSpPr txBox="1"/>
              <p:nvPr/>
            </p:nvSpPr>
            <p:spPr>
              <a:xfrm>
                <a:off x="8058586" y="4766955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971143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Box Sizing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371096" cy="507397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Using the traditional box model:</a:t>
            </a:r>
          </a:p>
          <a:p>
            <a:pPr marL="365760" lvl="1" indent="0">
              <a:buNone/>
            </a:pPr>
            <a:r>
              <a:rPr lang="en-GB" b="1" dirty="0"/>
              <a:t>Total Element Width </a:t>
            </a:r>
            <a:r>
              <a:rPr lang="en-GB" dirty="0"/>
              <a:t>= width + padding + border + margin.</a:t>
            </a:r>
          </a:p>
          <a:p>
            <a:r>
              <a:rPr lang="en-GB" dirty="0"/>
              <a:t>It can be a bit confusing sometimes trying to work out the width your elements occupy.</a:t>
            </a:r>
          </a:p>
          <a:p>
            <a:r>
              <a:rPr lang="en-GB" dirty="0"/>
              <a:t>CSS3 introduced the box-sizing property:</a:t>
            </a:r>
          </a:p>
          <a:p>
            <a:pPr lvl="1"/>
            <a:r>
              <a:rPr lang="en-GB" dirty="0"/>
              <a:t>Setting </a:t>
            </a:r>
            <a:r>
              <a:rPr lang="en-GB" b="1" dirty="0"/>
              <a:t>box-sizing: border-box</a:t>
            </a:r>
            <a:r>
              <a:rPr lang="en-GB" dirty="0"/>
              <a:t>; will make </a:t>
            </a:r>
          </a:p>
          <a:p>
            <a:pPr lvl="2"/>
            <a:r>
              <a:rPr lang="en-GB" dirty="0"/>
              <a:t>the padding and border included as part of the width and height.</a:t>
            </a:r>
          </a:p>
          <a:p>
            <a:pPr lvl="2"/>
            <a:r>
              <a:rPr lang="en-GB" dirty="0"/>
              <a:t>The element’s total width </a:t>
            </a:r>
            <a:r>
              <a:rPr lang="en-GB" b="1" dirty="0"/>
              <a:t>will be what is specified in the CSS width property</a:t>
            </a:r>
            <a:r>
              <a:rPr lang="en-GB" dirty="0"/>
              <a:t>. The padding and border are </a:t>
            </a:r>
            <a:r>
              <a:rPr lang="en-GB" i="1" dirty="0"/>
              <a:t>subtracted</a:t>
            </a:r>
            <a:r>
              <a:rPr lang="en-GB" dirty="0"/>
              <a:t> from this width.</a:t>
            </a:r>
          </a:p>
        </p:txBody>
      </p:sp>
    </p:spTree>
    <p:extLst>
      <p:ext uri="{BB962C8B-B14F-4D97-AF65-F5344CB8AC3E}">
        <p14:creationId xmlns:p14="http://schemas.microsoft.com/office/powerpoint/2010/main" val="1811540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Box Sizing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88422" y="1578144"/>
            <a:ext cx="2922268" cy="122161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has a width of  </a:t>
            </a:r>
            <a:r>
              <a:rPr lang="en-GB" sz="1600" b="1" dirty="0"/>
              <a:t>300px</a:t>
            </a:r>
            <a:r>
              <a:rPr lang="en-GB" sz="1600" dirty="0"/>
              <a:t>. No padding or border.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71600" y="2952159"/>
            <a:ext cx="3417986" cy="175181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also has a width of  </a:t>
            </a:r>
            <a:r>
              <a:rPr lang="en-GB" sz="1600" b="1" dirty="0"/>
              <a:t>300px</a:t>
            </a:r>
            <a:r>
              <a:rPr lang="en-GB" sz="1600" dirty="0"/>
              <a:t>, but with a padding of 10px around it.</a:t>
            </a:r>
          </a:p>
          <a:p>
            <a:r>
              <a:rPr lang="en-GB" sz="1600" dirty="0"/>
              <a:t>It’s bigger than the previous &lt;div&gt; because of the default  CSS box model – adds 10px to both sides.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88422" y="4897953"/>
            <a:ext cx="2922268" cy="126735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also has a width of  </a:t>
            </a:r>
            <a:r>
              <a:rPr lang="en-GB" sz="1600" b="1" dirty="0"/>
              <a:t>300px</a:t>
            </a:r>
            <a:r>
              <a:rPr lang="en-GB" sz="1600" dirty="0"/>
              <a:t> and a padding of 10px around it, but is the same size as div1 because </a:t>
            </a:r>
            <a:r>
              <a:rPr lang="en-GB" sz="1600" b="1" dirty="0"/>
              <a:t>box-sizing: border-box;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724128" y="1556792"/>
            <a:ext cx="2092239" cy="1354217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0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5724126" y="3101557"/>
            <a:ext cx="2204450" cy="1323439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10px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sp>
        <p:nvSpPr>
          <p:cNvPr id="9" name="TextBox 8"/>
          <p:cNvSpPr txBox="1"/>
          <p:nvPr/>
        </p:nvSpPr>
        <p:spPr>
          <a:xfrm>
            <a:off x="5724127" y="4811087"/>
            <a:ext cx="3214341" cy="1569660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10px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box-sizing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border-box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cxnSp>
        <p:nvCxnSpPr>
          <p:cNvPr id="14" name="Straight Arrow Connector 13"/>
          <p:cNvCxnSpPr>
            <a:stCxn id="6" idx="3"/>
          </p:cNvCxnSpPr>
          <p:nvPr/>
        </p:nvCxnSpPr>
        <p:spPr>
          <a:xfrm>
            <a:off x="4389586" y="3828067"/>
            <a:ext cx="119052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7" idx="3"/>
          </p:cNvCxnSpPr>
          <p:nvPr/>
        </p:nvCxnSpPr>
        <p:spPr>
          <a:xfrm flipV="1">
            <a:off x="4110690" y="5531628"/>
            <a:ext cx="146516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4" idx="3"/>
          </p:cNvCxnSpPr>
          <p:nvPr/>
        </p:nvCxnSpPr>
        <p:spPr>
          <a:xfrm flipV="1">
            <a:off x="4110690" y="2188951"/>
            <a:ext cx="146516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9347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3" grpId="0" animBg="1"/>
      <p:bldP spid="8" grpId="0" animBg="1"/>
      <p:bldP spid="9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CSS3: A Word of Caution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423848" cy="525780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CSS3 feature support may not be available in some browsers, or is provided via special prefix codes: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 can check support at:</a:t>
            </a:r>
          </a:p>
          <a:p>
            <a:pPr lvl="1"/>
            <a:r>
              <a:rPr lang="en-GB" dirty="0">
                <a:hlinkClick r:id="rId2"/>
              </a:rPr>
              <a:t>http://caniuse.com/</a:t>
            </a:r>
            <a:r>
              <a:rPr lang="en-GB" dirty="0"/>
              <a:t> </a:t>
            </a:r>
          </a:p>
          <a:p>
            <a:pPr lvl="1"/>
            <a:r>
              <a:rPr lang="en-GB" dirty="0">
                <a:hlinkClick r:id="rId3"/>
              </a:rPr>
              <a:t>W3School's CSS Reference With Browser Support</a:t>
            </a:r>
            <a:endParaRPr lang="en-GB" dirty="0"/>
          </a:p>
          <a:p>
            <a:r>
              <a:rPr lang="en-GB" dirty="0"/>
              <a:t>Use </a:t>
            </a:r>
            <a:r>
              <a:rPr lang="en-GB" dirty="0">
                <a:hlinkClick r:id="rId4"/>
              </a:rPr>
              <a:t>https://autoprefixer.github.io/</a:t>
            </a:r>
            <a:r>
              <a:rPr lang="en-GB" dirty="0"/>
              <a:t> to generate prefix codes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827584" y="2564904"/>
          <a:ext cx="7920880" cy="185420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9193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923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8091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Internet Explorer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ms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Firefox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moz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Google Chrome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Safari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Opera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896" y="2591912"/>
            <a:ext cx="295275" cy="2857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895" y="3354710"/>
            <a:ext cx="295275" cy="2857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183" y="2996952"/>
            <a:ext cx="295275" cy="2857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471" y="4079354"/>
            <a:ext cx="266700" cy="28575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470" y="3713900"/>
            <a:ext cx="266700" cy="28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909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Validator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hlinkClick r:id="rId2"/>
              </a:rPr>
              <a:t>W3C CSS Validator Service - Jigsaw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727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Lab Exercise</a:t>
            </a:r>
            <a:br>
              <a:rPr lang="en-GB" dirty="0" smtClean="0"/>
            </a:br>
            <a:r>
              <a:rPr lang="en-GB" sz="3100" dirty="0" smtClean="0"/>
              <a:t>CSS is a Render Blocking Resource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 browser needs to fetch and parse CSS before loading content.</a:t>
            </a:r>
          </a:p>
          <a:p>
            <a:r>
              <a:rPr lang="en-GB" dirty="0" smtClean="0"/>
              <a:t>Website Performance Metrics:</a:t>
            </a:r>
          </a:p>
          <a:p>
            <a:pPr lvl="1"/>
            <a:r>
              <a:rPr lang="en-GB" b="1" dirty="0" smtClean="0"/>
              <a:t>Time to first byte</a:t>
            </a:r>
            <a:r>
              <a:rPr lang="en-GB" dirty="0" smtClean="0"/>
              <a:t>: how long it takes client to receive first byte of data after requesting a page.</a:t>
            </a:r>
          </a:p>
          <a:p>
            <a:pPr lvl="2"/>
            <a:r>
              <a:rPr lang="en-GB" dirty="0" smtClean="0"/>
              <a:t>Largely dependent on server setup.</a:t>
            </a:r>
          </a:p>
          <a:p>
            <a:pPr lvl="1"/>
            <a:r>
              <a:rPr lang="en-GB" b="1" dirty="0" smtClean="0"/>
              <a:t>Time to first render</a:t>
            </a:r>
            <a:r>
              <a:rPr lang="en-GB" dirty="0" smtClean="0"/>
              <a:t>: point at which user’s browser starts displaying content.</a:t>
            </a:r>
          </a:p>
          <a:p>
            <a:pPr lvl="2"/>
            <a:r>
              <a:rPr lang="en-GB" dirty="0" smtClean="0"/>
              <a:t>This largely depends on the CSS amongst other resources.</a:t>
            </a:r>
          </a:p>
          <a:p>
            <a:r>
              <a:rPr lang="en-GB" b="1" i="1" dirty="0" smtClean="0"/>
              <a:t>Find out techniques to improve CSS Performance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5866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14982</TotalTime>
  <Words>2712</Words>
  <Application>Microsoft Office PowerPoint</Application>
  <PresentationFormat>On-screen Show (4:3)</PresentationFormat>
  <Paragraphs>366</Paragraphs>
  <Slides>32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Cascading Style Sheets (CSS)</vt:lpstr>
      <vt:lpstr>Contents</vt:lpstr>
      <vt:lpstr>Cascading Style Sheets (CSS)</vt:lpstr>
      <vt:lpstr>Where do you define CSS Styles?</vt:lpstr>
      <vt:lpstr>Where do you define CSS Styles?</vt:lpstr>
      <vt:lpstr>Defining CSS Style Rules</vt:lpstr>
      <vt:lpstr>CSS Selectors</vt:lpstr>
      <vt:lpstr>Commonly Used CSS Selectors Element Selector</vt:lpstr>
      <vt:lpstr>Commonly Used CSS Selectors ID Selector</vt:lpstr>
      <vt:lpstr>Commonly Used CSS Selectors Class Selector</vt:lpstr>
      <vt:lpstr>Example</vt:lpstr>
      <vt:lpstr>Grouping Selectors</vt:lpstr>
      <vt:lpstr>Other CSS Selectors</vt:lpstr>
      <vt:lpstr>CSS Combination Selectors: Examples</vt:lpstr>
      <vt:lpstr>Pseudo Class CSS Selectors</vt:lpstr>
      <vt:lpstr>More Pseudo Class CSS Selectors</vt:lpstr>
      <vt:lpstr>Pseudo Element CSS Selectors</vt:lpstr>
      <vt:lpstr>CSS Selectors Specificity Calculations</vt:lpstr>
      <vt:lpstr>Specificity Calculation</vt:lpstr>
      <vt:lpstr>Important Notes</vt:lpstr>
      <vt:lpstr>Calculating Selectors Specificity Value</vt:lpstr>
      <vt:lpstr>Examples</vt:lpstr>
      <vt:lpstr>CSS Cascade Rules</vt:lpstr>
      <vt:lpstr>The CSS Box Model</vt:lpstr>
      <vt:lpstr>Exercise</vt:lpstr>
      <vt:lpstr>Exercise Solution</vt:lpstr>
      <vt:lpstr>CSS3 Box Sizing</vt:lpstr>
      <vt:lpstr>CSS3 Box Sizing</vt:lpstr>
      <vt:lpstr>CSS3: A Word of Caution</vt:lpstr>
      <vt:lpstr>CSS Validator</vt:lpstr>
      <vt:lpstr>Lab Exercise CSS is a Render Blocking Resource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Michael Dacey</cp:lastModifiedBy>
  <cp:revision>1509</cp:revision>
  <cp:lastPrinted>2014-09-29T16:21:25Z</cp:lastPrinted>
  <dcterms:created xsi:type="dcterms:W3CDTF">2013-09-18T07:00:31Z</dcterms:created>
  <dcterms:modified xsi:type="dcterms:W3CDTF">2020-02-23T13:50:31Z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