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8D0EB5-7E1A-4A3B-88C7-92E400AC08A0}" type="datetimeFigureOut">
              <a:rPr lang="en-GB" smtClean="0"/>
              <a:t>16/01/2018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BEAF8-2F89-4D8D-A364-2CA0737C1B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585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BEAF8-2F89-4D8D-A364-2CA0737C1B5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684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0FEF5-3931-48E6-A3E3-C936A5AFAA6E}" type="datetime1">
              <a:rPr lang="en-GB" smtClean="0"/>
              <a:t>16/01/2018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6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7534-2776-4FF5-8B9A-51A2A414ECC2}" type="datetime1">
              <a:rPr lang="en-GB" smtClean="0"/>
              <a:t>16/01/2018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623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08B21-A105-40CA-BCF9-892DCE0150E3}" type="datetime1">
              <a:rPr lang="en-GB" smtClean="0"/>
              <a:t>16/01/2018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10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DF835-302D-4EB3-9CB3-3C4FC17150A9}" type="datetime1">
              <a:rPr lang="en-GB" smtClean="0"/>
              <a:t>16/01/2018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576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BCAF7-30C8-4155-9549-675E989A9C05}" type="datetime1">
              <a:rPr lang="en-GB" smtClean="0"/>
              <a:t>16/01/2018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29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1CEB9-2A04-4A30-80DE-4F85D474B1C5}" type="datetime1">
              <a:rPr lang="en-GB" smtClean="0"/>
              <a:t>16/01/2018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52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0DAAC-B1CA-446C-8184-1880AB32EA31}" type="datetime1">
              <a:rPr lang="en-GB" smtClean="0"/>
              <a:t>16/01/2018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82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B480-94E1-4514-AE9A-E893E6F763F7}" type="datetime1">
              <a:rPr lang="en-GB" smtClean="0"/>
              <a:t>16/01/2018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591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D0C6-6C94-4466-8732-8AA5E2B21182}" type="datetime1">
              <a:rPr lang="en-GB" smtClean="0"/>
              <a:t>16/01/2018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169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12F82-25A2-4034-BD63-E4B30A15DE12}" type="datetime1">
              <a:rPr lang="en-GB" smtClean="0"/>
              <a:t>16/01/2018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377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7595A-F620-466D-AEF9-A6A0BC204F91}" type="datetime1">
              <a:rPr lang="en-GB" smtClean="0"/>
              <a:t>16/01/2018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58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1DAAA-5ED2-46C3-AAAB-53E2D1BC46D4}" type="datetime1">
              <a:rPr lang="en-GB" smtClean="0"/>
              <a:t>16/01/2018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D5B79-01A8-4FBC-AF28-583AA6A813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332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llinsdictionary.com/dictionary/english/conten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ingsfund.org.uk/sites/default/files/Securing_Good_Care_background_paper_6_.pdf" TargetMode="External"/><Relationship Id="rId3" Type="http://schemas.openxmlformats.org/officeDocument/2006/relationships/hyperlink" Target="https://depositphotos.com/search/maslow.html?qview=40641591" TargetMode="External"/><Relationship Id="rId7" Type="http://schemas.openxmlformats.org/officeDocument/2006/relationships/hyperlink" Target="https://tankersleyphoto.wordpress.com/2011/06/03/sneak-peek-good-family/" TargetMode="External"/><Relationship Id="rId2" Type="http://schemas.openxmlformats.org/officeDocument/2006/relationships/hyperlink" Target="https://www.gov.uk/government/publications/care-and-support-whats-changing/care-and-support-whats-changi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bc.co.uk/news/health-40927705" TargetMode="External"/><Relationship Id="rId5" Type="http://schemas.openxmlformats.org/officeDocument/2006/relationships/hyperlink" Target="https://www.pembrokeshire.gov.uk/day-centres-and-respite-care/day-centres-respite-how-much-will-it-cost" TargetMode="External"/><Relationship Id="rId4" Type="http://schemas.openxmlformats.org/officeDocument/2006/relationships/hyperlink" Target="https://www.iconfinder.com/icons/886422/british_currency_money_pound_sign_sterling_symbol_icon" TargetMode="External"/><Relationship Id="rId9" Type="http://schemas.openxmlformats.org/officeDocument/2006/relationships/hyperlink" Target="https://socialcare.wales/cms_assets/hub-downloads/Guidance_Note_Repeals_and_Transitional_Provision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1065" y="665163"/>
            <a:ext cx="10722735" cy="2387600"/>
          </a:xfrm>
        </p:spPr>
        <p:txBody>
          <a:bodyPr>
            <a:normAutofit/>
          </a:bodyPr>
          <a:lstStyle/>
          <a:p>
            <a:r>
              <a:rPr lang="en-GB" smtClean="0"/>
              <a:t>Informal carers </a:t>
            </a:r>
            <a:r>
              <a:rPr lang="en-GB" dirty="0" smtClean="0"/>
              <a:t>and their barriers to wellbeing and inclusion.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Chloe Lewis </a:t>
            </a:r>
            <a:endParaRPr lang="en-GB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1702405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>
                <a:solidFill>
                  <a:schemeClr val="tx1"/>
                </a:solidFill>
              </a:rPr>
              <a:t>1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6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974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/>
              <a:t>What is an informal carer? 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2" y="1612116"/>
            <a:ext cx="5692461" cy="4901037"/>
          </a:xfrm>
        </p:spPr>
        <p:txBody>
          <a:bodyPr>
            <a:normAutofit/>
          </a:bodyPr>
          <a:lstStyle/>
          <a:p>
            <a:r>
              <a:rPr lang="en-GB" dirty="0" smtClean="0"/>
              <a:t>Someone who is providing regular assistance for </a:t>
            </a:r>
            <a:r>
              <a:rPr lang="en-GB" smtClean="0"/>
              <a:t>no charge.</a:t>
            </a:r>
            <a:r>
              <a:rPr lang="en-GB" sz="3200" smtClean="0"/>
              <a:t> </a:t>
            </a:r>
            <a:endParaRPr lang="en-GB" sz="3200" dirty="0" smtClean="0"/>
          </a:p>
          <a:p>
            <a:r>
              <a:rPr lang="en-GB" dirty="0" smtClean="0"/>
              <a:t>A relative, friend or even a neighbour.</a:t>
            </a:r>
          </a:p>
          <a:p>
            <a:r>
              <a:rPr lang="en-GB" dirty="0" smtClean="0"/>
              <a:t> Quite often unqualified or lack formal training for the care they are providing.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mtClean="0"/>
              <a:t>(</a:t>
            </a:r>
            <a:r>
              <a:rPr lang="en-GB" dirty="0" smtClean="0"/>
              <a:t>Department of Health and Social Care).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1702405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>
                <a:solidFill>
                  <a:schemeClr val="tx1"/>
                </a:solidFill>
              </a:rPr>
              <a:t>2</a:t>
            </a:fld>
            <a:endParaRPr lang="en-GB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1555" y="1455311"/>
            <a:ext cx="5853986" cy="39795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38682" y="5473520"/>
            <a:ext cx="5853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Large Family Portrait (</a:t>
            </a:r>
            <a:r>
              <a:rPr lang="en-GB" dirty="0" err="1" smtClean="0"/>
              <a:t>Tankerlsey</a:t>
            </a:r>
            <a:r>
              <a:rPr lang="en-GB" dirty="0" smtClean="0"/>
              <a:t> Photography, 2011)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54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9158" y="1325563"/>
            <a:ext cx="5536842" cy="51525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Maslow (1987) and his hierarchy of needs.</a:t>
            </a:r>
          </a:p>
          <a:p>
            <a:r>
              <a:rPr lang="en-GB" dirty="0" smtClean="0"/>
              <a:t>We have a human desire to ‘more or less’ satisfy each tier of the pyramid, beginning at the bottom. </a:t>
            </a:r>
          </a:p>
          <a:p>
            <a:r>
              <a:rPr lang="en-GB" dirty="0" smtClean="0"/>
              <a:t>We have a human desire to love, and to be loved in return. </a:t>
            </a:r>
            <a:endParaRPr lang="en-GB" dirty="0"/>
          </a:p>
          <a:p>
            <a:r>
              <a:rPr lang="en-GB" dirty="0" smtClean="0"/>
              <a:t>To love is to care for and cherish (Collins Dictionary) </a:t>
            </a:r>
          </a:p>
          <a:p>
            <a:r>
              <a:rPr lang="en-GB" dirty="0" smtClean="0"/>
              <a:t>We have a human desire to care for others. </a:t>
            </a:r>
          </a:p>
          <a:p>
            <a:pPr marL="0" indent="0">
              <a:buNone/>
            </a:pPr>
            <a:endParaRPr lang="en-GB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1702405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>
                <a:solidFill>
                  <a:schemeClr val="tx1"/>
                </a:solidFill>
              </a:rPr>
              <a:t>3</a:t>
            </a:fld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482" y="862551"/>
            <a:ext cx="5022760" cy="5022760"/>
          </a:xfrm>
          <a:prstGeom prst="triangle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Why do we become informal carers?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594242" y="5936164"/>
            <a:ext cx="4597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Maslows</a:t>
            </a:r>
            <a:r>
              <a:rPr lang="en-GB" dirty="0" smtClean="0"/>
              <a:t> Hierarchy of Need (Deposit Photos)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72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280" y="0"/>
            <a:ext cx="11797048" cy="1325563"/>
          </a:xfrm>
        </p:spPr>
        <p:txBody>
          <a:bodyPr/>
          <a:lstStyle/>
          <a:p>
            <a:pPr algn="ctr"/>
            <a:r>
              <a:rPr lang="en-GB" dirty="0"/>
              <a:t>P</a:t>
            </a:r>
            <a:r>
              <a:rPr lang="en-GB" dirty="0" smtClean="0"/>
              <a:t>otential barriers to </a:t>
            </a:r>
            <a:r>
              <a:rPr lang="en-GB" u="sng" dirty="0" smtClean="0"/>
              <a:t>wellbeing</a:t>
            </a:r>
            <a:r>
              <a:rPr lang="en-GB" dirty="0" smtClean="0"/>
              <a:t> for an informal carer.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03" y="1135298"/>
            <a:ext cx="11474002" cy="7785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smtClean="0"/>
              <a:t>Wellbeing can be defined as the ‘condition </a:t>
            </a:r>
            <a:r>
              <a:rPr lang="en-GB" sz="2400" dirty="0"/>
              <a:t>of being </a:t>
            </a:r>
            <a:r>
              <a:rPr lang="en-GB" sz="2400" dirty="0" smtClean="0"/>
              <a:t>contented, healthy and/or successful’ (Collins Dictionary)</a:t>
            </a:r>
          </a:p>
          <a:p>
            <a:pPr marL="0" indent="0">
              <a:buNone/>
            </a:pPr>
            <a:endParaRPr lang="en-GB" dirty="0">
              <a:hlinkClick r:id="rId2" tooltip="Definition of contented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1702405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>
                <a:solidFill>
                  <a:schemeClr val="tx1"/>
                </a:solidFill>
              </a:rPr>
              <a:t>4</a:t>
            </a:fld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3197" y="1913798"/>
            <a:ext cx="113452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Despite the increasing number of informal carers, the number </a:t>
            </a:r>
            <a:r>
              <a:rPr lang="en-GB" sz="2400" smtClean="0"/>
              <a:t>of those </a:t>
            </a:r>
            <a:r>
              <a:rPr lang="en-GB" sz="2400" dirty="0" smtClean="0"/>
              <a:t>accessing formal supportive services remains generally low (</a:t>
            </a:r>
            <a:r>
              <a:rPr lang="en-GB" sz="2400" dirty="0" err="1" smtClean="0"/>
              <a:t>Tosland</a:t>
            </a:r>
            <a:r>
              <a:rPr lang="en-GB" sz="2400" dirty="0" smtClean="0"/>
              <a:t> </a:t>
            </a:r>
            <a:r>
              <a:rPr lang="en-GB" sz="2400" i="1" smtClean="0"/>
              <a:t>et al, </a:t>
            </a:r>
            <a:r>
              <a:rPr lang="en-GB" sz="2400" smtClean="0"/>
              <a:t>2002; </a:t>
            </a:r>
            <a:r>
              <a:rPr lang="en-GB" sz="2400" dirty="0" err="1" smtClean="0"/>
              <a:t>Brodaty</a:t>
            </a:r>
            <a:r>
              <a:rPr lang="en-GB" sz="2400" dirty="0" smtClean="0"/>
              <a:t> </a:t>
            </a:r>
            <a:r>
              <a:rPr lang="en-GB" sz="2400" i="1" smtClean="0"/>
              <a:t>et al,</a:t>
            </a:r>
            <a:r>
              <a:rPr lang="en-GB" sz="2400" smtClean="0"/>
              <a:t>2005</a:t>
            </a:r>
            <a:r>
              <a:rPr lang="en-GB" sz="2400" i="1" smtClean="0"/>
              <a:t>).</a:t>
            </a:r>
            <a:endParaRPr lang="en-GB" sz="2400" dirty="0" smtClean="0"/>
          </a:p>
          <a:p>
            <a:endParaRPr lang="en-GB" sz="2400" u="sng" dirty="0" smtClean="0"/>
          </a:p>
          <a:p>
            <a:r>
              <a:rPr lang="en-GB" sz="2400" u="sng" dirty="0" smtClean="0"/>
              <a:t>Availability of services</a:t>
            </a:r>
            <a:r>
              <a:rPr lang="en-GB" sz="2400" dirty="0" smtClean="0"/>
              <a:t>  – The type of services offered can vary depending on where you 			                   live, it can be a ‘post code’ lottery (Pym, 2017).</a:t>
            </a:r>
            <a:endParaRPr lang="en-GB" sz="2400" u="sng" dirty="0" smtClean="0"/>
          </a:p>
          <a:p>
            <a:endParaRPr lang="en-GB" sz="2400" u="sng" dirty="0" smtClean="0"/>
          </a:p>
          <a:p>
            <a:r>
              <a:rPr lang="en-GB" sz="2400" u="sng" dirty="0" smtClean="0"/>
              <a:t>Accessibility of services</a:t>
            </a:r>
            <a:r>
              <a:rPr lang="en-GB" sz="2400" dirty="0" smtClean="0"/>
              <a:t> – If transport is not provided, is it possible for the carer to make </a:t>
            </a:r>
          </a:p>
          <a:p>
            <a:r>
              <a:rPr lang="en-GB" sz="2400" dirty="0"/>
              <a:t>	</a:t>
            </a:r>
            <a:r>
              <a:rPr lang="en-GB" sz="2400" dirty="0" smtClean="0"/>
              <a:t>	                    their own way to services. </a:t>
            </a:r>
          </a:p>
          <a:p>
            <a:endParaRPr lang="en-GB" sz="2400" u="sng" dirty="0" smtClean="0"/>
          </a:p>
          <a:p>
            <a:r>
              <a:rPr lang="en-GB" sz="2400" u="sng" dirty="0" smtClean="0"/>
              <a:t>Affordability of services</a:t>
            </a:r>
            <a:r>
              <a:rPr lang="en-GB" sz="2400" dirty="0"/>
              <a:t> </a:t>
            </a:r>
            <a:r>
              <a:rPr lang="en-GB" sz="2400" dirty="0" smtClean="0"/>
              <a:t>– A day centre for the elderly will cost £23.70 with lunch costing a 			      further £4.34 and any activities are to be charged additionally 				      (Pembrokeshire County Council).</a:t>
            </a:r>
            <a:endParaRPr lang="en-GB" sz="2400" u="sng" dirty="0" smtClean="0"/>
          </a:p>
        </p:txBody>
      </p:sp>
    </p:spTree>
    <p:extLst>
      <p:ext uri="{BB962C8B-B14F-4D97-AF65-F5344CB8AC3E}">
        <p14:creationId xmlns:p14="http://schemas.microsoft.com/office/powerpoint/2010/main" val="231251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03" y="0"/>
            <a:ext cx="11951594" cy="1325563"/>
          </a:xfrm>
        </p:spPr>
        <p:txBody>
          <a:bodyPr/>
          <a:lstStyle/>
          <a:p>
            <a:pPr algn="ctr"/>
            <a:r>
              <a:rPr lang="en-GB" dirty="0" smtClean="0"/>
              <a:t>Potential barriers to </a:t>
            </a:r>
            <a:r>
              <a:rPr lang="en-GB" u="sng" dirty="0" smtClean="0"/>
              <a:t>inclusion</a:t>
            </a:r>
            <a:r>
              <a:rPr lang="en-GB" dirty="0" smtClean="0"/>
              <a:t> for an informal carer.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51" y="2312242"/>
            <a:ext cx="1121749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 smtClean="0"/>
              <a:t>Exhaustion </a:t>
            </a:r>
            <a:r>
              <a:rPr lang="en-GB" dirty="0" smtClean="0"/>
              <a:t>– 20% of live in carers (spouses, parents, young children) provide 		 more than 100 hours a week of care (The Kings Fund, </a:t>
            </a:r>
            <a:r>
              <a:rPr lang="en-GB" smtClean="0"/>
              <a:t>2006). </a:t>
            </a:r>
            <a:endParaRPr lang="en-GB" dirty="0"/>
          </a:p>
          <a:p>
            <a:pPr marL="0" indent="0">
              <a:buNone/>
            </a:pPr>
            <a:endParaRPr lang="en-GB" u="sng" dirty="0" smtClean="0"/>
          </a:p>
          <a:p>
            <a:pPr marL="0" indent="0">
              <a:buNone/>
            </a:pPr>
            <a:r>
              <a:rPr lang="en-GB" u="sng" dirty="0" smtClean="0"/>
              <a:t>Financial</a:t>
            </a:r>
            <a:r>
              <a:rPr lang="en-GB" dirty="0" smtClean="0"/>
              <a:t>     – Community Care UK states young carers are common in lone 			 parent families where the house hold income is low. With the 			 average age of a young carer being 12 years old.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          </a:t>
            </a:r>
            <a:r>
              <a:rPr lang="en-GB" dirty="0" smtClean="0"/>
              <a:t>–</a:t>
            </a:r>
            <a:r>
              <a:rPr lang="en-GB" dirty="0" smtClean="0"/>
              <a:t> Age restrictions and caring responsibilities can make 				 employment and social inclusion difficult for a young carer.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1702405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>
                <a:solidFill>
                  <a:schemeClr val="tx1"/>
                </a:solidFill>
              </a:rPr>
              <a:t>5</a:t>
            </a:fld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7251" y="986679"/>
            <a:ext cx="112174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Inclusion is the act of making someone a part of a group or collection (Collins </a:t>
            </a:r>
            <a:r>
              <a:rPr lang="en-GB" sz="2800" smtClean="0"/>
              <a:t>Dictionary).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5223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787" y="-17397"/>
            <a:ext cx="10515600" cy="1325563"/>
          </a:xfrm>
        </p:spPr>
        <p:txBody>
          <a:bodyPr/>
          <a:lstStyle/>
          <a:p>
            <a:pPr algn="ctr"/>
            <a:r>
              <a:rPr lang="en-GB"/>
              <a:t>T</a:t>
            </a:r>
            <a:r>
              <a:rPr lang="en-GB" smtClean="0"/>
              <a:t>he theory of othering.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818" y="817327"/>
            <a:ext cx="6299379" cy="5270636"/>
          </a:xfrm>
        </p:spPr>
        <p:txBody>
          <a:bodyPr>
            <a:normAutofit/>
          </a:bodyPr>
          <a:lstStyle/>
          <a:p>
            <a:endParaRPr lang="en-GB" smtClean="0">
              <a:latin typeface="+mj-lt"/>
            </a:endParaRPr>
          </a:p>
          <a:p>
            <a:r>
              <a:rPr lang="en-GB" smtClean="0">
                <a:latin typeface="+mj-lt"/>
              </a:rPr>
              <a:t>It is possible that when excluded, whether by themselves, or by others, an informal carer can become an ‘other’.</a:t>
            </a:r>
            <a:endParaRPr lang="en-GB">
              <a:latin typeface="+mj-lt"/>
            </a:endParaRPr>
          </a:p>
          <a:p>
            <a:r>
              <a:rPr lang="en-GB" smtClean="0">
                <a:latin typeface="+mj-lt"/>
              </a:rPr>
              <a:t>They are perceived as being different because they behave in a different way (Collins Dictionary) and are treated differently as a result. </a:t>
            </a:r>
          </a:p>
          <a:p>
            <a:r>
              <a:rPr lang="en-GB" smtClean="0">
                <a:latin typeface="+mj-lt"/>
              </a:rPr>
              <a:t>They may be perceived as socially </a:t>
            </a:r>
            <a:r>
              <a:rPr lang="en-GB" u="sng" smtClean="0">
                <a:latin typeface="+mj-lt"/>
              </a:rPr>
              <a:t>subordinate</a:t>
            </a:r>
            <a:r>
              <a:rPr lang="en-GB" smtClean="0">
                <a:latin typeface="+mj-lt"/>
              </a:rPr>
              <a:t>, they do not fit the norm so they are excluded (Bullock and Tromley, 1999).</a:t>
            </a:r>
          </a:p>
          <a:p>
            <a:endParaRPr lang="en-GB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1702405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>
                <a:solidFill>
                  <a:schemeClr val="tx1"/>
                </a:solidFill>
              </a:rPr>
              <a:t>6</a:t>
            </a:fld>
            <a:endParaRPr lang="en-GB">
              <a:solidFill>
                <a:schemeClr val="tx1"/>
              </a:solidFill>
            </a:endParaRPr>
          </a:p>
        </p:txBody>
      </p:sp>
      <p:pic>
        <p:nvPicPr>
          <p:cNvPr id="1026" name="Picture 2" descr="Image result for pound sig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60419" y="1480109"/>
            <a:ext cx="3793690" cy="3793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728656" y="5445742"/>
            <a:ext cx="3463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GB Currency Symbol (Icon Finder)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3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mtClean="0"/>
              <a:t>Conclusion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GB" sz="3200" smtClean="0">
                <a:latin typeface="+mj-lt"/>
              </a:rPr>
              <a:t>Barriers for wellbeing can potentially create barriers for inclusion to informal carers. </a:t>
            </a:r>
          </a:p>
          <a:p>
            <a:r>
              <a:rPr lang="en-GB" sz="3200" smtClean="0">
                <a:latin typeface="+mj-lt"/>
              </a:rPr>
              <a:t>Under The Social Services and Wellbeing (Wales) Act 2014, local authorities have a duty to identify informal carers and provide them with the care, support and financial help should they require it and be entitled to it (Welsh Government).</a:t>
            </a:r>
          </a:p>
          <a:p>
            <a:r>
              <a:rPr lang="en-GB" sz="3200" smtClean="0">
                <a:latin typeface="+mj-lt"/>
              </a:rPr>
              <a:t>With this support it is possible their wellbeing and inclusion barriers can be reduced. </a:t>
            </a:r>
          </a:p>
          <a:p>
            <a:endParaRPr lang="en-GB" sz="3200" smtClean="0">
              <a:latin typeface="+mj-lt"/>
            </a:endParaRPr>
          </a:p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1702405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>
                <a:solidFill>
                  <a:schemeClr val="tx1"/>
                </a:solidFill>
              </a:rPr>
              <a:t>7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66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560" y="22346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smtClean="0"/>
              <a:t>Reference List</a:t>
            </a:r>
            <a:endParaRPr lang="en-GB" sz="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560" y="1050253"/>
            <a:ext cx="11602792" cy="530609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700" smtClean="0"/>
              <a:t>Brodaty, H., Thomson, C., Fine, M. (2005). ‘Why </a:t>
            </a:r>
            <a:r>
              <a:rPr lang="en-GB" sz="1700" dirty="0"/>
              <a:t>caregivers of people with dementia and memory loss don't </a:t>
            </a:r>
            <a:r>
              <a:rPr lang="en-GB" sz="1700"/>
              <a:t>use </a:t>
            </a:r>
            <a:r>
              <a:rPr lang="en-GB" sz="1700" smtClean="0"/>
              <a:t>services’.</a:t>
            </a:r>
            <a:r>
              <a:rPr lang="en-GB" sz="1700" i="1" smtClean="0"/>
              <a:t> International Journal of Geriatric Psychiatry</a:t>
            </a:r>
            <a:r>
              <a:rPr lang="en-GB" sz="1700" smtClean="0"/>
              <a:t>, 20, pp.537–546.</a:t>
            </a:r>
          </a:p>
          <a:p>
            <a:pPr marL="0" indent="0">
              <a:buNone/>
            </a:pPr>
            <a:r>
              <a:rPr lang="en-GB" sz="1700" smtClean="0"/>
              <a:t>Bullock, A., Trombley, S. (eds.) (1999). </a:t>
            </a:r>
            <a:r>
              <a:rPr lang="en-GB" sz="1700" i="1" smtClean="0"/>
              <a:t>The New Fontana Dictionary of Modern Thought. </a:t>
            </a:r>
            <a:r>
              <a:rPr lang="en-GB" sz="1700" smtClean="0"/>
              <a:t>3</a:t>
            </a:r>
            <a:r>
              <a:rPr lang="en-GB" sz="1700" baseline="30000" smtClean="0"/>
              <a:t>rd</a:t>
            </a:r>
            <a:r>
              <a:rPr lang="en-GB" sz="1700" smtClean="0"/>
              <a:t> edn. New York: W.W. Norton</a:t>
            </a:r>
          </a:p>
          <a:p>
            <a:pPr marL="0" indent="0">
              <a:buNone/>
            </a:pPr>
            <a:r>
              <a:rPr lang="en-GB" sz="1700" smtClean="0"/>
              <a:t>Department for Health and Social Care (No Date). </a:t>
            </a:r>
            <a:r>
              <a:rPr lang="en-GB" sz="1700" i="1" smtClean="0"/>
              <a:t>Care and support, what’s changing? </a:t>
            </a:r>
            <a:r>
              <a:rPr lang="en-GB" sz="1700" smtClean="0"/>
              <a:t>Available at </a:t>
            </a:r>
            <a:r>
              <a:rPr lang="en-GB" sz="1700" u="sng" smtClean="0">
                <a:hlinkClick r:id="rId2"/>
              </a:rPr>
              <a:t>https://www.gov.uk/government/publications/care-and-support-whats-changing/care-and-support-whats-changing</a:t>
            </a:r>
            <a:r>
              <a:rPr lang="en-GB" sz="1700" smtClean="0"/>
              <a:t> [Accessed 15</a:t>
            </a:r>
            <a:r>
              <a:rPr lang="en-GB" sz="1700" baseline="30000" smtClean="0"/>
              <a:t>th</a:t>
            </a:r>
            <a:r>
              <a:rPr lang="en-GB" sz="1700" smtClean="0"/>
              <a:t> January]</a:t>
            </a:r>
          </a:p>
          <a:p>
            <a:pPr marL="0" indent="0">
              <a:buNone/>
            </a:pPr>
            <a:r>
              <a:rPr lang="en-GB" sz="1700" smtClean="0"/>
              <a:t>Deposit </a:t>
            </a:r>
            <a:r>
              <a:rPr lang="en-GB" sz="1700" dirty="0" smtClean="0"/>
              <a:t>Photos (No Date). </a:t>
            </a:r>
            <a:r>
              <a:rPr lang="en-GB" sz="1700" i="1" dirty="0" err="1" smtClean="0"/>
              <a:t>Maslows</a:t>
            </a:r>
            <a:r>
              <a:rPr lang="en-GB" sz="1700" i="1" dirty="0" smtClean="0"/>
              <a:t> Hierarchy of Needs. </a:t>
            </a:r>
            <a:r>
              <a:rPr lang="en-GB" sz="1700" dirty="0" smtClean="0"/>
              <a:t>[Image]. Available at </a:t>
            </a:r>
            <a:r>
              <a:rPr lang="en-GB" sz="1700" dirty="0" smtClean="0">
                <a:hlinkClick r:id="rId3"/>
              </a:rPr>
              <a:t>https</a:t>
            </a:r>
            <a:r>
              <a:rPr lang="en-GB" sz="1700" smtClean="0">
                <a:hlinkClick r:id="rId3"/>
              </a:rPr>
              <a:t>://depositphotos.com/search/maslow.html?qview=40641591</a:t>
            </a:r>
            <a:r>
              <a:rPr lang="en-GB" sz="1700" smtClean="0"/>
              <a:t> </a:t>
            </a:r>
            <a:r>
              <a:rPr lang="en-GB" sz="1700" dirty="0" smtClean="0"/>
              <a:t>[Accessed 15</a:t>
            </a:r>
            <a:r>
              <a:rPr lang="en-GB" sz="1700" baseline="30000" dirty="0" smtClean="0"/>
              <a:t>th</a:t>
            </a:r>
            <a:r>
              <a:rPr lang="en-GB" sz="1700" dirty="0" smtClean="0"/>
              <a:t> </a:t>
            </a:r>
            <a:r>
              <a:rPr lang="en-GB" sz="1700" smtClean="0"/>
              <a:t>January]</a:t>
            </a:r>
          </a:p>
          <a:p>
            <a:pPr marL="0" indent="0">
              <a:buNone/>
            </a:pPr>
            <a:r>
              <a:rPr lang="en-GB" sz="1700" smtClean="0"/>
              <a:t>Icon Finder (No Date). </a:t>
            </a:r>
            <a:r>
              <a:rPr lang="en-GB" sz="1700" i="1" smtClean="0"/>
              <a:t>GB Currency Symbol. </a:t>
            </a:r>
            <a:r>
              <a:rPr lang="en-GB" sz="1700" smtClean="0"/>
              <a:t>[Image]. Available at </a:t>
            </a:r>
            <a:r>
              <a:rPr lang="en-GB" sz="1700" smtClean="0">
                <a:hlinkClick r:id="rId4"/>
              </a:rPr>
              <a:t>https://www.iconfinder.com/icons/886422/british_currency_money_pound_sign_sterling_symbol_icon</a:t>
            </a:r>
            <a:r>
              <a:rPr lang="en-GB" sz="1700" smtClean="0"/>
              <a:t> [Accessed 18</a:t>
            </a:r>
            <a:r>
              <a:rPr lang="en-GB" sz="1700" baseline="30000" smtClean="0"/>
              <a:t>th</a:t>
            </a:r>
            <a:r>
              <a:rPr lang="en-GB" sz="1700" smtClean="0"/>
              <a:t> January]</a:t>
            </a:r>
            <a:endParaRPr lang="en-GB" sz="1700" dirty="0" smtClean="0"/>
          </a:p>
          <a:p>
            <a:pPr marL="0" indent="0">
              <a:buNone/>
            </a:pPr>
            <a:r>
              <a:rPr lang="en-GB" sz="1700" dirty="0" smtClean="0"/>
              <a:t>Maslow, A,. H. (1987). </a:t>
            </a:r>
            <a:r>
              <a:rPr lang="en-GB" sz="1700" i="1" dirty="0" smtClean="0"/>
              <a:t>Motivation and personality. </a:t>
            </a:r>
            <a:r>
              <a:rPr lang="en-GB" sz="1700" dirty="0" smtClean="0"/>
              <a:t>2</a:t>
            </a:r>
            <a:r>
              <a:rPr lang="en-GB" sz="1700" baseline="30000" dirty="0" smtClean="0"/>
              <a:t>nd</a:t>
            </a:r>
            <a:r>
              <a:rPr lang="en-GB" sz="1700" dirty="0" smtClean="0"/>
              <a:t> </a:t>
            </a:r>
            <a:r>
              <a:rPr lang="en-GB" sz="1700" dirty="0" err="1" smtClean="0"/>
              <a:t>edn</a:t>
            </a:r>
            <a:r>
              <a:rPr lang="en-GB" sz="1700" dirty="0" smtClean="0"/>
              <a:t>. India: Pearson Education</a:t>
            </a:r>
          </a:p>
          <a:p>
            <a:pPr marL="0" indent="0">
              <a:buNone/>
            </a:pPr>
            <a:r>
              <a:rPr lang="en-GB" sz="1700" dirty="0" smtClean="0"/>
              <a:t>Pembrokeshire County Council (No Date). </a:t>
            </a:r>
            <a:r>
              <a:rPr lang="en-GB" sz="1700" i="1" dirty="0" smtClean="0"/>
              <a:t>Day Centres and Respite Care. </a:t>
            </a:r>
            <a:r>
              <a:rPr lang="en-GB" sz="1700" dirty="0" smtClean="0"/>
              <a:t>Available at </a:t>
            </a:r>
            <a:r>
              <a:rPr lang="en-GB" sz="1700" dirty="0" smtClean="0">
                <a:hlinkClick r:id="rId5"/>
              </a:rPr>
              <a:t>https://www.pembrokeshire.gov.uk/day-centres-and-respite-care/day-centres-respite-how-much-will-it-cost</a:t>
            </a:r>
            <a:r>
              <a:rPr lang="en-GB" sz="1700" dirty="0" smtClean="0"/>
              <a:t> [Accessed 16</a:t>
            </a:r>
            <a:r>
              <a:rPr lang="en-GB" sz="1700" baseline="30000" dirty="0" smtClean="0"/>
              <a:t>th</a:t>
            </a:r>
            <a:r>
              <a:rPr lang="en-GB" sz="1700" dirty="0" smtClean="0"/>
              <a:t> January]</a:t>
            </a:r>
            <a:endParaRPr lang="en-GB" sz="1700" dirty="0" smtClean="0"/>
          </a:p>
          <a:p>
            <a:pPr marL="0" indent="0">
              <a:buNone/>
            </a:pPr>
            <a:r>
              <a:rPr lang="en-GB" sz="1700" dirty="0" smtClean="0"/>
              <a:t>Pym, H. (2017). </a:t>
            </a:r>
            <a:r>
              <a:rPr lang="en-GB" sz="1700" i="1" dirty="0" smtClean="0"/>
              <a:t>How bad is the NHS postcode lottery? </a:t>
            </a:r>
            <a:r>
              <a:rPr lang="en-GB" sz="1700" dirty="0" smtClean="0"/>
              <a:t>Available at </a:t>
            </a:r>
            <a:r>
              <a:rPr lang="en-GB" sz="1700" dirty="0" smtClean="0">
                <a:hlinkClick r:id="rId6"/>
              </a:rPr>
              <a:t>http://www.bbc.co.uk/news/health-40927705</a:t>
            </a:r>
            <a:r>
              <a:rPr lang="en-GB" sz="1700" dirty="0" smtClean="0"/>
              <a:t> [Accessed 16th January] </a:t>
            </a:r>
          </a:p>
          <a:p>
            <a:pPr marL="0" indent="0">
              <a:buNone/>
            </a:pPr>
            <a:r>
              <a:rPr lang="en-GB" sz="1700" dirty="0" err="1" smtClean="0"/>
              <a:t>Tankersley</a:t>
            </a:r>
            <a:r>
              <a:rPr lang="en-GB" sz="1700" dirty="0" smtClean="0"/>
              <a:t> Photography (2011). </a:t>
            </a:r>
            <a:r>
              <a:rPr lang="en-GB" sz="1700" i="1" dirty="0" smtClean="0"/>
              <a:t>Sneak Peak – Good Family. </a:t>
            </a:r>
            <a:r>
              <a:rPr lang="en-GB" sz="1700" dirty="0" smtClean="0"/>
              <a:t>[Image]. Available at </a:t>
            </a:r>
            <a:r>
              <a:rPr lang="en-GB" sz="1700" dirty="0" smtClean="0">
                <a:hlinkClick r:id="rId7"/>
              </a:rPr>
              <a:t>https://tankersleyphoto.wordpress.com/2011/06/03/sneak-peek-good-family/</a:t>
            </a:r>
            <a:r>
              <a:rPr lang="en-GB" sz="1700" dirty="0" smtClean="0"/>
              <a:t> [Accessed 15</a:t>
            </a:r>
            <a:r>
              <a:rPr lang="en-GB" sz="1700" baseline="30000" dirty="0" smtClean="0"/>
              <a:t>th</a:t>
            </a:r>
            <a:r>
              <a:rPr lang="en-GB" sz="1700" dirty="0" smtClean="0"/>
              <a:t> January] </a:t>
            </a:r>
          </a:p>
          <a:p>
            <a:pPr marL="0" indent="0">
              <a:buNone/>
            </a:pPr>
            <a:r>
              <a:rPr lang="en-GB" sz="1700" dirty="0" smtClean="0"/>
              <a:t>The Kings Fund (2006). </a:t>
            </a:r>
            <a:r>
              <a:rPr lang="en-GB" sz="1700" i="1" dirty="0" smtClean="0"/>
              <a:t>Informal Care in England. </a:t>
            </a:r>
            <a:r>
              <a:rPr lang="en-GB" sz="1700" dirty="0" smtClean="0"/>
              <a:t>Available </a:t>
            </a:r>
            <a:r>
              <a:rPr lang="en-GB" sz="1700" smtClean="0"/>
              <a:t>at </a:t>
            </a:r>
            <a:r>
              <a:rPr lang="en-GB" sz="1700" smtClean="0">
                <a:hlinkClick r:id="rId8"/>
              </a:rPr>
              <a:t>https</a:t>
            </a:r>
            <a:r>
              <a:rPr lang="en-GB" sz="1700" dirty="0" smtClean="0">
                <a:hlinkClick r:id="rId8"/>
              </a:rPr>
              <a:t>://www.kingsfund.org.uk/sites/default/files/Securing_Good_Care_background_paper_6_.pdf</a:t>
            </a:r>
            <a:r>
              <a:rPr lang="en-GB" sz="1700" dirty="0" smtClean="0"/>
              <a:t> [Accessed 16</a:t>
            </a:r>
            <a:r>
              <a:rPr lang="en-GB" sz="1700" baseline="30000" dirty="0" smtClean="0"/>
              <a:t>th</a:t>
            </a:r>
            <a:r>
              <a:rPr lang="en-GB" sz="1700" dirty="0" smtClean="0"/>
              <a:t> January]</a:t>
            </a:r>
          </a:p>
          <a:p>
            <a:pPr marL="0" indent="0">
              <a:buNone/>
            </a:pPr>
            <a:r>
              <a:rPr lang="en-GB" sz="1700" smtClean="0"/>
              <a:t>Toseland, W., McCallion, P., Gerber, </a:t>
            </a:r>
            <a:r>
              <a:rPr lang="en-GB" sz="1700"/>
              <a:t>T</a:t>
            </a:r>
            <a:r>
              <a:rPr lang="en-GB" sz="1700" smtClean="0"/>
              <a:t>., Banks, </a:t>
            </a:r>
            <a:r>
              <a:rPr lang="en-GB" sz="1700" dirty="0"/>
              <a:t>S</a:t>
            </a:r>
            <a:r>
              <a:rPr lang="en-GB" sz="1700"/>
              <a:t>. </a:t>
            </a:r>
            <a:r>
              <a:rPr lang="en-GB" sz="1700" smtClean="0"/>
              <a:t>(2002) ‘Predictors </a:t>
            </a:r>
            <a:r>
              <a:rPr lang="en-GB" sz="1700" dirty="0"/>
              <a:t>of health and human services use by persons with dementia and their </a:t>
            </a:r>
            <a:r>
              <a:rPr lang="en-GB" sz="1700"/>
              <a:t>family </a:t>
            </a:r>
            <a:r>
              <a:rPr lang="en-GB" sz="1700" smtClean="0"/>
              <a:t>caregivers’.</a:t>
            </a:r>
            <a:r>
              <a:rPr lang="en-GB" sz="1700" dirty="0"/>
              <a:t> </a:t>
            </a:r>
            <a:r>
              <a:rPr lang="en-GB" sz="1700" i="1" dirty="0"/>
              <a:t>Social Science </a:t>
            </a:r>
            <a:r>
              <a:rPr lang="en-GB" sz="1700" i="1"/>
              <a:t>and </a:t>
            </a:r>
            <a:r>
              <a:rPr lang="en-GB" sz="1700" i="1" smtClean="0"/>
              <a:t>Medicine</a:t>
            </a:r>
            <a:r>
              <a:rPr lang="en-GB" sz="1700" smtClean="0"/>
              <a:t>, 55, pp.1255–1266.</a:t>
            </a:r>
          </a:p>
          <a:p>
            <a:pPr marL="0" indent="0">
              <a:buNone/>
            </a:pPr>
            <a:r>
              <a:rPr lang="en-GB" sz="1700"/>
              <a:t>Welsh Government (No Date). </a:t>
            </a:r>
            <a:r>
              <a:rPr lang="en-GB" sz="1700" i="1"/>
              <a:t>The Social Services and Wellbeing (Wales) Act 2014. </a:t>
            </a:r>
            <a:r>
              <a:rPr lang="en-GB" sz="1700"/>
              <a:t>Available at </a:t>
            </a:r>
            <a:r>
              <a:rPr lang="en-GB" sz="1700" u="sng">
                <a:hlinkClick r:id="rId9"/>
              </a:rPr>
              <a:t>https://socialcare.wales/cms_assets/hub-downloads/Guidance_Note_Repeals_and_Transitional_Provisions.pdf</a:t>
            </a:r>
            <a:r>
              <a:rPr lang="en-GB" sz="1700"/>
              <a:t> [Accessed on 9th January]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1702405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D5B79-01A8-4FBC-AF28-583AA6A8138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67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2371</TotalTime>
  <Words>471</Words>
  <Application>Microsoft Office PowerPoint</Application>
  <PresentationFormat>Widescreen</PresentationFormat>
  <Paragraphs>73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Informal carers and their barriers to wellbeing and inclusion. </vt:lpstr>
      <vt:lpstr>What is an informal carer? </vt:lpstr>
      <vt:lpstr>Why do we become informal carers? </vt:lpstr>
      <vt:lpstr>Potential barriers to wellbeing for an informal carer. </vt:lpstr>
      <vt:lpstr>Potential barriers to inclusion for an informal carer. </vt:lpstr>
      <vt:lpstr>The theory of othering.</vt:lpstr>
      <vt:lpstr>Conclusion </vt:lpstr>
      <vt:lpstr>Reference List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Lewis (1702405)</dc:creator>
  <cp:lastModifiedBy>Chloe Lewis (1702405)</cp:lastModifiedBy>
  <cp:revision>15</cp:revision>
  <dcterms:created xsi:type="dcterms:W3CDTF">2018-01-16T21:44:22Z</dcterms:created>
  <dcterms:modified xsi:type="dcterms:W3CDTF">2018-01-18T13:16:09Z</dcterms:modified>
</cp:coreProperties>
</file>