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76" r:id="rId6"/>
    <p:sldId id="287" r:id="rId7"/>
    <p:sldId id="285" r:id="rId8"/>
    <p:sldId id="286" r:id="rId9"/>
    <p:sldId id="288" r:id="rId10"/>
    <p:sldId id="289" r:id="rId11"/>
    <p:sldId id="290" r:id="rId12"/>
    <p:sldId id="291" r:id="rId13"/>
    <p:sldId id="292" r:id="rId14"/>
    <p:sldId id="327" r:id="rId15"/>
    <p:sldId id="295" r:id="rId16"/>
    <p:sldId id="294" r:id="rId17"/>
    <p:sldId id="296" r:id="rId18"/>
    <p:sldId id="297" r:id="rId19"/>
    <p:sldId id="298" r:id="rId20"/>
    <p:sldId id="299" r:id="rId21"/>
    <p:sldId id="301" r:id="rId22"/>
    <p:sldId id="326" r:id="rId23"/>
    <p:sldId id="325" r:id="rId24"/>
    <p:sldId id="329" r:id="rId25"/>
    <p:sldId id="323" r:id="rId26"/>
    <p:sldId id="307" r:id="rId27"/>
    <p:sldId id="308" r:id="rId28"/>
    <p:sldId id="324"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30" r:id="rId42"/>
    <p:sldId id="328" r:id="rId43"/>
    <p:sldId id="303" r:id="rId44"/>
    <p:sldId id="32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79" autoAdjust="0"/>
    <p:restoredTop sz="94660"/>
  </p:normalViewPr>
  <p:slideViewPr>
    <p:cSldViewPr>
      <p:cViewPr varScale="1">
        <p:scale>
          <a:sx n="68" d="100"/>
          <a:sy n="68" d="100"/>
        </p:scale>
        <p:origin x="16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f5Tao6KHV5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f5Tao6KHV5w"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Process &amp; Barriers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pPr marL="0" indent="0">
              <a:buNone/>
            </a:pPr>
            <a:r>
              <a:rPr lang="en-GB" dirty="0"/>
              <a:t>We have..</a:t>
            </a:r>
          </a:p>
          <a:p>
            <a:pPr marL="0" indent="0">
              <a:buNone/>
            </a:pPr>
            <a:r>
              <a:rPr lang="en-GB" dirty="0"/>
              <a:t>Overview the module</a:t>
            </a:r>
          </a:p>
          <a:p>
            <a:pPr marL="0" indent="0">
              <a:buNone/>
            </a:pPr>
            <a:r>
              <a:rPr lang="en-GB" dirty="0"/>
              <a:t>Defined what communication is?</a:t>
            </a:r>
          </a:p>
          <a:p>
            <a:pPr marL="0" indent="0">
              <a:buNone/>
            </a:pPr>
            <a:r>
              <a:rPr lang="en-GB" dirty="0"/>
              <a:t>Explored the functions of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p:cNvSpPr>
            <a:spLocks noGrp="1"/>
          </p:cNvSpPr>
          <p:nvPr>
            <p:ph idx="1"/>
          </p:nvPr>
        </p:nvSpPr>
        <p:spPr>
          <a:xfrm>
            <a:off x="179512" y="1556792"/>
            <a:ext cx="4032448" cy="3917032"/>
          </a:xfrm>
        </p:spPr>
        <p:txBody>
          <a:bodyPr>
            <a:normAutofit/>
          </a:bodyPr>
          <a:lstStyle/>
          <a:p>
            <a:pPr marL="0" indent="0">
              <a:buNone/>
            </a:pPr>
            <a:r>
              <a:rPr lang="en-GB" dirty="0"/>
              <a:t>Discuss;</a:t>
            </a:r>
          </a:p>
          <a:p>
            <a:pPr marL="0" indent="0">
              <a:buNone/>
            </a:pPr>
            <a:endParaRPr lang="en-GB" dirty="0"/>
          </a:p>
          <a:p>
            <a:pPr marL="0" indent="0">
              <a:buNone/>
            </a:pPr>
            <a:r>
              <a:rPr lang="en-GB" sz="4000" b="1" dirty="0">
                <a:solidFill>
                  <a:srgbClr val="00B050"/>
                </a:solidFill>
              </a:rPr>
              <a:t>The</a:t>
            </a:r>
          </a:p>
          <a:p>
            <a:pPr marL="0" indent="0">
              <a:buNone/>
            </a:pPr>
            <a:r>
              <a:rPr lang="en-GB" sz="4000" b="1" dirty="0">
                <a:solidFill>
                  <a:srgbClr val="00B050"/>
                </a:solidFill>
              </a:rPr>
              <a:t>Communication </a:t>
            </a:r>
          </a:p>
          <a:p>
            <a:pPr marL="0" indent="0">
              <a:buNone/>
            </a:pPr>
            <a:r>
              <a:rPr lang="en-GB" sz="4000" b="1" dirty="0">
                <a:solidFill>
                  <a:srgbClr val="00B050"/>
                </a:solidFill>
              </a:rPr>
              <a:t>Process</a:t>
            </a:r>
          </a:p>
        </p:txBody>
      </p:sp>
      <p:pic>
        <p:nvPicPr>
          <p:cNvPr id="1026" name="Picture 2" descr="Image result for communication proc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276872"/>
            <a:ext cx="4869386" cy="335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65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fade">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Communication Process</a:t>
            </a:r>
          </a:p>
        </p:txBody>
      </p:sp>
      <p:sp>
        <p:nvSpPr>
          <p:cNvPr id="3" name="Content Placeholder 2"/>
          <p:cNvSpPr>
            <a:spLocks noGrp="1"/>
          </p:cNvSpPr>
          <p:nvPr>
            <p:ph idx="1"/>
          </p:nvPr>
        </p:nvSpPr>
        <p:spPr/>
        <p:txBody>
          <a:bodyPr/>
          <a:lstStyle/>
          <a:p>
            <a:r>
              <a:rPr lang="en-GB" dirty="0"/>
              <a:t>Many Authors/Scholars have attempted to conceptualise what's necessary for communication to take place. We call them ‘</a:t>
            </a:r>
            <a:r>
              <a:rPr lang="en-GB" dirty="0">
                <a:solidFill>
                  <a:srgbClr val="FF0000"/>
                </a:solidFill>
              </a:rPr>
              <a:t>Communication Models</a:t>
            </a:r>
            <a:r>
              <a:rPr lang="en-GB" dirty="0"/>
              <a:t>’</a:t>
            </a:r>
          </a:p>
          <a:p>
            <a:endParaRPr lang="en-GB" dirty="0"/>
          </a:p>
          <a:p>
            <a:r>
              <a:rPr lang="en-GB" dirty="0"/>
              <a:t>Today we will explore 3 such communication models.</a:t>
            </a:r>
          </a:p>
        </p:txBody>
      </p:sp>
    </p:spTree>
    <p:extLst>
      <p:ext uri="{BB962C8B-B14F-4D97-AF65-F5344CB8AC3E}">
        <p14:creationId xmlns:p14="http://schemas.microsoft.com/office/powerpoint/2010/main" val="233457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Shannon and Weaver Model</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Background information:</a:t>
            </a:r>
          </a:p>
          <a:p>
            <a:r>
              <a:rPr lang="en-GB" dirty="0"/>
              <a:t>Claude Shannon and Warren Weaver were Engineers working for Bell Telephone Labs in the United States</a:t>
            </a:r>
          </a:p>
          <a:p>
            <a:r>
              <a:rPr lang="en-GB" dirty="0"/>
              <a:t>Their goal was to ensure the maximum efficiency of telephone cables and radio waves</a:t>
            </a:r>
          </a:p>
          <a:p>
            <a:r>
              <a:rPr lang="en-GB" dirty="0"/>
              <a:t>They developed a model of communication which was intended to assist in developing a mathematical theory of communication</a:t>
            </a:r>
          </a:p>
        </p:txBody>
      </p:sp>
    </p:spTree>
    <p:extLst>
      <p:ext uri="{BB962C8B-B14F-4D97-AF65-F5344CB8AC3E}">
        <p14:creationId xmlns:p14="http://schemas.microsoft.com/office/powerpoint/2010/main" val="220736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7504" y="116632"/>
            <a:ext cx="8928992" cy="5524500"/>
          </a:xfrm>
          <a:prstGeom prst="rect">
            <a:avLst/>
          </a:prstGeom>
        </p:spPr>
      </p:pic>
    </p:spTree>
    <p:extLst>
      <p:ext uri="{BB962C8B-B14F-4D97-AF65-F5344CB8AC3E}">
        <p14:creationId xmlns:p14="http://schemas.microsoft.com/office/powerpoint/2010/main" val="143025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Shannon and Weaver’s Model</a:t>
            </a:r>
          </a:p>
        </p:txBody>
      </p:sp>
      <p:sp>
        <p:nvSpPr>
          <p:cNvPr id="3" name="Content Placeholder 2"/>
          <p:cNvSpPr>
            <a:spLocks noGrp="1"/>
          </p:cNvSpPr>
          <p:nvPr>
            <p:ph idx="1"/>
          </p:nvPr>
        </p:nvSpPr>
        <p:spPr/>
        <p:txBody>
          <a:bodyPr>
            <a:normAutofit fontScale="77500" lnSpcReduction="20000"/>
          </a:bodyPr>
          <a:lstStyle/>
          <a:p>
            <a:r>
              <a:rPr lang="en-GB" dirty="0"/>
              <a:t>Information source – produces a message</a:t>
            </a:r>
          </a:p>
          <a:p>
            <a:r>
              <a:rPr lang="en-GB" dirty="0"/>
              <a:t>Transmitter – encodes the message into signals</a:t>
            </a:r>
          </a:p>
          <a:p>
            <a:r>
              <a:rPr lang="en-GB" dirty="0"/>
              <a:t>Channel – to which signal are adapted for transmission</a:t>
            </a:r>
          </a:p>
          <a:p>
            <a:r>
              <a:rPr lang="en-GB" dirty="0"/>
              <a:t>Receiver – ‘decodes’ (reconstructs) the message from the signal</a:t>
            </a:r>
          </a:p>
          <a:p>
            <a:r>
              <a:rPr lang="en-GB" dirty="0"/>
              <a:t>Destination – where the message arrives</a:t>
            </a:r>
          </a:p>
          <a:p>
            <a:r>
              <a:rPr lang="en-GB" dirty="0"/>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410879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457200" y="1340768"/>
            <a:ext cx="8229600" cy="2808311"/>
          </a:xfrm>
          <a:solidFill>
            <a:schemeClr val="accent6">
              <a:lumMod val="20000"/>
              <a:lumOff val="80000"/>
            </a:schemeClr>
          </a:solidFill>
        </p:spPr>
        <p:txBody>
          <a:bodyPr>
            <a:normAutofit/>
          </a:bodyPr>
          <a:lstStyle/>
          <a:p>
            <a:pPr marL="0" indent="0">
              <a:buNone/>
            </a:pPr>
            <a:r>
              <a:rPr lang="en-GB" dirty="0"/>
              <a:t>A child asks his mum, “what is for dinner?”</a:t>
            </a:r>
          </a:p>
          <a:p>
            <a:pPr marL="0" indent="0">
              <a:buNone/>
            </a:pPr>
            <a:r>
              <a:rPr lang="en-GB" dirty="0"/>
              <a:t>There is a crying baby in the background. </a:t>
            </a:r>
          </a:p>
          <a:p>
            <a:pPr marL="0" indent="0">
              <a:buNone/>
            </a:pPr>
            <a:r>
              <a:rPr lang="en-GB" dirty="0"/>
              <a:t>The mum replies “I have made spaghetti and pasta sauce” and instructs the child to wash his hands.</a:t>
            </a:r>
          </a:p>
        </p:txBody>
      </p:sp>
      <p:sp>
        <p:nvSpPr>
          <p:cNvPr id="4" name="TextBox 3"/>
          <p:cNvSpPr txBox="1"/>
          <p:nvPr/>
        </p:nvSpPr>
        <p:spPr>
          <a:xfrm>
            <a:off x="478823" y="4293096"/>
            <a:ext cx="8229600" cy="1354217"/>
          </a:xfrm>
          <a:prstGeom prst="rect">
            <a:avLst/>
          </a:prstGeom>
          <a:solidFill>
            <a:schemeClr val="accent4">
              <a:lumMod val="20000"/>
              <a:lumOff val="80000"/>
            </a:schemeClr>
          </a:solidFill>
        </p:spPr>
        <p:txBody>
          <a:bodyPr wrap="square" rtlCol="0">
            <a:spAutoFit/>
          </a:bodyPr>
          <a:lstStyle/>
          <a:p>
            <a:r>
              <a:rPr lang="en-GB" sz="3200" dirty="0"/>
              <a:t>Identify the element related to the Shannon and Weaver’s model</a:t>
            </a:r>
            <a:r>
              <a:rPr lang="en-GB" dirty="0"/>
              <a:t>.</a:t>
            </a:r>
          </a:p>
          <a:p>
            <a:endParaRPr lang="en-GB" dirty="0"/>
          </a:p>
        </p:txBody>
      </p:sp>
    </p:spTree>
    <p:extLst>
      <p:ext uri="{BB962C8B-B14F-4D97-AF65-F5344CB8AC3E}">
        <p14:creationId xmlns:p14="http://schemas.microsoft.com/office/powerpoint/2010/main" val="223901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44" y="274638"/>
            <a:ext cx="8614356" cy="1143000"/>
          </a:xfrm>
        </p:spPr>
        <p:txBody>
          <a:bodyPr>
            <a:no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72444" y="1196752"/>
            <a:ext cx="8964052" cy="4137918"/>
          </a:xfrm>
        </p:spPr>
        <p:txBody>
          <a:bodyPr>
            <a:noAutofit/>
          </a:bodyPr>
          <a:lstStyle/>
          <a:p>
            <a:r>
              <a:rPr lang="en-GB" sz="2000" dirty="0">
                <a:latin typeface="Arial" panose="020B0604020202020204" pitchFamily="34" charset="0"/>
                <a:cs typeface="Arial" panose="020B0604020202020204" pitchFamily="34" charset="0"/>
              </a:rPr>
              <a:t>In 1960, David </a:t>
            </a:r>
            <a:r>
              <a:rPr lang="en-GB" sz="2000" dirty="0" err="1">
                <a:latin typeface="Arial" panose="020B0604020202020204" pitchFamily="34" charset="0"/>
                <a:cs typeface="Arial" panose="020B0604020202020204" pitchFamily="34" charset="0"/>
              </a:rPr>
              <a:t>Berlo</a:t>
            </a:r>
            <a:r>
              <a:rPr lang="en-GB" sz="2000" dirty="0">
                <a:latin typeface="Arial" panose="020B0604020202020204" pitchFamily="34" charset="0"/>
                <a:cs typeface="Arial" panose="020B0604020202020204" pitchFamily="34" charset="0"/>
              </a:rPr>
              <a:t> postulated </a:t>
            </a:r>
            <a:r>
              <a:rPr lang="en-GB" sz="2000" dirty="0" err="1">
                <a:latin typeface="Arial" panose="020B0604020202020204" pitchFamily="34" charset="0"/>
                <a:cs typeface="Arial" panose="020B0604020202020204" pitchFamily="34" charset="0"/>
              </a:rPr>
              <a:t>Berlo’s</a:t>
            </a:r>
            <a:r>
              <a:rPr lang="en-GB" sz="2000" dirty="0">
                <a:latin typeface="Arial" panose="020B0604020202020204" pitchFamily="34" charset="0"/>
                <a:cs typeface="Arial" panose="020B0604020202020204" pitchFamily="34" charset="0"/>
              </a:rPr>
              <a:t> Sender-Message-Channel-Receiver (SMCR) model of communication from Shannon Weaver’s Model of Communication (1949)</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 described factors affecting the individual components in the communication making the communication more efficient.</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model also focuses on encoding and decoding which happens before the sender sends the message and before receiver receives the message respectively.</a:t>
            </a:r>
          </a:p>
          <a:p>
            <a:pPr marL="0" indent="0">
              <a:buNone/>
            </a:pPr>
            <a:endParaRPr lang="en-GB" sz="8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Berlo’s</a:t>
            </a:r>
            <a:r>
              <a:rPr lang="en-GB" sz="2000" dirty="0">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r>
              <a:rPr lang="en-GB" sz="2200" dirty="0"/>
              <a:t>.</a:t>
            </a:r>
          </a:p>
        </p:txBody>
      </p:sp>
    </p:spTree>
    <p:extLst>
      <p:ext uri="{BB962C8B-B14F-4D97-AF65-F5344CB8AC3E}">
        <p14:creationId xmlns:p14="http://schemas.microsoft.com/office/powerpoint/2010/main" val="422243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icture 4"/>
          <p:cNvPicPr>
            <a:picLocks noChangeAspect="1"/>
          </p:cNvPicPr>
          <p:nvPr/>
        </p:nvPicPr>
        <p:blipFill>
          <a:blip r:embed="rId2"/>
          <a:stretch>
            <a:fillRect/>
          </a:stretch>
        </p:blipFill>
        <p:spPr>
          <a:xfrm>
            <a:off x="251520" y="188640"/>
            <a:ext cx="8641334" cy="5472608"/>
          </a:xfrm>
          <a:prstGeom prst="rect">
            <a:avLst/>
          </a:prstGeom>
          <a:ln w="12700">
            <a:miter lim="400000"/>
          </a:ln>
        </p:spPr>
      </p:pic>
    </p:spTree>
    <p:extLst>
      <p:ext uri="{BB962C8B-B14F-4D97-AF65-F5344CB8AC3E}">
        <p14:creationId xmlns:p14="http://schemas.microsoft.com/office/powerpoint/2010/main" val="3228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282352" y="2273298"/>
            <a:ext cx="8229600" cy="3359909"/>
          </a:xfrm>
        </p:spPr>
        <p:txBody>
          <a:bodyPr>
            <a:noAutofit/>
          </a:bodyPr>
          <a:lstStyle/>
          <a:p>
            <a:pPr marL="0" indent="0">
              <a:buNone/>
            </a:pPr>
            <a:r>
              <a:rPr lang="en-GB" sz="1200" b="1" dirty="0">
                <a:latin typeface="Arial" panose="020B0604020202020204" pitchFamily="34" charset="0"/>
                <a:cs typeface="Arial" panose="020B0604020202020204" pitchFamily="34" charset="0"/>
              </a:rPr>
              <a:t>Communication Skills</a:t>
            </a:r>
          </a:p>
          <a:p>
            <a:r>
              <a:rPr lang="en-GB" sz="1200" dirty="0">
                <a:latin typeface="Arial" panose="020B0604020202020204" pitchFamily="34" charset="0"/>
                <a:cs typeface="Arial" panose="020B0604020202020204" pitchFamily="34" charset="0"/>
              </a:rPr>
              <a:t>Communication skills of a person is a factor that affects the communication process. If the sender has good communication skills, the message will be communicated better than if the sender’s communication skills are not good. </a:t>
            </a:r>
          </a:p>
          <a:p>
            <a:pPr marL="0" indent="0">
              <a:buNone/>
            </a:pPr>
            <a:r>
              <a:rPr lang="en-GB" sz="1200" b="1" dirty="0">
                <a:latin typeface="Arial" panose="020B0604020202020204" pitchFamily="34" charset="0"/>
                <a:cs typeface="Arial" panose="020B0604020202020204" pitchFamily="34" charset="0"/>
              </a:rPr>
              <a:t>Attitude</a:t>
            </a:r>
          </a:p>
          <a:p>
            <a:r>
              <a:rPr lang="en-GB" sz="1200" dirty="0">
                <a:latin typeface="Arial" panose="020B0604020202020204" pitchFamily="34" charset="0"/>
                <a:cs typeface="Arial" panose="020B0604020202020204" pitchFamily="34" charset="0"/>
              </a:rPr>
              <a:t>The attitude of the sender and the receiver creates the effect of the message. The person’s attitude towards self, the receiver and the environment changes the meaning and effect of the message.</a:t>
            </a:r>
          </a:p>
          <a:p>
            <a:pPr marL="0" indent="0">
              <a:buNone/>
            </a:pPr>
            <a:r>
              <a:rPr lang="en-GB" sz="1200" b="1" dirty="0"/>
              <a:t>Knowledge</a:t>
            </a:r>
          </a:p>
          <a:p>
            <a:r>
              <a:rPr lang="en-GB" sz="1200" dirty="0"/>
              <a:t>Familiarity with the subject of the message makes the communicated message have its effect more. Knowledge on the subject matter makes the communicator send the message effectively.</a:t>
            </a:r>
          </a:p>
          <a:p>
            <a:pPr marL="0" indent="0">
              <a:buNone/>
            </a:pPr>
            <a:r>
              <a:rPr lang="en-GB" sz="1200" b="1" dirty="0"/>
              <a:t>Social Systems</a:t>
            </a:r>
          </a:p>
          <a:p>
            <a:r>
              <a:rPr lang="en-GB" sz="1200" dirty="0"/>
              <a:t>Values, beliefs, laws, rules, religion and many other social factors affect the sender’s way of communicating the message. It creates difference in the generation of message. Place and situation also fall under social systems.</a:t>
            </a:r>
          </a:p>
          <a:p>
            <a:pPr marL="0" indent="0">
              <a:buNone/>
            </a:pPr>
            <a:r>
              <a:rPr lang="en-GB" sz="1200" b="1" dirty="0"/>
              <a:t>Culture</a:t>
            </a:r>
          </a:p>
          <a:p>
            <a:r>
              <a:rPr lang="en-GB" sz="1200" dirty="0"/>
              <a:t>Cultural differences make messages different (various beliefs, behaviours and languages).</a:t>
            </a:r>
          </a:p>
          <a:p>
            <a:pPr marL="0" indent="0">
              <a:buNone/>
            </a:pPr>
            <a:endParaRPr lang="en-GB" sz="12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2B77E9AE-4B67-4425-9B5F-3081EFF39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1224793"/>
            <a:ext cx="1762125" cy="1019175"/>
          </a:xfrm>
          <a:prstGeom prst="rect">
            <a:avLst/>
          </a:prstGeom>
        </p:spPr>
      </p:pic>
      <p:sp>
        <p:nvSpPr>
          <p:cNvPr id="6" name="TextBox 5">
            <a:extLst>
              <a:ext uri="{FF2B5EF4-FFF2-40B4-BE49-F238E27FC236}">
                <a16:creationId xmlns:a16="http://schemas.microsoft.com/office/drawing/2014/main" id="{2166A0CD-E3FC-413F-BFC3-00842EAB45ED}"/>
              </a:ext>
            </a:extLst>
          </p:cNvPr>
          <p:cNvSpPr txBox="1"/>
          <p:nvPr/>
        </p:nvSpPr>
        <p:spPr>
          <a:xfrm>
            <a:off x="2197709" y="1340768"/>
            <a:ext cx="6489091"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Sender is the source of the message or the person who originates the message. The person or source sends the message to the receiver. The following are the factors related to sender and is also the same in the case of receiver.</a:t>
            </a:r>
          </a:p>
          <a:p>
            <a:endParaRPr lang="en-GB" dirty="0"/>
          </a:p>
        </p:txBody>
      </p:sp>
    </p:spTree>
    <p:extLst>
      <p:ext uri="{BB962C8B-B14F-4D97-AF65-F5344CB8AC3E}">
        <p14:creationId xmlns:p14="http://schemas.microsoft.com/office/powerpoint/2010/main" val="375660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318356" y="2411760"/>
            <a:ext cx="8507288" cy="3917032"/>
          </a:xfrm>
        </p:spPr>
        <p:txBody>
          <a:bodyPr>
            <a:noAutofit/>
          </a:bodyPr>
          <a:lstStyle/>
          <a:p>
            <a:pPr marL="0" indent="0">
              <a:buNone/>
            </a:pPr>
            <a:r>
              <a:rPr lang="en-GB" sz="1400" b="1" dirty="0"/>
              <a:t>Content</a:t>
            </a:r>
          </a:p>
          <a:p>
            <a:r>
              <a:rPr lang="en-GB" sz="1400" dirty="0"/>
              <a:t>Content is the thing that is in the message. The whole message from beginning to end is the content.</a:t>
            </a:r>
          </a:p>
          <a:p>
            <a:pPr marL="0" indent="0">
              <a:buNone/>
            </a:pPr>
            <a:r>
              <a:rPr lang="en-GB" sz="1400" b="1" dirty="0"/>
              <a:t>Elements</a:t>
            </a:r>
          </a:p>
          <a:p>
            <a:r>
              <a:rPr lang="en-GB" sz="1400" dirty="0"/>
              <a:t>Elements are the non verbal things that tag along with the content like gestures, signs, language, etc.</a:t>
            </a:r>
          </a:p>
          <a:p>
            <a:pPr marL="0" indent="0">
              <a:buNone/>
            </a:pPr>
            <a:r>
              <a:rPr lang="en-GB" sz="1400" b="1" dirty="0"/>
              <a:t>Treatment</a:t>
            </a:r>
          </a:p>
          <a:p>
            <a:r>
              <a:rPr lang="en-GB" sz="1400" dirty="0"/>
              <a:t>Treatment is the way in which the message is conveyed to the receiver. Treatment also effects the feedback of the receiver.</a:t>
            </a:r>
          </a:p>
          <a:p>
            <a:pPr marL="0" indent="0">
              <a:buNone/>
            </a:pPr>
            <a:r>
              <a:rPr lang="en-GB" sz="1400" b="1" dirty="0"/>
              <a:t>Structure</a:t>
            </a:r>
          </a:p>
          <a:p>
            <a:r>
              <a:rPr lang="en-GB" sz="1400" dirty="0"/>
              <a:t>The structure of the message or the way it has been structured or arranged, affects the effectiveness of the message.</a:t>
            </a:r>
          </a:p>
          <a:p>
            <a:pPr marL="0" indent="0">
              <a:buNone/>
            </a:pPr>
            <a:r>
              <a:rPr lang="en-GB" sz="1400" b="1" dirty="0"/>
              <a:t>Code</a:t>
            </a:r>
          </a:p>
          <a:p>
            <a:r>
              <a:rPr lang="en-GB" sz="1400" dirty="0"/>
              <a:t>Code is the form in which the message is sent. It might be in the form of language, text, video, etc.</a:t>
            </a:r>
          </a:p>
        </p:txBody>
      </p:sp>
      <p:pic>
        <p:nvPicPr>
          <p:cNvPr id="5" name="Picture 4" descr="A picture containing drawing&#10;&#10;Description automatically generated">
            <a:extLst>
              <a:ext uri="{FF2B5EF4-FFF2-40B4-BE49-F238E27FC236}">
                <a16:creationId xmlns:a16="http://schemas.microsoft.com/office/drawing/2014/main" id="{841C54CE-3FB9-4C48-AD07-3D3AC42BE3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356" y="1417638"/>
            <a:ext cx="1695450" cy="981075"/>
          </a:xfrm>
          <a:prstGeom prst="rect">
            <a:avLst/>
          </a:prstGeom>
        </p:spPr>
      </p:pic>
      <p:sp>
        <p:nvSpPr>
          <p:cNvPr id="6" name="TextBox 5">
            <a:extLst>
              <a:ext uri="{FF2B5EF4-FFF2-40B4-BE49-F238E27FC236}">
                <a16:creationId xmlns:a16="http://schemas.microsoft.com/office/drawing/2014/main" id="{470299C4-91D3-41B0-AE9A-017FB1941EAF}"/>
              </a:ext>
            </a:extLst>
          </p:cNvPr>
          <p:cNvSpPr txBox="1"/>
          <p:nvPr/>
        </p:nvSpPr>
        <p:spPr>
          <a:xfrm>
            <a:off x="2152651" y="1268760"/>
            <a:ext cx="6534150" cy="1384995"/>
          </a:xfrm>
          <a:prstGeom prst="rect">
            <a:avLst/>
          </a:prstGeom>
          <a:noFill/>
        </p:spPr>
        <p:txBody>
          <a:bodyPr wrap="square" rtlCol="0">
            <a:spAutoFit/>
          </a:bodyPr>
          <a:lstStyle/>
          <a:p>
            <a:r>
              <a:rPr lang="en-GB" b="1" dirty="0"/>
              <a:t>Message</a:t>
            </a:r>
          </a:p>
          <a:p>
            <a:r>
              <a:rPr lang="en-GB" sz="1600" dirty="0"/>
              <a:t>A message is the substance that is being sent by the sender to the receiver. It might be in the form of voice, audio, text, video or other media. The key factors affecting the message are:</a:t>
            </a:r>
          </a:p>
          <a:p>
            <a:endParaRPr lang="en-GB" dirty="0"/>
          </a:p>
        </p:txBody>
      </p:sp>
    </p:spTree>
    <p:extLst>
      <p:ext uri="{BB962C8B-B14F-4D97-AF65-F5344CB8AC3E}">
        <p14:creationId xmlns:p14="http://schemas.microsoft.com/office/powerpoint/2010/main" val="21131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107504" y="3429001"/>
            <a:ext cx="8229600" cy="2304256"/>
          </a:xfrm>
        </p:spPr>
        <p:txBody>
          <a:bodyPr>
            <a:normAutofit/>
          </a:bodyPr>
          <a:lstStyle/>
          <a:p>
            <a:pPr marL="0" indent="0">
              <a:buNone/>
            </a:pPr>
            <a:r>
              <a:rPr lang="en-GB" sz="1800" b="1" dirty="0"/>
              <a:t>- </a:t>
            </a:r>
            <a:r>
              <a:rPr lang="en-GB" sz="1600" b="1" dirty="0"/>
              <a:t>Hearing</a:t>
            </a:r>
            <a:r>
              <a:rPr lang="en-GB" sz="1600" dirty="0"/>
              <a:t>   – We receive the message through hearing.</a:t>
            </a:r>
          </a:p>
          <a:p>
            <a:pPr marL="0" indent="0">
              <a:buNone/>
            </a:pPr>
            <a:r>
              <a:rPr lang="en-GB" sz="1600" b="1" dirty="0"/>
              <a:t>- Seeing     </a:t>
            </a:r>
            <a:r>
              <a:rPr lang="en-GB" sz="1600" dirty="0"/>
              <a:t>– We perceive through seeing. We also get non-verbal messages by seeing.</a:t>
            </a:r>
          </a:p>
          <a:p>
            <a:pPr marL="0" indent="0">
              <a:buNone/>
            </a:pPr>
            <a:r>
              <a:rPr lang="en-GB" sz="1600" b="1" dirty="0"/>
              <a:t>- Touching</a:t>
            </a:r>
            <a:r>
              <a:rPr lang="en-GB" sz="1600" dirty="0"/>
              <a:t> – Many of the non-verbal communication happens from touching like holding    	     hands.</a:t>
            </a:r>
          </a:p>
          <a:p>
            <a:pPr marL="0" indent="0">
              <a:buNone/>
            </a:pPr>
            <a:r>
              <a:rPr lang="en-GB" sz="1600" b="1" dirty="0"/>
              <a:t>- Smelling</a:t>
            </a:r>
            <a:r>
              <a:rPr lang="en-GB" sz="1600" dirty="0"/>
              <a:t> – We collect information from smelling.</a:t>
            </a:r>
          </a:p>
          <a:p>
            <a:pPr marL="0" indent="0">
              <a:buNone/>
            </a:pPr>
            <a:r>
              <a:rPr lang="en-GB" sz="1600" b="1" dirty="0"/>
              <a:t>- Tasting</a:t>
            </a:r>
            <a:r>
              <a:rPr lang="en-GB" sz="1600" dirty="0"/>
              <a:t>   – Taste also provides the information to be sent as a message.</a:t>
            </a:r>
          </a:p>
        </p:txBody>
      </p:sp>
      <p:pic>
        <p:nvPicPr>
          <p:cNvPr id="5" name="Picture 4" descr="A screenshot of a cell phone&#10;&#10;Description automatically generated">
            <a:extLst>
              <a:ext uri="{FF2B5EF4-FFF2-40B4-BE49-F238E27FC236}">
                <a16:creationId xmlns:a16="http://schemas.microsoft.com/office/drawing/2014/main" id="{F719A523-4CEA-4D2F-8D22-F728B81D06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56792"/>
            <a:ext cx="1952625" cy="1019175"/>
          </a:xfrm>
          <a:prstGeom prst="rect">
            <a:avLst/>
          </a:prstGeom>
        </p:spPr>
      </p:pic>
      <p:sp>
        <p:nvSpPr>
          <p:cNvPr id="6" name="TextBox 5">
            <a:extLst>
              <a:ext uri="{FF2B5EF4-FFF2-40B4-BE49-F238E27FC236}">
                <a16:creationId xmlns:a16="http://schemas.microsoft.com/office/drawing/2014/main" id="{A3150704-BE96-41C1-9A04-4FB8313EE6A4}"/>
              </a:ext>
            </a:extLst>
          </p:cNvPr>
          <p:cNvSpPr txBox="1"/>
          <p:nvPr/>
        </p:nvSpPr>
        <p:spPr>
          <a:xfrm>
            <a:off x="1979712" y="1701555"/>
            <a:ext cx="6939854" cy="1600438"/>
          </a:xfrm>
          <a:prstGeom prst="rect">
            <a:avLst/>
          </a:prstGeom>
          <a:noFill/>
        </p:spPr>
        <p:txBody>
          <a:bodyPr wrap="square" rtlCol="0">
            <a:spAutoFit/>
          </a:bodyPr>
          <a:lstStyle/>
          <a:p>
            <a:r>
              <a:rPr lang="en-GB" b="1" dirty="0"/>
              <a:t>Channel</a:t>
            </a:r>
          </a:p>
          <a:p>
            <a:r>
              <a:rPr lang="en-GB" sz="1600" dirty="0"/>
              <a:t>Channel is the medium used to send the message. In mass communication and other forms of communication, technical machines might be used as a channel like telephone, internet, etc. In interpersonal communication our five senses become important as the channel used may involve them. </a:t>
            </a:r>
            <a:endParaRPr lang="en-GB" dirty="0"/>
          </a:p>
        </p:txBody>
      </p:sp>
    </p:spTree>
    <p:extLst>
      <p:ext uri="{BB962C8B-B14F-4D97-AF65-F5344CB8AC3E}">
        <p14:creationId xmlns:p14="http://schemas.microsoft.com/office/powerpoint/2010/main" val="406461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457200" y="3429001"/>
            <a:ext cx="8229600" cy="2088232"/>
          </a:xfrm>
        </p:spPr>
        <p:txBody>
          <a:bodyPr>
            <a:normAutofit fontScale="47500" lnSpcReduction="20000"/>
          </a:bodyPr>
          <a:lstStyle/>
          <a:p>
            <a:pPr marL="0" indent="0">
              <a:buNone/>
            </a:pPr>
            <a:r>
              <a:rPr lang="en-GB" sz="2900" b="1" dirty="0"/>
              <a:t>Communication skills </a:t>
            </a:r>
            <a:r>
              <a:rPr lang="en-GB" sz="2900" dirty="0"/>
              <a:t>– ability to speak, write, read and listen.</a:t>
            </a:r>
          </a:p>
          <a:p>
            <a:pPr marL="0" indent="0">
              <a:buNone/>
            </a:pPr>
            <a:endParaRPr lang="en-GB" sz="2900" dirty="0"/>
          </a:p>
          <a:p>
            <a:pPr marL="0" indent="0">
              <a:buNone/>
            </a:pPr>
            <a:r>
              <a:rPr lang="en-GB" sz="2900" b="1" dirty="0"/>
              <a:t>Attitudes</a:t>
            </a:r>
            <a:r>
              <a:rPr lang="en-GB" sz="2900" dirty="0"/>
              <a:t> – towards the audience, subject and one self</a:t>
            </a:r>
          </a:p>
          <a:p>
            <a:pPr marL="0" indent="0">
              <a:buNone/>
            </a:pPr>
            <a:endParaRPr lang="en-GB" sz="2900" dirty="0"/>
          </a:p>
          <a:p>
            <a:pPr marL="0" indent="0">
              <a:buNone/>
            </a:pPr>
            <a:r>
              <a:rPr lang="en-GB" sz="2900" b="1" dirty="0"/>
              <a:t>Knowledge</a:t>
            </a:r>
            <a:r>
              <a:rPr lang="en-GB" sz="2900" dirty="0"/>
              <a:t> – about the subject that will be communicated</a:t>
            </a:r>
          </a:p>
          <a:p>
            <a:pPr marL="0" indent="0">
              <a:buNone/>
            </a:pPr>
            <a:endParaRPr lang="en-GB" sz="2900" dirty="0"/>
          </a:p>
          <a:p>
            <a:pPr marL="0" indent="0">
              <a:buNone/>
            </a:pPr>
            <a:r>
              <a:rPr lang="en-GB" sz="2900" b="1" dirty="0"/>
              <a:t>Social Systems </a:t>
            </a:r>
            <a:r>
              <a:rPr lang="en-GB" sz="2900" dirty="0"/>
              <a:t>– values, beliefs and culture (where communication takes place)</a:t>
            </a:r>
          </a:p>
          <a:p>
            <a:pPr marL="0" indent="0">
              <a:buNone/>
            </a:pPr>
            <a:endParaRPr lang="en-GB" sz="2900" dirty="0"/>
          </a:p>
          <a:p>
            <a:pPr marL="0" indent="0">
              <a:buNone/>
            </a:pPr>
            <a:r>
              <a:rPr lang="en-GB" sz="2900" b="1" dirty="0"/>
              <a:t>Culture - </a:t>
            </a:r>
            <a:r>
              <a:rPr lang="en-GB" sz="2900" dirty="0"/>
              <a:t>Cultural differences make messages different (various beliefs, behaviours and languages).</a:t>
            </a:r>
          </a:p>
          <a:p>
            <a:pPr marL="0" indent="0">
              <a:buNone/>
            </a:pPr>
            <a:endParaRPr lang="en-GB" b="1" dirty="0"/>
          </a:p>
        </p:txBody>
      </p:sp>
      <p:sp>
        <p:nvSpPr>
          <p:cNvPr id="4" name="TextBox 3">
            <a:extLst>
              <a:ext uri="{FF2B5EF4-FFF2-40B4-BE49-F238E27FC236}">
                <a16:creationId xmlns:a16="http://schemas.microsoft.com/office/drawing/2014/main" id="{DBD4B675-4C54-4633-A0FB-75517F08739D}"/>
              </a:ext>
            </a:extLst>
          </p:cNvPr>
          <p:cNvSpPr txBox="1"/>
          <p:nvPr/>
        </p:nvSpPr>
        <p:spPr>
          <a:xfrm>
            <a:off x="2310380" y="1885594"/>
            <a:ext cx="6376420" cy="1661993"/>
          </a:xfrm>
          <a:prstGeom prst="rect">
            <a:avLst/>
          </a:prstGeom>
          <a:noFill/>
        </p:spPr>
        <p:txBody>
          <a:bodyPr wrap="square" rtlCol="0">
            <a:spAutoFit/>
          </a:bodyPr>
          <a:lstStyle/>
          <a:p>
            <a:r>
              <a:rPr lang="en-GB" sz="1400" dirty="0"/>
              <a:t>Receiver is the person who gets the message sent in the process. This model believes that the thinking pattern and all other factors mentioned above must be in sync to that of the sender for the communication to be effective. The message might not have the same effect as intended if the receiver and sender are not similar. The receiver must also have very good listening skill. Other factors are similar to that of the sender.</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51ED7D2C-FACA-49B7-911F-863920C99F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16832"/>
            <a:ext cx="1695450" cy="942975"/>
          </a:xfrm>
          <a:prstGeom prst="rect">
            <a:avLst/>
          </a:prstGeom>
        </p:spPr>
      </p:pic>
    </p:spTree>
    <p:extLst>
      <p:ext uri="{BB962C8B-B14F-4D97-AF65-F5344CB8AC3E}">
        <p14:creationId xmlns:p14="http://schemas.microsoft.com/office/powerpoint/2010/main" val="389110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
        <p:nvSpPr>
          <p:cNvPr id="3" name="Content Placeholder 2"/>
          <p:cNvSpPr>
            <a:spLocks noGrp="1"/>
          </p:cNvSpPr>
          <p:nvPr>
            <p:ph idx="1"/>
          </p:nvPr>
        </p:nvSpPr>
        <p:spPr/>
        <p:txBody>
          <a:bodyPr>
            <a:normAutofit/>
          </a:bodyPr>
          <a:lstStyle/>
          <a:p>
            <a:r>
              <a:rPr lang="en-GB" sz="2400" dirty="0"/>
              <a:t>Wilbur Schramm's 1954 model expands on this thinking by emphasizing the process of encoding and decoding the message. </a:t>
            </a:r>
          </a:p>
          <a:p>
            <a:pPr marL="0" indent="0">
              <a:buNone/>
            </a:pPr>
            <a:endParaRPr lang="en-GB" sz="1600" dirty="0"/>
          </a:p>
          <a:p>
            <a:r>
              <a:rPr lang="en-GB" sz="2400" dirty="0"/>
              <a:t>Schramm envisioned this process as a two-way circular communication between the sender and receiver. </a:t>
            </a:r>
          </a:p>
          <a:p>
            <a:pPr marL="0" indent="0">
              <a:buNone/>
            </a:pPr>
            <a:endParaRPr lang="en-GB" sz="2000" dirty="0"/>
          </a:p>
          <a:p>
            <a:r>
              <a:rPr lang="en-GB" sz="2400" dirty="0"/>
              <a:t>His model is an extension from Shannon-Weaver transmission model of communication</a:t>
            </a:r>
          </a:p>
        </p:txBody>
      </p:sp>
    </p:spTree>
    <p:extLst>
      <p:ext uri="{BB962C8B-B14F-4D97-AF65-F5344CB8AC3E}">
        <p14:creationId xmlns:p14="http://schemas.microsoft.com/office/powerpoint/2010/main" val="258922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pic>
        <p:nvPicPr>
          <p:cNvPr id="4" name="Picture 3" descr="Picture 3"/>
          <p:cNvPicPr>
            <a:picLocks noChangeAspect="1"/>
          </p:cNvPicPr>
          <p:nvPr/>
        </p:nvPicPr>
        <p:blipFill>
          <a:blip r:embed="rId3"/>
          <a:stretch>
            <a:fillRect/>
          </a:stretch>
        </p:blipFill>
        <p:spPr>
          <a:xfrm>
            <a:off x="197435" y="1556791"/>
            <a:ext cx="8767053" cy="4032449"/>
          </a:xfrm>
          <a:prstGeom prst="rect">
            <a:avLst/>
          </a:prstGeom>
          <a:ln w="12700">
            <a:miter lim="400000"/>
          </a:ln>
        </p:spPr>
      </p:pic>
    </p:spTree>
    <p:extLst>
      <p:ext uri="{BB962C8B-B14F-4D97-AF65-F5344CB8AC3E}">
        <p14:creationId xmlns:p14="http://schemas.microsoft.com/office/powerpoint/2010/main" val="339143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r>
              <a:rPr lang="en-GB" dirty="0"/>
              <a:t>Key points to note:</a:t>
            </a:r>
          </a:p>
          <a:p>
            <a:r>
              <a:rPr lang="en-GB" sz="3000" dirty="0"/>
              <a:t>Encoding plays a very important role because it initiates the process of communication by converting the thought into content.</a:t>
            </a:r>
          </a:p>
          <a:p>
            <a:pPr marL="0" indent="0">
              <a:buNone/>
            </a:pPr>
            <a:r>
              <a:rPr lang="en-GB" sz="3000" dirty="0"/>
              <a:t> </a:t>
            </a:r>
          </a:p>
          <a:p>
            <a:r>
              <a:rPr lang="en-GB" sz="3000" dirty="0"/>
              <a:t>Decoding is important because it helps the receiver to understand the message.</a:t>
            </a:r>
          </a:p>
          <a:p>
            <a:pPr marL="0" indent="0">
              <a:buNone/>
            </a:pPr>
            <a:endParaRPr lang="en-GB" sz="900" dirty="0"/>
          </a:p>
          <a:p>
            <a:r>
              <a:rPr lang="en-GB" sz="3000" dirty="0"/>
              <a:t>Communication is incomplete unless and until the sender receives a feedback from the recipient.</a:t>
            </a:r>
          </a:p>
        </p:txBody>
      </p:sp>
      <p:sp>
        <p:nvSpPr>
          <p:cNvPr id="4" name="Title 1"/>
          <p:cNvSpPr>
            <a:spLocks noGrp="1"/>
          </p:cNvSpPr>
          <p:nvPr>
            <p:ph type="title"/>
          </p:nvPr>
        </p:nvSpPr>
        <p:spPr>
          <a:xfrm>
            <a:off x="457200" y="274638"/>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Tree>
    <p:extLst>
      <p:ext uri="{BB962C8B-B14F-4D97-AF65-F5344CB8AC3E}">
        <p14:creationId xmlns:p14="http://schemas.microsoft.com/office/powerpoint/2010/main" val="271617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5FC9CC-F7B7-409E-8591-4472AF501ADD}"/>
              </a:ext>
            </a:extLst>
          </p:cNvPr>
          <p:cNvSpPr/>
          <p:nvPr/>
        </p:nvSpPr>
        <p:spPr>
          <a:xfrm>
            <a:off x="459864" y="1322168"/>
            <a:ext cx="8100900" cy="2000548"/>
          </a:xfrm>
          <a:prstGeom prst="rect">
            <a:avLst/>
          </a:prstGeom>
          <a:ln>
            <a:noFill/>
          </a:ln>
        </p:spPr>
        <p:txBody>
          <a:bodyPr wrap="square">
            <a:spAutoFit/>
          </a:bodyPr>
          <a:lstStyle/>
          <a:p>
            <a:pPr algn="just"/>
            <a:r>
              <a:rPr lang="en-US" dirty="0"/>
              <a:t>Charlie is 2 years of age. He enjoys helping his mum in the kitchen when she is making a meal.</a:t>
            </a:r>
          </a:p>
          <a:p>
            <a:pPr algn="just"/>
            <a:endParaRPr lang="en-US" sz="800" dirty="0"/>
          </a:p>
          <a:p>
            <a:pPr algn="just"/>
            <a:r>
              <a:rPr lang="en-US" dirty="0"/>
              <a:t>When she says, “Can I get some fruit for you Charlie?”, he puts his arms in the air, says ‘me, me’ and smiles at her. </a:t>
            </a:r>
          </a:p>
          <a:p>
            <a:pPr algn="just"/>
            <a:endParaRPr lang="en-US" sz="800" dirty="0"/>
          </a:p>
          <a:p>
            <a:pPr algn="just"/>
            <a:r>
              <a:rPr lang="en-US" dirty="0"/>
              <a:t>His mum responds by picking him up and saying, “Okay, you take something yourself this time, Charlie”.</a:t>
            </a:r>
            <a:endParaRPr lang="en-GB" dirty="0"/>
          </a:p>
        </p:txBody>
      </p:sp>
      <p:sp>
        <p:nvSpPr>
          <p:cNvPr id="9" name="TextBox 8">
            <a:extLst>
              <a:ext uri="{FF2B5EF4-FFF2-40B4-BE49-F238E27FC236}">
                <a16:creationId xmlns:a16="http://schemas.microsoft.com/office/drawing/2014/main" id="{CCD9A8AE-924C-402B-BE39-C633ABAA5B04}"/>
              </a:ext>
            </a:extLst>
          </p:cNvPr>
          <p:cNvSpPr txBox="1"/>
          <p:nvPr/>
        </p:nvSpPr>
        <p:spPr>
          <a:xfrm>
            <a:off x="2771800" y="249840"/>
            <a:ext cx="3168352" cy="707886"/>
          </a:xfrm>
          <a:prstGeom prst="rect">
            <a:avLst/>
          </a:prstGeom>
          <a:noFill/>
          <a:ln w="38100">
            <a:noFill/>
          </a:ln>
        </p:spPr>
        <p:txBody>
          <a:bodyPr wrap="square" rtlCol="0">
            <a:spAutoFit/>
          </a:bodyPr>
          <a:lstStyle/>
          <a:p>
            <a:pPr algn="ctr"/>
            <a:r>
              <a:rPr lang="en-GB" sz="4000" b="1" dirty="0"/>
              <a:t>EXAMPLE</a:t>
            </a:r>
          </a:p>
        </p:txBody>
      </p:sp>
      <p:sp>
        <p:nvSpPr>
          <p:cNvPr id="10" name="TextBox 9">
            <a:extLst>
              <a:ext uri="{FF2B5EF4-FFF2-40B4-BE49-F238E27FC236}">
                <a16:creationId xmlns:a16="http://schemas.microsoft.com/office/drawing/2014/main" id="{0937927F-A80A-4D94-874A-6273938AD3D1}"/>
              </a:ext>
            </a:extLst>
          </p:cNvPr>
          <p:cNvSpPr txBox="1"/>
          <p:nvPr/>
        </p:nvSpPr>
        <p:spPr>
          <a:xfrm>
            <a:off x="639884" y="4005064"/>
            <a:ext cx="7920880" cy="1323439"/>
          </a:xfrm>
          <a:prstGeom prst="rect">
            <a:avLst/>
          </a:prstGeom>
          <a:noFill/>
        </p:spPr>
        <p:txBody>
          <a:bodyPr wrap="square" rtlCol="0">
            <a:spAutoFit/>
          </a:bodyPr>
          <a:lstStyle/>
          <a:p>
            <a:pPr marL="342900" indent="-342900">
              <a:buFont typeface="+mj-lt"/>
              <a:buAutoNum type="arabicPeriod"/>
            </a:pPr>
            <a:r>
              <a:rPr lang="en-US" sz="2000" dirty="0">
                <a:solidFill>
                  <a:schemeClr val="tx2">
                    <a:lumMod val="60000"/>
                    <a:lumOff val="40000"/>
                  </a:schemeClr>
                </a:solidFill>
              </a:rPr>
              <a:t>How does Charlie’s mum communicate with him in this example? </a:t>
            </a:r>
          </a:p>
          <a:p>
            <a:pPr marL="342900" indent="-342900">
              <a:buFont typeface="+mj-lt"/>
              <a:buAutoNum type="arabicPeriod"/>
            </a:pPr>
            <a:r>
              <a:rPr lang="en-US" sz="2000" dirty="0">
                <a:solidFill>
                  <a:schemeClr val="tx2">
                    <a:lumMod val="60000"/>
                    <a:lumOff val="40000"/>
                  </a:schemeClr>
                </a:solidFill>
              </a:rPr>
              <a:t>How does Charlie communicate non-verbally with his mum in response to her question? </a:t>
            </a:r>
          </a:p>
          <a:p>
            <a:pPr marL="342900" indent="-342900">
              <a:buFont typeface="+mj-lt"/>
              <a:buAutoNum type="arabicPeriod"/>
            </a:pPr>
            <a:r>
              <a:rPr lang="en-US" sz="2000" dirty="0">
                <a:solidFill>
                  <a:schemeClr val="tx2">
                    <a:lumMod val="60000"/>
                    <a:lumOff val="40000"/>
                  </a:schemeClr>
                </a:solidFill>
              </a:rPr>
              <a:t>Describe how a cycle of communication occurs in this example.</a:t>
            </a:r>
            <a:endParaRPr lang="en-GB" sz="2000" dirty="0">
              <a:solidFill>
                <a:schemeClr val="tx2">
                  <a:lumMod val="60000"/>
                  <a:lumOff val="40000"/>
                </a:schemeClr>
              </a:solidFill>
            </a:endParaRPr>
          </a:p>
        </p:txBody>
      </p:sp>
      <p:sp>
        <p:nvSpPr>
          <p:cNvPr id="2" name="Rectangle 1">
            <a:extLst>
              <a:ext uri="{FF2B5EF4-FFF2-40B4-BE49-F238E27FC236}">
                <a16:creationId xmlns:a16="http://schemas.microsoft.com/office/drawing/2014/main" id="{1A99E76A-CA1D-40B9-B043-30E4F573EBCC}"/>
              </a:ext>
            </a:extLst>
          </p:cNvPr>
          <p:cNvSpPr/>
          <p:nvPr/>
        </p:nvSpPr>
        <p:spPr>
          <a:xfrm>
            <a:off x="459864" y="3933056"/>
            <a:ext cx="8280920" cy="14695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2200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02BB083D-07FC-46A5-BF48-367DF8908C98}"/>
              </a:ext>
            </a:extLst>
          </p:cNvPr>
          <p:cNvGrpSpPr/>
          <p:nvPr/>
        </p:nvGrpSpPr>
        <p:grpSpPr>
          <a:xfrm>
            <a:off x="457200" y="1916832"/>
            <a:ext cx="8244916" cy="2659837"/>
            <a:chOff x="287524" y="1758069"/>
            <a:chExt cx="8244916" cy="2659837"/>
          </a:xfrm>
        </p:grpSpPr>
        <p:cxnSp>
          <p:nvCxnSpPr>
            <p:cNvPr id="44" name="Straight Arrow Connector 43">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4F42175-E9C1-4303-9608-1BA4FB0E118B}"/>
                </a:ext>
              </a:extLst>
            </p:cNvPr>
            <p:cNvCxnSpPr>
              <a:cxnSpLocks/>
              <a:stCxn id="4"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 name="Rectangle 3">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p>
                <a:pPr algn="ctr"/>
                <a:r>
                  <a:rPr lang="en-GB" sz="1600" dirty="0"/>
                  <a:t>Sender</a:t>
                </a:r>
              </a:p>
            </p:txBody>
          </p:sp>
        </p:grpSp>
        <p:grpSp>
          <p:nvGrpSpPr>
            <p:cNvPr id="7" name="Group 6">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8" name="Rectangle 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p>
                <a:pPr algn="ctr"/>
                <a:r>
                  <a:rPr lang="en-GB" sz="1600" dirty="0"/>
                  <a:t>Message</a:t>
                </a:r>
              </a:p>
            </p:txBody>
          </p:sp>
        </p:grpSp>
        <p:grpSp>
          <p:nvGrpSpPr>
            <p:cNvPr id="10" name="Group 9">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11" name="Rectangle 10">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p>
                <a:pPr algn="ctr"/>
                <a:r>
                  <a:rPr lang="en-GB" sz="1600" dirty="0"/>
                  <a:t>Encoding</a:t>
                </a:r>
              </a:p>
            </p:txBody>
          </p:sp>
        </p:grpSp>
        <p:grpSp>
          <p:nvGrpSpPr>
            <p:cNvPr id="13" name="Group 12">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14" name="Rectangle 1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17" name="Rectangle 16">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p>
                <a:pPr algn="ctr"/>
                <a:r>
                  <a:rPr lang="en-GB" sz="1600" dirty="0"/>
                  <a:t>Receiver</a:t>
                </a:r>
                <a:endParaRPr lang="en-GB" dirty="0"/>
              </a:p>
            </p:txBody>
          </p:sp>
        </p:grpSp>
        <p:grpSp>
          <p:nvGrpSpPr>
            <p:cNvPr id="19" name="Group 18">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20" name="Rectangle 1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p>
                <a:pPr algn="ctr"/>
                <a:r>
                  <a:rPr lang="en-GB" sz="1600" dirty="0"/>
                  <a:t>Decoding</a:t>
                </a:r>
                <a:endParaRPr lang="en-GB" dirty="0"/>
              </a:p>
            </p:txBody>
          </p:sp>
        </p:grpSp>
        <p:grpSp>
          <p:nvGrpSpPr>
            <p:cNvPr id="22" name="Group 21">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3" name="Rectangle 22">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p>
                <a:pPr algn="ctr"/>
                <a:r>
                  <a:rPr lang="en-GB" sz="1600" dirty="0"/>
                  <a:t>Brain Drain</a:t>
                </a:r>
              </a:p>
            </p:txBody>
          </p:sp>
        </p:grpSp>
        <p:cxnSp>
          <p:nvCxnSpPr>
            <p:cNvPr id="27" name="Straight Arrow Connector 26">
              <a:extLst>
                <a:ext uri="{FF2B5EF4-FFF2-40B4-BE49-F238E27FC236}">
                  <a16:creationId xmlns:a16="http://schemas.microsoft.com/office/drawing/2014/main" id="{04F721A5-41EC-4923-936D-007545F4EE9C}"/>
                </a:ext>
              </a:extLst>
            </p:cNvPr>
            <p:cNvCxnSpPr>
              <a:stCxn id="5" idx="3"/>
              <a:endCxn id="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5DE14B2-31AE-4F06-8A4E-46A3D082608B}"/>
                </a:ext>
              </a:extLst>
            </p:cNvPr>
            <p:cNvCxnSpPr>
              <a:cxnSpLocks/>
              <a:stCxn id="17"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0EE75E4E-600F-46E1-A6D7-3458977E14A5}"/>
                </a:ext>
              </a:extLst>
            </p:cNvPr>
            <p:cNvCxnSpPr>
              <a:stCxn id="2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C7BB9FA-196B-4E4C-A040-06CF7600F518}"/>
                </a:ext>
              </a:extLst>
            </p:cNvPr>
            <p:cNvCxnSpPr>
              <a:stCxn id="23"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2" name="Title 1">
            <a:extLst>
              <a:ext uri="{FF2B5EF4-FFF2-40B4-BE49-F238E27FC236}">
                <a16:creationId xmlns:a16="http://schemas.microsoft.com/office/drawing/2014/main" id="{F1A4DBF8-C9DB-4054-A579-40420FD4CA91}"/>
              </a:ext>
            </a:extLst>
          </p:cNvPr>
          <p:cNvSpPr>
            <a:spLocks noGrp="1"/>
          </p:cNvSpPr>
          <p:nvPr>
            <p:ph type="title"/>
          </p:nvPr>
        </p:nvSpPr>
        <p:spPr>
          <a:xfrm>
            <a:off x="457200" y="274638"/>
            <a:ext cx="8229600" cy="1143000"/>
          </a:xfrm>
        </p:spPr>
        <p:txBody>
          <a:bodyPr>
            <a:noAutofit/>
          </a:bodyPr>
          <a:lstStyle/>
          <a:p>
            <a:r>
              <a:rPr lang="en-GB" sz="3200" b="1" dirty="0"/>
              <a:t>Generic Communication Process Model</a:t>
            </a:r>
          </a:p>
        </p:txBody>
      </p:sp>
    </p:spTree>
    <p:extLst>
      <p:ext uri="{BB962C8B-B14F-4D97-AF65-F5344CB8AC3E}">
        <p14:creationId xmlns:p14="http://schemas.microsoft.com/office/powerpoint/2010/main" val="107107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3754-7F92-4FDB-A44B-9B85BFE15D39}"/>
              </a:ext>
            </a:extLst>
          </p:cNvPr>
          <p:cNvSpPr>
            <a:spLocks noGrp="1"/>
          </p:cNvSpPr>
          <p:nvPr>
            <p:ph type="title"/>
          </p:nvPr>
        </p:nvSpPr>
        <p:spPr/>
        <p:txBody>
          <a:bodyPr>
            <a:noAutofit/>
          </a:bodyPr>
          <a:lstStyle/>
          <a:p>
            <a:r>
              <a:rPr lang="en-GB" sz="3200" b="1" dirty="0"/>
              <a:t>The Communication Context/Situation</a:t>
            </a:r>
          </a:p>
        </p:txBody>
      </p:sp>
      <p:sp>
        <p:nvSpPr>
          <p:cNvPr id="3" name="Content Placeholder 2">
            <a:extLst>
              <a:ext uri="{FF2B5EF4-FFF2-40B4-BE49-F238E27FC236}">
                <a16:creationId xmlns:a16="http://schemas.microsoft.com/office/drawing/2014/main" id="{12772CDD-BF62-4E69-8DF6-27C628109A9A}"/>
              </a:ext>
            </a:extLst>
          </p:cNvPr>
          <p:cNvSpPr>
            <a:spLocks noGrp="1"/>
          </p:cNvSpPr>
          <p:nvPr>
            <p:ph idx="1"/>
          </p:nvPr>
        </p:nvSpPr>
        <p:spPr>
          <a:xfrm>
            <a:off x="457200" y="1417638"/>
            <a:ext cx="8229600" cy="3917032"/>
          </a:xfrm>
        </p:spPr>
        <p:txBody>
          <a:bodyPr>
            <a:normAutofit fontScale="70000" lnSpcReduction="20000"/>
          </a:bodyPr>
          <a:lstStyle/>
          <a:p>
            <a:pPr marL="0" indent="0" algn="just">
              <a:buNone/>
            </a:pPr>
            <a:r>
              <a:rPr lang="en-US" dirty="0"/>
              <a:t>The communication situation is said to exist when</a:t>
            </a:r>
          </a:p>
          <a:p>
            <a:pPr marL="0" indent="0" algn="just">
              <a:buNone/>
            </a:pPr>
            <a:endParaRPr lang="en-US" dirty="0"/>
          </a:p>
          <a:p>
            <a:pPr algn="just"/>
            <a:r>
              <a:rPr lang="en-US" dirty="0"/>
              <a:t>There is a person </a:t>
            </a:r>
            <a:r>
              <a:rPr lang="en-US" u="sng" dirty="0"/>
              <a:t>(</a:t>
            </a:r>
            <a:r>
              <a:rPr lang="en-US" b="1" u="sng" dirty="0"/>
              <a:t>sender/transmitter</a:t>
            </a:r>
            <a:r>
              <a:rPr lang="en-US" u="sng" dirty="0"/>
              <a:t>) </a:t>
            </a:r>
            <a:r>
              <a:rPr lang="en-US" dirty="0"/>
              <a:t>who wants to pass some information;</a:t>
            </a:r>
          </a:p>
          <a:p>
            <a:pPr algn="just"/>
            <a:r>
              <a:rPr lang="en-US" dirty="0"/>
              <a:t>There is another person </a:t>
            </a:r>
            <a:r>
              <a:rPr lang="en-US" u="sng" dirty="0"/>
              <a:t>(</a:t>
            </a:r>
            <a:r>
              <a:rPr lang="en-US" b="1" u="sng" dirty="0"/>
              <a:t>receiver</a:t>
            </a:r>
            <a:r>
              <a:rPr lang="en-US" u="sng" dirty="0"/>
              <a:t>) </a:t>
            </a:r>
            <a:r>
              <a:rPr lang="en-US" dirty="0"/>
              <a:t>to whom the information is to be passed on;</a:t>
            </a:r>
          </a:p>
          <a:p>
            <a:pPr algn="just"/>
            <a:r>
              <a:rPr lang="en-US" dirty="0"/>
              <a:t>The receiver partly or wholly </a:t>
            </a:r>
            <a:r>
              <a:rPr lang="en-US" b="1" u="sng" dirty="0"/>
              <a:t>understands the message</a:t>
            </a:r>
            <a:r>
              <a:rPr lang="en-US" dirty="0"/>
              <a:t> or information passed on to him;</a:t>
            </a:r>
          </a:p>
          <a:p>
            <a:pPr algn="just"/>
            <a:r>
              <a:rPr lang="en-US" dirty="0"/>
              <a:t>The receiver responds to the message or </a:t>
            </a:r>
            <a:r>
              <a:rPr lang="en-US" b="1" u="sng" dirty="0"/>
              <a:t>gives feedback</a:t>
            </a:r>
            <a:r>
              <a:rPr lang="en-US" dirty="0"/>
              <a:t>.</a:t>
            </a:r>
          </a:p>
          <a:p>
            <a:pPr marL="0" indent="0" algn="just">
              <a:buNone/>
            </a:pPr>
            <a:endParaRPr lang="en-US" dirty="0"/>
          </a:p>
          <a:p>
            <a:pPr marL="0" indent="0" algn="just">
              <a:buNone/>
            </a:pPr>
            <a:r>
              <a:rPr lang="en-US" dirty="0"/>
              <a:t>These four components are essential for communication.</a:t>
            </a:r>
            <a:endParaRPr lang="en-GB" dirty="0"/>
          </a:p>
        </p:txBody>
      </p:sp>
    </p:spTree>
    <p:extLst>
      <p:ext uri="{BB962C8B-B14F-4D97-AF65-F5344CB8AC3E}">
        <p14:creationId xmlns:p14="http://schemas.microsoft.com/office/powerpoint/2010/main" val="219795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0D5685-4954-4104-80A4-F08678FF873C}"/>
              </a:ext>
            </a:extLst>
          </p:cNvPr>
          <p:cNvSpPr txBox="1"/>
          <p:nvPr/>
        </p:nvSpPr>
        <p:spPr>
          <a:xfrm>
            <a:off x="431540" y="620688"/>
            <a:ext cx="8280920" cy="4647426"/>
          </a:xfrm>
          <a:prstGeom prst="rect">
            <a:avLst/>
          </a:prstGeom>
          <a:noFill/>
        </p:spPr>
        <p:txBody>
          <a:bodyPr wrap="square" rtlCol="0">
            <a:spAutoFit/>
          </a:bodyPr>
          <a:lstStyle/>
          <a:p>
            <a:pPr algn="ctr"/>
            <a:r>
              <a:rPr lang="en-GB" sz="4000" dirty="0"/>
              <a:t>Activity </a:t>
            </a:r>
          </a:p>
          <a:p>
            <a:endParaRPr lang="en-GB" sz="2000" dirty="0"/>
          </a:p>
          <a:p>
            <a:r>
              <a:rPr lang="en-GB" sz="2000" dirty="0"/>
              <a:t>Spend </a:t>
            </a:r>
            <a:r>
              <a:rPr lang="en-GB" sz="2000" b="1" dirty="0"/>
              <a:t>30minutes</a:t>
            </a:r>
            <a:r>
              <a:rPr lang="en-GB" sz="2000" dirty="0"/>
              <a:t> reading through </a:t>
            </a:r>
            <a:r>
              <a:rPr lang="en-GB" sz="2000" b="1" dirty="0"/>
              <a:t>the previous slides</a:t>
            </a:r>
            <a:r>
              <a:rPr lang="en-GB" sz="2000" dirty="0"/>
              <a:t> and </a:t>
            </a:r>
            <a:r>
              <a:rPr lang="en-GB" sz="2000" b="1" dirty="0"/>
              <a:t>chapter 1 of Rayudu (2009)</a:t>
            </a:r>
            <a:r>
              <a:rPr lang="en-GB" sz="2000" dirty="0"/>
              <a:t>, available on Moodle week7 of this module. </a:t>
            </a:r>
          </a:p>
          <a:p>
            <a:endParaRPr lang="en-GB" sz="2000" dirty="0"/>
          </a:p>
          <a:p>
            <a:r>
              <a:rPr lang="en-GB" sz="2000" dirty="0"/>
              <a:t>Think about the types of communication that we have discussed so far and think about which communication model you feel explains communication most appropriately. </a:t>
            </a:r>
          </a:p>
          <a:p>
            <a:endParaRPr lang="en-GB" sz="2000" dirty="0"/>
          </a:p>
          <a:p>
            <a:r>
              <a:rPr lang="en-GB" sz="2000" dirty="0"/>
              <a:t>Choose one communication model and try to explain why you have chosen it. </a:t>
            </a:r>
          </a:p>
          <a:p>
            <a:r>
              <a:rPr lang="en-GB" sz="2000" dirty="0"/>
              <a:t>Submit your answer on Moodle.  ‘Communication Model choice.’ </a:t>
            </a:r>
          </a:p>
          <a:p>
            <a:endParaRPr lang="en-GB" dirty="0"/>
          </a:p>
          <a:p>
            <a:endParaRPr lang="en-GB" dirty="0"/>
          </a:p>
        </p:txBody>
      </p:sp>
    </p:spTree>
    <p:extLst>
      <p:ext uri="{BB962C8B-B14F-4D97-AF65-F5344CB8AC3E}">
        <p14:creationId xmlns:p14="http://schemas.microsoft.com/office/powerpoint/2010/main" val="1568501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72608"/>
          </a:xfrm>
          <a:solidFill>
            <a:schemeClr val="tx1"/>
          </a:solidFill>
        </p:spPr>
        <p:txBody>
          <a:bodyPr>
            <a:normAutofit/>
          </a:bodyPr>
          <a:lstStyle/>
          <a:p>
            <a:pPr marL="0" indent="0" algn="ctr">
              <a:buNone/>
            </a:pPr>
            <a:endParaRPr lang="en-GB" sz="1000" b="1" dirty="0">
              <a:solidFill>
                <a:schemeClr val="bg1"/>
              </a:solidFill>
            </a:endParaRPr>
          </a:p>
          <a:p>
            <a:pPr marL="0" indent="0" algn="ctr">
              <a:buNone/>
            </a:pPr>
            <a:r>
              <a:rPr lang="en-GB" sz="8800" b="1" dirty="0">
                <a:solidFill>
                  <a:schemeClr val="accent6">
                    <a:lumMod val="40000"/>
                    <a:lumOff val="60000"/>
                  </a:schemeClr>
                </a:solidFill>
              </a:rPr>
              <a:t>Barriers </a:t>
            </a:r>
          </a:p>
          <a:p>
            <a:pPr marL="0" indent="0" algn="ctr">
              <a:buNone/>
            </a:pPr>
            <a:r>
              <a:rPr lang="en-GB" sz="8800" b="1" dirty="0">
                <a:solidFill>
                  <a:schemeClr val="accent6">
                    <a:lumMod val="40000"/>
                    <a:lumOff val="60000"/>
                  </a:schemeClr>
                </a:solidFill>
              </a:rPr>
              <a:t>to </a:t>
            </a:r>
          </a:p>
          <a:p>
            <a:pPr marL="0" indent="0" algn="ctr">
              <a:buNone/>
            </a:pPr>
            <a:r>
              <a:rPr lang="en-GB" sz="8800" b="1" dirty="0">
                <a:solidFill>
                  <a:schemeClr val="accent6">
                    <a:lumMod val="40000"/>
                    <a:lumOff val="60000"/>
                  </a:schemeClr>
                </a:solidFill>
              </a:rPr>
              <a:t>Communication</a:t>
            </a:r>
          </a:p>
        </p:txBody>
      </p:sp>
    </p:spTree>
    <p:extLst>
      <p:ext uri="{BB962C8B-B14F-4D97-AF65-F5344CB8AC3E}">
        <p14:creationId xmlns:p14="http://schemas.microsoft.com/office/powerpoint/2010/main" val="599551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8686800" cy="1944216"/>
          </a:xfrm>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are ‘barriers’ to communication?</a:t>
            </a:r>
          </a:p>
        </p:txBody>
      </p:sp>
      <p:sp>
        <p:nvSpPr>
          <p:cNvPr id="3" name="Content Placeholder 2"/>
          <p:cNvSpPr>
            <a:spLocks noGrp="1"/>
          </p:cNvSpPr>
          <p:nvPr>
            <p:ph idx="1"/>
          </p:nvPr>
        </p:nvSpPr>
        <p:spPr>
          <a:xfrm>
            <a:off x="457200" y="2636913"/>
            <a:ext cx="8229600" cy="1584176"/>
          </a:xfrm>
        </p:spPr>
        <p:txBody>
          <a:bodyPr>
            <a:normAutofit fontScale="92500" lnSpcReduction="20000"/>
          </a:bodyPr>
          <a:lstStyle/>
          <a:p>
            <a:pPr marL="0" indent="0">
              <a:buNone/>
            </a:pPr>
            <a:r>
              <a:rPr lang="en-GB" dirty="0"/>
              <a:t>The word barrier means an obstacle, a hindrance or simply a problem that comes in the way of transmission of a message and blocks the process, either completely or partially. </a:t>
            </a:r>
          </a:p>
          <a:p>
            <a:endParaRPr lang="en-GB" dirty="0"/>
          </a:p>
        </p:txBody>
      </p:sp>
    </p:spTree>
    <p:extLst>
      <p:ext uri="{BB962C8B-B14F-4D97-AF65-F5344CB8AC3E}">
        <p14:creationId xmlns:p14="http://schemas.microsoft.com/office/powerpoint/2010/main" val="43730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92172" y="2403322"/>
            <a:ext cx="6220187" cy="3185340"/>
          </a:xfrm>
          <a:prstGeom prst="rect">
            <a:avLst/>
          </a:prstGeom>
        </p:spPr>
      </p:pic>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457200" y="1280882"/>
            <a:ext cx="8229600" cy="1324743"/>
          </a:xfrm>
        </p:spPr>
        <p:txBody>
          <a:bodyPr>
            <a:normAutofit/>
          </a:bodyPr>
          <a:lstStyle/>
          <a:p>
            <a:pPr marL="0" indent="0">
              <a:buNone/>
            </a:pPr>
            <a:r>
              <a:rPr lang="en-GB" sz="3600" dirty="0"/>
              <a:t>List as many barriers for communication you can in </a:t>
            </a:r>
          </a:p>
          <a:p>
            <a:pPr marL="0" indent="0">
              <a:buNone/>
            </a:pPr>
            <a:endParaRPr lang="en-GB" dirty="0"/>
          </a:p>
          <a:p>
            <a:pPr marL="0" indent="0">
              <a:buNone/>
            </a:pPr>
            <a:endParaRPr lang="en-GB" dirty="0"/>
          </a:p>
        </p:txBody>
      </p:sp>
      <p:sp>
        <p:nvSpPr>
          <p:cNvPr id="5" name="TextBox 4"/>
          <p:cNvSpPr txBox="1"/>
          <p:nvPr/>
        </p:nvSpPr>
        <p:spPr>
          <a:xfrm>
            <a:off x="1592173" y="5588662"/>
            <a:ext cx="5832648" cy="261610"/>
          </a:xfrm>
          <a:prstGeom prst="rect">
            <a:avLst/>
          </a:prstGeom>
          <a:solidFill>
            <a:schemeClr val="accent2"/>
          </a:solidFill>
        </p:spPr>
        <p:txBody>
          <a:bodyPr wrap="square" rtlCol="0">
            <a:spAutoFit/>
          </a:bodyPr>
          <a:lstStyle/>
          <a:p>
            <a:pPr algn="ctr"/>
            <a:r>
              <a:rPr lang="en-GB" sz="1100" dirty="0"/>
              <a:t>Click to on presentation mode to begin the timer</a:t>
            </a:r>
          </a:p>
        </p:txBody>
      </p:sp>
    </p:spTree>
    <p:extLst>
      <p:ext uri="{BB962C8B-B14F-4D97-AF65-F5344CB8AC3E}">
        <p14:creationId xmlns:p14="http://schemas.microsoft.com/office/powerpoint/2010/main" val="418460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59000"/>
                                        <p:tgtEl>
                                          <p:spTgt spid="4"/>
                                        </p:tgtEl>
                                      </p:cBhvr>
                                    </p:animEffect>
                                    <p:set>
                                      <p:cBhvr>
                                        <p:cTn id="7" dur="1" fill="hold">
                                          <p:stCondLst>
                                            <p:cond delay="58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pPr marL="0" indent="0" algn="just">
              <a:buNone/>
            </a:pPr>
            <a:r>
              <a:rPr lang="en-GB" sz="2400" dirty="0"/>
              <a:t>Different authors classify barriers to communication differently.</a:t>
            </a:r>
          </a:p>
          <a:p>
            <a:pPr marL="0" indent="0" algn="just">
              <a:buNone/>
            </a:pPr>
            <a:endParaRPr lang="en-GB" sz="2400" dirty="0"/>
          </a:p>
          <a:p>
            <a:pPr marL="0" indent="0" algn="just">
              <a:buNone/>
            </a:pPr>
            <a:r>
              <a:rPr lang="en-GB" sz="2400" dirty="0"/>
              <a:t>The video below identifies some of the common barriers;</a:t>
            </a:r>
          </a:p>
          <a:p>
            <a:pPr marL="0" indent="0" algn="just">
              <a:buNone/>
            </a:pPr>
            <a:r>
              <a:rPr lang="en-GB" sz="2400" dirty="0">
                <a:hlinkClick r:id="rId2"/>
              </a:rPr>
              <a:t>Barriers to communication  video</a:t>
            </a:r>
            <a:endParaRPr lang="en-GB" sz="2400" dirty="0"/>
          </a:p>
          <a:p>
            <a:pPr marL="0" indent="0">
              <a:buNone/>
            </a:pPr>
            <a:endParaRPr lang="en-GB" dirty="0"/>
          </a:p>
        </p:txBody>
      </p:sp>
      <p:pic>
        <p:nvPicPr>
          <p:cNvPr id="4" name="Picture 3" descr="A picture containing computer&#10;&#10;Description automatically generated">
            <a:hlinkClick r:id="rId2"/>
            <a:extLst>
              <a:ext uri="{FF2B5EF4-FFF2-40B4-BE49-F238E27FC236}">
                <a16:creationId xmlns:a16="http://schemas.microsoft.com/office/drawing/2014/main" id="{131B0DE7-6115-4A9F-BDFC-75A2717F03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9551" y="2636912"/>
            <a:ext cx="5070443" cy="2847461"/>
          </a:xfrm>
          <a:prstGeom prst="rect">
            <a:avLst/>
          </a:prstGeom>
        </p:spPr>
      </p:pic>
    </p:spTree>
    <p:extLst>
      <p:ext uri="{BB962C8B-B14F-4D97-AF65-F5344CB8AC3E}">
        <p14:creationId xmlns:p14="http://schemas.microsoft.com/office/powerpoint/2010/main" val="3927233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670" y="28708"/>
            <a:ext cx="9138330" cy="5704548"/>
          </a:xfrm>
          <a:prstGeom prst="rect">
            <a:avLst/>
          </a:prstGeom>
          <a:solidFill>
            <a:schemeClr val="accent3">
              <a:lumMod val="40000"/>
              <a:lumOff val="60000"/>
            </a:schemeClr>
          </a:solidFill>
        </p:spPr>
      </p:sp>
      <p:sp>
        <p:nvSpPr>
          <p:cNvPr id="5" name="Freeform 4"/>
          <p:cNvSpPr/>
          <p:nvPr/>
        </p:nvSpPr>
        <p:spPr>
          <a:xfrm>
            <a:off x="2346875" y="653022"/>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2"/>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Barriers</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In</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6695465" y="1364767"/>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7" name="Freeform 6"/>
          <p:cNvSpPr/>
          <p:nvPr/>
        </p:nvSpPr>
        <p:spPr>
          <a:xfrm>
            <a:off x="7267491" y="58466"/>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Filtering</a:t>
            </a:r>
          </a:p>
        </p:txBody>
      </p:sp>
      <p:sp>
        <p:nvSpPr>
          <p:cNvPr id="8" name="Freeform 7"/>
          <p:cNvSpPr/>
          <p:nvPr/>
        </p:nvSpPr>
        <p:spPr>
          <a:xfrm rot="33480">
            <a:off x="6903331" y="2649966"/>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7260139" y="200891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Emotions</a:t>
            </a:r>
            <a:endParaRPr lang="en-US" sz="1200" kern="1200" dirty="0"/>
          </a:p>
        </p:txBody>
      </p:sp>
      <p:sp>
        <p:nvSpPr>
          <p:cNvPr id="10" name="Freeform 9"/>
          <p:cNvSpPr/>
          <p:nvPr/>
        </p:nvSpPr>
        <p:spPr>
          <a:xfrm rot="1705644">
            <a:off x="6687576" y="3906031"/>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1" name="Freeform 10"/>
          <p:cNvSpPr/>
          <p:nvPr/>
        </p:nvSpPr>
        <p:spPr>
          <a:xfrm>
            <a:off x="7260142" y="3918532"/>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kern="1200" dirty="0"/>
              <a:t>Information Overload</a:t>
            </a:r>
          </a:p>
        </p:txBody>
      </p:sp>
      <p:sp>
        <p:nvSpPr>
          <p:cNvPr id="12" name="Freeform 11"/>
          <p:cNvSpPr/>
          <p:nvPr/>
        </p:nvSpPr>
        <p:spPr>
          <a:xfrm rot="19909008">
            <a:off x="1926048" y="3904927"/>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3" name="Freeform 12"/>
          <p:cNvSpPr/>
          <p:nvPr/>
        </p:nvSpPr>
        <p:spPr>
          <a:xfrm>
            <a:off x="32597" y="3921729"/>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lvl="0" algn="ctr" defTabSz="711200">
              <a:lnSpc>
                <a:spcPct val="90000"/>
              </a:lnSpc>
              <a:spcBef>
                <a:spcPct val="0"/>
              </a:spcBef>
              <a:spcAft>
                <a:spcPct val="35000"/>
              </a:spcAft>
            </a:pPr>
            <a:r>
              <a:rPr lang="en-US" sz="1600" kern="1200" dirty="0"/>
              <a:t>Defensiveness</a:t>
            </a:r>
          </a:p>
        </p:txBody>
      </p:sp>
      <p:sp>
        <p:nvSpPr>
          <p:cNvPr id="14" name="Freeform 13"/>
          <p:cNvSpPr/>
          <p:nvPr/>
        </p:nvSpPr>
        <p:spPr>
          <a:xfrm rot="21583170">
            <a:off x="1971738" y="2638202"/>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lvl="0" algn="ctr" defTabSz="533400">
              <a:lnSpc>
                <a:spcPct val="90000"/>
              </a:lnSpc>
              <a:spcBef>
                <a:spcPct val="0"/>
              </a:spcBef>
              <a:spcAft>
                <a:spcPct val="35000"/>
              </a:spcAft>
            </a:pPr>
            <a:endParaRPr lang="en-US" sz="1200" kern="1200"/>
          </a:p>
        </p:txBody>
      </p:sp>
      <p:sp>
        <p:nvSpPr>
          <p:cNvPr id="15" name="Freeform 14"/>
          <p:cNvSpPr/>
          <p:nvPr/>
        </p:nvSpPr>
        <p:spPr>
          <a:xfrm>
            <a:off x="32595" y="199172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Language</a:t>
            </a:r>
            <a:endParaRPr lang="en-US" sz="1200" kern="1200" dirty="0"/>
          </a:p>
        </p:txBody>
      </p:sp>
      <p:sp>
        <p:nvSpPr>
          <p:cNvPr id="16" name="Freeform 15"/>
          <p:cNvSpPr/>
          <p:nvPr/>
        </p:nvSpPr>
        <p:spPr>
          <a:xfrm rot="1688652">
            <a:off x="1926211" y="1349253"/>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7" name="Freeform 16"/>
          <p:cNvSpPr/>
          <p:nvPr/>
        </p:nvSpPr>
        <p:spPr>
          <a:xfrm>
            <a:off x="32586" y="2931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National Culture</a:t>
            </a:r>
          </a:p>
        </p:txBody>
      </p:sp>
    </p:spTree>
    <p:extLst>
      <p:ext uri="{BB962C8B-B14F-4D97-AF65-F5344CB8AC3E}">
        <p14:creationId xmlns:p14="http://schemas.microsoft.com/office/powerpoint/2010/main" val="33394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Filtering</a:t>
            </a:r>
          </a:p>
        </p:txBody>
      </p:sp>
      <p:sp>
        <p:nvSpPr>
          <p:cNvPr id="3" name="Content Placeholder 2"/>
          <p:cNvSpPr>
            <a:spLocks noGrp="1"/>
          </p:cNvSpPr>
          <p:nvPr>
            <p:ph idx="1"/>
          </p:nvPr>
        </p:nvSpPr>
        <p:spPr>
          <a:xfrm>
            <a:off x="323528" y="1417638"/>
            <a:ext cx="8363272" cy="3917032"/>
          </a:xfrm>
        </p:spPr>
        <p:txBody>
          <a:bodyPr>
            <a:noAutofit/>
          </a:bodyPr>
          <a:lstStyle/>
          <a:p>
            <a:pPr algn="just"/>
            <a:r>
              <a:rPr lang="en-GB" sz="2800" b="1" dirty="0"/>
              <a:t>Filtering </a:t>
            </a:r>
            <a:r>
              <a:rPr lang="en-GB" sz="2800" dirty="0"/>
              <a:t>is the deliberate manipulation of information to make it appear more favourable to the receiver.</a:t>
            </a:r>
          </a:p>
          <a:p>
            <a:pPr algn="just"/>
            <a:endParaRPr lang="en-GB" sz="2000" dirty="0"/>
          </a:p>
          <a:p>
            <a:pPr algn="just"/>
            <a:r>
              <a:rPr lang="en-US" sz="2000" dirty="0"/>
              <a:t>For example if someone tells you that </a:t>
            </a:r>
            <a:r>
              <a:rPr lang="en-US" sz="2000" b="1" dirty="0"/>
              <a:t>“Jack does good work.”</a:t>
            </a:r>
            <a:r>
              <a:rPr lang="en-US" sz="2000" dirty="0"/>
              <a:t> That could mean:</a:t>
            </a:r>
          </a:p>
          <a:p>
            <a:pPr lvl="1" algn="just"/>
            <a:r>
              <a:rPr lang="en-US" sz="2000" dirty="0"/>
              <a:t>Jack is one of our best. His work is always good.</a:t>
            </a:r>
          </a:p>
          <a:p>
            <a:pPr lvl="1" algn="just"/>
            <a:r>
              <a:rPr lang="en-US" sz="2000" dirty="0"/>
              <a:t>Jack is an average performer. His work is good, but not excellent.</a:t>
            </a:r>
          </a:p>
          <a:p>
            <a:pPr lvl="1" algn="just"/>
            <a:r>
              <a:rPr lang="en-US" sz="2000" dirty="0"/>
              <a:t>Jack does not meet our standards. He does good work but doesn’t produce results.</a:t>
            </a:r>
          </a:p>
        </p:txBody>
      </p:sp>
    </p:spTree>
    <p:extLst>
      <p:ext uri="{BB962C8B-B14F-4D97-AF65-F5344CB8AC3E}">
        <p14:creationId xmlns:p14="http://schemas.microsoft.com/office/powerpoint/2010/main" val="67575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Emotions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How a receiver feels when a message is received influences how he or she interprets it.</a:t>
            </a:r>
          </a:p>
          <a:p>
            <a:pPr marL="0" indent="0">
              <a:buNone/>
            </a:pPr>
            <a:endParaRPr lang="en-GB" dirty="0"/>
          </a:p>
          <a:p>
            <a:pPr marL="0" indent="0">
              <a:buNone/>
            </a:pPr>
            <a:r>
              <a:rPr lang="en-GB" dirty="0"/>
              <a:t>Extreme emotions are most likely to hinder effective communication.</a:t>
            </a:r>
          </a:p>
          <a:p>
            <a:pPr marL="0" indent="0">
              <a:buNone/>
            </a:pPr>
            <a:endParaRPr lang="en-GB" dirty="0"/>
          </a:p>
          <a:p>
            <a:pPr marL="0" indent="0">
              <a:buNone/>
            </a:pPr>
            <a:r>
              <a:rPr lang="en-GB" dirty="0"/>
              <a:t>In such instances, we often disregard our rational and objective thinking processes and substitute emotional judgments.</a:t>
            </a:r>
          </a:p>
        </p:txBody>
      </p:sp>
    </p:spTree>
    <p:extLst>
      <p:ext uri="{BB962C8B-B14F-4D97-AF65-F5344CB8AC3E}">
        <p14:creationId xmlns:p14="http://schemas.microsoft.com/office/powerpoint/2010/main" val="289560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Information overload</a:t>
            </a:r>
          </a:p>
        </p:txBody>
      </p:sp>
      <p:sp>
        <p:nvSpPr>
          <p:cNvPr id="3" name="Content Placeholder 2"/>
          <p:cNvSpPr>
            <a:spLocks noGrp="1"/>
          </p:cNvSpPr>
          <p:nvPr>
            <p:ph idx="1"/>
          </p:nvPr>
        </p:nvSpPr>
        <p:spPr/>
        <p:txBody>
          <a:bodyPr>
            <a:normAutofit fontScale="92500"/>
          </a:bodyPr>
          <a:lstStyle/>
          <a:p>
            <a:pPr marL="0" indent="0">
              <a:buNone/>
            </a:pPr>
            <a:r>
              <a:rPr lang="en-GB" b="1" dirty="0"/>
              <a:t>Information overload</a:t>
            </a:r>
            <a:r>
              <a:rPr lang="en-GB" dirty="0"/>
              <a:t>, is when information exceeds our processing capacity.</a:t>
            </a:r>
          </a:p>
          <a:p>
            <a:pPr marL="0" indent="0">
              <a:buNone/>
            </a:pPr>
            <a:endParaRPr lang="en-GB" dirty="0"/>
          </a:p>
          <a:p>
            <a:pPr marL="0" indent="0">
              <a:buNone/>
            </a:pPr>
            <a:endParaRPr lang="en-GB" dirty="0"/>
          </a:p>
          <a:p>
            <a:pPr marL="0" indent="0">
              <a:buNone/>
            </a:pPr>
            <a:endParaRPr lang="en-GB" dirty="0"/>
          </a:p>
          <a:p>
            <a:pPr marL="0" indent="0">
              <a:buNone/>
            </a:pPr>
            <a:r>
              <a:rPr lang="en-GB" dirty="0"/>
              <a:t>At times, anxiety, stress, medication and pain can impact a persons ability to process information. </a:t>
            </a:r>
          </a:p>
          <a:p>
            <a:pPr marL="0" indent="0">
              <a:buNone/>
            </a:pPr>
            <a:endParaRPr lang="en-GB" dirty="0"/>
          </a:p>
          <a:p>
            <a:pPr marL="0" indent="0">
              <a:buNone/>
            </a:pPr>
            <a:endParaRPr lang="en-GB" dirty="0"/>
          </a:p>
        </p:txBody>
      </p:sp>
      <p:pic>
        <p:nvPicPr>
          <p:cNvPr id="5" name="Graphic 4" descr="Brain in head">
            <a:extLst>
              <a:ext uri="{FF2B5EF4-FFF2-40B4-BE49-F238E27FC236}">
                <a16:creationId xmlns:a16="http://schemas.microsoft.com/office/drawing/2014/main" id="{BE543CC6-3172-43E6-A503-3381E821D7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63888" y="2564904"/>
            <a:ext cx="1656184" cy="1656184"/>
          </a:xfrm>
          <a:prstGeom prst="rect">
            <a:avLst/>
          </a:prstGeom>
        </p:spPr>
      </p:pic>
    </p:spTree>
    <p:extLst>
      <p:ext uri="{BB962C8B-B14F-4D97-AF65-F5344CB8AC3E}">
        <p14:creationId xmlns:p14="http://schemas.microsoft.com/office/powerpoint/2010/main" val="275726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Defensiveness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When people feel they’re being threatened, they tend to react in ways that hinder effective communication and reduce their ability to achieve mutual understanding.</a:t>
            </a:r>
          </a:p>
          <a:p>
            <a:pPr marL="0" indent="0">
              <a:buNone/>
            </a:pPr>
            <a:endParaRPr lang="en-GB" dirty="0"/>
          </a:p>
          <a:p>
            <a:pPr marL="0" indent="0">
              <a:buNone/>
            </a:pPr>
            <a:r>
              <a:rPr lang="en-GB" dirty="0"/>
              <a:t>They become defensive—verbally attacking others, making sarcastic remarks, being overly judgmental, or questioning others’ motives.</a:t>
            </a:r>
          </a:p>
          <a:p>
            <a:pPr marL="0" indent="0">
              <a:buNone/>
            </a:pPr>
            <a:endParaRPr lang="en-GB" dirty="0"/>
          </a:p>
          <a:p>
            <a:pPr marL="0" indent="0">
              <a:buNone/>
            </a:pPr>
            <a:r>
              <a:rPr lang="en-GB" dirty="0"/>
              <a:t>At times, anxiety, stress, medication and pain can cause people to become more defensive. </a:t>
            </a:r>
          </a:p>
        </p:txBody>
      </p:sp>
    </p:spTree>
    <p:extLst>
      <p:ext uri="{BB962C8B-B14F-4D97-AF65-F5344CB8AC3E}">
        <p14:creationId xmlns:p14="http://schemas.microsoft.com/office/powerpoint/2010/main" val="386255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Language</a:t>
            </a:r>
          </a:p>
        </p:txBody>
      </p:sp>
      <p:sp>
        <p:nvSpPr>
          <p:cNvPr id="3" name="Content Placeholder 2"/>
          <p:cNvSpPr>
            <a:spLocks noGrp="1"/>
          </p:cNvSpPr>
          <p:nvPr>
            <p:ph idx="1"/>
          </p:nvPr>
        </p:nvSpPr>
        <p:spPr/>
        <p:txBody>
          <a:bodyPr>
            <a:normAutofit/>
          </a:bodyPr>
          <a:lstStyle/>
          <a:p>
            <a:pPr marL="0" indent="0">
              <a:buNone/>
            </a:pPr>
            <a:r>
              <a:rPr lang="en-GB" dirty="0"/>
              <a:t>Customers may have a variety of language skills. </a:t>
            </a:r>
          </a:p>
          <a:p>
            <a:pPr marL="0" indent="0">
              <a:buNone/>
            </a:pPr>
            <a:endParaRPr lang="en-GB" dirty="0"/>
          </a:p>
          <a:p>
            <a:pPr marL="0" indent="0">
              <a:buNone/>
            </a:pPr>
            <a:r>
              <a:rPr lang="en-GB" dirty="0"/>
              <a:t>Ensure that the language that is used in any marketing is inclusive and accessible to all. </a:t>
            </a:r>
          </a:p>
        </p:txBody>
      </p:sp>
    </p:spTree>
    <p:extLst>
      <p:ext uri="{BB962C8B-B14F-4D97-AF65-F5344CB8AC3E}">
        <p14:creationId xmlns:p14="http://schemas.microsoft.com/office/powerpoint/2010/main" val="20270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National Culture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Customers will come from a variety of cultural backgrounds. </a:t>
            </a:r>
          </a:p>
          <a:p>
            <a:pPr marL="0" indent="0">
              <a:buNone/>
            </a:pPr>
            <a:endParaRPr lang="en-GB" dirty="0"/>
          </a:p>
          <a:p>
            <a:pPr marL="0" indent="0">
              <a:buNone/>
            </a:pPr>
            <a:r>
              <a:rPr lang="en-GB" dirty="0"/>
              <a:t>Speaking abruptly and directly maybe be the norm in one culture but considered rude in another culture. </a:t>
            </a:r>
          </a:p>
          <a:p>
            <a:pPr marL="0" indent="0">
              <a:buNone/>
            </a:pPr>
            <a:endParaRPr lang="en-GB" dirty="0"/>
          </a:p>
          <a:p>
            <a:pPr marL="0" indent="0">
              <a:buNone/>
            </a:pPr>
            <a:r>
              <a:rPr lang="en-GB" dirty="0"/>
              <a:t>Being cultural aware and responding in a non-judgemental and professional manner is essential when communicating with customers. </a:t>
            </a:r>
          </a:p>
        </p:txBody>
      </p:sp>
    </p:spTree>
    <p:extLst>
      <p:ext uri="{BB962C8B-B14F-4D97-AF65-F5344CB8AC3E}">
        <p14:creationId xmlns:p14="http://schemas.microsoft.com/office/powerpoint/2010/main" val="326398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USE FEEDBACK</a:t>
            </a:r>
          </a:p>
          <a:p>
            <a:pPr marL="0" indent="0">
              <a:buNone/>
            </a:pPr>
            <a:endParaRPr lang="en-GB" b="1" dirty="0"/>
          </a:p>
          <a:p>
            <a:r>
              <a:rPr lang="en-GB" dirty="0"/>
              <a:t>Many communication problems are directly attributed to misunderstanding and inaccuracies. </a:t>
            </a:r>
          </a:p>
          <a:p>
            <a:pPr marL="0" indent="0">
              <a:buNone/>
            </a:pPr>
            <a:endParaRPr lang="en-GB" dirty="0"/>
          </a:p>
          <a:p>
            <a:r>
              <a:rPr lang="en-GB" dirty="0"/>
              <a:t>These problems are less likely to occur if the business gets feedback, both verbal and nonverbal.</a:t>
            </a:r>
          </a:p>
        </p:txBody>
      </p:sp>
    </p:spTree>
    <p:extLst>
      <p:ext uri="{BB962C8B-B14F-4D97-AF65-F5344CB8AC3E}">
        <p14:creationId xmlns:p14="http://schemas.microsoft.com/office/powerpoint/2010/main" val="46213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SIMPLIFY LANGUAGE.</a:t>
            </a:r>
          </a:p>
          <a:p>
            <a:pPr marL="0" indent="0">
              <a:buNone/>
            </a:pPr>
            <a:endParaRPr lang="en-GB" b="1" dirty="0"/>
          </a:p>
          <a:p>
            <a:r>
              <a:rPr lang="en-GB" dirty="0"/>
              <a:t>Because language can be a barrier, a marketing team should consider the audience to whom the message is directed and tailor the language to them.</a:t>
            </a:r>
          </a:p>
          <a:p>
            <a:pPr marL="0" indent="0">
              <a:buNone/>
            </a:pPr>
            <a:endParaRPr lang="en-GB" dirty="0"/>
          </a:p>
          <a:p>
            <a:r>
              <a:rPr lang="en-GB" dirty="0"/>
              <a:t>Remember, effective communication is achieved when a message is both received and </a:t>
            </a:r>
            <a:r>
              <a:rPr lang="en-GB" i="1" dirty="0"/>
              <a:t>understood</a:t>
            </a:r>
            <a:r>
              <a:rPr lang="en-GB" dirty="0"/>
              <a:t>.</a:t>
            </a:r>
          </a:p>
        </p:txBody>
      </p:sp>
    </p:spTree>
    <p:extLst>
      <p:ext uri="{BB962C8B-B14F-4D97-AF65-F5344CB8AC3E}">
        <p14:creationId xmlns:p14="http://schemas.microsoft.com/office/powerpoint/2010/main" val="27270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LISTEN ACTIVELY</a:t>
            </a:r>
          </a:p>
          <a:p>
            <a:pPr marL="0" indent="0">
              <a:buNone/>
            </a:pPr>
            <a:endParaRPr lang="en-GB" b="1" dirty="0"/>
          </a:p>
          <a:p>
            <a:r>
              <a:rPr lang="en-GB" dirty="0"/>
              <a:t>When someone talks, we hear, but too often we don’t listen. </a:t>
            </a:r>
          </a:p>
          <a:p>
            <a:pPr marL="0" indent="0">
              <a:buNone/>
            </a:pPr>
            <a:endParaRPr lang="en-GB" dirty="0"/>
          </a:p>
          <a:p>
            <a:r>
              <a:rPr lang="en-GB" dirty="0"/>
              <a:t>Listening is an active search for meaning, whereas hearing is passive. </a:t>
            </a:r>
          </a:p>
          <a:p>
            <a:pPr marL="0" indent="0">
              <a:buNone/>
            </a:pPr>
            <a:endParaRPr lang="en-GB" dirty="0"/>
          </a:p>
          <a:p>
            <a:r>
              <a:rPr lang="en-GB" dirty="0"/>
              <a:t>In listening, the receiver is also putting effort into the communication.</a:t>
            </a:r>
          </a:p>
        </p:txBody>
      </p:sp>
    </p:spTree>
    <p:extLst>
      <p:ext uri="{BB962C8B-B14F-4D97-AF65-F5344CB8AC3E}">
        <p14:creationId xmlns:p14="http://schemas.microsoft.com/office/powerpoint/2010/main" val="292553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CONSTRAIN EMOTIONS</a:t>
            </a:r>
          </a:p>
          <a:p>
            <a:pPr marL="0" indent="0">
              <a:buNone/>
            </a:pPr>
            <a:endParaRPr lang="en-GB" b="1" dirty="0"/>
          </a:p>
          <a:p>
            <a:r>
              <a:rPr lang="en-GB" dirty="0"/>
              <a:t>It would be naïve to assume that customers users always communicate in a rational manner. </a:t>
            </a:r>
          </a:p>
          <a:p>
            <a:pPr marL="0" indent="0">
              <a:buNone/>
            </a:pPr>
            <a:endParaRPr lang="en-GB" dirty="0"/>
          </a:p>
          <a:p>
            <a:r>
              <a:rPr lang="en-GB" dirty="0"/>
              <a:t>A professional or customer who is upset over an issue is more likely to misconstrue incoming messages and fail to communicate his or her outgoing messages clearly and accurately. </a:t>
            </a:r>
          </a:p>
          <a:p>
            <a:pPr marL="0" indent="0">
              <a:buNone/>
            </a:pPr>
            <a:endParaRPr lang="en-GB" dirty="0"/>
          </a:p>
          <a:p>
            <a:r>
              <a:rPr lang="en-GB" dirty="0"/>
              <a:t>What to do? The simplest answer is to calm down and get emotions under control before communicating.</a:t>
            </a:r>
          </a:p>
        </p:txBody>
      </p:sp>
    </p:spTree>
    <p:extLst>
      <p:ext uri="{BB962C8B-B14F-4D97-AF65-F5344CB8AC3E}">
        <p14:creationId xmlns:p14="http://schemas.microsoft.com/office/powerpoint/2010/main" val="334183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WATCH NONVERBAL CUES</a:t>
            </a:r>
          </a:p>
          <a:p>
            <a:pPr marL="0" indent="0">
              <a:buNone/>
            </a:pPr>
            <a:endParaRPr lang="en-GB" b="1" dirty="0"/>
          </a:p>
          <a:p>
            <a:r>
              <a:rPr lang="en-GB" dirty="0"/>
              <a:t>If actions speak louder than words, then it’s important to make sure your actions align with and reinforce the words that go along with them.</a:t>
            </a:r>
          </a:p>
          <a:p>
            <a:pPr marL="0" indent="0">
              <a:buNone/>
            </a:pPr>
            <a:endParaRPr lang="en-GB" dirty="0"/>
          </a:p>
          <a:p>
            <a:r>
              <a:rPr lang="en-GB" dirty="0"/>
              <a:t>An effective communicator watches his or her nonverbal cues to ensure that they convey the desired message.</a:t>
            </a:r>
          </a:p>
          <a:p>
            <a:pPr marL="0" indent="0">
              <a:buNone/>
            </a:pPr>
            <a:endParaRPr lang="en-GB" dirty="0"/>
          </a:p>
        </p:txBody>
      </p:sp>
    </p:spTree>
    <p:extLst>
      <p:ext uri="{BB962C8B-B14F-4D97-AF65-F5344CB8AC3E}">
        <p14:creationId xmlns:p14="http://schemas.microsoft.com/office/powerpoint/2010/main" val="2633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29AE-D99B-47E5-B370-F97B8C2160A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1BB72D5-8C6E-4C08-AE16-B0B18B4FB935}"/>
              </a:ext>
            </a:extLst>
          </p:cNvPr>
          <p:cNvSpPr>
            <a:spLocks noGrp="1"/>
          </p:cNvSpPr>
          <p:nvPr>
            <p:ph idx="1"/>
          </p:nvPr>
        </p:nvSpPr>
        <p:spPr/>
        <p:txBody>
          <a:bodyPr/>
          <a:lstStyle/>
          <a:p>
            <a:r>
              <a:rPr lang="en-GB" dirty="0"/>
              <a:t>Please complete the Moodle quiz to revise what we have covered today. </a:t>
            </a:r>
          </a:p>
          <a:p>
            <a:pPr marL="0" indent="0">
              <a:buNone/>
            </a:pPr>
            <a:endParaRPr lang="en-GB" dirty="0"/>
          </a:p>
          <a:p>
            <a:r>
              <a:rPr lang="en-GB" dirty="0"/>
              <a:t>Password – message </a:t>
            </a:r>
          </a:p>
        </p:txBody>
      </p:sp>
    </p:spTree>
    <p:extLst>
      <p:ext uri="{BB962C8B-B14F-4D97-AF65-F5344CB8AC3E}">
        <p14:creationId xmlns:p14="http://schemas.microsoft.com/office/powerpoint/2010/main" val="11559453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FEAA-0E59-4607-AFB6-E464AF6F9F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CE5315-FE7B-4302-ACDA-C776B285FF74}"/>
              </a:ext>
            </a:extLst>
          </p:cNvPr>
          <p:cNvSpPr>
            <a:spLocks noGrp="1"/>
          </p:cNvSpPr>
          <p:nvPr>
            <p:ph idx="1"/>
          </p:nvPr>
        </p:nvSpPr>
        <p:spPr/>
        <p:txBody>
          <a:bodyPr>
            <a:normAutofit/>
          </a:bodyPr>
          <a:lstStyle/>
          <a:p>
            <a:pPr marL="0" indent="0">
              <a:buNone/>
            </a:pPr>
            <a:r>
              <a:rPr lang="en-GB" sz="1800" dirty="0" err="1"/>
              <a:t>Jijo's</a:t>
            </a:r>
            <a:r>
              <a:rPr lang="en-GB" sz="1800" dirty="0"/>
              <a:t> Skill Factory, 10 Barriers to Effective Communication, [video], Available </a:t>
            </a:r>
            <a:r>
              <a:rPr lang="en-GB" sz="1800" dirty="0">
                <a:hlinkClick r:id="rId2"/>
              </a:rPr>
              <a:t>https://www.youtube.com/watch?v=f5Tao6KHV5w</a:t>
            </a:r>
            <a:r>
              <a:rPr lang="en-GB" sz="1800" dirty="0"/>
              <a:t>, accessed – 14/05/2020</a:t>
            </a:r>
          </a:p>
          <a:p>
            <a:pPr marL="0" indent="0">
              <a:buNone/>
            </a:pPr>
            <a:endParaRPr lang="en-GB" sz="1800" dirty="0"/>
          </a:p>
          <a:p>
            <a:pPr marL="0" indent="0">
              <a:buNone/>
            </a:pPr>
            <a:endParaRPr lang="en-GB" sz="1800" dirty="0"/>
          </a:p>
          <a:p>
            <a:pPr marL="0" indent="0">
              <a:buNone/>
            </a:pPr>
            <a:r>
              <a:rPr lang="en-GB" sz="1800" dirty="0"/>
              <a:t>Rayudu, C., 2009, Communication, Global Media, Mumbai. Available from: ProQuest </a:t>
            </a:r>
            <a:r>
              <a:rPr lang="en-GB" sz="1800" dirty="0" err="1"/>
              <a:t>Ebook</a:t>
            </a:r>
            <a:r>
              <a:rPr lang="en-GB" sz="1800" dirty="0"/>
              <a:t> Central. [16 May 2020].</a:t>
            </a:r>
          </a:p>
        </p:txBody>
      </p:sp>
    </p:spTree>
    <p:extLst>
      <p:ext uri="{BB962C8B-B14F-4D97-AF65-F5344CB8AC3E}">
        <p14:creationId xmlns:p14="http://schemas.microsoft.com/office/powerpoint/2010/main" val="609906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The key elements of the Shannon and Weaver’s model? </a:t>
            </a:r>
            <a:r>
              <a:rPr lang="en-GB" dirty="0" err="1"/>
              <a:t>Berlo’s</a:t>
            </a:r>
            <a:r>
              <a:rPr lang="en-GB" dirty="0"/>
              <a:t> Model? Schramm’s Model?</a:t>
            </a:r>
          </a:p>
          <a:p>
            <a:r>
              <a:rPr lang="en-GB" dirty="0"/>
              <a:t>What are the main barriers to communications?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313961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pic>
        <p:nvPicPr>
          <p:cNvPr id="5" name="Picture 4"/>
          <p:cNvPicPr>
            <a:picLocks noChangeAspect="1"/>
          </p:cNvPicPr>
          <p:nvPr/>
        </p:nvPicPr>
        <p:blipFill>
          <a:blip r:embed="rId3"/>
          <a:stretch>
            <a:fillRect/>
          </a:stretch>
        </p:blipFill>
        <p:spPr>
          <a:xfrm>
            <a:off x="827584" y="1405398"/>
            <a:ext cx="7704856" cy="4261073"/>
          </a:xfrm>
          <a:prstGeom prst="rect">
            <a:avLst/>
          </a:prstGeom>
        </p:spPr>
      </p:pic>
    </p:spTree>
    <p:extLst>
      <p:ext uri="{BB962C8B-B14F-4D97-AF65-F5344CB8AC3E}">
        <p14:creationId xmlns:p14="http://schemas.microsoft.com/office/powerpoint/2010/main" val="401275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150</TotalTime>
  <Words>2166</Words>
  <Application>Microsoft Office PowerPoint</Application>
  <PresentationFormat>On-screen Show (4:3)</PresentationFormat>
  <Paragraphs>238</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Myriad Pro</vt:lpstr>
      <vt:lpstr>Rockwell Condensed</vt:lpstr>
      <vt:lpstr>20140311PresentationUWTSDTemplate</vt:lpstr>
      <vt:lpstr>Certificate of Higher Education in Skills for the Workplace   Effective Team Working &amp; Communications (BMSK 4002) Communication Process &amp; Barriers</vt:lpstr>
      <vt:lpstr>PowerPoint Presentation</vt:lpstr>
      <vt:lpstr>In this session we will…..</vt:lpstr>
      <vt:lpstr>Communication Process</vt:lpstr>
      <vt:lpstr>Shannon and Weaver Model</vt:lpstr>
      <vt:lpstr>PowerPoint Presentation</vt:lpstr>
      <vt:lpstr>Components of Shannon and Weaver’s Model</vt:lpstr>
      <vt:lpstr>Activity</vt:lpstr>
      <vt:lpstr>Berlo’s Model of Communication</vt:lpstr>
      <vt:lpstr>PowerPoint Presentation</vt:lpstr>
      <vt:lpstr>Components of Berlo’s Model of Communication</vt:lpstr>
      <vt:lpstr>Components of Berlo’s Model of Communication</vt:lpstr>
      <vt:lpstr>Components of Berlo’s Model of Communication</vt:lpstr>
      <vt:lpstr>Components of Berlo’s Model of Communication</vt:lpstr>
      <vt:lpstr>Schramm’s Interactive Model</vt:lpstr>
      <vt:lpstr>Schramm’s Interactive Model</vt:lpstr>
      <vt:lpstr>Schramm’s Interactive Model</vt:lpstr>
      <vt:lpstr>PowerPoint Presentation</vt:lpstr>
      <vt:lpstr>Generic Communication Process Model</vt:lpstr>
      <vt:lpstr>The Communication Context/Situation</vt:lpstr>
      <vt:lpstr>PowerPoint Presentation</vt:lpstr>
      <vt:lpstr>PowerPoint Presentation</vt:lpstr>
      <vt:lpstr>What are ‘barriers’ to communication?</vt:lpstr>
      <vt:lpstr>Activity</vt:lpstr>
      <vt:lpstr>PowerPoint Presentation</vt:lpstr>
      <vt:lpstr>PowerPoint Presentation</vt:lpstr>
      <vt:lpstr>Filtering</vt:lpstr>
      <vt:lpstr>Emotions</vt:lpstr>
      <vt:lpstr>Information overload</vt:lpstr>
      <vt:lpstr>Defensiveness</vt:lpstr>
      <vt:lpstr>Language</vt:lpstr>
      <vt:lpstr>National Culture</vt:lpstr>
      <vt:lpstr>Overcoming the Barriers</vt:lpstr>
      <vt:lpstr>Overcoming the Barriers</vt:lpstr>
      <vt:lpstr>Overcoming the Barriers</vt:lpstr>
      <vt:lpstr>Overcoming the Barriers</vt:lpstr>
      <vt:lpstr>Overcoming the Barriers</vt:lpstr>
      <vt:lpstr>Activity</vt:lpstr>
      <vt:lpstr>References</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Process &amp; Barriers</dc:title>
  <dc:creator>Eric Osei</dc:creator>
  <cp:lastModifiedBy>Rebecca Kavanagh</cp:lastModifiedBy>
  <cp:revision>24</cp:revision>
  <dcterms:created xsi:type="dcterms:W3CDTF">2019-11-25T21:07:04Z</dcterms:created>
  <dcterms:modified xsi:type="dcterms:W3CDTF">2020-10-25T16:37:28Z</dcterms:modified>
</cp:coreProperties>
</file>