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70" r:id="rId2"/>
    <p:sldId id="271" r:id="rId3"/>
    <p:sldId id="272" r:id="rId4"/>
    <p:sldId id="273" r:id="rId5"/>
    <p:sldId id="275" r:id="rId6"/>
    <p:sldId id="276" r:id="rId7"/>
    <p:sldId id="277" r:id="rId8"/>
    <p:sldId id="281" r:id="rId9"/>
    <p:sldId id="278" r:id="rId10"/>
    <p:sldId id="279" r:id="rId11"/>
    <p:sldId id="28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14FE21-7826-4F98-ABF1-E2270D8950A9}" type="doc">
      <dgm:prSet loTypeId="urn:microsoft.com/office/officeart/2005/8/layout/process4" loCatId="list" qsTypeId="urn:microsoft.com/office/officeart/2005/8/quickstyle/simple1" qsCatId="simple" csTypeId="urn:microsoft.com/office/officeart/2005/8/colors/colorful5" csCatId="colorful" phldr="1"/>
      <dgm:spPr/>
      <dgm:t>
        <a:bodyPr/>
        <a:lstStyle/>
        <a:p>
          <a:endParaRPr lang="en-US"/>
        </a:p>
      </dgm:t>
    </dgm:pt>
    <dgm:pt modelId="{AE089EB9-5494-4BE8-A80B-E2C0DF2F6EC1}">
      <dgm:prSet phldrT="[Text]"/>
      <dgm:spPr/>
      <dgm:t>
        <a:bodyPr/>
        <a:lstStyle/>
        <a:p>
          <a:r>
            <a:rPr lang="en-GB" b="1" dirty="0"/>
            <a:t>Market Factors</a:t>
          </a:r>
          <a:endParaRPr lang="en-US" dirty="0"/>
        </a:p>
      </dgm:t>
    </dgm:pt>
    <dgm:pt modelId="{093F35DD-AB02-4368-A29F-3369A0A7AC9B}" type="parTrans" cxnId="{98D787A3-FE45-4231-9463-BDAF36CE44E4}">
      <dgm:prSet/>
      <dgm:spPr/>
      <dgm:t>
        <a:bodyPr/>
        <a:lstStyle/>
        <a:p>
          <a:endParaRPr lang="en-US"/>
        </a:p>
      </dgm:t>
    </dgm:pt>
    <dgm:pt modelId="{FE79C9C5-CFF3-46B6-B051-1F2594777F9F}" type="sibTrans" cxnId="{98D787A3-FE45-4231-9463-BDAF36CE44E4}">
      <dgm:prSet/>
      <dgm:spPr/>
      <dgm:t>
        <a:bodyPr/>
        <a:lstStyle/>
        <a:p>
          <a:endParaRPr lang="en-US"/>
        </a:p>
      </dgm:t>
    </dgm:pt>
    <dgm:pt modelId="{03840C98-96BB-4DFD-94D9-5D078DAB03D0}">
      <dgm:prSet phldrT="[Text]"/>
      <dgm:spPr/>
      <dgm:t>
        <a:bodyPr/>
        <a:lstStyle/>
        <a:p>
          <a:r>
            <a:rPr lang="en-US" dirty="0"/>
            <a:t>Target market includes sustainability professionals and green tourism stakeholders worldwide (Ferdinand and </a:t>
          </a:r>
          <a:r>
            <a:rPr lang="en-US" dirty="0" err="1"/>
            <a:t>Kitchin</a:t>
          </a:r>
          <a:r>
            <a:rPr lang="en-US" dirty="0"/>
            <a:t>, 2022).</a:t>
          </a:r>
        </a:p>
      </dgm:t>
    </dgm:pt>
    <dgm:pt modelId="{700E4ED2-F1CE-4B09-9D4C-EDC45771C699}" type="parTrans" cxnId="{FCAEE0D7-8A76-4156-9491-3FB514626460}">
      <dgm:prSet/>
      <dgm:spPr/>
      <dgm:t>
        <a:bodyPr/>
        <a:lstStyle/>
        <a:p>
          <a:endParaRPr lang="en-US"/>
        </a:p>
      </dgm:t>
    </dgm:pt>
    <dgm:pt modelId="{325E6C3C-9363-471E-9CF7-AA5176EC2AE6}" type="sibTrans" cxnId="{FCAEE0D7-8A76-4156-9491-3FB514626460}">
      <dgm:prSet/>
      <dgm:spPr/>
      <dgm:t>
        <a:bodyPr/>
        <a:lstStyle/>
        <a:p>
          <a:endParaRPr lang="en-US"/>
        </a:p>
      </dgm:t>
    </dgm:pt>
    <dgm:pt modelId="{F7339A91-DDEB-4D9F-831A-131110A52E4D}">
      <dgm:prSet/>
      <dgm:spPr/>
      <dgm:t>
        <a:bodyPr/>
        <a:lstStyle/>
        <a:p>
          <a:r>
            <a:rPr lang="en-US"/>
            <a:t>Demand for sustainable events is increasing among eco-conscious global audiences.</a:t>
          </a:r>
        </a:p>
      </dgm:t>
    </dgm:pt>
    <dgm:pt modelId="{DFDDD8C9-E264-4BBB-B123-BF934BF8E48E}" type="parTrans" cxnId="{FC0EF6A5-2C09-46B5-8D2D-30132E060423}">
      <dgm:prSet/>
      <dgm:spPr/>
      <dgm:t>
        <a:bodyPr/>
        <a:lstStyle/>
        <a:p>
          <a:endParaRPr lang="en-US"/>
        </a:p>
      </dgm:t>
    </dgm:pt>
    <dgm:pt modelId="{B520F0BB-AE51-4826-8B0E-E9D4778034C7}" type="sibTrans" cxnId="{FC0EF6A5-2C09-46B5-8D2D-30132E060423}">
      <dgm:prSet/>
      <dgm:spPr/>
      <dgm:t>
        <a:bodyPr/>
        <a:lstStyle/>
        <a:p>
          <a:endParaRPr lang="en-US"/>
        </a:p>
      </dgm:t>
    </dgm:pt>
    <dgm:pt modelId="{F33FC8C6-0890-4AAA-A764-783CE58006D5}">
      <dgm:prSet/>
      <dgm:spPr/>
      <dgm:t>
        <a:bodyPr/>
        <a:lstStyle/>
        <a:p>
          <a:r>
            <a:rPr lang="en-US" dirty="0"/>
            <a:t>Unique value proposition offers authentic Welsh culture and hospitality experiences (</a:t>
          </a:r>
          <a:r>
            <a:rPr lang="en-US" dirty="0" err="1"/>
            <a:t>Pernecky</a:t>
          </a:r>
          <a:r>
            <a:rPr lang="en-US" dirty="0"/>
            <a:t> and Luck, 2017).</a:t>
          </a:r>
        </a:p>
      </dgm:t>
    </dgm:pt>
    <dgm:pt modelId="{983A95F6-D1E6-4FCC-888F-FB1C3B1219B7}" type="parTrans" cxnId="{20A7A7FC-1EB1-469A-A362-86075CEE79C5}">
      <dgm:prSet/>
      <dgm:spPr/>
      <dgm:t>
        <a:bodyPr/>
        <a:lstStyle/>
        <a:p>
          <a:endParaRPr lang="en-US"/>
        </a:p>
      </dgm:t>
    </dgm:pt>
    <dgm:pt modelId="{8E9E67B7-47A7-40A1-A8AF-181611820BD6}" type="sibTrans" cxnId="{20A7A7FC-1EB1-469A-A362-86075CEE79C5}">
      <dgm:prSet/>
      <dgm:spPr/>
      <dgm:t>
        <a:bodyPr/>
        <a:lstStyle/>
        <a:p>
          <a:endParaRPr lang="en-US"/>
        </a:p>
      </dgm:t>
    </dgm:pt>
    <dgm:pt modelId="{78DF4AD6-A176-40EA-811D-04CB0909D494}">
      <dgm:prSet/>
      <dgm:spPr/>
      <dgm:t>
        <a:bodyPr/>
        <a:lstStyle/>
        <a:p>
          <a:r>
            <a:rPr lang="en-US" dirty="0"/>
            <a:t>Competitive edge lies in focus on 'sense of place' and sustainability.</a:t>
          </a:r>
        </a:p>
      </dgm:t>
    </dgm:pt>
    <dgm:pt modelId="{418319A8-9C80-4A36-8A1C-0BE06C43900E}" type="parTrans" cxnId="{7DFA910C-67F8-4DCB-8740-23166D1D2D45}">
      <dgm:prSet/>
      <dgm:spPr/>
      <dgm:t>
        <a:bodyPr/>
        <a:lstStyle/>
        <a:p>
          <a:endParaRPr lang="en-US"/>
        </a:p>
      </dgm:t>
    </dgm:pt>
    <dgm:pt modelId="{437AF293-2C7D-46FA-8062-1A1C329E04F1}" type="sibTrans" cxnId="{7DFA910C-67F8-4DCB-8740-23166D1D2D45}">
      <dgm:prSet/>
      <dgm:spPr/>
      <dgm:t>
        <a:bodyPr/>
        <a:lstStyle/>
        <a:p>
          <a:endParaRPr lang="en-US"/>
        </a:p>
      </dgm:t>
    </dgm:pt>
    <dgm:pt modelId="{6B16EA95-99FA-4B21-BDC3-37973ED08F4B}" type="pres">
      <dgm:prSet presAssocID="{E214FE21-7826-4F98-ABF1-E2270D8950A9}" presName="Name0" presStyleCnt="0">
        <dgm:presLayoutVars>
          <dgm:dir/>
          <dgm:animLvl val="lvl"/>
          <dgm:resizeHandles val="exact"/>
        </dgm:presLayoutVars>
      </dgm:prSet>
      <dgm:spPr/>
    </dgm:pt>
    <dgm:pt modelId="{F8D432A4-0B8E-4D1D-BDD1-868D1F36CBFC}" type="pres">
      <dgm:prSet presAssocID="{AE089EB9-5494-4BE8-A80B-E2C0DF2F6EC1}" presName="boxAndChildren" presStyleCnt="0"/>
      <dgm:spPr/>
    </dgm:pt>
    <dgm:pt modelId="{2D568D8A-87BD-4BBB-8343-8F4E092176B5}" type="pres">
      <dgm:prSet presAssocID="{AE089EB9-5494-4BE8-A80B-E2C0DF2F6EC1}" presName="parentTextBox" presStyleLbl="node1" presStyleIdx="0" presStyleCnt="1"/>
      <dgm:spPr/>
    </dgm:pt>
    <dgm:pt modelId="{5D35F7CD-4B45-4DC0-8551-E0A26AB7F023}" type="pres">
      <dgm:prSet presAssocID="{AE089EB9-5494-4BE8-A80B-E2C0DF2F6EC1}" presName="entireBox" presStyleLbl="node1" presStyleIdx="0" presStyleCnt="1"/>
      <dgm:spPr/>
    </dgm:pt>
    <dgm:pt modelId="{0C0A498D-BD4B-4AD5-A9A6-7772713983E4}" type="pres">
      <dgm:prSet presAssocID="{AE089EB9-5494-4BE8-A80B-E2C0DF2F6EC1}" presName="descendantBox" presStyleCnt="0"/>
      <dgm:spPr/>
    </dgm:pt>
    <dgm:pt modelId="{92693301-CBD0-403D-A66B-CED82405DA50}" type="pres">
      <dgm:prSet presAssocID="{03840C98-96BB-4DFD-94D9-5D078DAB03D0}" presName="childTextBox" presStyleLbl="fgAccFollowNode1" presStyleIdx="0" presStyleCnt="4">
        <dgm:presLayoutVars>
          <dgm:bulletEnabled val="1"/>
        </dgm:presLayoutVars>
      </dgm:prSet>
      <dgm:spPr/>
    </dgm:pt>
    <dgm:pt modelId="{E514CAA7-B7AE-47A6-ADD9-B2E688D6C7C9}" type="pres">
      <dgm:prSet presAssocID="{F7339A91-DDEB-4D9F-831A-131110A52E4D}" presName="childTextBox" presStyleLbl="fgAccFollowNode1" presStyleIdx="1" presStyleCnt="4">
        <dgm:presLayoutVars>
          <dgm:bulletEnabled val="1"/>
        </dgm:presLayoutVars>
      </dgm:prSet>
      <dgm:spPr/>
    </dgm:pt>
    <dgm:pt modelId="{9657E124-29B8-428F-BAC7-350BA386ECEB}" type="pres">
      <dgm:prSet presAssocID="{F33FC8C6-0890-4AAA-A764-783CE58006D5}" presName="childTextBox" presStyleLbl="fgAccFollowNode1" presStyleIdx="2" presStyleCnt="4">
        <dgm:presLayoutVars>
          <dgm:bulletEnabled val="1"/>
        </dgm:presLayoutVars>
      </dgm:prSet>
      <dgm:spPr/>
    </dgm:pt>
    <dgm:pt modelId="{F79820A9-D79B-4123-8000-D95DDA6CBE60}" type="pres">
      <dgm:prSet presAssocID="{78DF4AD6-A176-40EA-811D-04CB0909D494}" presName="childTextBox" presStyleLbl="fgAccFollowNode1" presStyleIdx="3" presStyleCnt="4">
        <dgm:presLayoutVars>
          <dgm:bulletEnabled val="1"/>
        </dgm:presLayoutVars>
      </dgm:prSet>
      <dgm:spPr/>
    </dgm:pt>
  </dgm:ptLst>
  <dgm:cxnLst>
    <dgm:cxn modelId="{7DFA910C-67F8-4DCB-8740-23166D1D2D45}" srcId="{AE089EB9-5494-4BE8-A80B-E2C0DF2F6EC1}" destId="{78DF4AD6-A176-40EA-811D-04CB0909D494}" srcOrd="3" destOrd="0" parTransId="{418319A8-9C80-4A36-8A1C-0BE06C43900E}" sibTransId="{437AF293-2C7D-46FA-8062-1A1C329E04F1}"/>
    <dgm:cxn modelId="{8B14A021-5DF2-4A97-977A-17B6B0DEC627}" type="presOf" srcId="{78DF4AD6-A176-40EA-811D-04CB0909D494}" destId="{F79820A9-D79B-4123-8000-D95DDA6CBE60}" srcOrd="0" destOrd="0" presId="urn:microsoft.com/office/officeart/2005/8/layout/process4"/>
    <dgm:cxn modelId="{69036035-5C6B-477B-A330-1AD7A54B915D}" type="presOf" srcId="{AE089EB9-5494-4BE8-A80B-E2C0DF2F6EC1}" destId="{2D568D8A-87BD-4BBB-8343-8F4E092176B5}" srcOrd="0" destOrd="0" presId="urn:microsoft.com/office/officeart/2005/8/layout/process4"/>
    <dgm:cxn modelId="{4275A255-09FE-4AD5-AEC7-9EC6A46CB0CE}" type="presOf" srcId="{F33FC8C6-0890-4AAA-A764-783CE58006D5}" destId="{9657E124-29B8-428F-BAC7-350BA386ECEB}" srcOrd="0" destOrd="0" presId="urn:microsoft.com/office/officeart/2005/8/layout/process4"/>
    <dgm:cxn modelId="{D422CA83-3F0A-4D15-A406-F042AF2CC311}" type="presOf" srcId="{03840C98-96BB-4DFD-94D9-5D078DAB03D0}" destId="{92693301-CBD0-403D-A66B-CED82405DA50}" srcOrd="0" destOrd="0" presId="urn:microsoft.com/office/officeart/2005/8/layout/process4"/>
    <dgm:cxn modelId="{26256486-44E1-4575-A114-E29E695562BB}" type="presOf" srcId="{F7339A91-DDEB-4D9F-831A-131110A52E4D}" destId="{E514CAA7-B7AE-47A6-ADD9-B2E688D6C7C9}" srcOrd="0" destOrd="0" presId="urn:microsoft.com/office/officeart/2005/8/layout/process4"/>
    <dgm:cxn modelId="{98D787A3-FE45-4231-9463-BDAF36CE44E4}" srcId="{E214FE21-7826-4F98-ABF1-E2270D8950A9}" destId="{AE089EB9-5494-4BE8-A80B-E2C0DF2F6EC1}" srcOrd="0" destOrd="0" parTransId="{093F35DD-AB02-4368-A29F-3369A0A7AC9B}" sibTransId="{FE79C9C5-CFF3-46B6-B051-1F2594777F9F}"/>
    <dgm:cxn modelId="{FC0EF6A5-2C09-46B5-8D2D-30132E060423}" srcId="{AE089EB9-5494-4BE8-A80B-E2C0DF2F6EC1}" destId="{F7339A91-DDEB-4D9F-831A-131110A52E4D}" srcOrd="1" destOrd="0" parTransId="{DFDDD8C9-E264-4BBB-B123-BF934BF8E48E}" sibTransId="{B520F0BB-AE51-4826-8B0E-E9D4778034C7}"/>
    <dgm:cxn modelId="{FCAEE0D7-8A76-4156-9491-3FB514626460}" srcId="{AE089EB9-5494-4BE8-A80B-E2C0DF2F6EC1}" destId="{03840C98-96BB-4DFD-94D9-5D078DAB03D0}" srcOrd="0" destOrd="0" parTransId="{700E4ED2-F1CE-4B09-9D4C-EDC45771C699}" sibTransId="{325E6C3C-9363-471E-9CF7-AA5176EC2AE6}"/>
    <dgm:cxn modelId="{468DADDF-39A5-4AB0-A606-8EAA0525C87D}" type="presOf" srcId="{E214FE21-7826-4F98-ABF1-E2270D8950A9}" destId="{6B16EA95-99FA-4B21-BDC3-37973ED08F4B}" srcOrd="0" destOrd="0" presId="urn:microsoft.com/office/officeart/2005/8/layout/process4"/>
    <dgm:cxn modelId="{AEA192F9-62B3-4011-A893-CC1B89C890CA}" type="presOf" srcId="{AE089EB9-5494-4BE8-A80B-E2C0DF2F6EC1}" destId="{5D35F7CD-4B45-4DC0-8551-E0A26AB7F023}" srcOrd="1" destOrd="0" presId="urn:microsoft.com/office/officeart/2005/8/layout/process4"/>
    <dgm:cxn modelId="{20A7A7FC-1EB1-469A-A362-86075CEE79C5}" srcId="{AE089EB9-5494-4BE8-A80B-E2C0DF2F6EC1}" destId="{F33FC8C6-0890-4AAA-A764-783CE58006D5}" srcOrd="2" destOrd="0" parTransId="{983A95F6-D1E6-4FCC-888F-FB1C3B1219B7}" sibTransId="{8E9E67B7-47A7-40A1-A8AF-181611820BD6}"/>
    <dgm:cxn modelId="{79F5D04D-ABEC-427E-94D7-177EA0090BCF}" type="presParOf" srcId="{6B16EA95-99FA-4B21-BDC3-37973ED08F4B}" destId="{F8D432A4-0B8E-4D1D-BDD1-868D1F36CBFC}" srcOrd="0" destOrd="0" presId="urn:microsoft.com/office/officeart/2005/8/layout/process4"/>
    <dgm:cxn modelId="{2B089735-E0C8-450F-913C-5F69A694F6FE}" type="presParOf" srcId="{F8D432A4-0B8E-4D1D-BDD1-868D1F36CBFC}" destId="{2D568D8A-87BD-4BBB-8343-8F4E092176B5}" srcOrd="0" destOrd="0" presId="urn:microsoft.com/office/officeart/2005/8/layout/process4"/>
    <dgm:cxn modelId="{752BE9B8-87D3-4C43-B464-96923C73EA84}" type="presParOf" srcId="{F8D432A4-0B8E-4D1D-BDD1-868D1F36CBFC}" destId="{5D35F7CD-4B45-4DC0-8551-E0A26AB7F023}" srcOrd="1" destOrd="0" presId="urn:microsoft.com/office/officeart/2005/8/layout/process4"/>
    <dgm:cxn modelId="{D50D5F30-8EC0-45F7-B5C6-CCC581C02085}" type="presParOf" srcId="{F8D432A4-0B8E-4D1D-BDD1-868D1F36CBFC}" destId="{0C0A498D-BD4B-4AD5-A9A6-7772713983E4}" srcOrd="2" destOrd="0" presId="urn:microsoft.com/office/officeart/2005/8/layout/process4"/>
    <dgm:cxn modelId="{14C6C932-B324-4E96-AA2E-73425AC0DB33}" type="presParOf" srcId="{0C0A498D-BD4B-4AD5-A9A6-7772713983E4}" destId="{92693301-CBD0-403D-A66B-CED82405DA50}" srcOrd="0" destOrd="0" presId="urn:microsoft.com/office/officeart/2005/8/layout/process4"/>
    <dgm:cxn modelId="{02844841-ACC8-40B1-A1FA-D30737983676}" type="presParOf" srcId="{0C0A498D-BD4B-4AD5-A9A6-7772713983E4}" destId="{E514CAA7-B7AE-47A6-ADD9-B2E688D6C7C9}" srcOrd="1" destOrd="0" presId="urn:microsoft.com/office/officeart/2005/8/layout/process4"/>
    <dgm:cxn modelId="{8D37AE12-6799-4659-8365-55266F9B8CB1}" type="presParOf" srcId="{0C0A498D-BD4B-4AD5-A9A6-7772713983E4}" destId="{9657E124-29B8-428F-BAC7-350BA386ECEB}" srcOrd="2" destOrd="0" presId="urn:microsoft.com/office/officeart/2005/8/layout/process4"/>
    <dgm:cxn modelId="{A98F14C2-47E3-4C5B-BC3B-D5F332921F3B}" type="presParOf" srcId="{0C0A498D-BD4B-4AD5-A9A6-7772713983E4}" destId="{F79820A9-D79B-4123-8000-D95DDA6CBE60}" srcOrd="3"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AB06BA-3E12-4FEC-8622-A289785EB457}"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US"/>
        </a:p>
      </dgm:t>
    </dgm:pt>
    <dgm:pt modelId="{C103B38D-B5A8-4D17-B421-454801BF326C}">
      <dgm:prSet phldrT="[Text]"/>
      <dgm:spPr/>
      <dgm:t>
        <a:bodyPr/>
        <a:lstStyle/>
        <a:p>
          <a:r>
            <a:rPr lang="en-GB" b="1" dirty="0"/>
            <a:t>Operational Factors</a:t>
          </a:r>
          <a:endParaRPr lang="en-US" dirty="0"/>
        </a:p>
      </dgm:t>
    </dgm:pt>
    <dgm:pt modelId="{19109429-D1F8-4E8D-A24B-AF825A1284CD}" type="parTrans" cxnId="{9D007867-3A07-44EE-BCB2-11D951C51342}">
      <dgm:prSet/>
      <dgm:spPr/>
      <dgm:t>
        <a:bodyPr/>
        <a:lstStyle/>
        <a:p>
          <a:endParaRPr lang="en-US"/>
        </a:p>
      </dgm:t>
    </dgm:pt>
    <dgm:pt modelId="{597E6D4B-F8B3-4D12-957F-52C5FAA13BAC}" type="sibTrans" cxnId="{9D007867-3A07-44EE-BCB2-11D951C51342}">
      <dgm:prSet/>
      <dgm:spPr/>
      <dgm:t>
        <a:bodyPr/>
        <a:lstStyle/>
        <a:p>
          <a:endParaRPr lang="en-US"/>
        </a:p>
      </dgm:t>
    </dgm:pt>
    <dgm:pt modelId="{7D7AB404-1C4D-4A3E-B447-5204F6B53FE2}">
      <dgm:prSet phldrT="[Text]"/>
      <dgm:spPr/>
      <dgm:t>
        <a:bodyPr/>
        <a:lstStyle/>
        <a:p>
          <a:pPr algn="just"/>
          <a:r>
            <a:rPr lang="en-US" dirty="0"/>
            <a:t>Lighting powered through solar generators; minimal environmental impact ensured.</a:t>
          </a:r>
        </a:p>
      </dgm:t>
    </dgm:pt>
    <dgm:pt modelId="{8CD0CEE2-39AA-442E-A5E6-3ADB1BA20AEB}" type="parTrans" cxnId="{FF632CD6-A4DD-4DD6-A396-B056D8E31B19}">
      <dgm:prSet/>
      <dgm:spPr/>
      <dgm:t>
        <a:bodyPr/>
        <a:lstStyle/>
        <a:p>
          <a:endParaRPr lang="en-US"/>
        </a:p>
      </dgm:t>
    </dgm:pt>
    <dgm:pt modelId="{902543D5-E392-4666-A430-3E6E34046AC9}" type="sibTrans" cxnId="{FF632CD6-A4DD-4DD6-A396-B056D8E31B19}">
      <dgm:prSet/>
      <dgm:spPr/>
      <dgm:t>
        <a:bodyPr/>
        <a:lstStyle/>
        <a:p>
          <a:endParaRPr lang="en-US"/>
        </a:p>
      </dgm:t>
    </dgm:pt>
    <dgm:pt modelId="{3C9033BD-82E2-4AB9-AC2D-3C48697EBB07}">
      <dgm:prSet/>
      <dgm:spPr/>
      <dgm:t>
        <a:bodyPr/>
        <a:lstStyle/>
        <a:p>
          <a:pPr algn="just"/>
          <a:r>
            <a:rPr lang="en-US" dirty="0"/>
            <a:t>Parking space and EV-charging stations available on-site for guests (</a:t>
          </a:r>
          <a:r>
            <a:rPr lang="en-US" dirty="0" err="1"/>
            <a:t>Mihalic</a:t>
          </a:r>
          <a:r>
            <a:rPr lang="en-US" dirty="0"/>
            <a:t> et al., 2021).</a:t>
          </a:r>
        </a:p>
      </dgm:t>
    </dgm:pt>
    <dgm:pt modelId="{91D25712-1EA4-4FC2-9CD8-6E6D9E555C3C}" type="parTrans" cxnId="{1DF37E0F-03E1-4A3D-AD23-4403569D8BC4}">
      <dgm:prSet/>
      <dgm:spPr/>
      <dgm:t>
        <a:bodyPr/>
        <a:lstStyle/>
        <a:p>
          <a:endParaRPr lang="en-US"/>
        </a:p>
      </dgm:t>
    </dgm:pt>
    <dgm:pt modelId="{176A3211-84F5-4823-83E6-C9C6BA0B727F}" type="sibTrans" cxnId="{1DF37E0F-03E1-4A3D-AD23-4403569D8BC4}">
      <dgm:prSet/>
      <dgm:spPr/>
      <dgm:t>
        <a:bodyPr/>
        <a:lstStyle/>
        <a:p>
          <a:endParaRPr lang="en-US"/>
        </a:p>
      </dgm:t>
    </dgm:pt>
    <dgm:pt modelId="{36A9264B-3FEC-441B-981A-98BDB134D687}">
      <dgm:prSet/>
      <dgm:spPr/>
      <dgm:t>
        <a:bodyPr/>
        <a:lstStyle/>
        <a:p>
          <a:pPr algn="just"/>
          <a:r>
            <a:rPr lang="en-US"/>
            <a:t>Local transport services and shuttle arrangements to reduce carbon footprint.</a:t>
          </a:r>
          <a:endParaRPr lang="en-US" dirty="0"/>
        </a:p>
      </dgm:t>
    </dgm:pt>
    <dgm:pt modelId="{CCF3A119-33A2-4F05-9729-1FE36D6B210A}" type="parTrans" cxnId="{05DF8363-BC66-4AEC-BD16-D3D2FCFFBDCE}">
      <dgm:prSet/>
      <dgm:spPr/>
      <dgm:t>
        <a:bodyPr/>
        <a:lstStyle/>
        <a:p>
          <a:endParaRPr lang="en-US"/>
        </a:p>
      </dgm:t>
    </dgm:pt>
    <dgm:pt modelId="{66A058EC-1B64-4B16-91BC-F7A1E0FDB8AF}" type="sibTrans" cxnId="{05DF8363-BC66-4AEC-BD16-D3D2FCFFBDCE}">
      <dgm:prSet/>
      <dgm:spPr/>
      <dgm:t>
        <a:bodyPr/>
        <a:lstStyle/>
        <a:p>
          <a:endParaRPr lang="en-US"/>
        </a:p>
      </dgm:t>
    </dgm:pt>
    <dgm:pt modelId="{A2D9B541-4B1E-4C59-9253-299404012643}">
      <dgm:prSet/>
      <dgm:spPr/>
      <dgm:t>
        <a:bodyPr/>
        <a:lstStyle/>
        <a:p>
          <a:pPr algn="just"/>
          <a:r>
            <a:rPr lang="en-US"/>
            <a:t>Venue has suitable seating, presentation zones, and exhibit infrastructure.</a:t>
          </a:r>
          <a:endParaRPr lang="en-US" dirty="0"/>
        </a:p>
      </dgm:t>
    </dgm:pt>
    <dgm:pt modelId="{F68F036F-82C7-443A-B4B9-3A6C852DC3AB}" type="parTrans" cxnId="{1563DEBF-ED98-4EB8-8C06-16084823EE57}">
      <dgm:prSet/>
      <dgm:spPr/>
      <dgm:t>
        <a:bodyPr/>
        <a:lstStyle/>
        <a:p>
          <a:endParaRPr lang="en-US"/>
        </a:p>
      </dgm:t>
    </dgm:pt>
    <dgm:pt modelId="{832187FC-797F-4445-8D6D-2C00E9F27D61}" type="sibTrans" cxnId="{1563DEBF-ED98-4EB8-8C06-16084823EE57}">
      <dgm:prSet/>
      <dgm:spPr/>
      <dgm:t>
        <a:bodyPr/>
        <a:lstStyle/>
        <a:p>
          <a:endParaRPr lang="en-US"/>
        </a:p>
      </dgm:t>
    </dgm:pt>
    <dgm:pt modelId="{C5A22266-A5BF-4ED0-9CEF-6B151A01FFE3}">
      <dgm:prSet/>
      <dgm:spPr/>
      <dgm:t>
        <a:bodyPr/>
        <a:lstStyle/>
        <a:p>
          <a:pPr algn="just"/>
          <a:endParaRPr lang="en-GB" dirty="0"/>
        </a:p>
      </dgm:t>
    </dgm:pt>
    <dgm:pt modelId="{A60E8D9B-1FDF-4C48-9AA2-6EBF31E91450}" type="parTrans" cxnId="{57CC0D6D-C5C6-4D10-8653-17B159DE15B4}">
      <dgm:prSet/>
      <dgm:spPr/>
      <dgm:t>
        <a:bodyPr/>
        <a:lstStyle/>
        <a:p>
          <a:endParaRPr lang="en-US"/>
        </a:p>
      </dgm:t>
    </dgm:pt>
    <dgm:pt modelId="{35D5E90B-1BF6-4AA4-AF32-FFCD95B1EE3A}" type="sibTrans" cxnId="{57CC0D6D-C5C6-4D10-8653-17B159DE15B4}">
      <dgm:prSet/>
      <dgm:spPr/>
      <dgm:t>
        <a:bodyPr/>
        <a:lstStyle/>
        <a:p>
          <a:endParaRPr lang="en-US"/>
        </a:p>
      </dgm:t>
    </dgm:pt>
    <dgm:pt modelId="{BD86C475-4F64-4ED8-BF3D-285C5FF70065}" type="pres">
      <dgm:prSet presAssocID="{1BAB06BA-3E12-4FEC-8622-A289785EB457}" presName="Name0" presStyleCnt="0">
        <dgm:presLayoutVars>
          <dgm:dir/>
          <dgm:animLvl val="lvl"/>
          <dgm:resizeHandles/>
        </dgm:presLayoutVars>
      </dgm:prSet>
      <dgm:spPr/>
    </dgm:pt>
    <dgm:pt modelId="{BFB99AA5-1FA1-4807-B928-D28E5CD864AB}" type="pres">
      <dgm:prSet presAssocID="{C103B38D-B5A8-4D17-B421-454801BF326C}" presName="linNode" presStyleCnt="0"/>
      <dgm:spPr/>
    </dgm:pt>
    <dgm:pt modelId="{6036EBE2-AB17-41C1-B5EC-9D1936C521F7}" type="pres">
      <dgm:prSet presAssocID="{C103B38D-B5A8-4D17-B421-454801BF326C}" presName="parentShp" presStyleLbl="node1" presStyleIdx="0" presStyleCnt="1">
        <dgm:presLayoutVars>
          <dgm:bulletEnabled val="1"/>
        </dgm:presLayoutVars>
      </dgm:prSet>
      <dgm:spPr/>
    </dgm:pt>
    <dgm:pt modelId="{A7A9A89E-F847-4B29-A62B-DCF124C93921}" type="pres">
      <dgm:prSet presAssocID="{C103B38D-B5A8-4D17-B421-454801BF326C}" presName="childShp" presStyleLbl="bgAccFollowNode1" presStyleIdx="0" presStyleCnt="1">
        <dgm:presLayoutVars>
          <dgm:bulletEnabled val="1"/>
        </dgm:presLayoutVars>
      </dgm:prSet>
      <dgm:spPr/>
    </dgm:pt>
  </dgm:ptLst>
  <dgm:cxnLst>
    <dgm:cxn modelId="{FA25CD09-109D-4B43-BBC5-1FA011CD5498}" type="presOf" srcId="{C5A22266-A5BF-4ED0-9CEF-6B151A01FFE3}" destId="{A7A9A89E-F847-4B29-A62B-DCF124C93921}" srcOrd="0" destOrd="4" presId="urn:microsoft.com/office/officeart/2005/8/layout/vList6"/>
    <dgm:cxn modelId="{1DF37E0F-03E1-4A3D-AD23-4403569D8BC4}" srcId="{C103B38D-B5A8-4D17-B421-454801BF326C}" destId="{3C9033BD-82E2-4AB9-AC2D-3C48697EBB07}" srcOrd="1" destOrd="0" parTransId="{91D25712-1EA4-4FC2-9CD8-6E6D9E555C3C}" sibTransId="{176A3211-84F5-4823-83E6-C9C6BA0B727F}"/>
    <dgm:cxn modelId="{4B450E10-1715-4838-9A21-81D0A06848CE}" type="presOf" srcId="{C103B38D-B5A8-4D17-B421-454801BF326C}" destId="{6036EBE2-AB17-41C1-B5EC-9D1936C521F7}" srcOrd="0" destOrd="0" presId="urn:microsoft.com/office/officeart/2005/8/layout/vList6"/>
    <dgm:cxn modelId="{05DF8363-BC66-4AEC-BD16-D3D2FCFFBDCE}" srcId="{C103B38D-B5A8-4D17-B421-454801BF326C}" destId="{36A9264B-3FEC-441B-981A-98BDB134D687}" srcOrd="2" destOrd="0" parTransId="{CCF3A119-33A2-4F05-9729-1FE36D6B210A}" sibTransId="{66A058EC-1B64-4B16-91BC-F7A1E0FDB8AF}"/>
    <dgm:cxn modelId="{9D007867-3A07-44EE-BCB2-11D951C51342}" srcId="{1BAB06BA-3E12-4FEC-8622-A289785EB457}" destId="{C103B38D-B5A8-4D17-B421-454801BF326C}" srcOrd="0" destOrd="0" parTransId="{19109429-D1F8-4E8D-A24B-AF825A1284CD}" sibTransId="{597E6D4B-F8B3-4D12-957F-52C5FAA13BAC}"/>
    <dgm:cxn modelId="{57CC0D6D-C5C6-4D10-8653-17B159DE15B4}" srcId="{C103B38D-B5A8-4D17-B421-454801BF326C}" destId="{C5A22266-A5BF-4ED0-9CEF-6B151A01FFE3}" srcOrd="4" destOrd="0" parTransId="{A60E8D9B-1FDF-4C48-9AA2-6EBF31E91450}" sibTransId="{35D5E90B-1BF6-4AA4-AF32-FFCD95B1EE3A}"/>
    <dgm:cxn modelId="{84AC9589-829E-482C-89C0-E7F3A9C84190}" type="presOf" srcId="{36A9264B-3FEC-441B-981A-98BDB134D687}" destId="{A7A9A89E-F847-4B29-A62B-DCF124C93921}" srcOrd="0" destOrd="2" presId="urn:microsoft.com/office/officeart/2005/8/layout/vList6"/>
    <dgm:cxn modelId="{A5B9378B-D61A-4D8E-B2FE-0BE37D882C3F}" type="presOf" srcId="{3C9033BD-82E2-4AB9-AC2D-3C48697EBB07}" destId="{A7A9A89E-F847-4B29-A62B-DCF124C93921}" srcOrd="0" destOrd="1" presId="urn:microsoft.com/office/officeart/2005/8/layout/vList6"/>
    <dgm:cxn modelId="{8DFE868D-C6C6-4568-AB07-0FE4E0976EF7}" type="presOf" srcId="{1BAB06BA-3E12-4FEC-8622-A289785EB457}" destId="{BD86C475-4F64-4ED8-BF3D-285C5FF70065}" srcOrd="0" destOrd="0" presId="urn:microsoft.com/office/officeart/2005/8/layout/vList6"/>
    <dgm:cxn modelId="{1563DEBF-ED98-4EB8-8C06-16084823EE57}" srcId="{C103B38D-B5A8-4D17-B421-454801BF326C}" destId="{A2D9B541-4B1E-4C59-9253-299404012643}" srcOrd="3" destOrd="0" parTransId="{F68F036F-82C7-443A-B4B9-3A6C852DC3AB}" sibTransId="{832187FC-797F-4445-8D6D-2C00E9F27D61}"/>
    <dgm:cxn modelId="{FF632CD6-A4DD-4DD6-A396-B056D8E31B19}" srcId="{C103B38D-B5A8-4D17-B421-454801BF326C}" destId="{7D7AB404-1C4D-4A3E-B447-5204F6B53FE2}" srcOrd="0" destOrd="0" parTransId="{8CD0CEE2-39AA-442E-A5E6-3ADB1BA20AEB}" sibTransId="{902543D5-E392-4666-A430-3E6E34046AC9}"/>
    <dgm:cxn modelId="{B60560EE-A6C1-448D-915D-8479BFB7868D}" type="presOf" srcId="{A2D9B541-4B1E-4C59-9253-299404012643}" destId="{A7A9A89E-F847-4B29-A62B-DCF124C93921}" srcOrd="0" destOrd="3" presId="urn:microsoft.com/office/officeart/2005/8/layout/vList6"/>
    <dgm:cxn modelId="{4F8A16F0-6153-4410-8A11-5C2B9574A9E1}" type="presOf" srcId="{7D7AB404-1C4D-4A3E-B447-5204F6B53FE2}" destId="{A7A9A89E-F847-4B29-A62B-DCF124C93921}" srcOrd="0" destOrd="0" presId="urn:microsoft.com/office/officeart/2005/8/layout/vList6"/>
    <dgm:cxn modelId="{15E620B4-5571-4949-BEDD-7A04D45EFBF2}" type="presParOf" srcId="{BD86C475-4F64-4ED8-BF3D-285C5FF70065}" destId="{BFB99AA5-1FA1-4807-B928-D28E5CD864AB}" srcOrd="0" destOrd="0" presId="urn:microsoft.com/office/officeart/2005/8/layout/vList6"/>
    <dgm:cxn modelId="{F33E63BB-9403-44D0-8273-B563C33D92F4}" type="presParOf" srcId="{BFB99AA5-1FA1-4807-B928-D28E5CD864AB}" destId="{6036EBE2-AB17-41C1-B5EC-9D1936C521F7}" srcOrd="0" destOrd="0" presId="urn:microsoft.com/office/officeart/2005/8/layout/vList6"/>
    <dgm:cxn modelId="{3FBFB543-F1CA-4D9F-A1A9-792593FA87EF}" type="presParOf" srcId="{BFB99AA5-1FA1-4807-B928-D28E5CD864AB}" destId="{A7A9A89E-F847-4B29-A62B-DCF124C9392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5F7CD-4B45-4DC0-8551-E0A26AB7F023}">
      <dsp:nvSpPr>
        <dsp:cNvPr id="0" name=""/>
        <dsp:cNvSpPr/>
      </dsp:nvSpPr>
      <dsp:spPr>
        <a:xfrm>
          <a:off x="0" y="0"/>
          <a:ext cx="10515600" cy="435133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462280" numCol="1" spcCol="1270" anchor="ctr" anchorCtr="0">
          <a:noAutofit/>
        </a:bodyPr>
        <a:lstStyle/>
        <a:p>
          <a:pPr marL="0" lvl="0" indent="0" algn="ctr" defTabSz="2889250">
            <a:lnSpc>
              <a:spcPct val="90000"/>
            </a:lnSpc>
            <a:spcBef>
              <a:spcPct val="0"/>
            </a:spcBef>
            <a:spcAft>
              <a:spcPct val="35000"/>
            </a:spcAft>
            <a:buNone/>
          </a:pPr>
          <a:r>
            <a:rPr lang="en-GB" sz="6500" b="1" kern="1200" dirty="0"/>
            <a:t>Market Factors</a:t>
          </a:r>
          <a:endParaRPr lang="en-US" sz="6500" kern="1200" dirty="0"/>
        </a:p>
      </dsp:txBody>
      <dsp:txXfrm>
        <a:off x="0" y="0"/>
        <a:ext cx="10515600" cy="2349722"/>
      </dsp:txXfrm>
    </dsp:sp>
    <dsp:sp modelId="{92693301-CBD0-403D-A66B-CED82405DA50}">
      <dsp:nvSpPr>
        <dsp:cNvPr id="0" name=""/>
        <dsp:cNvSpPr/>
      </dsp:nvSpPr>
      <dsp:spPr>
        <a:xfrm>
          <a:off x="0" y="2262695"/>
          <a:ext cx="2628899" cy="2001615"/>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dirty="0"/>
            <a:t>Target market includes sustainability professionals and green tourism stakeholders worldwide (Ferdinand and </a:t>
          </a:r>
          <a:r>
            <a:rPr lang="en-US" sz="1900" kern="1200" dirty="0" err="1"/>
            <a:t>Kitchin</a:t>
          </a:r>
          <a:r>
            <a:rPr lang="en-US" sz="1900" kern="1200" dirty="0"/>
            <a:t>, 2022).</a:t>
          </a:r>
        </a:p>
      </dsp:txBody>
      <dsp:txXfrm>
        <a:off x="0" y="2262695"/>
        <a:ext cx="2628899" cy="2001615"/>
      </dsp:txXfrm>
    </dsp:sp>
    <dsp:sp modelId="{E514CAA7-B7AE-47A6-ADD9-B2E688D6C7C9}">
      <dsp:nvSpPr>
        <dsp:cNvPr id="0" name=""/>
        <dsp:cNvSpPr/>
      </dsp:nvSpPr>
      <dsp:spPr>
        <a:xfrm>
          <a:off x="2628900" y="2262695"/>
          <a:ext cx="2628899" cy="2001615"/>
        </a:xfrm>
        <a:prstGeom prst="rect">
          <a:avLst/>
        </a:prstGeom>
        <a:solidFill>
          <a:schemeClr val="accent5">
            <a:tint val="40000"/>
            <a:alpha val="90000"/>
            <a:hueOff val="-3981555"/>
            <a:satOff val="889"/>
            <a:lumOff val="134"/>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a:t>Demand for sustainable events is increasing among eco-conscious global audiences.</a:t>
          </a:r>
        </a:p>
      </dsp:txBody>
      <dsp:txXfrm>
        <a:off x="2628900" y="2262695"/>
        <a:ext cx="2628899" cy="2001615"/>
      </dsp:txXfrm>
    </dsp:sp>
    <dsp:sp modelId="{9657E124-29B8-428F-BAC7-350BA386ECEB}">
      <dsp:nvSpPr>
        <dsp:cNvPr id="0" name=""/>
        <dsp:cNvSpPr/>
      </dsp:nvSpPr>
      <dsp:spPr>
        <a:xfrm>
          <a:off x="5257800" y="2262695"/>
          <a:ext cx="2628899" cy="2001615"/>
        </a:xfrm>
        <a:prstGeom prst="rect">
          <a:avLst/>
        </a:prstGeom>
        <a:solidFill>
          <a:schemeClr val="accent5">
            <a:tint val="40000"/>
            <a:alpha val="90000"/>
            <a:hueOff val="-7963110"/>
            <a:satOff val="1778"/>
            <a:lumOff val="267"/>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dirty="0"/>
            <a:t>Unique value proposition offers authentic Welsh culture and hospitality experiences (</a:t>
          </a:r>
          <a:r>
            <a:rPr lang="en-US" sz="1900" kern="1200" dirty="0" err="1"/>
            <a:t>Pernecky</a:t>
          </a:r>
          <a:r>
            <a:rPr lang="en-US" sz="1900" kern="1200" dirty="0"/>
            <a:t> and Luck, 2017).</a:t>
          </a:r>
        </a:p>
      </dsp:txBody>
      <dsp:txXfrm>
        <a:off x="5257800" y="2262695"/>
        <a:ext cx="2628899" cy="2001615"/>
      </dsp:txXfrm>
    </dsp:sp>
    <dsp:sp modelId="{F79820A9-D79B-4123-8000-D95DDA6CBE60}">
      <dsp:nvSpPr>
        <dsp:cNvPr id="0" name=""/>
        <dsp:cNvSpPr/>
      </dsp:nvSpPr>
      <dsp:spPr>
        <a:xfrm>
          <a:off x="7886700" y="2262695"/>
          <a:ext cx="2628899" cy="2001615"/>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dirty="0"/>
            <a:t>Competitive edge lies in focus on 'sense of place' and sustainability.</a:t>
          </a:r>
        </a:p>
      </dsp:txBody>
      <dsp:txXfrm>
        <a:off x="7886700" y="2262695"/>
        <a:ext cx="2628899" cy="20016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A9A89E-F847-4B29-A62B-DCF124C93921}">
      <dsp:nvSpPr>
        <dsp:cNvPr id="0" name=""/>
        <dsp:cNvSpPr/>
      </dsp:nvSpPr>
      <dsp:spPr>
        <a:xfrm>
          <a:off x="4206239" y="0"/>
          <a:ext cx="6309360" cy="4351338"/>
        </a:xfrm>
        <a:prstGeom prst="rightArrow">
          <a:avLst>
            <a:gd name="adj1" fmla="val 75000"/>
            <a:gd name="adj2" fmla="val 5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just" defTabSz="844550">
            <a:lnSpc>
              <a:spcPct val="90000"/>
            </a:lnSpc>
            <a:spcBef>
              <a:spcPct val="0"/>
            </a:spcBef>
            <a:spcAft>
              <a:spcPct val="15000"/>
            </a:spcAft>
            <a:buChar char="•"/>
          </a:pPr>
          <a:r>
            <a:rPr lang="en-US" sz="1900" kern="1200" dirty="0"/>
            <a:t>Lighting powered through solar generators; minimal environmental impact ensured.</a:t>
          </a:r>
        </a:p>
        <a:p>
          <a:pPr marL="171450" lvl="1" indent="-171450" algn="just" defTabSz="844550">
            <a:lnSpc>
              <a:spcPct val="90000"/>
            </a:lnSpc>
            <a:spcBef>
              <a:spcPct val="0"/>
            </a:spcBef>
            <a:spcAft>
              <a:spcPct val="15000"/>
            </a:spcAft>
            <a:buChar char="•"/>
          </a:pPr>
          <a:r>
            <a:rPr lang="en-US" sz="1900" kern="1200" dirty="0"/>
            <a:t>Parking space and EV-charging stations available on-site for guests (</a:t>
          </a:r>
          <a:r>
            <a:rPr lang="en-US" sz="1900" kern="1200" dirty="0" err="1"/>
            <a:t>Mihalic</a:t>
          </a:r>
          <a:r>
            <a:rPr lang="en-US" sz="1900" kern="1200" dirty="0"/>
            <a:t> et al., 2021).</a:t>
          </a:r>
        </a:p>
        <a:p>
          <a:pPr marL="171450" lvl="1" indent="-171450" algn="just" defTabSz="844550">
            <a:lnSpc>
              <a:spcPct val="90000"/>
            </a:lnSpc>
            <a:spcBef>
              <a:spcPct val="0"/>
            </a:spcBef>
            <a:spcAft>
              <a:spcPct val="15000"/>
            </a:spcAft>
            <a:buChar char="•"/>
          </a:pPr>
          <a:r>
            <a:rPr lang="en-US" sz="1900" kern="1200"/>
            <a:t>Local transport services and shuttle arrangements to reduce carbon footprint.</a:t>
          </a:r>
          <a:endParaRPr lang="en-US" sz="1900" kern="1200" dirty="0"/>
        </a:p>
        <a:p>
          <a:pPr marL="171450" lvl="1" indent="-171450" algn="just" defTabSz="844550">
            <a:lnSpc>
              <a:spcPct val="90000"/>
            </a:lnSpc>
            <a:spcBef>
              <a:spcPct val="0"/>
            </a:spcBef>
            <a:spcAft>
              <a:spcPct val="15000"/>
            </a:spcAft>
            <a:buChar char="•"/>
          </a:pPr>
          <a:r>
            <a:rPr lang="en-US" sz="1900" kern="1200"/>
            <a:t>Venue has suitable seating, presentation zones, and exhibit infrastructure.</a:t>
          </a:r>
          <a:endParaRPr lang="en-US" sz="1900" kern="1200" dirty="0"/>
        </a:p>
        <a:p>
          <a:pPr marL="171450" lvl="1" indent="-171450" algn="just" defTabSz="844550">
            <a:lnSpc>
              <a:spcPct val="90000"/>
            </a:lnSpc>
            <a:spcBef>
              <a:spcPct val="0"/>
            </a:spcBef>
            <a:spcAft>
              <a:spcPct val="15000"/>
            </a:spcAft>
            <a:buChar char="•"/>
          </a:pPr>
          <a:endParaRPr lang="en-GB" sz="1900" kern="1200" dirty="0"/>
        </a:p>
      </dsp:txBody>
      <dsp:txXfrm>
        <a:off x="4206239" y="543917"/>
        <a:ext cx="4677608" cy="3263504"/>
      </dsp:txXfrm>
    </dsp:sp>
    <dsp:sp modelId="{6036EBE2-AB17-41C1-B5EC-9D1936C521F7}">
      <dsp:nvSpPr>
        <dsp:cNvPr id="0" name=""/>
        <dsp:cNvSpPr/>
      </dsp:nvSpPr>
      <dsp:spPr>
        <a:xfrm>
          <a:off x="0" y="0"/>
          <a:ext cx="4206240" cy="435133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91440" rIns="182880" bIns="91440" numCol="1" spcCol="1270" anchor="ctr" anchorCtr="0">
          <a:noAutofit/>
        </a:bodyPr>
        <a:lstStyle/>
        <a:p>
          <a:pPr marL="0" lvl="0" indent="0" algn="ctr" defTabSz="2133600">
            <a:lnSpc>
              <a:spcPct val="90000"/>
            </a:lnSpc>
            <a:spcBef>
              <a:spcPct val="0"/>
            </a:spcBef>
            <a:spcAft>
              <a:spcPct val="35000"/>
            </a:spcAft>
            <a:buNone/>
          </a:pPr>
          <a:r>
            <a:rPr lang="en-GB" sz="4800" b="1" kern="1200" dirty="0"/>
            <a:t>Operational Factors</a:t>
          </a:r>
          <a:endParaRPr lang="en-US" sz="4800" kern="1200" dirty="0"/>
        </a:p>
      </dsp:txBody>
      <dsp:txXfrm>
        <a:off x="205332" y="205332"/>
        <a:ext cx="3795576" cy="394067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9D9A68-629A-4552-877D-D09294AE0678}" type="datetimeFigureOut">
              <a:rPr lang="en-GB" smtClean="0"/>
              <a:t>08/06/2025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BCCBC7-80B7-469F-A869-D0905222A318}" type="slidenum">
              <a:rPr lang="en-GB" smtClean="0"/>
              <a:t>‹#›</a:t>
            </a:fld>
            <a:endParaRPr lang="en-GB"/>
          </a:p>
        </p:txBody>
      </p:sp>
    </p:spTree>
    <p:extLst>
      <p:ext uri="{BB962C8B-B14F-4D97-AF65-F5344CB8AC3E}">
        <p14:creationId xmlns:p14="http://schemas.microsoft.com/office/powerpoint/2010/main" val="875610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national Year of Croeso 2025 campaign honors Welsh hospitality, variety, and culture (Traveltrade.com, 2025). It promotes ‘</a:t>
            </a:r>
            <a:r>
              <a:rPr lang="en-US" sz="1200" kern="1200" dirty="0" err="1">
                <a:solidFill>
                  <a:schemeClr val="tx1"/>
                </a:solidFill>
                <a:effectLst/>
                <a:latin typeface="+mn-lt"/>
                <a:ea typeface="+mn-ea"/>
                <a:cs typeface="+mn-cs"/>
              </a:rPr>
              <a:t>Croeso</a:t>
            </a:r>
            <a:r>
              <a:rPr lang="en-US" sz="1200" kern="1200" dirty="0">
                <a:solidFill>
                  <a:schemeClr val="tx1"/>
                </a:solidFill>
                <a:effectLst/>
                <a:latin typeface="+mn-lt"/>
                <a:ea typeface="+mn-ea"/>
                <a:cs typeface="+mn-cs"/>
              </a:rPr>
              <a:t>’, meaning ‘welcome’, combining market research and industry feedback to position Wales as a top destination for authentic, cultural, and sustainable experiences. MICE has a unique opportunity to host a global sustainability, eco-tourism, and responsible hospitality event (Bowden, 2025). The Green Croeso – Sustainable Tourism &amp; Eco-Hospitality Forum celebrates Wales' green hospitality pioneership, location, culture, and environment during the Year of Croeso. </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3</a:t>
            </a:fld>
            <a:endParaRPr lang="en-GB"/>
          </a:p>
        </p:txBody>
      </p:sp>
    </p:spTree>
    <p:extLst>
      <p:ext uri="{BB962C8B-B14F-4D97-AF65-F5344CB8AC3E}">
        <p14:creationId xmlns:p14="http://schemas.microsoft.com/office/powerpoint/2010/main" val="979965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Green Croeso Forum is a global sustainable tourism and hospitality conference and expo. The National Botanic Garden of Wales will host the two-day conference for aesthetic and thematic reasons (</a:t>
            </a:r>
            <a:r>
              <a:rPr lang="en-US" sz="1200" kern="1200" dirty="0" err="1">
                <a:solidFill>
                  <a:schemeClr val="tx1"/>
                </a:solidFill>
                <a:effectLst/>
                <a:latin typeface="+mn-lt"/>
                <a:ea typeface="+mn-ea"/>
                <a:cs typeface="+mn-cs"/>
              </a:rPr>
              <a:t>Loedphacharakamon</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Worakittikul</a:t>
            </a:r>
            <a:r>
              <a:rPr lang="en-US" sz="1200" kern="1200" dirty="0">
                <a:solidFill>
                  <a:schemeClr val="tx1"/>
                </a:solidFill>
                <a:effectLst/>
                <a:latin typeface="+mn-lt"/>
                <a:ea typeface="+mn-ea"/>
                <a:cs typeface="+mn-cs"/>
              </a:rPr>
              <a:t>, 2025). Keynote speeches, interactive workshops, panel discussions, and exhibitor exhibits will feature global and local eco-tourism and sustainable development specialists. Tourism operators, environmental NGOs, sustainability consultants, and policymakers can network and learn at the conference. In sustainable hotels and natural heritage areas, participants will experience Welsh ecotourism. Education, teamwork, and sustainability are Welsh ideals </a:t>
            </a:r>
            <a:r>
              <a:rPr lang="en-GB" sz="1200" kern="1200" dirty="0">
                <a:solidFill>
                  <a:schemeClr val="tx1"/>
                </a:solidFill>
                <a:effectLst/>
                <a:latin typeface="+mn-lt"/>
                <a:ea typeface="+mn-ea"/>
                <a:cs typeface="+mn-cs"/>
              </a:rPr>
              <a:t>(Wickham, Donnelly and French, 2020)</a:t>
            </a:r>
            <a:r>
              <a:rPr lang="en-US" sz="1200" kern="1200" dirty="0">
                <a:solidFill>
                  <a:schemeClr val="tx1"/>
                </a:solidFill>
                <a:effectLst/>
                <a:latin typeface="+mn-lt"/>
                <a:ea typeface="+mn-ea"/>
                <a:cs typeface="+mn-cs"/>
              </a:rPr>
              <a:t>. Community tourism, cultural preservation, and Welsh language projects will be promoted. Green Croeso will showcase Welsh language, culture, gastronomy, landscapes, and architecture with ‘sense of place’. The Year of Croeso initiative promotes sustainable tourism and ethical hospitality globally.</a:t>
            </a:r>
          </a:p>
          <a:p>
            <a:pPr algn="just"/>
            <a:r>
              <a:rPr lang="en-US" sz="1200" kern="1200" dirty="0">
                <a:solidFill>
                  <a:schemeClr val="tx1"/>
                </a:solidFill>
                <a:effectLst/>
                <a:latin typeface="+mn-lt"/>
                <a:ea typeface="+mn-ea"/>
                <a:cs typeface="+mn-cs"/>
              </a:rPr>
              <a:t> </a:t>
            </a:r>
            <a:br>
              <a:rPr lang="en-US"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4</a:t>
            </a:fld>
            <a:endParaRPr lang="en-GB"/>
          </a:p>
        </p:txBody>
      </p:sp>
    </p:spTree>
    <p:extLst>
      <p:ext uri="{BB962C8B-B14F-4D97-AF65-F5344CB8AC3E}">
        <p14:creationId xmlns:p14="http://schemas.microsoft.com/office/powerpoint/2010/main" val="4143140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Tourism, hospitality, and environmental players are addressed at the worldwide and domestic Green Croeso Forum. Sustainable tourism companies, eco-resort management, government tourist boards, environmental non-profits, university researchers, green technology providers, and travel influencers participate (Bladen et al., 2022). The program may attract students and early-career professionals seeking sustainable leadership. According to industry research, eco-friendly travel and hospitality services are popular. Global tourist polls reveal Gen Z and Millennials use ecotourism more (Fox et al., 2014). This demand makes industry-wide learning and innovation events, especially those that mix professional development with local experiences, popular. </a:t>
            </a:r>
          </a:p>
          <a:p>
            <a:pPr algn="just"/>
            <a:br>
              <a:rPr lang="en-US" sz="1200" kern="1200" dirty="0">
                <a:solidFill>
                  <a:schemeClr val="tx1"/>
                </a:solidFill>
                <a:effectLst/>
                <a:latin typeface="+mn-lt"/>
                <a:ea typeface="+mn-ea"/>
                <a:cs typeface="+mn-cs"/>
              </a:rPr>
            </a:br>
            <a:br>
              <a:rPr lang="en-US"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5</a:t>
            </a:fld>
            <a:endParaRPr lang="en-GB"/>
          </a:p>
        </p:txBody>
      </p:sp>
    </p:spTree>
    <p:extLst>
      <p:ext uri="{BB962C8B-B14F-4D97-AF65-F5344CB8AC3E}">
        <p14:creationId xmlns:p14="http://schemas.microsoft.com/office/powerpoint/2010/main" val="20908360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Cultural tourism conferences on sustainability in the UK are rare. The Responsible Tourism Partnership and European Ecotourism Network summits compete, but the Green Croeso Forum supports eco-hospitality, local heritage, and national tourism identity. The suggested event is highlighted. Visit Wales and tourism stakeholders will create a multi-channel marketing plan. Hotel and tourist specialists receive targeted email and LinkedIn, Eventbrite, and Instagram adverts. For credibility and engagement, content-driven PR will feature notable speakers, Welsh sustainable tourism success stories, and behind-the-scenes development updates. Working with global sustainability influencers will boost the campaign (Getz and Page, 2019). Through intellectual, environmental, and professional ties, the marketing method recruits delegates with comparable interests. Enter with early-bird and sponsored delegate tickets. </a:t>
            </a:r>
          </a:p>
          <a:p>
            <a:pPr algn="just"/>
            <a:br>
              <a:rPr lang="en-US"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6</a:t>
            </a:fld>
            <a:endParaRPr lang="en-GB"/>
          </a:p>
        </p:txBody>
      </p:sp>
    </p:spTree>
    <p:extLst>
      <p:ext uri="{BB962C8B-B14F-4D97-AF65-F5344CB8AC3E}">
        <p14:creationId xmlns:p14="http://schemas.microsoft.com/office/powerpoint/2010/main" val="225097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Welsh National Botanic Garden in Carmarthenshire is recommended for Green Croeso Forum (</a:t>
            </a:r>
            <a:r>
              <a:rPr lang="en-US" sz="1200" kern="1200" dirty="0" err="1">
                <a:solidFill>
                  <a:schemeClr val="tx1"/>
                </a:solidFill>
                <a:effectLst/>
                <a:latin typeface="+mn-lt"/>
                <a:ea typeface="+mn-ea"/>
                <a:cs typeface="+mn-cs"/>
              </a:rPr>
              <a:t>Rustan</a:t>
            </a:r>
            <a:r>
              <a:rPr lang="en-US" sz="1200" kern="1200" dirty="0">
                <a:solidFill>
                  <a:schemeClr val="tx1"/>
                </a:solidFill>
                <a:effectLst/>
                <a:latin typeface="+mn-lt"/>
                <a:ea typeface="+mn-ea"/>
                <a:cs typeface="+mn-cs"/>
              </a:rPr>
              <a:t>, 2024). This beautiful, eco-friendly architecture matches the event's sustainability focus. Cardiff and Swansea offer public transit and eco-friendly facility travel. Outdoor and indoor displays, keynotes, workshops, and breakout conversations are possible at the garden. Scientific and environmental credentials qualify it for the Green Croeso Forum. It offers catering, Wi-Fi, audio-visual support, and accessibility. Environmental credentials including biodiversity, energy efficiency, and community engagement enhance event goals. Event organizers, hospitality coordinators, sustainability advisers, marketers, audio-visual technicians, registration assistants, security, and eco-tour guides needed (</a:t>
            </a:r>
            <a:r>
              <a:rPr lang="en-US" sz="1200" kern="1200" dirty="0" err="1">
                <a:solidFill>
                  <a:schemeClr val="tx1"/>
                </a:solidFill>
                <a:effectLst/>
                <a:latin typeface="+mn-lt"/>
                <a:ea typeface="+mn-ea"/>
                <a:cs typeface="+mn-cs"/>
              </a:rPr>
              <a:t>Seraphin</a:t>
            </a:r>
            <a:r>
              <a:rPr lang="en-US" sz="1200" kern="1200" dirty="0">
                <a:solidFill>
                  <a:schemeClr val="tx1"/>
                </a:solidFill>
                <a:effectLst/>
                <a:latin typeface="+mn-lt"/>
                <a:ea typeface="+mn-ea"/>
                <a:cs typeface="+mn-cs"/>
              </a:rPr>
              <a:t> et al., 2020). Environmental and tourist colleges may handle logistics and delegation.</a:t>
            </a:r>
          </a:p>
          <a:p>
            <a:pPr algn="just"/>
            <a:r>
              <a:rPr lang="en-US" sz="1200" kern="1200" dirty="0">
                <a:solidFill>
                  <a:schemeClr val="tx1"/>
                </a:solidFill>
                <a:effectLst/>
                <a:latin typeface="+mn-lt"/>
                <a:ea typeface="+mn-ea"/>
                <a:cs typeface="+mn-cs"/>
              </a:rPr>
              <a:t> </a:t>
            </a:r>
            <a:br>
              <a:rPr lang="en-US" sz="1200" kern="1200" dirty="0">
                <a:solidFill>
                  <a:schemeClr val="tx1"/>
                </a:solidFill>
                <a:effectLst/>
                <a:latin typeface="+mn-lt"/>
                <a:ea typeface="+mn-ea"/>
                <a:cs typeface="+mn-cs"/>
              </a:rPr>
            </a:br>
            <a:br>
              <a:rPr lang="en-US"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7</a:t>
            </a:fld>
            <a:endParaRPr lang="en-GB"/>
          </a:p>
        </p:txBody>
      </p:sp>
    </p:spTree>
    <p:extLst>
      <p:ext uri="{BB962C8B-B14F-4D97-AF65-F5344CB8AC3E}">
        <p14:creationId xmlns:p14="http://schemas.microsoft.com/office/powerpoint/2010/main" val="33951419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Events will receive resources for quality and sustainability. Catering will use local organic ingredients, vegetarian options, and zero-waste packaging. Solar-powered and energy-efficient lighting and equipment will be used whenever possible. Private and electric car parking with shuttles from nearby rail stations reduces pollution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Koščak</a:t>
            </a:r>
            <a:r>
              <a:rPr lang="en-GB" sz="1200" kern="1200" dirty="0">
                <a:solidFill>
                  <a:schemeClr val="tx1"/>
                </a:solidFill>
                <a:effectLst/>
                <a:latin typeface="+mn-lt"/>
                <a:ea typeface="+mn-ea"/>
                <a:cs typeface="+mn-cs"/>
              </a:rPr>
              <a:t> and O’Rourke, 2020)</a:t>
            </a:r>
            <a:r>
              <a:rPr lang="en-US" sz="1200" kern="1200" dirty="0">
                <a:solidFill>
                  <a:schemeClr val="tx1"/>
                </a:solidFill>
                <a:effectLst/>
                <a:latin typeface="+mn-lt"/>
                <a:ea typeface="+mn-ea"/>
                <a:cs typeface="+mn-cs"/>
              </a:rPr>
              <a:t>. Ergonomic, inclusive seating will enhance educational spaces. Sign language interpreters, assistive listening equipment, and mobility-accessible spaces are available. Safe crowd management and food hygiene will occur. Its operational readiness and environmental and sensory appeal make it an attractive Green Croeso Forum host. Good resource management and qualified staff can sustain the event. </a:t>
            </a:r>
          </a:p>
          <a:p>
            <a:pPr algn="just"/>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8</a:t>
            </a:fld>
            <a:endParaRPr lang="en-GB"/>
          </a:p>
        </p:txBody>
      </p:sp>
    </p:spTree>
    <p:extLst>
      <p:ext uri="{BB962C8B-B14F-4D97-AF65-F5344CB8AC3E}">
        <p14:creationId xmlns:p14="http://schemas.microsoft.com/office/powerpoint/2010/main" val="353897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Quality, feasibility, and affordability are guaranteed by Green Croeso Forum finance. Full conference, workshops, exhibition, dinner, and eco-tour for 285 delegates cost £95. The expected ticket sales revenue is £27,075. A £3,000 Visit Wales support award will aid the government's Year of Croeso tourism campaign. Local eco-friendly Welsh companies wanting brand exposure will donate £500. Limit spending to £30,000. Venue rental (£7,000), catering and refreshments (£6,500), speaker fees and honorariums (£5,000), marketing and promotions (£3,000), staffing and security (£2,000), equipment and technical setup (£3,000), eco-tour logistics (£2,500), and insurance and administration (£ Sustainability, education, and cultural immersion are valuable. Small £575 extra should prevent losses. Use this surplus for follow-up, delegate feedback, or event planning. Affordable premium pricing creates value. Delegates will enjoy great programming, cultural linkages, and sustainable hospitality (</a:t>
            </a:r>
            <a:r>
              <a:rPr lang="en-US" sz="1200" kern="1200" dirty="0" err="1">
                <a:solidFill>
                  <a:schemeClr val="tx1"/>
                </a:solidFill>
                <a:effectLst/>
                <a:latin typeface="+mn-lt"/>
                <a:ea typeface="+mn-ea"/>
                <a:cs typeface="+mn-cs"/>
              </a:rPr>
              <a:t>Mihalic</a:t>
            </a:r>
            <a:r>
              <a:rPr lang="en-US" sz="1200" kern="1200" dirty="0">
                <a:solidFill>
                  <a:schemeClr val="tx1"/>
                </a:solidFill>
                <a:effectLst/>
                <a:latin typeface="+mn-lt"/>
                <a:ea typeface="+mn-ea"/>
                <a:cs typeface="+mn-cs"/>
              </a:rPr>
              <a:t> et al., 2021). Sponsorship provides brand exposure, exhibition space, promotional materials, and product placement during key sessions. This thorough budget makes the event affordable. </a:t>
            </a:r>
          </a:p>
          <a:p>
            <a:pPr algn="just"/>
            <a:br>
              <a:rPr lang="en-US"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9</a:t>
            </a:fld>
            <a:endParaRPr lang="en-GB"/>
          </a:p>
        </p:txBody>
      </p:sp>
    </p:spTree>
    <p:extLst>
      <p:ext uri="{BB962C8B-B14F-4D97-AF65-F5344CB8AC3E}">
        <p14:creationId xmlns:p14="http://schemas.microsoft.com/office/powerpoint/2010/main" val="2232389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Celebrate Croeso Year and satisfy worldwide demand for sustainable tourism and ethical hospitality at the strategically designed Green Croeso – Sustainable Tourism &amp; Eco-Hospitality Forum. Welsh culture and environmental concern will teach international delegates honestly and locally. Green business, ecotourism, and cultural preservation boost event markets. The site, people, resources, and operations are evaluated to satisfy national and global tourism goals. Financial planning makes the event's ticket sales and collaborations profitable. A culturally relevant and environmentally friendly venue, good marketing, and operational readiness may make MICE events successful. </a:t>
            </a:r>
          </a:p>
          <a:p>
            <a:pPr algn="just"/>
            <a:br>
              <a:rPr lang="en-US"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10</a:t>
            </a:fld>
            <a:endParaRPr lang="en-GB"/>
          </a:p>
        </p:txBody>
      </p:sp>
    </p:spTree>
    <p:extLst>
      <p:ext uri="{BB962C8B-B14F-4D97-AF65-F5344CB8AC3E}">
        <p14:creationId xmlns:p14="http://schemas.microsoft.com/office/powerpoint/2010/main" val="444391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11</a:t>
            </a:fld>
            <a:endParaRPr lang="en-GB"/>
          </a:p>
        </p:txBody>
      </p:sp>
    </p:spTree>
    <p:extLst>
      <p:ext uri="{BB962C8B-B14F-4D97-AF65-F5344CB8AC3E}">
        <p14:creationId xmlns:p14="http://schemas.microsoft.com/office/powerpoint/2010/main" val="957389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03946-5EC2-0DD8-F98B-E6FD449AAA9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CF3A9E-536F-DFD8-B92D-AB90A8DCA1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64EFAA0-8944-9894-C154-3B70FD6CE9F8}"/>
              </a:ext>
            </a:extLst>
          </p:cNvPr>
          <p:cNvSpPr>
            <a:spLocks noGrp="1"/>
          </p:cNvSpPr>
          <p:nvPr>
            <p:ph type="dt" sz="half" idx="10"/>
          </p:nvPr>
        </p:nvSpPr>
        <p:spPr/>
        <p:txBody>
          <a:bodyPr/>
          <a:lstStyle/>
          <a:p>
            <a:fld id="{88588ECE-D178-474A-980C-5D7068CA5A88}" type="datetimeFigureOut">
              <a:rPr lang="en-GB" smtClean="0"/>
              <a:t>08/06/2025</a:t>
            </a:fld>
            <a:endParaRPr lang="en-GB"/>
          </a:p>
        </p:txBody>
      </p:sp>
      <p:sp>
        <p:nvSpPr>
          <p:cNvPr id="5" name="Footer Placeholder 4">
            <a:extLst>
              <a:ext uri="{FF2B5EF4-FFF2-40B4-BE49-F238E27FC236}">
                <a16:creationId xmlns:a16="http://schemas.microsoft.com/office/drawing/2014/main" id="{BB209154-4CF1-56F5-730E-1E909F6F42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093622-DF5B-05C3-0DA6-E04F176EED85}"/>
              </a:ext>
            </a:extLst>
          </p:cNvPr>
          <p:cNvSpPr>
            <a:spLocks noGrp="1"/>
          </p:cNvSpPr>
          <p:nvPr>
            <p:ph type="sldNum" sz="quarter" idx="12"/>
          </p:nvPr>
        </p:nvSpPr>
        <p:spPr/>
        <p:txBody>
          <a:bodyPr/>
          <a:lstStyle/>
          <a:p>
            <a:fld id="{8E80B6EB-DFF6-462B-8DAA-615A61A82037}" type="slidenum">
              <a:rPr lang="en-GB" smtClean="0"/>
              <a:t>‹#›</a:t>
            </a:fld>
            <a:endParaRPr lang="en-GB"/>
          </a:p>
        </p:txBody>
      </p:sp>
    </p:spTree>
    <p:extLst>
      <p:ext uri="{BB962C8B-B14F-4D97-AF65-F5344CB8AC3E}">
        <p14:creationId xmlns:p14="http://schemas.microsoft.com/office/powerpoint/2010/main" val="1260534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8DCA8-1720-651E-2314-CF53F14A4F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75820-AC8A-8448-40A3-283FEF9B46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2DF716-3A76-39CA-B3BF-B116EA0605FD}"/>
              </a:ext>
            </a:extLst>
          </p:cNvPr>
          <p:cNvSpPr>
            <a:spLocks noGrp="1"/>
          </p:cNvSpPr>
          <p:nvPr>
            <p:ph type="dt" sz="half" idx="10"/>
          </p:nvPr>
        </p:nvSpPr>
        <p:spPr/>
        <p:txBody>
          <a:bodyPr/>
          <a:lstStyle/>
          <a:p>
            <a:fld id="{88588ECE-D178-474A-980C-5D7068CA5A88}" type="datetimeFigureOut">
              <a:rPr lang="en-GB" smtClean="0"/>
              <a:t>08/06/2025</a:t>
            </a:fld>
            <a:endParaRPr lang="en-GB"/>
          </a:p>
        </p:txBody>
      </p:sp>
      <p:sp>
        <p:nvSpPr>
          <p:cNvPr id="5" name="Footer Placeholder 4">
            <a:extLst>
              <a:ext uri="{FF2B5EF4-FFF2-40B4-BE49-F238E27FC236}">
                <a16:creationId xmlns:a16="http://schemas.microsoft.com/office/drawing/2014/main" id="{CCCE6A52-1B9F-A3F3-060E-B30CCB75D6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AAFCA2-FE3D-8104-173E-1FCA86C7E8C3}"/>
              </a:ext>
            </a:extLst>
          </p:cNvPr>
          <p:cNvSpPr>
            <a:spLocks noGrp="1"/>
          </p:cNvSpPr>
          <p:nvPr>
            <p:ph type="sldNum" sz="quarter" idx="12"/>
          </p:nvPr>
        </p:nvSpPr>
        <p:spPr/>
        <p:txBody>
          <a:bodyPr/>
          <a:lstStyle/>
          <a:p>
            <a:fld id="{8E80B6EB-DFF6-462B-8DAA-615A61A82037}" type="slidenum">
              <a:rPr lang="en-GB" smtClean="0"/>
              <a:t>‹#›</a:t>
            </a:fld>
            <a:endParaRPr lang="en-GB"/>
          </a:p>
        </p:txBody>
      </p:sp>
    </p:spTree>
    <p:extLst>
      <p:ext uri="{BB962C8B-B14F-4D97-AF65-F5344CB8AC3E}">
        <p14:creationId xmlns:p14="http://schemas.microsoft.com/office/powerpoint/2010/main" val="2590074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D3A4A-088C-3FF0-2E4C-4FEDC581EE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F5B514-3207-406C-E75B-D1854856561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619C0F-C2FB-18BD-4F42-3B68328CE373}"/>
              </a:ext>
            </a:extLst>
          </p:cNvPr>
          <p:cNvSpPr>
            <a:spLocks noGrp="1"/>
          </p:cNvSpPr>
          <p:nvPr>
            <p:ph type="dt" sz="half" idx="10"/>
          </p:nvPr>
        </p:nvSpPr>
        <p:spPr/>
        <p:txBody>
          <a:bodyPr/>
          <a:lstStyle/>
          <a:p>
            <a:fld id="{88588ECE-D178-474A-980C-5D7068CA5A88}" type="datetimeFigureOut">
              <a:rPr lang="en-GB" smtClean="0"/>
              <a:t>08/06/2025</a:t>
            </a:fld>
            <a:endParaRPr lang="en-GB"/>
          </a:p>
        </p:txBody>
      </p:sp>
      <p:sp>
        <p:nvSpPr>
          <p:cNvPr id="5" name="Footer Placeholder 4">
            <a:extLst>
              <a:ext uri="{FF2B5EF4-FFF2-40B4-BE49-F238E27FC236}">
                <a16:creationId xmlns:a16="http://schemas.microsoft.com/office/drawing/2014/main" id="{5F5D3F41-39CA-213A-F52A-89BDD168F8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2C5DC2-7D6E-3EB5-20FB-C208A3857B14}"/>
              </a:ext>
            </a:extLst>
          </p:cNvPr>
          <p:cNvSpPr>
            <a:spLocks noGrp="1"/>
          </p:cNvSpPr>
          <p:nvPr>
            <p:ph type="sldNum" sz="quarter" idx="12"/>
          </p:nvPr>
        </p:nvSpPr>
        <p:spPr/>
        <p:txBody>
          <a:bodyPr/>
          <a:lstStyle/>
          <a:p>
            <a:fld id="{8E80B6EB-DFF6-462B-8DAA-615A61A82037}" type="slidenum">
              <a:rPr lang="en-GB" smtClean="0"/>
              <a:t>‹#›</a:t>
            </a:fld>
            <a:endParaRPr lang="en-GB"/>
          </a:p>
        </p:txBody>
      </p:sp>
    </p:spTree>
    <p:extLst>
      <p:ext uri="{BB962C8B-B14F-4D97-AF65-F5344CB8AC3E}">
        <p14:creationId xmlns:p14="http://schemas.microsoft.com/office/powerpoint/2010/main" val="3165122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9B000-E89A-2AE8-5AE2-F0797B9F6E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5D20AE-FBD7-A1BE-884E-7A92165FCEC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9329CE-C333-6A12-F7B9-889D4CA8D1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1BBF41-A7E5-6761-1EB2-3ABB06AD8D70}"/>
              </a:ext>
            </a:extLst>
          </p:cNvPr>
          <p:cNvSpPr>
            <a:spLocks noGrp="1"/>
          </p:cNvSpPr>
          <p:nvPr>
            <p:ph type="dt" sz="half" idx="10"/>
          </p:nvPr>
        </p:nvSpPr>
        <p:spPr/>
        <p:txBody>
          <a:bodyPr/>
          <a:lstStyle/>
          <a:p>
            <a:fld id="{88588ECE-D178-474A-980C-5D7068CA5A88}" type="datetimeFigureOut">
              <a:rPr lang="en-GB" smtClean="0"/>
              <a:t>08/06/2025</a:t>
            </a:fld>
            <a:endParaRPr lang="en-GB"/>
          </a:p>
        </p:txBody>
      </p:sp>
      <p:sp>
        <p:nvSpPr>
          <p:cNvPr id="6" name="Footer Placeholder 5">
            <a:extLst>
              <a:ext uri="{FF2B5EF4-FFF2-40B4-BE49-F238E27FC236}">
                <a16:creationId xmlns:a16="http://schemas.microsoft.com/office/drawing/2014/main" id="{23A3E390-07EB-A174-B5C2-B91ACD78FC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32ECA4-0796-B89D-C148-3309D0079BC2}"/>
              </a:ext>
            </a:extLst>
          </p:cNvPr>
          <p:cNvSpPr>
            <a:spLocks noGrp="1"/>
          </p:cNvSpPr>
          <p:nvPr>
            <p:ph type="sldNum" sz="quarter" idx="12"/>
          </p:nvPr>
        </p:nvSpPr>
        <p:spPr/>
        <p:txBody>
          <a:bodyPr/>
          <a:lstStyle/>
          <a:p>
            <a:fld id="{8E80B6EB-DFF6-462B-8DAA-615A61A82037}" type="slidenum">
              <a:rPr lang="en-GB" smtClean="0"/>
              <a:t>‹#›</a:t>
            </a:fld>
            <a:endParaRPr lang="en-GB"/>
          </a:p>
        </p:txBody>
      </p:sp>
    </p:spTree>
    <p:extLst>
      <p:ext uri="{BB962C8B-B14F-4D97-AF65-F5344CB8AC3E}">
        <p14:creationId xmlns:p14="http://schemas.microsoft.com/office/powerpoint/2010/main" val="1111079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6C8E5-A9E7-5055-F17C-2B39A48B08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524311-1D39-E6AA-6E08-B99429E844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7448B5-034C-688E-529A-46C5354BDFE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3C8292-703F-D473-E8B3-D84456B0BD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EABB1B-C25A-2186-2C0B-C61C2A11889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A180904-BA84-47AF-E4FA-4699DA7B817C}"/>
              </a:ext>
            </a:extLst>
          </p:cNvPr>
          <p:cNvSpPr>
            <a:spLocks noGrp="1"/>
          </p:cNvSpPr>
          <p:nvPr>
            <p:ph type="dt" sz="half" idx="10"/>
          </p:nvPr>
        </p:nvSpPr>
        <p:spPr/>
        <p:txBody>
          <a:bodyPr/>
          <a:lstStyle/>
          <a:p>
            <a:fld id="{88588ECE-D178-474A-980C-5D7068CA5A88}" type="datetimeFigureOut">
              <a:rPr lang="en-GB" smtClean="0"/>
              <a:t>08/06/2025</a:t>
            </a:fld>
            <a:endParaRPr lang="en-GB"/>
          </a:p>
        </p:txBody>
      </p:sp>
      <p:sp>
        <p:nvSpPr>
          <p:cNvPr id="8" name="Footer Placeholder 7">
            <a:extLst>
              <a:ext uri="{FF2B5EF4-FFF2-40B4-BE49-F238E27FC236}">
                <a16:creationId xmlns:a16="http://schemas.microsoft.com/office/drawing/2014/main" id="{9EF80FF0-FF74-2B71-E020-833601003C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4C1080-3F83-243E-A70A-F2595076496F}"/>
              </a:ext>
            </a:extLst>
          </p:cNvPr>
          <p:cNvSpPr>
            <a:spLocks noGrp="1"/>
          </p:cNvSpPr>
          <p:nvPr>
            <p:ph type="sldNum" sz="quarter" idx="12"/>
          </p:nvPr>
        </p:nvSpPr>
        <p:spPr/>
        <p:txBody>
          <a:bodyPr/>
          <a:lstStyle/>
          <a:p>
            <a:fld id="{8E80B6EB-DFF6-462B-8DAA-615A61A82037}" type="slidenum">
              <a:rPr lang="en-GB" smtClean="0"/>
              <a:t>‹#›</a:t>
            </a:fld>
            <a:endParaRPr lang="en-GB"/>
          </a:p>
        </p:txBody>
      </p:sp>
    </p:spTree>
    <p:extLst>
      <p:ext uri="{BB962C8B-B14F-4D97-AF65-F5344CB8AC3E}">
        <p14:creationId xmlns:p14="http://schemas.microsoft.com/office/powerpoint/2010/main" val="1935329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7C83A-10C7-0C56-F8BD-9B8D3386BEC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ACD6D6-8FA7-11D6-FEFF-5FBCAFBECD9B}"/>
              </a:ext>
            </a:extLst>
          </p:cNvPr>
          <p:cNvSpPr>
            <a:spLocks noGrp="1"/>
          </p:cNvSpPr>
          <p:nvPr>
            <p:ph type="dt" sz="half" idx="10"/>
          </p:nvPr>
        </p:nvSpPr>
        <p:spPr/>
        <p:txBody>
          <a:bodyPr/>
          <a:lstStyle/>
          <a:p>
            <a:fld id="{88588ECE-D178-474A-980C-5D7068CA5A88}" type="datetimeFigureOut">
              <a:rPr lang="en-GB" smtClean="0"/>
              <a:t>08/06/2025</a:t>
            </a:fld>
            <a:endParaRPr lang="en-GB"/>
          </a:p>
        </p:txBody>
      </p:sp>
      <p:sp>
        <p:nvSpPr>
          <p:cNvPr id="4" name="Footer Placeholder 3">
            <a:extLst>
              <a:ext uri="{FF2B5EF4-FFF2-40B4-BE49-F238E27FC236}">
                <a16:creationId xmlns:a16="http://schemas.microsoft.com/office/drawing/2014/main" id="{C3B1879D-C2AB-786F-74B8-CA1092A0C71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988653C-D363-CFF4-ABF7-4D67E31928B2}"/>
              </a:ext>
            </a:extLst>
          </p:cNvPr>
          <p:cNvSpPr>
            <a:spLocks noGrp="1"/>
          </p:cNvSpPr>
          <p:nvPr>
            <p:ph type="sldNum" sz="quarter" idx="12"/>
          </p:nvPr>
        </p:nvSpPr>
        <p:spPr/>
        <p:txBody>
          <a:bodyPr/>
          <a:lstStyle/>
          <a:p>
            <a:fld id="{8E80B6EB-DFF6-462B-8DAA-615A61A82037}" type="slidenum">
              <a:rPr lang="en-GB" smtClean="0"/>
              <a:t>‹#›</a:t>
            </a:fld>
            <a:endParaRPr lang="en-GB"/>
          </a:p>
        </p:txBody>
      </p:sp>
    </p:spTree>
    <p:extLst>
      <p:ext uri="{BB962C8B-B14F-4D97-AF65-F5344CB8AC3E}">
        <p14:creationId xmlns:p14="http://schemas.microsoft.com/office/powerpoint/2010/main" val="3332537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26FD4C-D9EC-10F7-7436-153782190922}"/>
              </a:ext>
            </a:extLst>
          </p:cNvPr>
          <p:cNvSpPr>
            <a:spLocks noGrp="1"/>
          </p:cNvSpPr>
          <p:nvPr>
            <p:ph type="dt" sz="half" idx="10"/>
          </p:nvPr>
        </p:nvSpPr>
        <p:spPr/>
        <p:txBody>
          <a:bodyPr/>
          <a:lstStyle/>
          <a:p>
            <a:fld id="{88588ECE-D178-474A-980C-5D7068CA5A88}" type="datetimeFigureOut">
              <a:rPr lang="en-GB" smtClean="0"/>
              <a:t>08/06/2025</a:t>
            </a:fld>
            <a:endParaRPr lang="en-GB"/>
          </a:p>
        </p:txBody>
      </p:sp>
      <p:sp>
        <p:nvSpPr>
          <p:cNvPr id="3" name="Footer Placeholder 2">
            <a:extLst>
              <a:ext uri="{FF2B5EF4-FFF2-40B4-BE49-F238E27FC236}">
                <a16:creationId xmlns:a16="http://schemas.microsoft.com/office/drawing/2014/main" id="{78C252C7-1EDC-C4C3-C672-39AD8DB973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17440B-54A4-71B3-AED1-8547527D7B29}"/>
              </a:ext>
            </a:extLst>
          </p:cNvPr>
          <p:cNvSpPr>
            <a:spLocks noGrp="1"/>
          </p:cNvSpPr>
          <p:nvPr>
            <p:ph type="sldNum" sz="quarter" idx="12"/>
          </p:nvPr>
        </p:nvSpPr>
        <p:spPr/>
        <p:txBody>
          <a:bodyPr/>
          <a:lstStyle/>
          <a:p>
            <a:fld id="{8E80B6EB-DFF6-462B-8DAA-615A61A82037}" type="slidenum">
              <a:rPr lang="en-GB" smtClean="0"/>
              <a:t>‹#›</a:t>
            </a:fld>
            <a:endParaRPr lang="en-GB"/>
          </a:p>
        </p:txBody>
      </p:sp>
    </p:spTree>
    <p:extLst>
      <p:ext uri="{BB962C8B-B14F-4D97-AF65-F5344CB8AC3E}">
        <p14:creationId xmlns:p14="http://schemas.microsoft.com/office/powerpoint/2010/main" val="2244994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4014C-1D08-1DEC-9134-85BE3EE8CC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B24651-8D43-D662-FCFA-56508B41F2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67126D3-D3F1-1261-9E5D-2DB0C290EB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C08E01-CEDB-0D19-0A64-3D392B90BC27}"/>
              </a:ext>
            </a:extLst>
          </p:cNvPr>
          <p:cNvSpPr>
            <a:spLocks noGrp="1"/>
          </p:cNvSpPr>
          <p:nvPr>
            <p:ph type="dt" sz="half" idx="10"/>
          </p:nvPr>
        </p:nvSpPr>
        <p:spPr/>
        <p:txBody>
          <a:bodyPr/>
          <a:lstStyle/>
          <a:p>
            <a:fld id="{88588ECE-D178-474A-980C-5D7068CA5A88}" type="datetimeFigureOut">
              <a:rPr lang="en-GB" smtClean="0"/>
              <a:t>08/06/2025</a:t>
            </a:fld>
            <a:endParaRPr lang="en-GB"/>
          </a:p>
        </p:txBody>
      </p:sp>
      <p:sp>
        <p:nvSpPr>
          <p:cNvPr id="6" name="Footer Placeholder 5">
            <a:extLst>
              <a:ext uri="{FF2B5EF4-FFF2-40B4-BE49-F238E27FC236}">
                <a16:creationId xmlns:a16="http://schemas.microsoft.com/office/drawing/2014/main" id="{E7055BB6-1D62-575C-462C-E5849823C7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C03758-2458-6181-D75A-BC2FBE02E693}"/>
              </a:ext>
            </a:extLst>
          </p:cNvPr>
          <p:cNvSpPr>
            <a:spLocks noGrp="1"/>
          </p:cNvSpPr>
          <p:nvPr>
            <p:ph type="sldNum" sz="quarter" idx="12"/>
          </p:nvPr>
        </p:nvSpPr>
        <p:spPr/>
        <p:txBody>
          <a:bodyPr/>
          <a:lstStyle/>
          <a:p>
            <a:fld id="{8E80B6EB-DFF6-462B-8DAA-615A61A82037}" type="slidenum">
              <a:rPr lang="en-GB" smtClean="0"/>
              <a:t>‹#›</a:t>
            </a:fld>
            <a:endParaRPr lang="en-GB"/>
          </a:p>
        </p:txBody>
      </p:sp>
    </p:spTree>
    <p:extLst>
      <p:ext uri="{BB962C8B-B14F-4D97-AF65-F5344CB8AC3E}">
        <p14:creationId xmlns:p14="http://schemas.microsoft.com/office/powerpoint/2010/main" val="423849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384E-5ABC-585C-0E87-16397BEDAC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D2C33C-AEFD-A0CC-9C6A-B6D3D44019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3665A57-DC39-BC26-A47B-FC2EFAC1BE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3693E4-9631-FD3A-1699-6C8B598CB16B}"/>
              </a:ext>
            </a:extLst>
          </p:cNvPr>
          <p:cNvSpPr>
            <a:spLocks noGrp="1"/>
          </p:cNvSpPr>
          <p:nvPr>
            <p:ph type="dt" sz="half" idx="10"/>
          </p:nvPr>
        </p:nvSpPr>
        <p:spPr/>
        <p:txBody>
          <a:bodyPr/>
          <a:lstStyle/>
          <a:p>
            <a:fld id="{88588ECE-D178-474A-980C-5D7068CA5A88}" type="datetimeFigureOut">
              <a:rPr lang="en-GB" smtClean="0"/>
              <a:t>08/06/2025</a:t>
            </a:fld>
            <a:endParaRPr lang="en-GB"/>
          </a:p>
        </p:txBody>
      </p:sp>
      <p:sp>
        <p:nvSpPr>
          <p:cNvPr id="6" name="Footer Placeholder 5">
            <a:extLst>
              <a:ext uri="{FF2B5EF4-FFF2-40B4-BE49-F238E27FC236}">
                <a16:creationId xmlns:a16="http://schemas.microsoft.com/office/drawing/2014/main" id="{963A76F6-6D2E-19E0-E43D-E0B68CF058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245BEE-AFAC-ACAC-9AF1-08AD43037D5F}"/>
              </a:ext>
            </a:extLst>
          </p:cNvPr>
          <p:cNvSpPr>
            <a:spLocks noGrp="1"/>
          </p:cNvSpPr>
          <p:nvPr>
            <p:ph type="sldNum" sz="quarter" idx="12"/>
          </p:nvPr>
        </p:nvSpPr>
        <p:spPr/>
        <p:txBody>
          <a:bodyPr/>
          <a:lstStyle/>
          <a:p>
            <a:fld id="{8E80B6EB-DFF6-462B-8DAA-615A61A82037}" type="slidenum">
              <a:rPr lang="en-GB" smtClean="0"/>
              <a:t>‹#›</a:t>
            </a:fld>
            <a:endParaRPr lang="en-GB"/>
          </a:p>
        </p:txBody>
      </p:sp>
    </p:spTree>
    <p:extLst>
      <p:ext uri="{BB962C8B-B14F-4D97-AF65-F5344CB8AC3E}">
        <p14:creationId xmlns:p14="http://schemas.microsoft.com/office/powerpoint/2010/main" val="721488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85850-E285-C7D7-E970-4A438F2A85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FA6868-917C-4D7C-840E-65B1F2FC8D7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DD2542-B3EA-B35A-C35C-9A63AB91BA94}"/>
              </a:ext>
            </a:extLst>
          </p:cNvPr>
          <p:cNvSpPr>
            <a:spLocks noGrp="1"/>
          </p:cNvSpPr>
          <p:nvPr>
            <p:ph type="dt" sz="half" idx="10"/>
          </p:nvPr>
        </p:nvSpPr>
        <p:spPr/>
        <p:txBody>
          <a:bodyPr/>
          <a:lstStyle/>
          <a:p>
            <a:fld id="{88588ECE-D178-474A-980C-5D7068CA5A88}" type="datetimeFigureOut">
              <a:rPr lang="en-GB" smtClean="0"/>
              <a:t>08/06/2025</a:t>
            </a:fld>
            <a:endParaRPr lang="en-GB"/>
          </a:p>
        </p:txBody>
      </p:sp>
      <p:sp>
        <p:nvSpPr>
          <p:cNvPr id="5" name="Footer Placeholder 4">
            <a:extLst>
              <a:ext uri="{FF2B5EF4-FFF2-40B4-BE49-F238E27FC236}">
                <a16:creationId xmlns:a16="http://schemas.microsoft.com/office/drawing/2014/main" id="{B4FD3F7F-FC72-A85E-F0C8-A0ED7BA52E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123279-1C30-D106-C5AD-1EB437AD6AF9}"/>
              </a:ext>
            </a:extLst>
          </p:cNvPr>
          <p:cNvSpPr>
            <a:spLocks noGrp="1"/>
          </p:cNvSpPr>
          <p:nvPr>
            <p:ph type="sldNum" sz="quarter" idx="12"/>
          </p:nvPr>
        </p:nvSpPr>
        <p:spPr/>
        <p:txBody>
          <a:bodyPr/>
          <a:lstStyle/>
          <a:p>
            <a:fld id="{8E80B6EB-DFF6-462B-8DAA-615A61A82037}" type="slidenum">
              <a:rPr lang="en-GB" smtClean="0"/>
              <a:t>‹#›</a:t>
            </a:fld>
            <a:endParaRPr lang="en-GB"/>
          </a:p>
        </p:txBody>
      </p:sp>
    </p:spTree>
    <p:extLst>
      <p:ext uri="{BB962C8B-B14F-4D97-AF65-F5344CB8AC3E}">
        <p14:creationId xmlns:p14="http://schemas.microsoft.com/office/powerpoint/2010/main" val="1501312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D4EE82-3268-115E-BDF7-B457414555A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1D9364-43EB-483F-57A7-436923BF70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6BA9FC-C9D3-25B9-37A2-AA72C93AACA6}"/>
              </a:ext>
            </a:extLst>
          </p:cNvPr>
          <p:cNvSpPr>
            <a:spLocks noGrp="1"/>
          </p:cNvSpPr>
          <p:nvPr>
            <p:ph type="dt" sz="half" idx="10"/>
          </p:nvPr>
        </p:nvSpPr>
        <p:spPr/>
        <p:txBody>
          <a:bodyPr/>
          <a:lstStyle/>
          <a:p>
            <a:fld id="{88588ECE-D178-474A-980C-5D7068CA5A88}" type="datetimeFigureOut">
              <a:rPr lang="en-GB" smtClean="0"/>
              <a:t>08/06/2025</a:t>
            </a:fld>
            <a:endParaRPr lang="en-GB"/>
          </a:p>
        </p:txBody>
      </p:sp>
      <p:sp>
        <p:nvSpPr>
          <p:cNvPr id="5" name="Footer Placeholder 4">
            <a:extLst>
              <a:ext uri="{FF2B5EF4-FFF2-40B4-BE49-F238E27FC236}">
                <a16:creationId xmlns:a16="http://schemas.microsoft.com/office/drawing/2014/main" id="{C9811F89-7C73-1537-477D-67F2AE2C98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20A8A0-5761-9E6C-35CC-7788D6EF0CD2}"/>
              </a:ext>
            </a:extLst>
          </p:cNvPr>
          <p:cNvSpPr>
            <a:spLocks noGrp="1"/>
          </p:cNvSpPr>
          <p:nvPr>
            <p:ph type="sldNum" sz="quarter" idx="12"/>
          </p:nvPr>
        </p:nvSpPr>
        <p:spPr/>
        <p:txBody>
          <a:bodyPr/>
          <a:lstStyle/>
          <a:p>
            <a:fld id="{8E80B6EB-DFF6-462B-8DAA-615A61A82037}" type="slidenum">
              <a:rPr lang="en-GB" smtClean="0"/>
              <a:t>‹#›</a:t>
            </a:fld>
            <a:endParaRPr lang="en-GB"/>
          </a:p>
        </p:txBody>
      </p:sp>
    </p:spTree>
    <p:extLst>
      <p:ext uri="{BB962C8B-B14F-4D97-AF65-F5344CB8AC3E}">
        <p14:creationId xmlns:p14="http://schemas.microsoft.com/office/powerpoint/2010/main" val="2662850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0B0DA8-ED60-1043-CFDD-772E0A12F5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EE3B3-6423-A03B-FC5F-546BE7D904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215D65-E7CC-7072-7A1C-A11557415E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8588ECE-D178-474A-980C-5D7068CA5A88}" type="datetimeFigureOut">
              <a:rPr lang="en-GB" smtClean="0"/>
              <a:t>08/06/2025</a:t>
            </a:fld>
            <a:endParaRPr lang="en-GB"/>
          </a:p>
        </p:txBody>
      </p:sp>
      <p:sp>
        <p:nvSpPr>
          <p:cNvPr id="5" name="Footer Placeholder 4">
            <a:extLst>
              <a:ext uri="{FF2B5EF4-FFF2-40B4-BE49-F238E27FC236}">
                <a16:creationId xmlns:a16="http://schemas.microsoft.com/office/drawing/2014/main" id="{A8C2BF12-CD45-F626-9DD8-1FC0394201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78541BE-C011-D058-2846-C25AE498BF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E80B6EB-DFF6-462B-8DAA-615A61A82037}" type="slidenum">
              <a:rPr lang="en-GB" smtClean="0"/>
              <a:t>‹#›</a:t>
            </a:fld>
            <a:endParaRPr lang="en-GB"/>
          </a:p>
        </p:txBody>
      </p:sp>
    </p:spTree>
    <p:extLst>
      <p:ext uri="{BB962C8B-B14F-4D97-AF65-F5344CB8AC3E}">
        <p14:creationId xmlns:p14="http://schemas.microsoft.com/office/powerpoint/2010/main" val="646112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79141"/>
            <a:ext cx="9144000" cy="4719984"/>
          </a:xfrm>
        </p:spPr>
        <p:txBody>
          <a:bodyPr>
            <a:noAutofit/>
          </a:bodyPr>
          <a:lstStyle/>
          <a:p>
            <a:r>
              <a:rPr lang="en-GB" sz="3800" b="1" dirty="0"/>
              <a:t>BMIH6007</a:t>
            </a:r>
            <a:br>
              <a:rPr lang="en-GB" sz="3800" b="1" dirty="0"/>
            </a:br>
            <a:r>
              <a:rPr lang="en-US" sz="3800" b="1" dirty="0"/>
              <a:t>International Meetings Management for the Hotel Industry</a:t>
            </a:r>
            <a:br>
              <a:rPr lang="en-US" sz="3800" b="1" dirty="0"/>
            </a:br>
            <a:r>
              <a:rPr lang="en-GB" sz="3800" b="1" dirty="0"/>
              <a:t>Assignment 1: Feasibility Plan for an International Meeting / Event</a:t>
            </a:r>
            <a:br>
              <a:rPr lang="en-GB" sz="3800" b="1" dirty="0"/>
            </a:br>
            <a:r>
              <a:rPr lang="en-GB" sz="3800" b="1" dirty="0"/>
              <a:t>Event Theme: </a:t>
            </a:r>
            <a:r>
              <a:rPr lang="en-GB" sz="4000" b="1" dirty="0"/>
              <a:t>Event Theme: VISIT WALES’  = “YEAR OF CROESO 2025”</a:t>
            </a:r>
            <a:br>
              <a:rPr lang="en-GB" sz="3800" b="1" dirty="0"/>
            </a:br>
            <a:r>
              <a:rPr lang="en-US" sz="2400" b="1" dirty="0"/>
              <a:t>Green Croeso: Sustainable Tourism &amp; Eco-Hospitality </a:t>
            </a:r>
            <a:endParaRPr lang="en-GB" sz="3800" b="1" dirty="0"/>
          </a:p>
        </p:txBody>
      </p:sp>
      <p:sp>
        <p:nvSpPr>
          <p:cNvPr id="3" name="Subtitle 2"/>
          <p:cNvSpPr>
            <a:spLocks noGrp="1"/>
          </p:cNvSpPr>
          <p:nvPr>
            <p:ph type="subTitle" idx="1"/>
          </p:nvPr>
        </p:nvSpPr>
        <p:spPr>
          <a:xfrm>
            <a:off x="1524000" y="5553176"/>
            <a:ext cx="9144000" cy="830766"/>
          </a:xfrm>
        </p:spPr>
        <p:txBody>
          <a:bodyPr>
            <a:normAutofit lnSpcReduction="10000"/>
          </a:bodyPr>
          <a:lstStyle/>
          <a:p>
            <a:r>
              <a:rPr lang="en-GB" dirty="0"/>
              <a:t>Name: Salam Al-</a:t>
            </a:r>
            <a:r>
              <a:rPr lang="en-GB" dirty="0" err="1"/>
              <a:t>Masoud</a:t>
            </a:r>
            <a:endParaRPr lang="en-GB" dirty="0"/>
          </a:p>
          <a:p>
            <a:r>
              <a:rPr lang="en-GB" dirty="0"/>
              <a:t>ID: 2235444</a:t>
            </a:r>
          </a:p>
          <a:p>
            <a:endParaRPr lang="en-GB" dirty="0"/>
          </a:p>
          <a:p>
            <a:endParaRPr lang="en-GB" dirty="0"/>
          </a:p>
        </p:txBody>
      </p:sp>
    </p:spTree>
    <p:extLst>
      <p:ext uri="{BB962C8B-B14F-4D97-AF65-F5344CB8AC3E}">
        <p14:creationId xmlns:p14="http://schemas.microsoft.com/office/powerpoint/2010/main" val="1683604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Contents </a:t>
            </a:r>
          </a:p>
        </p:txBody>
      </p:sp>
      <p:sp>
        <p:nvSpPr>
          <p:cNvPr id="3" name="Content Placeholder 2"/>
          <p:cNvSpPr>
            <a:spLocks noGrp="1"/>
          </p:cNvSpPr>
          <p:nvPr>
            <p:ph idx="1"/>
          </p:nvPr>
        </p:nvSpPr>
        <p:spPr/>
        <p:txBody>
          <a:bodyPr/>
          <a:lstStyle/>
          <a:p>
            <a:pPr algn="just"/>
            <a:r>
              <a:rPr lang="en-GB" dirty="0"/>
              <a:t>Introduction</a:t>
            </a:r>
          </a:p>
          <a:p>
            <a:pPr algn="just"/>
            <a:r>
              <a:rPr lang="en-GB" dirty="0"/>
              <a:t>Event Content and Context</a:t>
            </a:r>
          </a:p>
          <a:p>
            <a:pPr algn="just"/>
            <a:r>
              <a:rPr lang="en-GB" dirty="0"/>
              <a:t>Market Factors</a:t>
            </a:r>
          </a:p>
          <a:p>
            <a:pPr algn="just"/>
            <a:r>
              <a:rPr lang="en-GB" dirty="0"/>
              <a:t>Operational Factors</a:t>
            </a:r>
          </a:p>
          <a:p>
            <a:pPr algn="just"/>
            <a:r>
              <a:rPr lang="en-GB" dirty="0"/>
              <a:t>Financial Factors</a:t>
            </a:r>
          </a:p>
          <a:p>
            <a:pPr algn="just"/>
            <a:r>
              <a:rPr lang="en-GB" dirty="0"/>
              <a:t>Conclusion</a:t>
            </a:r>
          </a:p>
          <a:p>
            <a:pPr algn="just"/>
            <a:r>
              <a:rPr lang="en-GB" dirty="0"/>
              <a:t>References </a:t>
            </a:r>
          </a:p>
          <a:p>
            <a:pPr marL="0" indent="0">
              <a:buNone/>
            </a:pPr>
            <a:endParaRPr lang="en-GB" dirty="0"/>
          </a:p>
        </p:txBody>
      </p:sp>
    </p:spTree>
    <p:extLst>
      <p:ext uri="{BB962C8B-B14F-4D97-AF65-F5344CB8AC3E}">
        <p14:creationId xmlns:p14="http://schemas.microsoft.com/office/powerpoint/2010/main" val="246890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89314"/>
          </a:xfrm>
        </p:spPr>
        <p:txBody>
          <a:bodyPr>
            <a:normAutofit fontScale="90000"/>
          </a:bodyPr>
          <a:lstStyle/>
          <a:p>
            <a:r>
              <a:rPr lang="en-GB" b="1" dirty="0"/>
              <a:t>Introduction</a:t>
            </a:r>
          </a:p>
        </p:txBody>
      </p:sp>
      <p:sp>
        <p:nvSpPr>
          <p:cNvPr id="3" name="Content Placeholder 2"/>
          <p:cNvSpPr>
            <a:spLocks noGrp="1"/>
          </p:cNvSpPr>
          <p:nvPr>
            <p:ph idx="1"/>
          </p:nvPr>
        </p:nvSpPr>
        <p:spPr>
          <a:xfrm>
            <a:off x="838200" y="1048215"/>
            <a:ext cx="10515600" cy="5128748"/>
          </a:xfrm>
        </p:spPr>
        <p:txBody>
          <a:bodyPr numCol="2">
            <a:normAutofit/>
          </a:bodyPr>
          <a:lstStyle/>
          <a:p>
            <a:pPr lvl="0" algn="just"/>
            <a:r>
              <a:rPr lang="en-US" dirty="0"/>
              <a:t>Year of Croeso highlights Wales’ signature warm welcome and cultural pride (Traveltrade.com, 2025).</a:t>
            </a:r>
          </a:p>
          <a:p>
            <a:pPr lvl="0" algn="just"/>
            <a:r>
              <a:rPr lang="en-US" dirty="0"/>
              <a:t>Focus placed on sustainability aligns with growing global eco-tourism trends.</a:t>
            </a:r>
          </a:p>
          <a:p>
            <a:pPr lvl="0" algn="just"/>
            <a:r>
              <a:rPr lang="en-US" dirty="0"/>
              <a:t>Event introduces Wales as a leader in sustainable hospitality and green tourism.</a:t>
            </a:r>
          </a:p>
          <a:p>
            <a:pPr lvl="0" algn="just"/>
            <a:r>
              <a:rPr lang="en-US" dirty="0"/>
              <a:t>Aimed at promoting eco-responsibility through immersive international engagement experiences.</a:t>
            </a:r>
          </a:p>
          <a:p>
            <a:pPr algn="just"/>
            <a:endParaRPr lang="en-GB" sz="2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62166" y="2105977"/>
            <a:ext cx="4679576" cy="3268902"/>
          </a:xfrm>
          <a:prstGeom prst="rect">
            <a:avLst/>
          </a:prstGeom>
        </p:spPr>
      </p:pic>
      <p:sp>
        <p:nvSpPr>
          <p:cNvPr id="5" name="Rectangle 4"/>
          <p:cNvSpPr/>
          <p:nvPr/>
        </p:nvSpPr>
        <p:spPr>
          <a:xfrm>
            <a:off x="7757727" y="5591255"/>
            <a:ext cx="1685077" cy="369332"/>
          </a:xfrm>
          <a:prstGeom prst="rect">
            <a:avLst/>
          </a:prstGeom>
        </p:spPr>
        <p:txBody>
          <a:bodyPr wrap="none">
            <a:spAutoFit/>
          </a:bodyPr>
          <a:lstStyle/>
          <a:p>
            <a:pPr algn="just"/>
            <a:r>
              <a:rPr lang="en-US" dirty="0"/>
              <a:t>(</a:t>
            </a:r>
            <a:r>
              <a:rPr lang="en-US" dirty="0" err="1"/>
              <a:t>Dewch</a:t>
            </a:r>
            <a:r>
              <a:rPr lang="en-US" dirty="0"/>
              <a:t>, 2025)</a:t>
            </a:r>
            <a:endParaRPr lang="en-GB" dirty="0"/>
          </a:p>
        </p:txBody>
      </p:sp>
    </p:spTree>
    <p:extLst>
      <p:ext uri="{BB962C8B-B14F-4D97-AF65-F5344CB8AC3E}">
        <p14:creationId xmlns:p14="http://schemas.microsoft.com/office/powerpoint/2010/main" val="527944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20367"/>
          </a:xfrm>
        </p:spPr>
        <p:txBody>
          <a:bodyPr/>
          <a:lstStyle/>
          <a:p>
            <a:r>
              <a:rPr lang="en-GB" b="1" dirty="0"/>
              <a:t>Event Content and Context</a:t>
            </a:r>
          </a:p>
        </p:txBody>
      </p:sp>
      <p:sp>
        <p:nvSpPr>
          <p:cNvPr id="3" name="Content Placeholder 2"/>
          <p:cNvSpPr>
            <a:spLocks noGrp="1"/>
          </p:cNvSpPr>
          <p:nvPr>
            <p:ph idx="1"/>
          </p:nvPr>
        </p:nvSpPr>
        <p:spPr>
          <a:xfrm>
            <a:off x="838200" y="1430767"/>
            <a:ext cx="10515600" cy="4746196"/>
          </a:xfrm>
        </p:spPr>
        <p:txBody>
          <a:bodyPr numCol="2">
            <a:normAutofit/>
          </a:bodyPr>
          <a:lstStyle/>
          <a:p>
            <a:pPr lvl="0" algn="just"/>
            <a:r>
              <a:rPr lang="en-US" sz="2600" dirty="0"/>
              <a:t>Conference highlights sustainability innovations within the Welsh hospitality industry (</a:t>
            </a:r>
            <a:r>
              <a:rPr lang="en-US" sz="2600" dirty="0" err="1"/>
              <a:t>Foerster</a:t>
            </a:r>
            <a:r>
              <a:rPr lang="en-US" sz="2600" dirty="0"/>
              <a:t>, </a:t>
            </a:r>
            <a:r>
              <a:rPr lang="en-US" sz="2600" dirty="0" err="1"/>
              <a:t>Koprowsk</a:t>
            </a:r>
            <a:r>
              <a:rPr lang="en-US" sz="2600" dirty="0"/>
              <a:t> and Mars, 2024).</a:t>
            </a:r>
          </a:p>
          <a:p>
            <a:pPr lvl="0" algn="just"/>
            <a:r>
              <a:rPr lang="en-US" sz="2600" dirty="0"/>
              <a:t>Panel discussions will feature global experts and Welsh tourism pioneers.</a:t>
            </a:r>
          </a:p>
          <a:p>
            <a:pPr lvl="0" algn="just"/>
            <a:r>
              <a:rPr lang="en-US" sz="2600" dirty="0"/>
              <a:t>Exhibition showcases eco-initiatives, green accommodations, and cultural preservation.</a:t>
            </a:r>
          </a:p>
          <a:p>
            <a:pPr lvl="0" algn="just"/>
            <a:r>
              <a:rPr lang="en-US" sz="2600" dirty="0"/>
              <a:t>Post-event eco-tours offer immersive understanding of Wales’ natural environment.</a:t>
            </a:r>
          </a:p>
          <a:p>
            <a:pPr lvl="0" algn="just"/>
            <a:endParaRPr lang="en-GB" sz="2600"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379" t="27381"/>
          <a:stretch/>
        </p:blipFill>
        <p:spPr>
          <a:xfrm>
            <a:off x="6603179" y="2779559"/>
            <a:ext cx="4370070" cy="2448560"/>
          </a:xfrm>
          <a:prstGeom prst="rect">
            <a:avLst/>
          </a:prstGeom>
        </p:spPr>
      </p:pic>
      <p:sp>
        <p:nvSpPr>
          <p:cNvPr id="5" name="Rectangle 4"/>
          <p:cNvSpPr/>
          <p:nvPr/>
        </p:nvSpPr>
        <p:spPr>
          <a:xfrm>
            <a:off x="8002515" y="5400756"/>
            <a:ext cx="1787669" cy="369332"/>
          </a:xfrm>
          <a:prstGeom prst="rect">
            <a:avLst/>
          </a:prstGeom>
        </p:spPr>
        <p:txBody>
          <a:bodyPr wrap="none">
            <a:spAutoFit/>
          </a:bodyPr>
          <a:lstStyle/>
          <a:p>
            <a:r>
              <a:rPr lang="en-US" dirty="0"/>
              <a:t>(Sharma, 2023)</a:t>
            </a:r>
            <a:endParaRPr lang="en-GB" dirty="0"/>
          </a:p>
        </p:txBody>
      </p:sp>
    </p:spTree>
    <p:extLst>
      <p:ext uri="{BB962C8B-B14F-4D97-AF65-F5344CB8AC3E}">
        <p14:creationId xmlns:p14="http://schemas.microsoft.com/office/powerpoint/2010/main" val="1975520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 Factors</a:t>
            </a:r>
          </a:p>
        </p:txBody>
      </p:sp>
      <p:graphicFrame>
        <p:nvGraphicFramePr>
          <p:cNvPr id="6" name="Content Placeholder 5"/>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8490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Continued…. </a:t>
            </a:r>
          </a:p>
        </p:txBody>
      </p:sp>
      <p:sp>
        <p:nvSpPr>
          <p:cNvPr id="3" name="Content Placeholder 2"/>
          <p:cNvSpPr>
            <a:spLocks noGrp="1"/>
          </p:cNvSpPr>
          <p:nvPr>
            <p:ph idx="1"/>
          </p:nvPr>
        </p:nvSpPr>
        <p:spPr/>
        <p:txBody>
          <a:bodyPr numCol="2">
            <a:normAutofit/>
          </a:bodyPr>
          <a:lstStyle/>
          <a:p>
            <a:pPr lvl="0" algn="just"/>
            <a:r>
              <a:rPr lang="en-US" sz="2600" dirty="0"/>
              <a:t>Competitors include eco-tourism conferences in Ireland and Northern Europe (Font et al., 2021).</a:t>
            </a:r>
          </a:p>
          <a:p>
            <a:pPr lvl="0" algn="just"/>
            <a:r>
              <a:rPr lang="en-US" sz="2600" dirty="0"/>
              <a:t>Marketing via Visit Wales, global eco-travel platforms, and trade publications.</a:t>
            </a:r>
          </a:p>
          <a:p>
            <a:pPr lvl="0" algn="just"/>
            <a:r>
              <a:rPr lang="en-US" sz="2600" dirty="0"/>
              <a:t>Social media campaigns highlight Wales’ landscapes, culture, and event benefits (</a:t>
            </a:r>
            <a:r>
              <a:rPr lang="en-US" sz="2600" dirty="0" err="1"/>
              <a:t>Filimonau</a:t>
            </a:r>
            <a:r>
              <a:rPr lang="en-US" sz="2600" dirty="0"/>
              <a:t> et al., 2022).</a:t>
            </a:r>
          </a:p>
          <a:p>
            <a:pPr lvl="0" algn="just"/>
            <a:r>
              <a:rPr lang="en-US" sz="2600" dirty="0"/>
              <a:t>Strategic partnerships with green hotels and sustainable travel influencers planned.</a:t>
            </a:r>
          </a:p>
          <a:p>
            <a:pPr algn="just"/>
            <a:endParaRPr lang="en-GB" sz="26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6923" y="2978285"/>
            <a:ext cx="4898905" cy="2373085"/>
          </a:xfrm>
          <a:prstGeom prst="rect">
            <a:avLst/>
          </a:prstGeom>
        </p:spPr>
      </p:pic>
      <p:sp>
        <p:nvSpPr>
          <p:cNvPr id="5" name="Rectangle 4"/>
          <p:cNvSpPr/>
          <p:nvPr/>
        </p:nvSpPr>
        <p:spPr>
          <a:xfrm>
            <a:off x="7785674" y="5351371"/>
            <a:ext cx="1821845" cy="369332"/>
          </a:xfrm>
          <a:prstGeom prst="rect">
            <a:avLst/>
          </a:prstGeom>
        </p:spPr>
        <p:txBody>
          <a:bodyPr wrap="none">
            <a:spAutoFit/>
          </a:bodyPr>
          <a:lstStyle/>
          <a:p>
            <a:r>
              <a:rPr lang="en-US" dirty="0"/>
              <a:t>(</a:t>
            </a:r>
            <a:r>
              <a:rPr lang="en-US" dirty="0" err="1"/>
              <a:t>Ganguly</a:t>
            </a:r>
            <a:r>
              <a:rPr lang="en-US" dirty="0"/>
              <a:t>, 2025)</a:t>
            </a:r>
            <a:endParaRPr lang="en-GB" dirty="0"/>
          </a:p>
        </p:txBody>
      </p:sp>
    </p:spTree>
    <p:extLst>
      <p:ext uri="{BB962C8B-B14F-4D97-AF65-F5344CB8AC3E}">
        <p14:creationId xmlns:p14="http://schemas.microsoft.com/office/powerpoint/2010/main" val="19825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99266"/>
          </a:xfrm>
        </p:spPr>
        <p:txBody>
          <a:bodyPr/>
          <a:lstStyle/>
          <a:p>
            <a:r>
              <a:rPr lang="en-GB" b="1" dirty="0"/>
              <a:t>Operational Factors</a:t>
            </a:r>
          </a:p>
        </p:txBody>
      </p:sp>
      <p:sp>
        <p:nvSpPr>
          <p:cNvPr id="3" name="Content Placeholder 2"/>
          <p:cNvSpPr>
            <a:spLocks noGrp="1"/>
          </p:cNvSpPr>
          <p:nvPr>
            <p:ph idx="1"/>
          </p:nvPr>
        </p:nvSpPr>
        <p:spPr>
          <a:xfrm>
            <a:off x="838200" y="1573967"/>
            <a:ext cx="10515600" cy="4602996"/>
          </a:xfrm>
        </p:spPr>
        <p:txBody>
          <a:bodyPr numCol="2">
            <a:noAutofit/>
          </a:bodyPr>
          <a:lstStyle/>
          <a:p>
            <a:pPr lvl="0" algn="just"/>
            <a:r>
              <a:rPr lang="en-US" sz="2600" dirty="0"/>
              <a:t>Venue selected: National Botanic Garden of Wales, eco-aligned and scenic.</a:t>
            </a:r>
          </a:p>
          <a:p>
            <a:pPr lvl="0" algn="just"/>
            <a:r>
              <a:rPr lang="en-US" sz="2600" dirty="0"/>
              <a:t>Venue offers flexible space, eco-facilities, and strong sustainability credentials (</a:t>
            </a:r>
            <a:r>
              <a:rPr lang="en-US" sz="2600" dirty="0" err="1"/>
              <a:t>Botanicgarden.wales</a:t>
            </a:r>
            <a:r>
              <a:rPr lang="en-US" sz="2600" dirty="0"/>
              <a:t>, 2025).</a:t>
            </a:r>
          </a:p>
          <a:p>
            <a:pPr lvl="0" algn="just"/>
            <a:r>
              <a:rPr lang="en-US" sz="2600" dirty="0"/>
              <a:t>Staff required: event coordinators, technicians, eco-tour guides, hospitality workers.</a:t>
            </a:r>
          </a:p>
          <a:p>
            <a:pPr lvl="0" algn="just"/>
            <a:r>
              <a:rPr lang="en-US" sz="2600" dirty="0"/>
              <a:t>Catering will feature Welsh organic produce and local sustainable suppliers.</a:t>
            </a:r>
          </a:p>
          <a:p>
            <a:pPr algn="just"/>
            <a:endParaRPr lang="en-GB" sz="26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33457" y="2558143"/>
            <a:ext cx="4561114" cy="3151379"/>
          </a:xfrm>
          <a:prstGeom prst="rect">
            <a:avLst/>
          </a:prstGeom>
        </p:spPr>
      </p:pic>
      <p:sp>
        <p:nvSpPr>
          <p:cNvPr id="5" name="Rectangle 4"/>
          <p:cNvSpPr/>
          <p:nvPr/>
        </p:nvSpPr>
        <p:spPr>
          <a:xfrm>
            <a:off x="7926687" y="5709522"/>
            <a:ext cx="1710725" cy="369332"/>
          </a:xfrm>
          <a:prstGeom prst="rect">
            <a:avLst/>
          </a:prstGeom>
        </p:spPr>
        <p:txBody>
          <a:bodyPr wrap="none">
            <a:spAutoFit/>
          </a:bodyPr>
          <a:lstStyle/>
          <a:p>
            <a:r>
              <a:rPr lang="en-US" dirty="0"/>
              <a:t>(</a:t>
            </a:r>
            <a:r>
              <a:rPr lang="en-US" dirty="0" err="1"/>
              <a:t>Rustan</a:t>
            </a:r>
            <a:r>
              <a:rPr lang="en-US" dirty="0"/>
              <a:t>, 2024)</a:t>
            </a:r>
            <a:endParaRPr lang="en-GB" dirty="0"/>
          </a:p>
        </p:txBody>
      </p:sp>
    </p:spTree>
    <p:extLst>
      <p:ext uri="{BB962C8B-B14F-4D97-AF65-F5344CB8AC3E}">
        <p14:creationId xmlns:p14="http://schemas.microsoft.com/office/powerpoint/2010/main" val="664480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Continued…..</a:t>
            </a:r>
          </a:p>
        </p:txBody>
      </p:sp>
      <p:graphicFrame>
        <p:nvGraphicFramePr>
          <p:cNvPr id="4" name="Content Placeholder 3"/>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955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8124"/>
          </a:xfrm>
        </p:spPr>
        <p:txBody>
          <a:bodyPr>
            <a:normAutofit fontScale="90000"/>
          </a:bodyPr>
          <a:lstStyle/>
          <a:p>
            <a:r>
              <a:rPr lang="en-GB" b="1" dirty="0"/>
              <a:t>Financial Factors</a:t>
            </a:r>
            <a:endParaRPr lang="en-GB" dirty="0"/>
          </a:p>
        </p:txBody>
      </p:sp>
      <p:graphicFrame>
        <p:nvGraphicFramePr>
          <p:cNvPr id="5" name="Content Placeholder 4"/>
          <p:cNvGraphicFramePr>
            <a:graphicFrameLocks noGrp="1"/>
          </p:cNvGraphicFramePr>
          <p:nvPr>
            <p:ph idx="1"/>
          </p:nvPr>
        </p:nvGraphicFramePr>
        <p:xfrm>
          <a:off x="838200" y="1166654"/>
          <a:ext cx="10515600" cy="5049520"/>
        </p:xfrm>
        <a:graphic>
          <a:graphicData uri="http://schemas.openxmlformats.org/drawingml/2006/table">
            <a:tbl>
              <a:tblPr firstRow="1" firstCol="1" bandRow="1"/>
              <a:tblGrid>
                <a:gridCol w="3505200">
                  <a:extLst>
                    <a:ext uri="{9D8B030D-6E8A-4147-A177-3AD203B41FA5}">
                      <a16:colId xmlns:a16="http://schemas.microsoft.com/office/drawing/2014/main" val="837459403"/>
                    </a:ext>
                  </a:extLst>
                </a:gridCol>
                <a:gridCol w="3505200">
                  <a:extLst>
                    <a:ext uri="{9D8B030D-6E8A-4147-A177-3AD203B41FA5}">
                      <a16:colId xmlns:a16="http://schemas.microsoft.com/office/drawing/2014/main" val="718726175"/>
                    </a:ext>
                  </a:extLst>
                </a:gridCol>
                <a:gridCol w="3505200">
                  <a:extLst>
                    <a:ext uri="{9D8B030D-6E8A-4147-A177-3AD203B41FA5}">
                      <a16:colId xmlns:a16="http://schemas.microsoft.com/office/drawing/2014/main" val="13523043"/>
                    </a:ext>
                  </a:extLst>
                </a:gridCol>
              </a:tblGrid>
              <a:tr h="0">
                <a:tc>
                  <a:txBody>
                    <a:bodyPr/>
                    <a:lstStyle/>
                    <a:p>
                      <a:pPr marL="0" marR="0" algn="ctr">
                        <a:lnSpc>
                          <a:spcPct val="150000"/>
                        </a:lnSpc>
                        <a:spcBef>
                          <a:spcPts val="0"/>
                        </a:spcBef>
                        <a:spcAft>
                          <a:spcPts val="0"/>
                        </a:spcAft>
                      </a:pPr>
                      <a:r>
                        <a:rPr lang="en-US" sz="1800" b="1">
                          <a:effectLst/>
                          <a:latin typeface="Arial" panose="020B0604020202020204" pitchFamily="34" charset="0"/>
                          <a:ea typeface="Times New Roman" panose="02020603050405020304" pitchFamily="18" charset="0"/>
                          <a:cs typeface="Arial" panose="020B0604020202020204" pitchFamily="34" charset="0"/>
                        </a:rPr>
                        <a:t>Category</a:t>
                      </a:r>
                      <a:endParaRPr lang="en-US"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800" b="1" dirty="0">
                          <a:effectLst/>
                          <a:latin typeface="Arial" panose="020B0604020202020204" pitchFamily="34" charset="0"/>
                          <a:ea typeface="Times New Roman" panose="02020603050405020304" pitchFamily="18" charset="0"/>
                          <a:cs typeface="Arial" panose="020B0604020202020204" pitchFamily="34" charset="0"/>
                        </a:rPr>
                        <a:t>Estimated Cost (£)</a:t>
                      </a:r>
                      <a:endParaRPr lang="en-US"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800" b="1">
                          <a:effectLst/>
                          <a:latin typeface="Arial" panose="020B0604020202020204" pitchFamily="34" charset="0"/>
                          <a:ea typeface="Times New Roman" panose="02020603050405020304" pitchFamily="18" charset="0"/>
                          <a:cs typeface="Arial" panose="020B0604020202020204" pitchFamily="34" charset="0"/>
                        </a:rPr>
                        <a:t>Revenue/Income (£)</a:t>
                      </a:r>
                      <a:endParaRPr lang="en-US"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58864278"/>
                  </a:ext>
                </a:extLst>
              </a:tr>
              <a:tr h="0">
                <a:tc>
                  <a:txBody>
                    <a:bodyPr/>
                    <a:lstStyle/>
                    <a:p>
                      <a:pPr marL="0" marR="0" algn="l">
                        <a:lnSpc>
                          <a:spcPct val="150000"/>
                        </a:lnSpc>
                        <a:spcBef>
                          <a:spcPts val="0"/>
                        </a:spcBef>
                        <a:spcAft>
                          <a:spcPts val="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Venue Hire</a:t>
                      </a:r>
                      <a:endParaRPr lang="en-US"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7,000</a:t>
                      </a:r>
                      <a:endParaRPr lang="en-US"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US" sz="1800">
                        <a:effectLst/>
                        <a:latin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91422718"/>
                  </a:ext>
                </a:extLst>
              </a:tr>
              <a:tr h="0">
                <a:tc>
                  <a:txBody>
                    <a:bodyPr/>
                    <a:lstStyle/>
                    <a:p>
                      <a:pPr marL="0" marR="0" algn="l">
                        <a:lnSpc>
                          <a:spcPct val="150000"/>
                        </a:lnSpc>
                        <a:spcBef>
                          <a:spcPts val="0"/>
                        </a:spcBef>
                        <a:spcAft>
                          <a:spcPts val="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Catering &amp; Refreshments</a:t>
                      </a:r>
                      <a:endParaRPr lang="en-US"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6,500</a:t>
                      </a:r>
                      <a:endParaRPr lang="en-US"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US" sz="1800">
                        <a:effectLst/>
                        <a:latin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1795225"/>
                  </a:ext>
                </a:extLst>
              </a:tr>
              <a:tr h="0">
                <a:tc>
                  <a:txBody>
                    <a:bodyPr/>
                    <a:lstStyle/>
                    <a:p>
                      <a:pPr marL="0" marR="0" algn="l">
                        <a:lnSpc>
                          <a:spcPct val="150000"/>
                        </a:lnSpc>
                        <a:spcBef>
                          <a:spcPts val="0"/>
                        </a:spcBef>
                        <a:spcAft>
                          <a:spcPts val="0"/>
                        </a:spcAft>
                      </a:pPr>
                      <a:r>
                        <a:rPr lang="en-US" sz="1800">
                          <a:effectLst/>
                          <a:latin typeface="Arial" panose="020B0604020202020204" pitchFamily="34" charset="0"/>
                          <a:ea typeface="Times New Roman" panose="02020603050405020304" pitchFamily="18" charset="0"/>
                          <a:cs typeface="Arial" panose="020B0604020202020204" pitchFamily="34" charset="0"/>
                        </a:rPr>
                        <a:t>Marketing &amp; Promotion</a:t>
                      </a:r>
                      <a:endParaRPr lang="en-US"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3,000</a:t>
                      </a:r>
                      <a:endParaRPr lang="en-US"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US" sz="1800">
                        <a:effectLst/>
                        <a:latin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63320842"/>
                  </a:ext>
                </a:extLst>
              </a:tr>
              <a:tr h="0">
                <a:tc>
                  <a:txBody>
                    <a:bodyPr/>
                    <a:lstStyle/>
                    <a:p>
                      <a:pPr marL="0" marR="0" algn="l">
                        <a:lnSpc>
                          <a:spcPct val="150000"/>
                        </a:lnSpc>
                        <a:spcBef>
                          <a:spcPts val="0"/>
                        </a:spcBef>
                        <a:spcAft>
                          <a:spcPts val="0"/>
                        </a:spcAft>
                      </a:pPr>
                      <a:r>
                        <a:rPr lang="en-US" sz="1800">
                          <a:effectLst/>
                          <a:latin typeface="Arial" panose="020B0604020202020204" pitchFamily="34" charset="0"/>
                          <a:ea typeface="Times New Roman" panose="02020603050405020304" pitchFamily="18" charset="0"/>
                          <a:cs typeface="Arial" panose="020B0604020202020204" pitchFamily="34" charset="0"/>
                        </a:rPr>
                        <a:t>Speaker Fees &amp; Honorariums</a:t>
                      </a:r>
                      <a:endParaRPr lang="en-US"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5,000</a:t>
                      </a:r>
                      <a:endParaRPr lang="en-US"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US" sz="1800">
                        <a:effectLst/>
                        <a:latin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07320902"/>
                  </a:ext>
                </a:extLst>
              </a:tr>
              <a:tr h="0">
                <a:tc>
                  <a:txBody>
                    <a:bodyPr/>
                    <a:lstStyle/>
                    <a:p>
                      <a:pPr marL="0" marR="0" algn="l">
                        <a:lnSpc>
                          <a:spcPct val="150000"/>
                        </a:lnSpc>
                        <a:spcBef>
                          <a:spcPts val="0"/>
                        </a:spcBef>
                        <a:spcAft>
                          <a:spcPts val="0"/>
                        </a:spcAft>
                      </a:pPr>
                      <a:r>
                        <a:rPr lang="en-US" sz="1800">
                          <a:effectLst/>
                          <a:latin typeface="Arial" panose="020B0604020202020204" pitchFamily="34" charset="0"/>
                          <a:ea typeface="Times New Roman" panose="02020603050405020304" pitchFamily="18" charset="0"/>
                          <a:cs typeface="Arial" panose="020B0604020202020204" pitchFamily="34" charset="0"/>
                        </a:rPr>
                        <a:t>Staffing &amp; Security</a:t>
                      </a:r>
                      <a:endParaRPr lang="en-US"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2,000</a:t>
                      </a:r>
                      <a:endParaRPr lang="en-US"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US" sz="1800">
                        <a:effectLst/>
                        <a:latin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5267414"/>
                  </a:ext>
                </a:extLst>
              </a:tr>
              <a:tr h="359523">
                <a:tc>
                  <a:txBody>
                    <a:bodyPr/>
                    <a:lstStyle/>
                    <a:p>
                      <a:pPr marL="0" marR="0" algn="l">
                        <a:lnSpc>
                          <a:spcPct val="150000"/>
                        </a:lnSpc>
                        <a:spcBef>
                          <a:spcPts val="0"/>
                        </a:spcBef>
                        <a:spcAft>
                          <a:spcPts val="0"/>
                        </a:spcAft>
                      </a:pPr>
                      <a:r>
                        <a:rPr lang="en-US" sz="1800">
                          <a:effectLst/>
                          <a:latin typeface="Arial" panose="020B0604020202020204" pitchFamily="34" charset="0"/>
                          <a:ea typeface="Times New Roman" panose="02020603050405020304" pitchFamily="18" charset="0"/>
                          <a:cs typeface="Arial" panose="020B0604020202020204" pitchFamily="34" charset="0"/>
                        </a:rPr>
                        <a:t>Equipment &amp; Technical Setup</a:t>
                      </a:r>
                      <a:endParaRPr lang="en-US"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800">
                          <a:effectLst/>
                          <a:latin typeface="Arial" panose="020B0604020202020204" pitchFamily="34" charset="0"/>
                          <a:ea typeface="Times New Roman" panose="02020603050405020304" pitchFamily="18" charset="0"/>
                          <a:cs typeface="Arial" panose="020B0604020202020204" pitchFamily="34" charset="0"/>
                        </a:rPr>
                        <a:t>3,000</a:t>
                      </a:r>
                      <a:endParaRPr lang="en-US"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US" sz="1800" dirty="0">
                        <a:effectLst/>
                        <a:latin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5741758"/>
                  </a:ext>
                </a:extLst>
              </a:tr>
              <a:tr h="0">
                <a:tc>
                  <a:txBody>
                    <a:bodyPr/>
                    <a:lstStyle/>
                    <a:p>
                      <a:pPr marL="0" marR="0" algn="l">
                        <a:lnSpc>
                          <a:spcPct val="150000"/>
                        </a:lnSpc>
                        <a:spcBef>
                          <a:spcPts val="0"/>
                        </a:spcBef>
                        <a:spcAft>
                          <a:spcPts val="0"/>
                        </a:spcAft>
                      </a:pPr>
                      <a:r>
                        <a:rPr lang="en-US" sz="1800">
                          <a:effectLst/>
                          <a:latin typeface="Arial" panose="020B0604020202020204" pitchFamily="34" charset="0"/>
                          <a:ea typeface="Times New Roman" panose="02020603050405020304" pitchFamily="18" charset="0"/>
                          <a:cs typeface="Arial" panose="020B0604020202020204" pitchFamily="34" charset="0"/>
                        </a:rPr>
                        <a:t>Eco-Tour Logistics</a:t>
                      </a:r>
                      <a:endParaRPr lang="en-US"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800">
                          <a:effectLst/>
                          <a:latin typeface="Arial" panose="020B0604020202020204" pitchFamily="34" charset="0"/>
                          <a:ea typeface="Times New Roman" panose="02020603050405020304" pitchFamily="18" charset="0"/>
                          <a:cs typeface="Arial" panose="020B0604020202020204" pitchFamily="34" charset="0"/>
                        </a:rPr>
                        <a:t>2,500</a:t>
                      </a:r>
                      <a:endParaRPr lang="en-US"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US" sz="1800" dirty="0">
                        <a:effectLst/>
                        <a:latin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02136343"/>
                  </a:ext>
                </a:extLst>
              </a:tr>
              <a:tr h="0">
                <a:tc>
                  <a:txBody>
                    <a:bodyPr/>
                    <a:lstStyle/>
                    <a:p>
                      <a:pPr marL="0" marR="0" algn="l">
                        <a:lnSpc>
                          <a:spcPct val="150000"/>
                        </a:lnSpc>
                        <a:spcBef>
                          <a:spcPts val="0"/>
                        </a:spcBef>
                        <a:spcAft>
                          <a:spcPts val="0"/>
                        </a:spcAft>
                      </a:pPr>
                      <a:r>
                        <a:rPr lang="en-US" sz="1800">
                          <a:effectLst/>
                          <a:latin typeface="Arial" panose="020B0604020202020204" pitchFamily="34" charset="0"/>
                          <a:ea typeface="Times New Roman" panose="02020603050405020304" pitchFamily="18" charset="0"/>
                          <a:cs typeface="Arial" panose="020B0604020202020204" pitchFamily="34" charset="0"/>
                        </a:rPr>
                        <a:t>Miscellaneous (insurance, etc.)</a:t>
                      </a:r>
                      <a:endParaRPr lang="en-US"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1,000</a:t>
                      </a:r>
                      <a:endParaRPr lang="en-US"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US" sz="1800" dirty="0">
                        <a:effectLst/>
                        <a:latin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97794239"/>
                  </a:ext>
                </a:extLst>
              </a:tr>
              <a:tr h="0">
                <a:tc>
                  <a:txBody>
                    <a:bodyPr/>
                    <a:lstStyle/>
                    <a:p>
                      <a:pPr marL="0" marR="0" algn="l">
                        <a:lnSpc>
                          <a:spcPct val="150000"/>
                        </a:lnSpc>
                        <a:spcBef>
                          <a:spcPts val="0"/>
                        </a:spcBef>
                        <a:spcAft>
                          <a:spcPts val="0"/>
                        </a:spcAft>
                      </a:pPr>
                      <a:r>
                        <a:rPr lang="en-US" sz="1800" b="1">
                          <a:effectLst/>
                          <a:latin typeface="Arial" panose="020B0604020202020204" pitchFamily="34" charset="0"/>
                          <a:ea typeface="Times New Roman" panose="02020603050405020304" pitchFamily="18" charset="0"/>
                          <a:cs typeface="Arial" panose="020B0604020202020204" pitchFamily="34" charset="0"/>
                        </a:rPr>
                        <a:t>Total Cost</a:t>
                      </a:r>
                      <a:endParaRPr lang="en-US"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800" b="1">
                          <a:effectLst/>
                          <a:latin typeface="Arial" panose="020B0604020202020204" pitchFamily="34" charset="0"/>
                          <a:ea typeface="Times New Roman" panose="02020603050405020304" pitchFamily="18" charset="0"/>
                          <a:cs typeface="Arial" panose="020B0604020202020204" pitchFamily="34" charset="0"/>
                        </a:rPr>
                        <a:t>30,000</a:t>
                      </a:r>
                      <a:endParaRPr lang="en-US"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US" sz="1800" dirty="0">
                        <a:effectLst/>
                        <a:latin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78792156"/>
                  </a:ext>
                </a:extLst>
              </a:tr>
              <a:tr h="0">
                <a:tc>
                  <a:txBody>
                    <a:bodyPr/>
                    <a:lstStyle/>
                    <a:p>
                      <a:pPr marL="0" marR="0" algn="l">
                        <a:lnSpc>
                          <a:spcPct val="150000"/>
                        </a:lnSpc>
                        <a:spcBef>
                          <a:spcPts val="0"/>
                        </a:spcBef>
                        <a:spcAft>
                          <a:spcPts val="0"/>
                        </a:spcAft>
                      </a:pPr>
                      <a:r>
                        <a:rPr lang="en-US" sz="1800">
                          <a:effectLst/>
                          <a:latin typeface="Arial" panose="020B0604020202020204" pitchFamily="34" charset="0"/>
                          <a:ea typeface="Times New Roman" panose="02020603050405020304" pitchFamily="18" charset="0"/>
                          <a:cs typeface="Arial" panose="020B0604020202020204" pitchFamily="34" charset="0"/>
                        </a:rPr>
                        <a:t>Ticket Sales (285 x £95)</a:t>
                      </a:r>
                      <a:endParaRPr lang="en-US"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US" sz="1800">
                        <a:effectLst/>
                        <a:latin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800" b="1" dirty="0">
                          <a:effectLst/>
                          <a:latin typeface="Arial" panose="020B0604020202020204" pitchFamily="34" charset="0"/>
                          <a:ea typeface="Times New Roman" panose="02020603050405020304" pitchFamily="18" charset="0"/>
                          <a:cs typeface="Arial" panose="020B0604020202020204" pitchFamily="34" charset="0"/>
                        </a:rPr>
                        <a:t>27,075</a:t>
                      </a:r>
                      <a:endParaRPr lang="en-US"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19729188"/>
                  </a:ext>
                </a:extLst>
              </a:tr>
              <a:tr h="0">
                <a:tc>
                  <a:txBody>
                    <a:bodyPr/>
                    <a:lstStyle/>
                    <a:p>
                      <a:pPr marL="0" marR="0" algn="l">
                        <a:lnSpc>
                          <a:spcPct val="150000"/>
                        </a:lnSpc>
                        <a:spcBef>
                          <a:spcPts val="0"/>
                        </a:spcBef>
                        <a:spcAft>
                          <a:spcPts val="0"/>
                        </a:spcAft>
                      </a:pPr>
                      <a:r>
                        <a:rPr lang="en-US" sz="1800">
                          <a:effectLst/>
                          <a:latin typeface="Arial" panose="020B0604020202020204" pitchFamily="34" charset="0"/>
                          <a:ea typeface="Times New Roman" panose="02020603050405020304" pitchFamily="18" charset="0"/>
                          <a:cs typeface="Arial" panose="020B0604020202020204" pitchFamily="34" charset="0"/>
                        </a:rPr>
                        <a:t>Visit Wales Support Grant</a:t>
                      </a:r>
                      <a:endParaRPr lang="en-US"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US" sz="1800">
                        <a:effectLst/>
                        <a:latin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800" b="1" dirty="0">
                          <a:effectLst/>
                          <a:latin typeface="Arial" panose="020B0604020202020204" pitchFamily="34" charset="0"/>
                          <a:ea typeface="Times New Roman" panose="02020603050405020304" pitchFamily="18" charset="0"/>
                          <a:cs typeface="Arial" panose="020B0604020202020204" pitchFamily="34" charset="0"/>
                        </a:rPr>
                        <a:t>3,000</a:t>
                      </a:r>
                      <a:endParaRPr lang="en-US"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69733485"/>
                  </a:ext>
                </a:extLst>
              </a:tr>
              <a:tr h="0">
                <a:tc>
                  <a:txBody>
                    <a:bodyPr/>
                    <a:lstStyle/>
                    <a:p>
                      <a:pPr marL="0" marR="0" algn="l">
                        <a:lnSpc>
                          <a:spcPct val="150000"/>
                        </a:lnSpc>
                        <a:spcBef>
                          <a:spcPts val="0"/>
                        </a:spcBef>
                        <a:spcAft>
                          <a:spcPts val="0"/>
                        </a:spcAft>
                      </a:pPr>
                      <a:r>
                        <a:rPr lang="en-US" sz="1800">
                          <a:effectLst/>
                          <a:latin typeface="Arial" panose="020B0604020202020204" pitchFamily="34" charset="0"/>
                          <a:ea typeface="Times New Roman" panose="02020603050405020304" pitchFamily="18" charset="0"/>
                          <a:cs typeface="Arial" panose="020B0604020202020204" pitchFamily="34" charset="0"/>
                        </a:rPr>
                        <a:t>Local Business Sponsorships</a:t>
                      </a:r>
                      <a:endParaRPr lang="en-US"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US" sz="1800">
                        <a:effectLst/>
                        <a:latin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800" b="1" dirty="0">
                          <a:effectLst/>
                          <a:latin typeface="Arial" panose="020B0604020202020204" pitchFamily="34" charset="0"/>
                          <a:ea typeface="Times New Roman" panose="02020603050405020304" pitchFamily="18" charset="0"/>
                          <a:cs typeface="Arial" panose="020B0604020202020204" pitchFamily="34" charset="0"/>
                        </a:rPr>
                        <a:t>500</a:t>
                      </a:r>
                      <a:endParaRPr lang="en-US"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20303579"/>
                  </a:ext>
                </a:extLst>
              </a:tr>
              <a:tr h="0">
                <a:tc>
                  <a:txBody>
                    <a:bodyPr/>
                    <a:lstStyle/>
                    <a:p>
                      <a:pPr marL="0" marR="0" algn="l">
                        <a:lnSpc>
                          <a:spcPct val="150000"/>
                        </a:lnSpc>
                        <a:spcBef>
                          <a:spcPts val="0"/>
                        </a:spcBef>
                        <a:spcAft>
                          <a:spcPts val="0"/>
                        </a:spcAft>
                      </a:pPr>
                      <a:r>
                        <a:rPr lang="en-US" sz="1800" b="1">
                          <a:effectLst/>
                          <a:latin typeface="Arial" panose="020B0604020202020204" pitchFamily="34" charset="0"/>
                          <a:ea typeface="Times New Roman" panose="02020603050405020304" pitchFamily="18" charset="0"/>
                          <a:cs typeface="Arial" panose="020B0604020202020204" pitchFamily="34" charset="0"/>
                        </a:rPr>
                        <a:t>Total Income</a:t>
                      </a:r>
                      <a:endParaRPr lang="en-US"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US" sz="1800">
                        <a:effectLst/>
                        <a:latin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800" b="1" u="sng" dirty="0">
                          <a:effectLst/>
                          <a:latin typeface="Arial" panose="020B0604020202020204" pitchFamily="34" charset="0"/>
                          <a:ea typeface="Times New Roman" panose="02020603050405020304" pitchFamily="18" charset="0"/>
                          <a:cs typeface="Arial" panose="020B0604020202020204" pitchFamily="34" charset="0"/>
                        </a:rPr>
                        <a:t>30,575</a:t>
                      </a:r>
                      <a:endParaRPr lang="en-US" sz="1800" u="sng"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42543670"/>
                  </a:ext>
                </a:extLst>
              </a:tr>
            </a:tbl>
          </a:graphicData>
        </a:graphic>
      </p:graphicFrame>
    </p:spTree>
    <p:extLst>
      <p:ext uri="{BB962C8B-B14F-4D97-AF65-F5344CB8AC3E}">
        <p14:creationId xmlns:p14="http://schemas.microsoft.com/office/powerpoint/2010/main" val="1445061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GB" dirty="0"/>
          </a:p>
        </p:txBody>
      </p:sp>
      <p:sp>
        <p:nvSpPr>
          <p:cNvPr id="3" name="Content Placeholder 2"/>
          <p:cNvSpPr>
            <a:spLocks noGrp="1"/>
          </p:cNvSpPr>
          <p:nvPr>
            <p:ph idx="1"/>
          </p:nvPr>
        </p:nvSpPr>
        <p:spPr/>
        <p:txBody>
          <a:bodyPr/>
          <a:lstStyle/>
          <a:p>
            <a:pPr lvl="0" algn="just"/>
            <a:r>
              <a:rPr lang="en-US" dirty="0"/>
              <a:t>Event supports Welsh tourism goals under Year of Croeso 2025 campaign.</a:t>
            </a:r>
          </a:p>
          <a:p>
            <a:pPr lvl="0" algn="just"/>
            <a:r>
              <a:rPr lang="en-US" dirty="0"/>
              <a:t>Combines eco-awareness with cultural authenticity and educational value.</a:t>
            </a:r>
          </a:p>
          <a:p>
            <a:pPr lvl="0" algn="just"/>
            <a:r>
              <a:rPr lang="en-US" dirty="0"/>
              <a:t>Strategic planning ensures operational viability and financial sustainability.</a:t>
            </a:r>
          </a:p>
          <a:p>
            <a:pPr lvl="0" algn="just"/>
            <a:r>
              <a:rPr lang="en-US" dirty="0"/>
              <a:t>Promotes Wales as a globally recognized leader in sustainable hospitality practices.</a:t>
            </a:r>
          </a:p>
          <a:p>
            <a:pPr algn="just"/>
            <a:endParaRPr lang="en-GB" dirty="0"/>
          </a:p>
        </p:txBody>
      </p:sp>
    </p:spTree>
    <p:extLst>
      <p:ext uri="{BB962C8B-B14F-4D97-AF65-F5344CB8AC3E}">
        <p14:creationId xmlns:p14="http://schemas.microsoft.com/office/powerpoint/2010/main" val="25420714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4404"/>
            <a:ext cx="10515600" cy="560426"/>
          </a:xfrm>
        </p:spPr>
        <p:txBody>
          <a:bodyPr>
            <a:normAutofit fontScale="90000"/>
          </a:bodyPr>
          <a:lstStyle/>
          <a:p>
            <a:r>
              <a:rPr lang="en-GB" b="1" dirty="0"/>
              <a:t>References</a:t>
            </a:r>
            <a:endParaRPr lang="en-GB" dirty="0"/>
          </a:p>
        </p:txBody>
      </p:sp>
      <p:sp>
        <p:nvSpPr>
          <p:cNvPr id="3" name="Content Placeholder 2"/>
          <p:cNvSpPr>
            <a:spLocks noGrp="1"/>
          </p:cNvSpPr>
          <p:nvPr>
            <p:ph idx="1"/>
          </p:nvPr>
        </p:nvSpPr>
        <p:spPr>
          <a:xfrm>
            <a:off x="525780" y="904643"/>
            <a:ext cx="11358074" cy="5631366"/>
          </a:xfrm>
        </p:spPr>
        <p:txBody>
          <a:bodyPr>
            <a:normAutofit fontScale="32500" lnSpcReduction="20000"/>
          </a:bodyPr>
          <a:lstStyle/>
          <a:p>
            <a:r>
              <a:rPr lang="en-US" dirty="0"/>
              <a:t>Bladen, C., </a:t>
            </a:r>
            <a:r>
              <a:rPr lang="en-US" dirty="0" err="1"/>
              <a:t>Kennell</a:t>
            </a:r>
            <a:r>
              <a:rPr lang="en-US" dirty="0"/>
              <a:t>, J., </a:t>
            </a:r>
            <a:r>
              <a:rPr lang="en-US" dirty="0" err="1"/>
              <a:t>Abson</a:t>
            </a:r>
            <a:r>
              <a:rPr lang="en-US" dirty="0"/>
              <a:t>, E. and Wilde, N. (2022). </a:t>
            </a:r>
            <a:r>
              <a:rPr lang="en-US" i="1" dirty="0"/>
              <a:t>Events Management : an Introduction</a:t>
            </a:r>
            <a:r>
              <a:rPr lang="en-US" dirty="0"/>
              <a:t>. 7th ed. Abingdon, Oxon ; New York, </a:t>
            </a:r>
            <a:r>
              <a:rPr lang="en-US" dirty="0" err="1"/>
              <a:t>Ny</a:t>
            </a:r>
            <a:r>
              <a:rPr lang="en-US" dirty="0"/>
              <a:t>: Routledge.</a:t>
            </a:r>
          </a:p>
          <a:p>
            <a:r>
              <a:rPr lang="en-US" dirty="0" err="1"/>
              <a:t>Botanicgarden.wales</a:t>
            </a:r>
            <a:r>
              <a:rPr lang="en-US" dirty="0"/>
              <a:t> (2025). </a:t>
            </a:r>
            <a:r>
              <a:rPr lang="en-US" i="1" dirty="0"/>
              <a:t>National Botanic Garden of Wales</a:t>
            </a:r>
            <a:r>
              <a:rPr lang="en-US" dirty="0"/>
              <a:t>. [online] Available at: https://botanicgarden.wales/ [Accessed 6 Jun. 2025].</a:t>
            </a:r>
          </a:p>
          <a:p>
            <a:r>
              <a:rPr lang="en-US" dirty="0"/>
              <a:t>Bowden, G. (2025). </a:t>
            </a:r>
            <a:r>
              <a:rPr lang="en-US" i="1" dirty="0"/>
              <a:t>2025: Join us for the Year of Croeso | Neath Port Talbot Destinations</a:t>
            </a:r>
            <a:r>
              <a:rPr lang="en-US" dirty="0"/>
              <a:t>. [online] Neath Port Talbot Destinations. Available at: https://dramaticheart.wales/2025-join-us-for-the-year-of-croeso/ [Accessed 6 Jun. 2025].</a:t>
            </a:r>
          </a:p>
          <a:p>
            <a:r>
              <a:rPr lang="en-US" dirty="0" err="1"/>
              <a:t>Dewch</a:t>
            </a:r>
            <a:r>
              <a:rPr lang="en-US" dirty="0"/>
              <a:t> (2025). </a:t>
            </a:r>
            <a:r>
              <a:rPr lang="en-US" i="1" dirty="0"/>
              <a:t>LinkedIn</a:t>
            </a:r>
            <a:r>
              <a:rPr lang="en-US" dirty="0"/>
              <a:t>. [online] Linkedin.com. Available at: https://www.linkedin.com/posts/dewch-i-gonwy-visit-conwy_feelthehwyl-visitconwy-visitwales-activity-7283499522725412864-MnJg [Accessed 6 Jun. 2025].</a:t>
            </a:r>
          </a:p>
          <a:p>
            <a:r>
              <a:rPr lang="en-US" dirty="0"/>
              <a:t>Ferdinand, N. and </a:t>
            </a:r>
            <a:r>
              <a:rPr lang="en-US" dirty="0" err="1"/>
              <a:t>Kitchin</a:t>
            </a:r>
            <a:r>
              <a:rPr lang="en-US" dirty="0"/>
              <a:t>, P. (2022). </a:t>
            </a:r>
            <a:r>
              <a:rPr lang="en-US" i="1" dirty="0"/>
              <a:t>Events management : an international approach</a:t>
            </a:r>
            <a:r>
              <a:rPr lang="en-US" dirty="0"/>
              <a:t>. Thousand Oaks: SAGE Publications Ltd.</a:t>
            </a:r>
          </a:p>
          <a:p>
            <a:r>
              <a:rPr lang="en-US" dirty="0" err="1"/>
              <a:t>Filimonau</a:t>
            </a:r>
            <a:r>
              <a:rPr lang="en-US" dirty="0"/>
              <a:t>, V., </a:t>
            </a:r>
            <a:r>
              <a:rPr lang="en-US" dirty="0" err="1"/>
              <a:t>Matyakubov</a:t>
            </a:r>
            <a:r>
              <a:rPr lang="en-US" dirty="0"/>
              <a:t>, U., </a:t>
            </a:r>
            <a:r>
              <a:rPr lang="en-US" dirty="0" err="1"/>
              <a:t>Matniyozov</a:t>
            </a:r>
            <a:r>
              <a:rPr lang="en-US" dirty="0"/>
              <a:t>, M., Shaken, A. and Mika, M. (2022). Women entrepreneurs in tourism in a time of a life event crisis. </a:t>
            </a:r>
            <a:r>
              <a:rPr lang="en-US" i="1" dirty="0"/>
              <a:t>Journal of Sustainable Tourism</a:t>
            </a:r>
            <a:r>
              <a:rPr lang="en-US" dirty="0"/>
              <a:t>, pp.1–23. </a:t>
            </a:r>
            <a:r>
              <a:rPr lang="en-US" dirty="0" err="1"/>
              <a:t>doi:https</a:t>
            </a:r>
            <a:r>
              <a:rPr lang="en-US" dirty="0"/>
              <a:t>://doi.org/10.1080/09669582.2022.2091142.</a:t>
            </a:r>
          </a:p>
          <a:p>
            <a:r>
              <a:rPr lang="en-US" dirty="0" err="1"/>
              <a:t>Foerster</a:t>
            </a:r>
            <a:r>
              <a:rPr lang="en-US" dirty="0"/>
              <a:t>, T.A., </a:t>
            </a:r>
            <a:r>
              <a:rPr lang="en-US" dirty="0" err="1"/>
              <a:t>Koprowsk</a:t>
            </a:r>
            <a:r>
              <a:rPr lang="en-US" dirty="0"/>
              <a:t>, J.L. and Mars, M.M. (2024). </a:t>
            </a:r>
            <a:r>
              <a:rPr lang="en-US" i="1" dirty="0"/>
              <a:t>From Local to Global: Eco-entrepreneurship and Global Engagement with the Environment</a:t>
            </a:r>
            <a:r>
              <a:rPr lang="en-US" dirty="0"/>
              <a:t>. Emerald Group Publishing.</a:t>
            </a:r>
          </a:p>
          <a:p>
            <a:r>
              <a:rPr lang="en-US" dirty="0"/>
              <a:t>Font, X., Torres-Delgado, A., </a:t>
            </a:r>
            <a:r>
              <a:rPr lang="en-US" dirty="0" err="1"/>
              <a:t>Crabolu</a:t>
            </a:r>
            <a:r>
              <a:rPr lang="en-US" dirty="0"/>
              <a:t>, G., </a:t>
            </a:r>
            <a:r>
              <a:rPr lang="en-US" dirty="0" err="1"/>
              <a:t>Palomo</a:t>
            </a:r>
            <a:r>
              <a:rPr lang="en-US" dirty="0"/>
              <a:t> Martinez, J., </a:t>
            </a:r>
            <a:r>
              <a:rPr lang="en-US" dirty="0" err="1"/>
              <a:t>Kantenbacher</a:t>
            </a:r>
            <a:r>
              <a:rPr lang="en-US" dirty="0"/>
              <a:t>, J. and Miller, G. (2021). The impact of sustainable tourism indicators on destination competitiveness: the European Tourism Indicator System. </a:t>
            </a:r>
            <a:r>
              <a:rPr lang="en-US" i="1" dirty="0"/>
              <a:t>Journal of Sustainable Tourism</a:t>
            </a:r>
            <a:r>
              <a:rPr lang="en-US" dirty="0"/>
              <a:t>, 31(7), pp.1–24.</a:t>
            </a:r>
          </a:p>
          <a:p>
            <a:r>
              <a:rPr lang="en-US" dirty="0"/>
              <a:t>Fox, D., </a:t>
            </a:r>
            <a:r>
              <a:rPr lang="en-US" dirty="0" err="1"/>
              <a:t>Gouthro</a:t>
            </a:r>
            <a:r>
              <a:rPr lang="en-US" dirty="0"/>
              <a:t>, M.B., </a:t>
            </a:r>
            <a:r>
              <a:rPr lang="en-US" dirty="0" err="1"/>
              <a:t>Morakabati</a:t>
            </a:r>
            <a:r>
              <a:rPr lang="en-US" dirty="0"/>
              <a:t>, Y. and </a:t>
            </a:r>
            <a:r>
              <a:rPr lang="en-US" dirty="0" err="1"/>
              <a:t>Brackstone</a:t>
            </a:r>
            <a:r>
              <a:rPr lang="en-US" dirty="0"/>
              <a:t>, J. (2014). </a:t>
            </a:r>
            <a:r>
              <a:rPr lang="en-US" i="1" dirty="0"/>
              <a:t>Doing events research : from theory to practice</a:t>
            </a:r>
            <a:r>
              <a:rPr lang="en-US" dirty="0"/>
              <a:t>. London: Routledge, Taylor &amp; Francis Group.</a:t>
            </a:r>
          </a:p>
          <a:p>
            <a:r>
              <a:rPr lang="en-US" dirty="0" err="1"/>
              <a:t>Ganguly</a:t>
            </a:r>
            <a:r>
              <a:rPr lang="en-US" dirty="0"/>
              <a:t>, S. (2025). </a:t>
            </a:r>
            <a:r>
              <a:rPr lang="en-US" i="1" dirty="0"/>
              <a:t>4 Components Of The Best Social Media Campaigns</a:t>
            </a:r>
            <a:r>
              <a:rPr lang="en-US" dirty="0"/>
              <a:t>. [online] </a:t>
            </a:r>
            <a:r>
              <a:rPr lang="en-US" dirty="0" err="1"/>
              <a:t>MarTech</a:t>
            </a:r>
            <a:r>
              <a:rPr lang="en-US" dirty="0"/>
              <a:t>. Available at: https://martech.org/4-components-best-social-media-campaigns/ [Accessed 6 Jun. 2025].</a:t>
            </a:r>
          </a:p>
          <a:p>
            <a:r>
              <a:rPr lang="en-US" dirty="0"/>
              <a:t>Getz, D. and Page, S.J. (2019). </a:t>
            </a:r>
            <a:r>
              <a:rPr lang="en-US" i="1" dirty="0"/>
              <a:t>Event Studies : theory, Research and Policy for Planned Events</a:t>
            </a:r>
            <a:r>
              <a:rPr lang="en-US" dirty="0"/>
              <a:t>. 3rd ed. London: Routledge.</a:t>
            </a:r>
          </a:p>
          <a:p>
            <a:r>
              <a:rPr lang="en-US" dirty="0" err="1"/>
              <a:t>KoščakM</a:t>
            </a:r>
            <a:r>
              <a:rPr lang="en-US" dirty="0"/>
              <a:t>. and O’Rourke, T. (2020). </a:t>
            </a:r>
            <a:r>
              <a:rPr lang="en-US" i="1" dirty="0"/>
              <a:t>Ethical and responsible tourism : managing sustainability in local tourism destinations</a:t>
            </a:r>
            <a:r>
              <a:rPr lang="en-US" dirty="0"/>
              <a:t>. Abingdon, Oxon: Routledge.</a:t>
            </a:r>
          </a:p>
          <a:p>
            <a:r>
              <a:rPr lang="en-US" dirty="0" err="1"/>
              <a:t>Loedphacharakamon</a:t>
            </a:r>
            <a:r>
              <a:rPr lang="en-US" dirty="0"/>
              <a:t>, N. and </a:t>
            </a:r>
            <a:r>
              <a:rPr lang="en-US" dirty="0" err="1"/>
              <a:t>Worakittikul</a:t>
            </a:r>
            <a:r>
              <a:rPr lang="en-US" dirty="0"/>
              <a:t>, W. (2025). TQM and sustainable hospitality: unpacking the link between green culture, employee behavior, and hotel performance. </a:t>
            </a:r>
            <a:r>
              <a:rPr lang="en-US" i="1" dirty="0"/>
              <a:t>Cogent Business &amp; Management</a:t>
            </a:r>
            <a:r>
              <a:rPr lang="en-US" dirty="0"/>
              <a:t>, 12(1). </a:t>
            </a:r>
            <a:r>
              <a:rPr lang="en-US" dirty="0" err="1"/>
              <a:t>doi:https</a:t>
            </a:r>
            <a:r>
              <a:rPr lang="en-US" dirty="0"/>
              <a:t>://doi.org/10.1080/23311975.2025.2499948.</a:t>
            </a:r>
          </a:p>
          <a:p>
            <a:r>
              <a:rPr lang="en-US" dirty="0" err="1"/>
              <a:t>Mihalic</a:t>
            </a:r>
            <a:r>
              <a:rPr lang="en-US" dirty="0"/>
              <a:t>, T., </a:t>
            </a:r>
            <a:r>
              <a:rPr lang="en-US" dirty="0" err="1"/>
              <a:t>Mohamadi</a:t>
            </a:r>
            <a:r>
              <a:rPr lang="en-US" dirty="0"/>
              <a:t>, S., </a:t>
            </a:r>
            <a:r>
              <a:rPr lang="en-US" dirty="0" err="1"/>
              <a:t>Abbasi</a:t>
            </a:r>
            <a:r>
              <a:rPr lang="en-US" dirty="0"/>
              <a:t>, A. and </a:t>
            </a:r>
            <a:r>
              <a:rPr lang="en-US" dirty="0" err="1"/>
              <a:t>Dávid</a:t>
            </a:r>
            <a:r>
              <a:rPr lang="en-US" dirty="0"/>
              <a:t>, L.D. (2021). Mapping a Sustainable and Responsible Tourism Paradigm: A Bibliometric and Citation Network Analysis. </a:t>
            </a:r>
            <a:r>
              <a:rPr lang="en-US" i="1" dirty="0"/>
              <a:t>Sustainability</a:t>
            </a:r>
            <a:r>
              <a:rPr lang="en-US" dirty="0"/>
              <a:t>, 13(2), p.853. </a:t>
            </a:r>
            <a:r>
              <a:rPr lang="en-US" dirty="0" err="1"/>
              <a:t>doi:https</a:t>
            </a:r>
            <a:r>
              <a:rPr lang="en-US" dirty="0"/>
              <a:t>://doi.org/10.3390/su13020853.</a:t>
            </a:r>
          </a:p>
          <a:p>
            <a:r>
              <a:rPr lang="en-US" dirty="0" err="1"/>
              <a:t>Pernecky</a:t>
            </a:r>
            <a:r>
              <a:rPr lang="en-US" dirty="0"/>
              <a:t>, T. and Luck, M. (2017). </a:t>
            </a:r>
            <a:r>
              <a:rPr lang="en-US" i="1" dirty="0"/>
              <a:t>Events, Society and Sustainability</a:t>
            </a:r>
            <a:r>
              <a:rPr lang="en-US" dirty="0"/>
              <a:t>. London: Routledge.</a:t>
            </a:r>
          </a:p>
          <a:p>
            <a:r>
              <a:rPr lang="en-US" dirty="0" err="1"/>
              <a:t>Rustan</a:t>
            </a:r>
            <a:r>
              <a:rPr lang="en-US" dirty="0"/>
              <a:t>, Ø. (2024). </a:t>
            </a:r>
            <a:r>
              <a:rPr lang="en-US" i="1" dirty="0"/>
              <a:t>Garden Explorer | National Botanic Garden of Wales, United Kingdom</a:t>
            </a:r>
            <a:r>
              <a:rPr lang="en-US" dirty="0"/>
              <a:t>. [online] Gardenexplorer.org. Available at: https://gardenofwales.gardenexplorer.org/ [Accessed 6 Jun. 2025].</a:t>
            </a:r>
          </a:p>
          <a:p>
            <a:r>
              <a:rPr lang="en-US" dirty="0" err="1"/>
              <a:t>Seraphin</a:t>
            </a:r>
            <a:r>
              <a:rPr lang="en-US" dirty="0"/>
              <a:t>, H., </a:t>
            </a:r>
            <a:r>
              <a:rPr lang="en-US" dirty="0" err="1"/>
              <a:t>Yallop</a:t>
            </a:r>
            <a:r>
              <a:rPr lang="en-US" dirty="0"/>
              <a:t>, A.C., </a:t>
            </a:r>
            <a:r>
              <a:rPr lang="en-US" dirty="0" err="1"/>
              <a:t>Seyfi</a:t>
            </a:r>
            <a:r>
              <a:rPr lang="en-US" dirty="0"/>
              <a:t>, S. and Hall, C.M. (2020). Responsible tourism: the ‘why’ and ‘how’ of empowering children. </a:t>
            </a:r>
            <a:r>
              <a:rPr lang="en-US" i="1" dirty="0"/>
              <a:t>Tourism Recreation Research</a:t>
            </a:r>
            <a:r>
              <a:rPr lang="en-US" dirty="0"/>
              <a:t>, pp.1–16. </a:t>
            </a:r>
            <a:r>
              <a:rPr lang="en-US" dirty="0" err="1"/>
              <a:t>doi:https</a:t>
            </a:r>
            <a:r>
              <a:rPr lang="en-US" dirty="0"/>
              <a:t>://doi.org/10.1080/02508281.2020.1819109.</a:t>
            </a:r>
          </a:p>
          <a:p>
            <a:r>
              <a:rPr lang="en-US" dirty="0"/>
              <a:t>Sharma, P. (2023). </a:t>
            </a:r>
            <a:r>
              <a:rPr lang="en-US" i="1" dirty="0"/>
              <a:t>Sustainable Tourism Practices</a:t>
            </a:r>
            <a:r>
              <a:rPr lang="en-US" dirty="0"/>
              <a:t>. [online] </a:t>
            </a:r>
            <a:r>
              <a:rPr lang="en-US" dirty="0" err="1"/>
              <a:t>Enterclimate</a:t>
            </a:r>
            <a:r>
              <a:rPr lang="en-US" dirty="0"/>
              <a:t>. Available at: https://enterclimate.com/blog/sustainable-tourism-practices/.</a:t>
            </a:r>
          </a:p>
          <a:p>
            <a:r>
              <a:rPr lang="en-US" dirty="0"/>
              <a:t>Traveltrade.com (2025). </a:t>
            </a:r>
            <a:r>
              <a:rPr lang="en-US" i="1" dirty="0"/>
              <a:t>Wales is celebrating a Year of Croeso, a Welsh welcome for visitors</a:t>
            </a:r>
            <a:r>
              <a:rPr lang="en-US" dirty="0"/>
              <a:t>. [online] </a:t>
            </a:r>
            <a:r>
              <a:rPr lang="en-US" dirty="0" err="1"/>
              <a:t>TravelTrade</a:t>
            </a:r>
            <a:r>
              <a:rPr lang="en-US" dirty="0"/>
              <a:t>. Available at: https://traveltrade.visitwales.com/useful-information/toolkit/year-of-croeso [Accessed 6 Jun. 2025].</a:t>
            </a:r>
          </a:p>
          <a:p>
            <a:r>
              <a:rPr lang="en-US" dirty="0"/>
              <a:t>Wickham, M., Donnelly, T. and French, L. (2020). STRATEGIC SUSTAINABILITY MANAGEMENT IN THE EVENT SECTOR. </a:t>
            </a:r>
            <a:r>
              <a:rPr lang="en-US" i="1" dirty="0"/>
              <a:t>Event Management</a:t>
            </a:r>
            <a:r>
              <a:rPr lang="en-US" dirty="0"/>
              <a:t>, 25(3). </a:t>
            </a:r>
            <a:r>
              <a:rPr lang="en-US" dirty="0" err="1"/>
              <a:t>doi:https</a:t>
            </a:r>
            <a:r>
              <a:rPr lang="en-US" dirty="0"/>
              <a:t>://doi.org/10.3727/152599519x15506259856318.</a:t>
            </a:r>
          </a:p>
        </p:txBody>
      </p:sp>
    </p:spTree>
    <p:extLst>
      <p:ext uri="{BB962C8B-B14F-4D97-AF65-F5344CB8AC3E}">
        <p14:creationId xmlns:p14="http://schemas.microsoft.com/office/powerpoint/2010/main" val="7426959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2460</Words>
  <Application>Microsoft Office PowerPoint</Application>
  <PresentationFormat>Widescreen</PresentationFormat>
  <Paragraphs>126</Paragraphs>
  <Slides>11</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BMIH6007 International Meetings Management for the Hotel Industry Assignment 1: Feasibility Plan for an International Meeting / Event Event Theme: Event Theme: VISIT WALES’  = “YEAR OF CROESO 2025” Green Croeso: Sustainable Tourism &amp; Eco-Hospitality </vt:lpstr>
      <vt:lpstr>Contents </vt:lpstr>
      <vt:lpstr>Introduction</vt:lpstr>
      <vt:lpstr>Event Content and Context</vt:lpstr>
      <vt:lpstr>Market Factors</vt:lpstr>
      <vt:lpstr>Continued…. </vt:lpstr>
      <vt:lpstr>Operational Factors</vt:lpstr>
      <vt:lpstr>Continued…..</vt:lpstr>
      <vt:lpstr>Financial Factors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Obada Herash96</dc:creator>
  <cp:lastModifiedBy>Obada Herash96</cp:lastModifiedBy>
  <cp:revision>1</cp:revision>
  <dcterms:created xsi:type="dcterms:W3CDTF">2025-06-08T12:42:01Z</dcterms:created>
  <dcterms:modified xsi:type="dcterms:W3CDTF">2025-06-08T12:42:39Z</dcterms:modified>
</cp:coreProperties>
</file>