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6" r:id="rId8"/>
    <p:sldId id="262" r:id="rId9"/>
    <p:sldId id="263" r:id="rId10"/>
    <p:sldId id="264" r:id="rId11"/>
    <p:sldId id="267" r:id="rId12"/>
    <p:sldId id="268" r:id="rId13"/>
    <p:sldId id="269" r:id="rId14"/>
    <p:sldId id="270" r:id="rId15"/>
    <p:sldId id="271" r:id="rId16"/>
    <p:sldId id="272" r:id="rId17"/>
    <p:sldId id="265" r:id="rId18"/>
  </p:sldIdLst>
  <p:sldSz cx="18288000" cy="10287000"/>
  <p:notesSz cx="6858000" cy="9144000"/>
  <p:embeddedFontLst>
    <p:embeddedFont>
      <p:font typeface="Poppins" panose="00000500000000000000" pitchFamily="2" charset="0"/>
      <p:regular r:id="rId20"/>
      <p:bold r:id="rId21"/>
      <p:italic r:id="rId22"/>
      <p:boldItalic r:id="rId23"/>
    </p:embeddedFont>
    <p:embeddedFont>
      <p:font typeface="Poppins Bold" panose="00000800000000000000" pitchFamily="2" charset="0"/>
      <p:regular r:id="rId24"/>
      <p:bold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9A5983-A3BA-6337-9A3C-C81E80E437D8}" v="9" dt="2026-10-19T12:13:25.9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78210" autoAdjust="0"/>
  </p:normalViewPr>
  <p:slideViewPr>
    <p:cSldViewPr>
      <p:cViewPr varScale="1">
        <p:scale>
          <a:sx n="34" d="100"/>
          <a:sy n="34" d="100"/>
        </p:scale>
        <p:origin x="120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en Nisar (2220781)" userId="S::2220781@student.uwtsd.ac.uk::9c1701e6-6c48-462b-ad28-c73c2ab31c7a" providerId="AD" clId="Web-{AE9A5983-A3BA-6337-9A3C-C81E80E437D8}"/>
    <pc:docChg chg="modSld">
      <pc:chgData name="Kiren Nisar (2220781)" userId="S::2220781@student.uwtsd.ac.uk::9c1701e6-6c48-462b-ad28-c73c2ab31c7a" providerId="AD" clId="Web-{AE9A5983-A3BA-6337-9A3C-C81E80E437D8}" dt="2026-10-19T12:13:25.994" v="3"/>
      <pc:docMkLst>
        <pc:docMk/>
      </pc:docMkLst>
      <pc:sldChg chg="delSp modSp">
        <pc:chgData name="Kiren Nisar (2220781)" userId="S::2220781@student.uwtsd.ac.uk::9c1701e6-6c48-462b-ad28-c73c2ab31c7a" providerId="AD" clId="Web-{AE9A5983-A3BA-6337-9A3C-C81E80E437D8}" dt="2026-10-19T12:13:25.994" v="3"/>
        <pc:sldMkLst>
          <pc:docMk/>
          <pc:sldMk cId="0" sldId="256"/>
        </pc:sldMkLst>
        <pc:spChg chg="mod">
          <ac:chgData name="Kiren Nisar (2220781)" userId="S::2220781@student.uwtsd.ac.uk::9c1701e6-6c48-462b-ad28-c73c2ab31c7a" providerId="AD" clId="Web-{AE9A5983-A3BA-6337-9A3C-C81E80E437D8}" dt="2026-10-19T12:12:57.150" v="2" actId="20577"/>
          <ac:spMkLst>
            <pc:docMk/>
            <pc:sldMk cId="0" sldId="256"/>
            <ac:spMk id="13" creationId="{C9483576-3930-E680-6E19-2FDE3C12A666}"/>
          </ac:spMkLst>
        </pc:spChg>
        <pc:picChg chg="del">
          <ac:chgData name="Kiren Nisar (2220781)" userId="S::2220781@student.uwtsd.ac.uk::9c1701e6-6c48-462b-ad28-c73c2ab31c7a" providerId="AD" clId="Web-{AE9A5983-A3BA-6337-9A3C-C81E80E437D8}" dt="2026-10-19T12:13:25.994" v="3"/>
          <ac:picMkLst>
            <pc:docMk/>
            <pc:sldMk cId="0" sldId="256"/>
            <ac:picMk id="14" creationId="{224EF50B-4478-66C4-E345-37E2C79940A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AAA944-B4B8-43B6-A265-1A8EDBD3345A}"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DC7556-988C-4FEE-A8B2-D278BA61EAE3}" type="slidenum">
              <a:rPr lang="en-GB" smtClean="0"/>
              <a:t>‹#›</a:t>
            </a:fld>
            <a:endParaRPr lang="en-GB"/>
          </a:p>
        </p:txBody>
      </p:sp>
    </p:spTree>
    <p:extLst>
      <p:ext uri="{BB962C8B-B14F-4D97-AF65-F5344CB8AC3E}">
        <p14:creationId xmlns:p14="http://schemas.microsoft.com/office/powerpoint/2010/main" val="3347441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businessinsider.com/walmart-shuffles-top-leadership-team-as-ai-rapidly-reshapes-retail-2026-1" TargetMode="External"/><Relationship Id="rId3" Type="http://schemas.openxmlformats.org/officeDocument/2006/relationships/hyperlink" Target="https://www.worldoil.com/news/2026/4/14/bp-ceo-meg-o-neill-moves-to-simplify-structure-refocus-on-upstream-downstream-model/" TargetMode="External"/><Relationship Id="rId7" Type="http://schemas.openxmlformats.org/officeDocument/2006/relationships/hyperlink" Target="https://www.forbes.com/advisor/business/what-is-organizational-behavior/"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oedigital.com/news/540092-bp-merges-businesses-into-upstream-and-downstream-divisions" TargetMode="External"/><Relationship Id="rId5" Type="http://schemas.openxmlformats.org/officeDocument/2006/relationships/hyperlink" Target="https://www.forbes.com/sites/glennllopis/2025/03/08/3-leadership-styles-from-traditional-to-transformational/" TargetMode="External"/><Relationship Id="rId4" Type="http://schemas.openxmlformats.org/officeDocument/2006/relationships/hyperlink" Target="https://www.cspdailynews.com/company-news/bp-reorganize-upstream-downstream-segments-names-new-leadership" TargetMode="External"/><Relationship Id="rId9" Type="http://schemas.openxmlformats.org/officeDocument/2006/relationships/hyperlink" Target="https://www.shell.com/news-and-insights/shells-perspectives-on-key-topics/what-is-shells-view-on-the-role-of-oil-and-gas-in-the-years-ahead.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It will also illustrate the leadership approach with two key leadership theories or models. Key principles, origins and relevance of these theories during the change management of the company will be discussed along with their effectiveness as an impact on people and organisational performance. This will also discuss an alternative leadership style and its impact with a brief description on leadership experience. </a:t>
            </a:r>
          </a:p>
          <a:p>
            <a:endParaRPr lang="en-GB" dirty="0"/>
          </a:p>
        </p:txBody>
      </p:sp>
      <p:sp>
        <p:nvSpPr>
          <p:cNvPr id="4" name="Slide Number Placeholder 3"/>
          <p:cNvSpPr>
            <a:spLocks noGrp="1"/>
          </p:cNvSpPr>
          <p:nvPr>
            <p:ph type="sldNum" sz="quarter" idx="5"/>
          </p:nvPr>
        </p:nvSpPr>
        <p:spPr/>
        <p:txBody>
          <a:bodyPr/>
          <a:lstStyle/>
          <a:p>
            <a:fld id="{20DC7556-988C-4FEE-A8B2-D278BA61EAE3}" type="slidenum">
              <a:rPr lang="en-GB" smtClean="0"/>
              <a:t>3</a:t>
            </a:fld>
            <a:endParaRPr lang="en-GB"/>
          </a:p>
        </p:txBody>
      </p:sp>
    </p:spTree>
    <p:extLst>
      <p:ext uri="{BB962C8B-B14F-4D97-AF65-F5344CB8AC3E}">
        <p14:creationId xmlns:p14="http://schemas.microsoft.com/office/powerpoint/2010/main" val="2766935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Change initiative of BP </a:t>
            </a:r>
          </a:p>
          <a:p>
            <a:r>
              <a:rPr lang="en-GB" sz="1200" kern="1200" dirty="0">
                <a:solidFill>
                  <a:schemeClr val="tx1"/>
                </a:solidFill>
                <a:effectLst/>
                <a:latin typeface="+mn-lt"/>
                <a:ea typeface="+mn-ea"/>
                <a:cs typeface="+mn-cs"/>
              </a:rPr>
              <a:t>These are an upstream unit of Gas and Oil production and a downstream unit of refining and distributing fuels, as well as retail activities of BP</a:t>
            </a:r>
            <a:r>
              <a:rPr lang="en-US" sz="1200" kern="1200" dirty="0">
                <a:solidFill>
                  <a:schemeClr val="tx1"/>
                </a:solidFill>
                <a:effectLst/>
                <a:latin typeface="+mn-lt"/>
                <a:ea typeface="+mn-ea"/>
                <a:cs typeface="+mn-cs"/>
              </a:rPr>
              <a:t> (Ambrose, 2026)</a:t>
            </a:r>
            <a:r>
              <a:rPr lang="en-GB" sz="1200" kern="1200" dirty="0">
                <a:solidFill>
                  <a:schemeClr val="tx1"/>
                </a:solidFill>
                <a:effectLst/>
                <a:latin typeface="+mn-lt"/>
                <a:ea typeface="+mn-ea"/>
                <a:cs typeface="+mn-cs"/>
              </a:rPr>
              <a:t>. According to the CEO, these change initiatives make the company stronger, simpler and more valuable. With this, the firm has also dismantled the legacy-based structure of the brand, executed by its former chief executive, Bernard Looney, in 2020</a:t>
            </a:r>
            <a:r>
              <a:rPr lang="en-US" sz="1200" kern="1200" dirty="0">
                <a:solidFill>
                  <a:schemeClr val="tx1"/>
                </a:solidFill>
                <a:effectLst/>
                <a:latin typeface="+mn-lt"/>
                <a:ea typeface="+mn-ea"/>
                <a:cs typeface="+mn-cs"/>
              </a:rPr>
              <a:t> (Ambrose, 2026)</a:t>
            </a:r>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Upstream business segment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Under this, the company focuses on development, exploration and production activities while streamlining the ways in which the firm may produce the energy for catering demand of the consumers. Gas and Oil regions of BP have been brought together as per this specific organisational business segment. Natural Gas, Joint ventures and CCS business has also become a part of this mentioned unit. </a:t>
            </a:r>
          </a:p>
          <a:p>
            <a:endParaRPr lang="en-GB" dirty="0"/>
          </a:p>
        </p:txBody>
      </p:sp>
      <p:sp>
        <p:nvSpPr>
          <p:cNvPr id="4" name="Slide Number Placeholder 3"/>
          <p:cNvSpPr>
            <a:spLocks noGrp="1"/>
          </p:cNvSpPr>
          <p:nvPr>
            <p:ph type="sldNum" sz="quarter" idx="5"/>
          </p:nvPr>
        </p:nvSpPr>
        <p:spPr/>
        <p:txBody>
          <a:bodyPr/>
          <a:lstStyle/>
          <a:p>
            <a:fld id="{20DC7556-988C-4FEE-A8B2-D278BA61EAE3}" type="slidenum">
              <a:rPr lang="en-GB" smtClean="0"/>
              <a:t>4</a:t>
            </a:fld>
            <a:endParaRPr lang="en-GB"/>
          </a:p>
        </p:txBody>
      </p:sp>
    </p:spTree>
    <p:extLst>
      <p:ext uri="{BB962C8B-B14F-4D97-AF65-F5344CB8AC3E}">
        <p14:creationId xmlns:p14="http://schemas.microsoft.com/office/powerpoint/2010/main" val="807387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Downstream business segment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earlier structure of BP containing three segments has been replaced with this change in organisational structure.  </a:t>
            </a:r>
          </a:p>
          <a:p>
            <a:endParaRPr lang="en-GB" dirty="0"/>
          </a:p>
        </p:txBody>
      </p:sp>
      <p:sp>
        <p:nvSpPr>
          <p:cNvPr id="4" name="Slide Number Placeholder 3"/>
          <p:cNvSpPr>
            <a:spLocks noGrp="1"/>
          </p:cNvSpPr>
          <p:nvPr>
            <p:ph type="sldNum" sz="quarter" idx="5"/>
          </p:nvPr>
        </p:nvSpPr>
        <p:spPr/>
        <p:txBody>
          <a:bodyPr/>
          <a:lstStyle/>
          <a:p>
            <a:fld id="{20DC7556-988C-4FEE-A8B2-D278BA61EAE3}" type="slidenum">
              <a:rPr lang="en-GB" smtClean="0"/>
              <a:t>5</a:t>
            </a:fld>
            <a:endParaRPr lang="en-GB"/>
          </a:p>
        </p:txBody>
      </p:sp>
    </p:spTree>
    <p:extLst>
      <p:ext uri="{BB962C8B-B14F-4D97-AF65-F5344CB8AC3E}">
        <p14:creationId xmlns:p14="http://schemas.microsoft.com/office/powerpoint/2010/main" val="2012100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Leadership approach adopted during the change period </a:t>
            </a:r>
          </a:p>
          <a:p>
            <a:r>
              <a:rPr lang="en-GB" sz="1200" b="1" kern="1200" dirty="0">
                <a:solidFill>
                  <a:schemeClr val="tx1"/>
                </a:solidFill>
                <a:effectLst/>
                <a:latin typeface="+mn-lt"/>
                <a:ea typeface="+mn-ea"/>
                <a:cs typeface="+mn-cs"/>
              </a:rPr>
              <a:t>Two leadership theories or models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Contingency theory of leadership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Given the current market dynamics which are volatile, uncertain and driven, adoption of contingency approaches in leadership and management remains significant. The CEO, Meg O’Neil has clarified that incorporation of this organisational structure intends to ease the complexity being encountered by the company</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Oedigital</a:t>
            </a:r>
            <a:r>
              <a:rPr lang="en-US" sz="1200" kern="1200" dirty="0">
                <a:solidFill>
                  <a:schemeClr val="tx1"/>
                </a:solidFill>
                <a:effectLst/>
                <a:latin typeface="+mn-lt"/>
                <a:ea typeface="+mn-ea"/>
                <a:cs typeface="+mn-cs"/>
              </a:rPr>
              <a:t>, 2026)</a:t>
            </a:r>
            <a:r>
              <a:rPr lang="en-GB" sz="1200" kern="1200" dirty="0">
                <a:solidFill>
                  <a:schemeClr val="tx1"/>
                </a:solidFill>
                <a:effectLst/>
                <a:latin typeface="+mn-lt"/>
                <a:ea typeface="+mn-ea"/>
                <a:cs typeface="+mn-cs"/>
              </a:rPr>
              <a:t>. Thus, consideration of this leadership serves the purpose of the business to mitigate the current evolving challenges before the corporation.</a:t>
            </a:r>
          </a:p>
          <a:p>
            <a:endParaRPr lang="en-GB" dirty="0"/>
          </a:p>
        </p:txBody>
      </p:sp>
      <p:sp>
        <p:nvSpPr>
          <p:cNvPr id="4" name="Slide Number Placeholder 3"/>
          <p:cNvSpPr>
            <a:spLocks noGrp="1"/>
          </p:cNvSpPr>
          <p:nvPr>
            <p:ph type="sldNum" sz="quarter" idx="5"/>
          </p:nvPr>
        </p:nvSpPr>
        <p:spPr/>
        <p:txBody>
          <a:bodyPr/>
          <a:lstStyle/>
          <a:p>
            <a:fld id="{20DC7556-988C-4FEE-A8B2-D278BA61EAE3}" type="slidenum">
              <a:rPr lang="en-GB" smtClean="0"/>
              <a:t>6</a:t>
            </a:fld>
            <a:endParaRPr lang="en-GB"/>
          </a:p>
        </p:txBody>
      </p:sp>
    </p:spTree>
    <p:extLst>
      <p:ext uri="{BB962C8B-B14F-4D97-AF65-F5344CB8AC3E}">
        <p14:creationId xmlns:p14="http://schemas.microsoft.com/office/powerpoint/2010/main" val="386677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A61C9F-C60E-5D17-5DDC-CFF5673FB4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995773-0F7D-D7E3-33A9-F1892872EC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5EE9E-D0B2-8B90-5AB2-7496E9D7A0EC}"/>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Transformational theory of leadership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Two specific segments of the operation as proposed under this change aim to improve its delivery and foster faster decision-making while maintaining capital discipline. There is a long-term success to be achieved through the execution of these change measures within BP. </a:t>
            </a:r>
          </a:p>
          <a:p>
            <a:endParaRPr lang="en-GB" dirty="0"/>
          </a:p>
        </p:txBody>
      </p:sp>
      <p:sp>
        <p:nvSpPr>
          <p:cNvPr id="4" name="Slide Number Placeholder 3">
            <a:extLst>
              <a:ext uri="{FF2B5EF4-FFF2-40B4-BE49-F238E27FC236}">
                <a16:creationId xmlns:a16="http://schemas.microsoft.com/office/drawing/2014/main" id="{1C7E27D2-C4B2-40FE-CB06-0237D60E2B97}"/>
              </a:ext>
            </a:extLst>
          </p:cNvPr>
          <p:cNvSpPr>
            <a:spLocks noGrp="1"/>
          </p:cNvSpPr>
          <p:nvPr>
            <p:ph type="sldNum" sz="quarter" idx="5"/>
          </p:nvPr>
        </p:nvSpPr>
        <p:spPr/>
        <p:txBody>
          <a:bodyPr/>
          <a:lstStyle/>
          <a:p>
            <a:fld id="{20DC7556-988C-4FEE-A8B2-D278BA61EAE3}" type="slidenum">
              <a:rPr lang="en-GB" smtClean="0"/>
              <a:t>7</a:t>
            </a:fld>
            <a:endParaRPr lang="en-GB"/>
          </a:p>
        </p:txBody>
      </p:sp>
    </p:spTree>
    <p:extLst>
      <p:ext uri="{BB962C8B-B14F-4D97-AF65-F5344CB8AC3E}">
        <p14:creationId xmlns:p14="http://schemas.microsoft.com/office/powerpoint/2010/main" val="3713178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Key principles, origins and relevance of theories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Key principles, origins and relevance of contingency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Notably, the theoretical principles are applied in the context of organisational change implemented by BP. Market and industrial dynamics in the energy sector have necessitated to take this decision for restructuring its organisation with an aim to remain competitive and profitable in the market. In comparison with transformational leadership, contingency theory also applies the same trait of encouraging change and integrating the viable solution. Whereas, in contrast, this approach is different from transformational principles wherein the long-term vision is framed to accelerate the growth. </a:t>
            </a:r>
          </a:p>
          <a:p>
            <a:endParaRPr lang="en-GB" dirty="0"/>
          </a:p>
        </p:txBody>
      </p:sp>
      <p:sp>
        <p:nvSpPr>
          <p:cNvPr id="4" name="Slide Number Placeholder 3"/>
          <p:cNvSpPr>
            <a:spLocks noGrp="1"/>
          </p:cNvSpPr>
          <p:nvPr>
            <p:ph type="sldNum" sz="quarter" idx="5"/>
          </p:nvPr>
        </p:nvSpPr>
        <p:spPr/>
        <p:txBody>
          <a:bodyPr/>
          <a:lstStyle/>
          <a:p>
            <a:fld id="{20DC7556-988C-4FEE-A8B2-D278BA61EAE3}" type="slidenum">
              <a:rPr lang="en-GB" smtClean="0"/>
              <a:t>8</a:t>
            </a:fld>
            <a:endParaRPr lang="en-GB"/>
          </a:p>
        </p:txBody>
      </p:sp>
    </p:spTree>
    <p:extLst>
      <p:ext uri="{BB962C8B-B14F-4D97-AF65-F5344CB8AC3E}">
        <p14:creationId xmlns:p14="http://schemas.microsoft.com/office/powerpoint/2010/main" val="3297068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Key principles, origins and relevance of Transformational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in contrast, transformational style of leadership emphasises more on motivating the people by creating a long-term vision (Mayberry, 2024). Principles of this leadership theory are relatively applicable in the incorporated change measure of BP. Long term vision of achieving profitable growth and enhancing competitive advantage can be achieved by leading and guiding the people. An example of a company that considered a similar approach is Shell in its energy transition strategy</a:t>
            </a:r>
            <a:r>
              <a:rPr lang="en-US" sz="1200" kern="1200" dirty="0">
                <a:solidFill>
                  <a:schemeClr val="tx1"/>
                </a:solidFill>
                <a:effectLst/>
                <a:latin typeface="+mn-lt"/>
                <a:ea typeface="+mn-ea"/>
                <a:cs typeface="+mn-cs"/>
              </a:rPr>
              <a:t> (Shell, 2026)</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20DC7556-988C-4FEE-A8B2-D278BA61EAE3}" type="slidenum">
              <a:rPr lang="en-GB" smtClean="0"/>
              <a:t>9</a:t>
            </a:fld>
            <a:endParaRPr lang="en-GB"/>
          </a:p>
        </p:txBody>
      </p:sp>
    </p:spTree>
    <p:extLst>
      <p:ext uri="{BB962C8B-B14F-4D97-AF65-F5344CB8AC3E}">
        <p14:creationId xmlns:p14="http://schemas.microsoft.com/office/powerpoint/2010/main" val="1712635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Effectiveness of the leadership styles used</a:t>
            </a:r>
          </a:p>
          <a:p>
            <a:r>
              <a:rPr lang="en-GB" sz="1200" kern="1200" dirty="0">
                <a:solidFill>
                  <a:schemeClr val="tx1"/>
                </a:solidFill>
                <a:effectLst/>
                <a:latin typeface="+mn-lt"/>
                <a:ea typeface="+mn-ea"/>
                <a:cs typeface="+mn-cs"/>
              </a:rPr>
              <a:t>Additionally, this undertaken effort of the company showcases its compliance of contingency approach in view of a volatile business environment. Moreover, the effectiveness of transformational leadership, as considered, is also deeply rooted with the strategic objective of BP to capitalise on opportunities across its portfolio. </a:t>
            </a:r>
          </a:p>
          <a:p>
            <a:endParaRPr lang="en-GB" dirty="0"/>
          </a:p>
        </p:txBody>
      </p:sp>
      <p:sp>
        <p:nvSpPr>
          <p:cNvPr id="4" name="Slide Number Placeholder 3"/>
          <p:cNvSpPr>
            <a:spLocks noGrp="1"/>
          </p:cNvSpPr>
          <p:nvPr>
            <p:ph type="sldNum" sz="quarter" idx="5"/>
          </p:nvPr>
        </p:nvSpPr>
        <p:spPr/>
        <p:txBody>
          <a:bodyPr/>
          <a:lstStyle/>
          <a:p>
            <a:fld id="{20DC7556-988C-4FEE-A8B2-D278BA61EAE3}" type="slidenum">
              <a:rPr lang="en-GB" smtClean="0"/>
              <a:t>10</a:t>
            </a:fld>
            <a:endParaRPr lang="en-GB"/>
          </a:p>
        </p:txBody>
      </p:sp>
    </p:spTree>
    <p:extLst>
      <p:ext uri="{BB962C8B-B14F-4D97-AF65-F5344CB8AC3E}">
        <p14:creationId xmlns:p14="http://schemas.microsoft.com/office/powerpoint/2010/main" val="971720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6DFAB-0B35-97C4-B284-6B1786BCE0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0A5F19-448D-11E6-67F2-3C2A46B256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AF60A8-76AA-1C17-7633-4ADCE22F857F}"/>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Impact on people and organisational performance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Therefore, the transformational measures adopted with these leadership traits have resulted in boosting collaboration, engagement and positive relationships with the people in the workforce.</a:t>
            </a:r>
          </a:p>
          <a:p>
            <a:endParaRPr lang="en-GB" dirty="0"/>
          </a:p>
        </p:txBody>
      </p:sp>
      <p:sp>
        <p:nvSpPr>
          <p:cNvPr id="4" name="Slide Number Placeholder 3">
            <a:extLst>
              <a:ext uri="{FF2B5EF4-FFF2-40B4-BE49-F238E27FC236}">
                <a16:creationId xmlns:a16="http://schemas.microsoft.com/office/drawing/2014/main" id="{61B47F2C-C244-4D42-02E0-C66BDD3FE9E1}"/>
              </a:ext>
            </a:extLst>
          </p:cNvPr>
          <p:cNvSpPr>
            <a:spLocks noGrp="1"/>
          </p:cNvSpPr>
          <p:nvPr>
            <p:ph type="sldNum" sz="quarter" idx="5"/>
          </p:nvPr>
        </p:nvSpPr>
        <p:spPr/>
        <p:txBody>
          <a:bodyPr/>
          <a:lstStyle/>
          <a:p>
            <a:fld id="{20DC7556-988C-4FEE-A8B2-D278BA61EAE3}" type="slidenum">
              <a:rPr lang="en-GB" smtClean="0"/>
              <a:t>11</a:t>
            </a:fld>
            <a:endParaRPr lang="en-GB"/>
          </a:p>
        </p:txBody>
      </p:sp>
    </p:spTree>
    <p:extLst>
      <p:ext uri="{BB962C8B-B14F-4D97-AF65-F5344CB8AC3E}">
        <p14:creationId xmlns:p14="http://schemas.microsoft.com/office/powerpoint/2010/main" val="33628083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173BD-9660-3CF9-8703-E741930190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D5F4CD-F0D6-311F-FB0D-EEAFC1B91F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98C08D-9166-3909-EE4A-47146E4F3826}"/>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parameters indicate that BP has witnessed a positive impact of its change measures. With this, the company aims to achieve its long-term goal of remaining profitable by unlocking sustainable growth. </a:t>
            </a:r>
          </a:p>
          <a:p>
            <a:endParaRPr lang="en-GB" dirty="0"/>
          </a:p>
        </p:txBody>
      </p:sp>
      <p:sp>
        <p:nvSpPr>
          <p:cNvPr id="4" name="Slide Number Placeholder 3">
            <a:extLst>
              <a:ext uri="{FF2B5EF4-FFF2-40B4-BE49-F238E27FC236}">
                <a16:creationId xmlns:a16="http://schemas.microsoft.com/office/drawing/2014/main" id="{DFD7AEA7-0231-10C7-CD96-3F9881A1B2DA}"/>
              </a:ext>
            </a:extLst>
          </p:cNvPr>
          <p:cNvSpPr>
            <a:spLocks noGrp="1"/>
          </p:cNvSpPr>
          <p:nvPr>
            <p:ph type="sldNum" sz="quarter" idx="5"/>
          </p:nvPr>
        </p:nvSpPr>
        <p:spPr/>
        <p:txBody>
          <a:bodyPr/>
          <a:lstStyle/>
          <a:p>
            <a:fld id="{20DC7556-988C-4FEE-A8B2-D278BA61EAE3}" type="slidenum">
              <a:rPr lang="en-GB" smtClean="0"/>
              <a:t>12</a:t>
            </a:fld>
            <a:endParaRPr lang="en-GB"/>
          </a:p>
        </p:txBody>
      </p:sp>
    </p:spTree>
    <p:extLst>
      <p:ext uri="{BB962C8B-B14F-4D97-AF65-F5344CB8AC3E}">
        <p14:creationId xmlns:p14="http://schemas.microsoft.com/office/powerpoint/2010/main" val="721927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1F1095-2C86-DBA4-09FF-9932D15712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7F2BF6-A105-CD99-9D6A-B2BBD86B2A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8BCB55-F372-CA7C-0286-DABD42ABE2BF}"/>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Alternative Leadership style and its impacts </a:t>
            </a:r>
          </a:p>
          <a:p>
            <a:r>
              <a:rPr lang="en-GB" sz="1200" kern="1200" dirty="0">
                <a:solidFill>
                  <a:schemeClr val="tx1"/>
                </a:solidFill>
                <a:effectLst/>
                <a:latin typeface="+mn-lt"/>
                <a:ea typeface="+mn-ea"/>
                <a:cs typeface="+mn-cs"/>
              </a:rPr>
              <a:t>Moreover, this situational leadership is more recommended than contingency with the management decision of Amazon. Under the chief executive officer, Andy Jassy, the company has reshaped the structure of management by considering the current situation of evolving external innovation</a:t>
            </a:r>
            <a:r>
              <a:rPr lang="en-US" sz="1200" kern="1200" dirty="0">
                <a:solidFill>
                  <a:schemeClr val="tx1"/>
                </a:solidFill>
                <a:effectLst/>
                <a:latin typeface="+mn-lt"/>
                <a:ea typeface="+mn-ea"/>
                <a:cs typeface="+mn-cs"/>
              </a:rPr>
              <a:t> (Dungan, 2025)</a:t>
            </a:r>
            <a:r>
              <a:rPr lang="en-GB" sz="1200" kern="1200" dirty="0">
                <a:solidFill>
                  <a:schemeClr val="tx1"/>
                </a:solidFill>
                <a:effectLst/>
                <a:latin typeface="+mn-lt"/>
                <a:ea typeface="+mn-ea"/>
                <a:cs typeface="+mn-cs"/>
              </a:rPr>
              <a:t>. Therefore, this particular theory could have been taken into account for achieving better outcomes. </a:t>
            </a:r>
          </a:p>
          <a:p>
            <a:endParaRPr lang="en-GB" dirty="0"/>
          </a:p>
        </p:txBody>
      </p:sp>
      <p:sp>
        <p:nvSpPr>
          <p:cNvPr id="4" name="Slide Number Placeholder 3">
            <a:extLst>
              <a:ext uri="{FF2B5EF4-FFF2-40B4-BE49-F238E27FC236}">
                <a16:creationId xmlns:a16="http://schemas.microsoft.com/office/drawing/2014/main" id="{80275DEA-9B32-806C-BFE6-633482409978}"/>
              </a:ext>
            </a:extLst>
          </p:cNvPr>
          <p:cNvSpPr>
            <a:spLocks noGrp="1"/>
          </p:cNvSpPr>
          <p:nvPr>
            <p:ph type="sldNum" sz="quarter" idx="5"/>
          </p:nvPr>
        </p:nvSpPr>
        <p:spPr/>
        <p:txBody>
          <a:bodyPr/>
          <a:lstStyle/>
          <a:p>
            <a:fld id="{20DC7556-988C-4FEE-A8B2-D278BA61EAE3}" type="slidenum">
              <a:rPr lang="en-GB" smtClean="0"/>
              <a:t>13</a:t>
            </a:fld>
            <a:endParaRPr lang="en-GB"/>
          </a:p>
        </p:txBody>
      </p:sp>
    </p:spTree>
    <p:extLst>
      <p:ext uri="{BB962C8B-B14F-4D97-AF65-F5344CB8AC3E}">
        <p14:creationId xmlns:p14="http://schemas.microsoft.com/office/powerpoint/2010/main" val="2992356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7821B-A677-9973-386F-F08EC8ECA6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923C39-D520-A845-6035-9EC0AF0436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933EF7-F4B9-D269-F287-8B25FB543B36}"/>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Personal reflection on experience of leadership</a:t>
            </a:r>
          </a:p>
          <a:p>
            <a:r>
              <a:rPr lang="en-GB" sz="1200" kern="1200" dirty="0">
                <a:solidFill>
                  <a:schemeClr val="tx1"/>
                </a:solidFill>
                <a:effectLst/>
                <a:latin typeface="+mn-lt"/>
                <a:ea typeface="+mn-ea"/>
                <a:cs typeface="+mn-cs"/>
              </a:rPr>
              <a:t>These principles are highly relevant since adopting the change with two distinctive divisions provides strategic direction to the company. Experience of leadership has also provided me key insights to manage the change progressively by mitigating the issue of resistance. My learning experience on leadership has also provided me valuable knowledge to engage the people during the execution of change strategies. </a:t>
            </a:r>
          </a:p>
          <a:p>
            <a:endParaRPr lang="en-GB" dirty="0"/>
          </a:p>
        </p:txBody>
      </p:sp>
      <p:sp>
        <p:nvSpPr>
          <p:cNvPr id="4" name="Slide Number Placeholder 3">
            <a:extLst>
              <a:ext uri="{FF2B5EF4-FFF2-40B4-BE49-F238E27FC236}">
                <a16:creationId xmlns:a16="http://schemas.microsoft.com/office/drawing/2014/main" id="{1BD263ED-032C-9ADE-494C-B28C981AB2C3}"/>
              </a:ext>
            </a:extLst>
          </p:cNvPr>
          <p:cNvSpPr>
            <a:spLocks noGrp="1"/>
          </p:cNvSpPr>
          <p:nvPr>
            <p:ph type="sldNum" sz="quarter" idx="5"/>
          </p:nvPr>
        </p:nvSpPr>
        <p:spPr/>
        <p:txBody>
          <a:bodyPr/>
          <a:lstStyle/>
          <a:p>
            <a:fld id="{20DC7556-988C-4FEE-A8B2-D278BA61EAE3}" type="slidenum">
              <a:rPr lang="en-GB" smtClean="0"/>
              <a:t>14</a:t>
            </a:fld>
            <a:endParaRPr lang="en-GB"/>
          </a:p>
        </p:txBody>
      </p:sp>
    </p:spTree>
    <p:extLst>
      <p:ext uri="{BB962C8B-B14F-4D97-AF65-F5344CB8AC3E}">
        <p14:creationId xmlns:p14="http://schemas.microsoft.com/office/powerpoint/2010/main" val="1253746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3CEFF-0C18-74C3-ECBC-6A1CF0CE3E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7ADCF8-EDD9-8D7B-B37F-4D5B627A66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912F0F-A350-8624-B938-5B1FBD359920}"/>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Additionally, the transformational initiative with the outlined leadership approaches have remained beneficial for BP to enhance operational efficiency.  However, it is further concluded that consideration of situational leadership style would have been more impactful for the corporation. </a:t>
            </a:r>
            <a:endParaRPr lang="en-GB" dirty="0"/>
          </a:p>
        </p:txBody>
      </p:sp>
      <p:sp>
        <p:nvSpPr>
          <p:cNvPr id="4" name="Slide Number Placeholder 3">
            <a:extLst>
              <a:ext uri="{FF2B5EF4-FFF2-40B4-BE49-F238E27FC236}">
                <a16:creationId xmlns:a16="http://schemas.microsoft.com/office/drawing/2014/main" id="{1D6A5836-86A6-7E3C-754B-B36F594BD735}"/>
              </a:ext>
            </a:extLst>
          </p:cNvPr>
          <p:cNvSpPr>
            <a:spLocks noGrp="1"/>
          </p:cNvSpPr>
          <p:nvPr>
            <p:ph type="sldNum" sz="quarter" idx="5"/>
          </p:nvPr>
        </p:nvSpPr>
        <p:spPr/>
        <p:txBody>
          <a:bodyPr/>
          <a:lstStyle/>
          <a:p>
            <a:fld id="{20DC7556-988C-4FEE-A8B2-D278BA61EAE3}" type="slidenum">
              <a:rPr lang="en-GB" smtClean="0"/>
              <a:t>15</a:t>
            </a:fld>
            <a:endParaRPr lang="en-GB"/>
          </a:p>
        </p:txBody>
      </p:sp>
    </p:spTree>
    <p:extLst>
      <p:ext uri="{BB962C8B-B14F-4D97-AF65-F5344CB8AC3E}">
        <p14:creationId xmlns:p14="http://schemas.microsoft.com/office/powerpoint/2010/main" val="26823601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7D875-20F1-444A-5E61-DBA752294D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F5A02C-37E9-AC57-CB09-5604071A00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21A8BC-3CF7-9D68-CF1B-337282C11529}"/>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Notes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Ferman, M., (2026). </a:t>
            </a:r>
            <a:r>
              <a:rPr lang="en-GB" sz="1200" i="1" kern="1200" dirty="0">
                <a:solidFill>
                  <a:schemeClr val="tx1"/>
                </a:solidFill>
                <a:effectLst/>
                <a:latin typeface="+mn-lt"/>
                <a:ea typeface="+mn-ea"/>
                <a:cs typeface="+mn-cs"/>
              </a:rPr>
              <a:t>bp CEO Meg O’Neill moves to simplify structure, refocus on upstream-downstream model.</a:t>
            </a:r>
            <a:r>
              <a:rPr lang="en-GB" sz="1200" kern="1200" dirty="0">
                <a:solidFill>
                  <a:schemeClr val="tx1"/>
                </a:solidFill>
                <a:effectLst/>
                <a:latin typeface="+mn-lt"/>
                <a:ea typeface="+mn-ea"/>
                <a:cs typeface="+mn-cs"/>
              </a:rPr>
              <a:t> [Online] Available at: </a:t>
            </a:r>
            <a:r>
              <a:rPr lang="en-GB" sz="1200" u="none" strike="noStrike" kern="1200" dirty="0">
                <a:solidFill>
                  <a:schemeClr val="tx1"/>
                </a:solidFill>
                <a:effectLst/>
                <a:latin typeface="+mn-lt"/>
                <a:ea typeface="+mn-ea"/>
                <a:cs typeface="+mn-cs"/>
                <a:hlinkClick r:id="rId3"/>
              </a:rPr>
              <a:t>https://www.worldoil.com/news/2026/4/14/bp-ceo-meg-o-neill-moves-to-simplify-structure-refocus-on-upstream-downstream-model/</a:t>
            </a:r>
            <a:r>
              <a:rPr lang="en-GB" sz="1200" kern="1200" dirty="0">
                <a:solidFill>
                  <a:schemeClr val="tx1"/>
                </a:solidFill>
                <a:effectLst/>
                <a:latin typeface="+mn-lt"/>
                <a:ea typeface="+mn-ea"/>
                <a:cs typeface="+mn-cs"/>
              </a:rPr>
              <a:t> [Accessed 20 September 2026].</a:t>
            </a:r>
          </a:p>
          <a:p>
            <a:r>
              <a:rPr lang="en-GB" sz="1200" kern="1200" dirty="0">
                <a:solidFill>
                  <a:schemeClr val="tx1"/>
                </a:solidFill>
                <a:effectLst/>
                <a:latin typeface="+mn-lt"/>
                <a:ea typeface="+mn-ea"/>
                <a:cs typeface="+mn-cs"/>
              </a:rPr>
              <a:t>Hammond, H., (2026). </a:t>
            </a:r>
            <a:r>
              <a:rPr lang="en-GB" sz="1200" i="1" kern="1200" dirty="0">
                <a:solidFill>
                  <a:schemeClr val="tx1"/>
                </a:solidFill>
                <a:effectLst/>
                <a:latin typeface="+mn-lt"/>
                <a:ea typeface="+mn-ea"/>
                <a:cs typeface="+mn-cs"/>
              </a:rPr>
              <a:t>bp reorganizes into Upstream and Downstream segments, names new leadership.</a:t>
            </a:r>
            <a:r>
              <a:rPr lang="en-GB" sz="1200" kern="1200" dirty="0">
                <a:solidFill>
                  <a:schemeClr val="tx1"/>
                </a:solidFill>
                <a:effectLst/>
                <a:latin typeface="+mn-lt"/>
                <a:ea typeface="+mn-ea"/>
                <a:cs typeface="+mn-cs"/>
              </a:rPr>
              <a:t> [Online] Available at: </a:t>
            </a:r>
            <a:r>
              <a:rPr lang="en-GB" sz="1200" u="none" strike="noStrike" kern="1200" dirty="0">
                <a:solidFill>
                  <a:schemeClr val="tx1"/>
                </a:solidFill>
                <a:effectLst/>
                <a:latin typeface="+mn-lt"/>
                <a:ea typeface="+mn-ea"/>
                <a:cs typeface="+mn-cs"/>
                <a:hlinkClick r:id="rId4"/>
              </a:rPr>
              <a:t>https://www.cspdailynews.com/company-news/bp-reorganize-upstream-downstream-segments-names-new-leadership</a:t>
            </a:r>
            <a:r>
              <a:rPr lang="en-GB" sz="1200" kern="1200" dirty="0">
                <a:solidFill>
                  <a:schemeClr val="tx1"/>
                </a:solidFill>
                <a:effectLst/>
                <a:latin typeface="+mn-lt"/>
                <a:ea typeface="+mn-ea"/>
                <a:cs typeface="+mn-cs"/>
              </a:rPr>
              <a:t> [Accessed 20 September 2026].</a:t>
            </a:r>
          </a:p>
          <a:p>
            <a:r>
              <a:rPr lang="en-GB" sz="1200" kern="1200" dirty="0">
                <a:solidFill>
                  <a:schemeClr val="tx1"/>
                </a:solidFill>
                <a:effectLst/>
                <a:latin typeface="+mn-lt"/>
                <a:ea typeface="+mn-ea"/>
                <a:cs typeface="+mn-cs"/>
              </a:rPr>
              <a:t>Llopis, G., (2025). </a:t>
            </a:r>
            <a:r>
              <a:rPr lang="en-GB" sz="1200" i="1" kern="1200" dirty="0">
                <a:solidFill>
                  <a:schemeClr val="tx1"/>
                </a:solidFill>
                <a:effectLst/>
                <a:latin typeface="+mn-lt"/>
                <a:ea typeface="+mn-ea"/>
                <a:cs typeface="+mn-cs"/>
              </a:rPr>
              <a:t>3 Leadership Styles From Traditional To Transformational.</a:t>
            </a:r>
            <a:r>
              <a:rPr lang="en-GB" sz="1200" kern="1200" dirty="0">
                <a:solidFill>
                  <a:schemeClr val="tx1"/>
                </a:solidFill>
                <a:effectLst/>
                <a:latin typeface="+mn-lt"/>
                <a:ea typeface="+mn-ea"/>
                <a:cs typeface="+mn-cs"/>
              </a:rPr>
              <a:t> [Online] Available at: </a:t>
            </a:r>
            <a:r>
              <a:rPr lang="en-GB" sz="1200" u="none" strike="noStrike" kern="1200" dirty="0">
                <a:solidFill>
                  <a:schemeClr val="tx1"/>
                </a:solidFill>
                <a:effectLst/>
                <a:latin typeface="+mn-lt"/>
                <a:ea typeface="+mn-ea"/>
                <a:cs typeface="+mn-cs"/>
                <a:hlinkClick r:id="rId5"/>
              </a:rPr>
              <a:t>https://www.forbes.com/sites/glennllopis/2025/03/08/3-leadership-styles-from-traditional-to-transformational/</a:t>
            </a:r>
            <a:r>
              <a:rPr lang="en-GB" sz="1200" kern="1200" dirty="0">
                <a:solidFill>
                  <a:schemeClr val="tx1"/>
                </a:solidFill>
                <a:effectLst/>
                <a:latin typeface="+mn-lt"/>
                <a:ea typeface="+mn-ea"/>
                <a:cs typeface="+mn-cs"/>
              </a:rPr>
              <a:t> [Accessed 20 September 2026].</a:t>
            </a:r>
          </a:p>
          <a:p>
            <a:r>
              <a:rPr lang="en-GB" sz="1200" kern="1200" dirty="0">
                <a:solidFill>
                  <a:schemeClr val="tx1"/>
                </a:solidFill>
                <a:effectLst/>
                <a:latin typeface="+mn-lt"/>
                <a:ea typeface="+mn-ea"/>
                <a:cs typeface="+mn-cs"/>
              </a:rPr>
              <a:t>Mayberry, M., (2024). </a:t>
            </a:r>
            <a:r>
              <a:rPr lang="en-GB" sz="1200" i="1" kern="1200" dirty="0">
                <a:solidFill>
                  <a:schemeClr val="tx1"/>
                </a:solidFill>
                <a:effectLst/>
                <a:latin typeface="+mn-lt"/>
                <a:ea typeface="+mn-ea"/>
                <a:cs typeface="+mn-cs"/>
              </a:rPr>
              <a:t>The transformational leader: How the world's best leaders build teams, inspire action, and achieve lasting success</a:t>
            </a:r>
            <a:r>
              <a:rPr lang="en-GB" sz="1200" kern="1200" dirty="0">
                <a:solidFill>
                  <a:schemeClr val="tx1"/>
                </a:solidFill>
                <a:effectLst/>
                <a:latin typeface="+mn-lt"/>
                <a:ea typeface="+mn-ea"/>
                <a:cs typeface="+mn-cs"/>
              </a:rPr>
              <a:t>. John Wiley &amp; Sons. </a:t>
            </a:r>
          </a:p>
          <a:p>
            <a:r>
              <a:rPr lang="en-GB" sz="1200" kern="1200" dirty="0" err="1">
                <a:solidFill>
                  <a:schemeClr val="tx1"/>
                </a:solidFill>
                <a:effectLst/>
                <a:latin typeface="+mn-lt"/>
                <a:ea typeface="+mn-ea"/>
                <a:cs typeface="+mn-cs"/>
              </a:rPr>
              <a:t>Oedigital</a:t>
            </a:r>
            <a:r>
              <a:rPr lang="en-GB" sz="1200" kern="1200" dirty="0">
                <a:solidFill>
                  <a:schemeClr val="tx1"/>
                </a:solidFill>
                <a:effectLst/>
                <a:latin typeface="+mn-lt"/>
                <a:ea typeface="+mn-ea"/>
                <a:cs typeface="+mn-cs"/>
              </a:rPr>
              <a:t>, (2026). </a:t>
            </a:r>
            <a:r>
              <a:rPr lang="en-GB" sz="1200" i="1" kern="1200" dirty="0">
                <a:solidFill>
                  <a:schemeClr val="tx1"/>
                </a:solidFill>
                <a:effectLst/>
                <a:latin typeface="+mn-lt"/>
                <a:ea typeface="+mn-ea"/>
                <a:cs typeface="+mn-cs"/>
              </a:rPr>
              <a:t>BP Merges Businesses into Upstream and Downstream Divisions.</a:t>
            </a:r>
            <a:r>
              <a:rPr lang="en-GB" sz="1200" kern="1200" dirty="0">
                <a:solidFill>
                  <a:schemeClr val="tx1"/>
                </a:solidFill>
                <a:effectLst/>
                <a:latin typeface="+mn-lt"/>
                <a:ea typeface="+mn-ea"/>
                <a:cs typeface="+mn-cs"/>
              </a:rPr>
              <a:t> [Online]  Available at: </a:t>
            </a:r>
            <a:r>
              <a:rPr lang="en-GB" sz="1200" u="none" strike="noStrike" kern="1200" dirty="0">
                <a:solidFill>
                  <a:schemeClr val="tx1"/>
                </a:solidFill>
                <a:effectLst/>
                <a:latin typeface="+mn-lt"/>
                <a:ea typeface="+mn-ea"/>
                <a:cs typeface="+mn-cs"/>
                <a:hlinkClick r:id="rId6"/>
              </a:rPr>
              <a:t>https://www.oedigital.com/news/540092-bp-merges-businesses-into-upstream-and-downstream-divisions</a:t>
            </a:r>
            <a:r>
              <a:rPr lang="en-GB" sz="1200" kern="1200" dirty="0">
                <a:solidFill>
                  <a:schemeClr val="tx1"/>
                </a:solidFill>
                <a:effectLst/>
                <a:latin typeface="+mn-lt"/>
                <a:ea typeface="+mn-ea"/>
                <a:cs typeface="+mn-cs"/>
              </a:rPr>
              <a:t> [Accessed 20 September 2026].</a:t>
            </a:r>
          </a:p>
          <a:p>
            <a:r>
              <a:rPr lang="en-GB" sz="1200" kern="1200" dirty="0">
                <a:solidFill>
                  <a:schemeClr val="tx1"/>
                </a:solidFill>
                <a:effectLst/>
                <a:latin typeface="+mn-lt"/>
                <a:ea typeface="+mn-ea"/>
                <a:cs typeface="+mn-cs"/>
              </a:rPr>
              <a:t>O'Reilly, D., (2026). </a:t>
            </a:r>
            <a:r>
              <a:rPr lang="en-GB" sz="1200" i="1" kern="1200" dirty="0">
                <a:solidFill>
                  <a:schemeClr val="tx1"/>
                </a:solidFill>
                <a:effectLst/>
                <a:latin typeface="+mn-lt"/>
                <a:ea typeface="+mn-ea"/>
                <a:cs typeface="+mn-cs"/>
              </a:rPr>
              <a:t>What Is Organizational </a:t>
            </a:r>
            <a:r>
              <a:rPr lang="en-GB" sz="1200" i="1" kern="1200" dirty="0" err="1">
                <a:solidFill>
                  <a:schemeClr val="tx1"/>
                </a:solidFill>
                <a:effectLst/>
                <a:latin typeface="+mn-lt"/>
                <a:ea typeface="+mn-ea"/>
                <a:cs typeface="+mn-cs"/>
              </a:rPr>
              <a:t>Behavior</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[Online] Available at: </a:t>
            </a:r>
            <a:r>
              <a:rPr lang="en-GB" sz="1200" u="none" strike="noStrike" kern="1200" dirty="0">
                <a:solidFill>
                  <a:schemeClr val="tx1"/>
                </a:solidFill>
                <a:effectLst/>
                <a:latin typeface="+mn-lt"/>
                <a:ea typeface="+mn-ea"/>
                <a:cs typeface="+mn-cs"/>
                <a:hlinkClick r:id="rId7"/>
              </a:rPr>
              <a:t>https://www.forbes.com/advisor/business/what-is-organizational-behavior/</a:t>
            </a:r>
            <a:r>
              <a:rPr lang="en-GB" sz="1200" kern="1200" dirty="0">
                <a:solidFill>
                  <a:schemeClr val="tx1"/>
                </a:solidFill>
                <a:effectLst/>
                <a:latin typeface="+mn-lt"/>
                <a:ea typeface="+mn-ea"/>
                <a:cs typeface="+mn-cs"/>
              </a:rPr>
              <a:t> [Accessed 20 September 2026].</a:t>
            </a:r>
          </a:p>
          <a:p>
            <a:r>
              <a:rPr lang="en-GB" sz="1200" kern="1200" dirty="0">
                <a:solidFill>
                  <a:schemeClr val="tx1"/>
                </a:solidFill>
                <a:effectLst/>
                <a:latin typeface="+mn-lt"/>
                <a:ea typeface="+mn-ea"/>
                <a:cs typeface="+mn-cs"/>
              </a:rPr>
              <a:t>Reuter, D., (2026). </a:t>
            </a:r>
            <a:r>
              <a:rPr lang="en-GB" sz="1200" i="1" kern="1200" dirty="0">
                <a:solidFill>
                  <a:schemeClr val="tx1"/>
                </a:solidFill>
                <a:effectLst/>
                <a:latin typeface="+mn-lt"/>
                <a:ea typeface="+mn-ea"/>
                <a:cs typeface="+mn-cs"/>
              </a:rPr>
              <a:t>Walmart is shuffling its top leadership team as 'AI rapidly reshapes retail'.</a:t>
            </a:r>
            <a:r>
              <a:rPr lang="en-GB" sz="1200" kern="1200" dirty="0">
                <a:solidFill>
                  <a:schemeClr val="tx1"/>
                </a:solidFill>
                <a:effectLst/>
                <a:latin typeface="+mn-lt"/>
                <a:ea typeface="+mn-ea"/>
                <a:cs typeface="+mn-cs"/>
              </a:rPr>
              <a:t> [Online] Available at: </a:t>
            </a:r>
            <a:r>
              <a:rPr lang="en-GB" sz="1200" u="none" strike="noStrike" kern="1200" dirty="0">
                <a:solidFill>
                  <a:schemeClr val="tx1"/>
                </a:solidFill>
                <a:effectLst/>
                <a:latin typeface="+mn-lt"/>
                <a:ea typeface="+mn-ea"/>
                <a:cs typeface="+mn-cs"/>
                <a:hlinkClick r:id="rId8"/>
              </a:rPr>
              <a:t>https://www.businessinsider.com/walmart-shuffles-top-leadership-team-as-ai-rapidly-reshapes-retail-2026-1</a:t>
            </a:r>
            <a:r>
              <a:rPr lang="en-GB" sz="1200" kern="1200" dirty="0">
                <a:solidFill>
                  <a:schemeClr val="tx1"/>
                </a:solidFill>
                <a:effectLst/>
                <a:latin typeface="+mn-lt"/>
                <a:ea typeface="+mn-ea"/>
                <a:cs typeface="+mn-cs"/>
              </a:rPr>
              <a:t> [Accessed 20 September 2026].</a:t>
            </a:r>
          </a:p>
          <a:p>
            <a:r>
              <a:rPr lang="en-GB" sz="1200" kern="1200" dirty="0">
                <a:solidFill>
                  <a:schemeClr val="tx1"/>
                </a:solidFill>
                <a:effectLst/>
                <a:latin typeface="+mn-lt"/>
                <a:ea typeface="+mn-ea"/>
                <a:cs typeface="+mn-cs"/>
              </a:rPr>
              <a:t>Shell, (2026). </a:t>
            </a:r>
            <a:r>
              <a:rPr lang="en-GB" sz="1200" i="1" kern="1200" dirty="0">
                <a:solidFill>
                  <a:schemeClr val="tx1"/>
                </a:solidFill>
                <a:effectLst/>
                <a:latin typeface="+mn-lt"/>
                <a:ea typeface="+mn-ea"/>
                <a:cs typeface="+mn-cs"/>
              </a:rPr>
              <a:t>What is Shell's view on the role of oil and gas in the years ahead?</a:t>
            </a:r>
            <a:r>
              <a:rPr lang="en-GB" sz="1200" kern="1200" dirty="0">
                <a:solidFill>
                  <a:schemeClr val="tx1"/>
                </a:solidFill>
                <a:effectLst/>
                <a:latin typeface="+mn-lt"/>
                <a:ea typeface="+mn-ea"/>
                <a:cs typeface="+mn-cs"/>
              </a:rPr>
              <a:t> [Online] Available at: </a:t>
            </a:r>
            <a:r>
              <a:rPr lang="en-GB" sz="1200" u="none" strike="noStrike" kern="1200" dirty="0">
                <a:solidFill>
                  <a:schemeClr val="tx1"/>
                </a:solidFill>
                <a:effectLst/>
                <a:latin typeface="+mn-lt"/>
                <a:ea typeface="+mn-ea"/>
                <a:cs typeface="+mn-cs"/>
                <a:hlinkClick r:id="rId9"/>
              </a:rPr>
              <a:t>https://www.shell.com/news-and-insights/shells-perspectives-on-key-topics/what-is-shells-view-on-the-role-of-oil-and-gas-in-the-years-ahead.html</a:t>
            </a:r>
            <a:r>
              <a:rPr lang="en-GB" sz="1200" kern="1200" dirty="0">
                <a:solidFill>
                  <a:schemeClr val="tx1"/>
                </a:solidFill>
                <a:effectLst/>
                <a:latin typeface="+mn-lt"/>
                <a:ea typeface="+mn-ea"/>
                <a:cs typeface="+mn-cs"/>
              </a:rPr>
              <a:t> [Accessed 20 September 2026].</a:t>
            </a:r>
          </a:p>
          <a:p>
            <a:r>
              <a:rPr lang="en-GB" sz="1200" kern="1200" dirty="0" err="1">
                <a:solidFill>
                  <a:schemeClr val="tx1"/>
                </a:solidFill>
                <a:effectLst/>
                <a:latin typeface="+mn-lt"/>
                <a:ea typeface="+mn-ea"/>
                <a:cs typeface="+mn-cs"/>
              </a:rPr>
              <a:t>Turkulainen</a:t>
            </a:r>
            <a:r>
              <a:rPr lang="en-GB" sz="1200" kern="1200" dirty="0">
                <a:solidFill>
                  <a:schemeClr val="tx1"/>
                </a:solidFill>
                <a:effectLst/>
                <a:latin typeface="+mn-lt"/>
                <a:ea typeface="+mn-ea"/>
                <a:cs typeface="+mn-cs"/>
              </a:rPr>
              <a:t>, V., (2022). Contingency theory and the information processing view. In </a:t>
            </a:r>
            <a:r>
              <a:rPr lang="en-GB" sz="1200" i="1" kern="1200" dirty="0">
                <a:solidFill>
                  <a:schemeClr val="tx1"/>
                </a:solidFill>
                <a:effectLst/>
                <a:latin typeface="+mn-lt"/>
                <a:ea typeface="+mn-ea"/>
                <a:cs typeface="+mn-cs"/>
              </a:rPr>
              <a:t>Handbook of theories for purchasing, supply chain and management research</a:t>
            </a:r>
            <a:r>
              <a:rPr lang="en-GB" sz="1200" kern="1200" dirty="0">
                <a:solidFill>
                  <a:schemeClr val="tx1"/>
                </a:solidFill>
                <a:effectLst/>
                <a:latin typeface="+mn-lt"/>
                <a:ea typeface="+mn-ea"/>
                <a:cs typeface="+mn-cs"/>
              </a:rPr>
              <a:t> (pp. 248-266). Edward Elgar Publishing.</a:t>
            </a:r>
          </a:p>
          <a:p>
            <a:endParaRPr lang="en-GB" dirty="0"/>
          </a:p>
        </p:txBody>
      </p:sp>
      <p:sp>
        <p:nvSpPr>
          <p:cNvPr id="4" name="Slide Number Placeholder 3">
            <a:extLst>
              <a:ext uri="{FF2B5EF4-FFF2-40B4-BE49-F238E27FC236}">
                <a16:creationId xmlns:a16="http://schemas.microsoft.com/office/drawing/2014/main" id="{5994FC4E-286E-7FEF-AB69-9533A2ECBD47}"/>
              </a:ext>
            </a:extLst>
          </p:cNvPr>
          <p:cNvSpPr>
            <a:spLocks noGrp="1"/>
          </p:cNvSpPr>
          <p:nvPr>
            <p:ph type="sldNum" sz="quarter" idx="5"/>
          </p:nvPr>
        </p:nvSpPr>
        <p:spPr/>
        <p:txBody>
          <a:bodyPr/>
          <a:lstStyle/>
          <a:p>
            <a:fld id="{20DC7556-988C-4FEE-A8B2-D278BA61EAE3}" type="slidenum">
              <a:rPr lang="en-GB" smtClean="0"/>
              <a:t>16</a:t>
            </a:fld>
            <a:endParaRPr lang="en-GB"/>
          </a:p>
        </p:txBody>
      </p:sp>
    </p:spTree>
    <p:extLst>
      <p:ext uri="{BB962C8B-B14F-4D97-AF65-F5344CB8AC3E}">
        <p14:creationId xmlns:p14="http://schemas.microsoft.com/office/powerpoint/2010/main" val="431180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3.sv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10.png"/><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4.svg"/><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20.png"/><Relationship Id="rId4" Type="http://schemas.openxmlformats.org/officeDocument/2006/relationships/image" Target="../media/image18.svg"/></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16.svg"/><Relationship Id="rId4" Type="http://schemas.openxmlformats.org/officeDocument/2006/relationships/image" Target="../media/image18.svg"/></Relationships>
</file>

<file path=ppt/slides/_rels/slide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18.sv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12.svg"/><Relationship Id="rId4" Type="http://schemas.openxmlformats.org/officeDocument/2006/relationships/image" Target="../media/image18.svg"/></Relationships>
</file>

<file path=ppt/slides/_rels/slide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12.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8.svg"/><Relationship Id="rId1" Type="http://schemas.openxmlformats.org/officeDocument/2006/relationships/slideLayout" Target="../slideLayouts/slideLayout7.xml"/><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flipH="1">
            <a:off x="14518360" y="-21436"/>
            <a:ext cx="3858850" cy="6063908"/>
          </a:xfrm>
          <a:custGeom>
            <a:avLst/>
            <a:gdLst/>
            <a:ahLst/>
            <a:cxnLst/>
            <a:rect l="l" t="t" r="r" b="b"/>
            <a:pathLst>
              <a:path w="3858850" h="6063908">
                <a:moveTo>
                  <a:pt x="3858851" y="0"/>
                </a:moveTo>
                <a:lnTo>
                  <a:pt x="0" y="0"/>
                </a:lnTo>
                <a:lnTo>
                  <a:pt x="0" y="6063908"/>
                </a:lnTo>
                <a:lnTo>
                  <a:pt x="3858851" y="6063908"/>
                </a:lnTo>
                <a:lnTo>
                  <a:pt x="3858851" y="0"/>
                </a:lnTo>
                <a:close/>
              </a:path>
            </a:pathLst>
          </a:custGeom>
          <a:blipFill>
            <a:blip>
              <a:extLst>
                <a:ext uri="{96DAC541-7B7A-43D3-8B79-37D633B846F1}">
                  <asvg:svgBlip xmlns:asvg="http://schemas.microsoft.com/office/drawing/2016/SVG/main" r:embed="rId2"/>
                </a:ext>
              </a:extLst>
            </a:blip>
            <a:stretch>
              <a:fillRect/>
            </a:stretch>
          </a:blipFill>
        </p:spPr>
      </p:sp>
      <p:sp>
        <p:nvSpPr>
          <p:cNvPr id="7" name="Freeform 7"/>
          <p:cNvSpPr/>
          <p:nvPr/>
        </p:nvSpPr>
        <p:spPr>
          <a:xfrm rot="-5400000">
            <a:off x="1301484" y="4496688"/>
            <a:ext cx="4503576" cy="7077048"/>
          </a:xfrm>
          <a:custGeom>
            <a:avLst/>
            <a:gdLst/>
            <a:ahLst/>
            <a:cxnLst/>
            <a:rect l="l" t="t" r="r" b="b"/>
            <a:pathLst>
              <a:path w="4503576" h="7077048">
                <a:moveTo>
                  <a:pt x="0" y="0"/>
                </a:moveTo>
                <a:lnTo>
                  <a:pt x="4503575" y="0"/>
                </a:lnTo>
                <a:lnTo>
                  <a:pt x="4503575" y="7077048"/>
                </a:lnTo>
                <a:lnTo>
                  <a:pt x="0" y="7077048"/>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8" name="Freeform 8"/>
          <p:cNvSpPr/>
          <p:nvPr/>
        </p:nvSpPr>
        <p:spPr>
          <a:xfrm>
            <a:off x="16595509" y="9092352"/>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3" name="TextBox 12">
            <a:extLst>
              <a:ext uri="{FF2B5EF4-FFF2-40B4-BE49-F238E27FC236}">
                <a16:creationId xmlns:a16="http://schemas.microsoft.com/office/drawing/2014/main" id="{C9483576-3930-E680-6E19-2FDE3C12A666}"/>
              </a:ext>
            </a:extLst>
          </p:cNvPr>
          <p:cNvSpPr txBox="1"/>
          <p:nvPr/>
        </p:nvSpPr>
        <p:spPr>
          <a:xfrm>
            <a:off x="3063092" y="4173159"/>
            <a:ext cx="13235646" cy="3785652"/>
          </a:xfrm>
          <a:prstGeom prst="rect">
            <a:avLst/>
          </a:prstGeom>
          <a:noFill/>
        </p:spPr>
        <p:txBody>
          <a:bodyPr wrap="square" lIns="91440" tIns="45720" rIns="91440" bIns="45720" anchor="t">
            <a:spAutoFit/>
          </a:bodyPr>
          <a:lstStyle/>
          <a:p>
            <a:pPr marL="0" marR="0" algn="ctr">
              <a:lnSpc>
                <a:spcPct val="100000"/>
              </a:lnSpc>
              <a:buNone/>
            </a:pPr>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Programme: BA (Hons) Business Management</a:t>
            </a:r>
            <a:endParaRPr lang="en-GB" sz="4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00000"/>
              </a:lnSpc>
              <a:buNone/>
            </a:pPr>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Module:  Leadership and Management Theory and Practice</a:t>
            </a:r>
            <a:endParaRPr lang="en-GB" sz="4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00000"/>
              </a:lnSpc>
              <a:buNone/>
            </a:pPr>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Module code:  LCBB6022</a:t>
            </a:r>
            <a:endParaRPr lang="en-GB" sz="4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00000"/>
              </a:lnSpc>
              <a:buNone/>
            </a:pPr>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Component 1: Individual Presentation</a:t>
            </a:r>
            <a:endParaRPr lang="en-GB" sz="4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00000"/>
              </a:lnSpc>
              <a:buNone/>
            </a:pPr>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Student Name:   K Nisar</a:t>
            </a:r>
            <a:endParaRPr lang="en-GB" sz="4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00000"/>
              </a:lnSpc>
              <a:buNone/>
            </a:pPr>
            <a:r>
              <a:rPr lang="en-GB" sz="4000" b="1">
                <a:effectLst/>
                <a:latin typeface="Times New Roman"/>
                <a:ea typeface="Times New Roman" panose="02020603050405020304" pitchFamily="18" charset="0"/>
                <a:cs typeface="Times New Roman"/>
              </a:rPr>
              <a:t>Student ID: </a:t>
            </a:r>
            <a:r>
              <a:rPr lang="en-GB" sz="4000" b="1">
                <a:latin typeface="Times New Roman"/>
                <a:ea typeface="Times New Roman" panose="02020603050405020304" pitchFamily="18" charset="0"/>
                <a:cs typeface="Times New Roman"/>
              </a:rPr>
              <a:t>2220775</a:t>
            </a:r>
            <a:endParaRPr lang="en-GB" sz="2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5400000">
            <a:off x="15721306" y="-471194"/>
            <a:ext cx="2218680" cy="2914707"/>
          </a:xfrm>
          <a:custGeom>
            <a:avLst/>
            <a:gdLst/>
            <a:ahLst/>
            <a:cxnLst/>
            <a:rect l="l" t="t" r="r" b="b"/>
            <a:pathLst>
              <a:path w="3044952" h="4114800">
                <a:moveTo>
                  <a:pt x="0" y="0"/>
                </a:moveTo>
                <a:lnTo>
                  <a:pt x="3044952" y="0"/>
                </a:lnTo>
                <a:lnTo>
                  <a:pt x="3044952"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4" name="Freeform 4"/>
          <p:cNvSpPr/>
          <p:nvPr/>
        </p:nvSpPr>
        <p:spPr>
          <a:xfrm rot="9141313">
            <a:off x="-134032" y="8117289"/>
            <a:ext cx="1944463" cy="2528327"/>
          </a:xfrm>
          <a:custGeom>
            <a:avLst/>
            <a:gdLst/>
            <a:ahLst/>
            <a:cxnLst/>
            <a:rect l="l" t="t" r="r" b="b"/>
            <a:pathLst>
              <a:path w="2865397" h="4114800">
                <a:moveTo>
                  <a:pt x="0" y="0"/>
                </a:moveTo>
                <a:lnTo>
                  <a:pt x="2865397" y="0"/>
                </a:lnTo>
                <a:lnTo>
                  <a:pt x="2865397"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2914706" y="876300"/>
            <a:ext cx="12458587" cy="1045992"/>
          </a:xfrm>
          <a:prstGeom prst="rect">
            <a:avLst/>
          </a:prstGeom>
        </p:spPr>
        <p:txBody>
          <a:bodyPr wrap="square" lIns="0" tIns="0" rIns="0" bIns="0" rtlCol="0" anchor="t">
            <a:spAutoFit/>
          </a:bodyPr>
          <a:lstStyle/>
          <a:p>
            <a:pPr algn="ctr">
              <a:lnSpc>
                <a:spcPts val="9000"/>
              </a:lnSpc>
            </a:pPr>
            <a:r>
              <a:rPr lang="en-US" sz="6000" b="1" dirty="0">
                <a:latin typeface="Times New Roman" panose="02020603050405020304" pitchFamily="18" charset="0"/>
                <a:ea typeface="Poppins Bold"/>
                <a:cs typeface="Times New Roman" panose="02020603050405020304" pitchFamily="18" charset="0"/>
                <a:sym typeface="Poppins Bold"/>
              </a:rPr>
              <a:t>Table of contents</a:t>
            </a:r>
          </a:p>
        </p:txBody>
      </p:sp>
      <p:sp>
        <p:nvSpPr>
          <p:cNvPr id="12" name="TextBox 11">
            <a:extLst>
              <a:ext uri="{FF2B5EF4-FFF2-40B4-BE49-F238E27FC236}">
                <a16:creationId xmlns:a16="http://schemas.microsoft.com/office/drawing/2014/main" id="{3AF02340-D080-1D2E-A516-BDF8ED728041}"/>
              </a:ext>
            </a:extLst>
          </p:cNvPr>
          <p:cNvSpPr txBox="1"/>
          <p:nvPr/>
        </p:nvSpPr>
        <p:spPr>
          <a:xfrm>
            <a:off x="2292927" y="2400300"/>
            <a:ext cx="14807383" cy="7716984"/>
          </a:xfrm>
          <a:prstGeom prst="rect">
            <a:avLst/>
          </a:prstGeom>
          <a:noFill/>
        </p:spPr>
        <p:txBody>
          <a:bodyPr wrap="square">
            <a:spAutoFit/>
          </a:bodyPr>
          <a:lstStyle/>
          <a:p>
            <a:pPr algn="just">
              <a:lnSpc>
                <a:spcPct val="200000"/>
              </a:lnSpc>
            </a:pPr>
            <a:r>
              <a:rPr lang="en-US" sz="2800" dirty="0">
                <a:latin typeface="Times New Roman" panose="02020603050405020304" pitchFamily="18" charset="0"/>
                <a:ea typeface="Poppins Bold"/>
                <a:cs typeface="Times New Roman" panose="02020603050405020304" pitchFamily="18" charset="0"/>
                <a:sym typeface="Poppins Bold"/>
              </a:rPr>
              <a:t>Introduction……………………………………………………………………………………….3</a:t>
            </a:r>
          </a:p>
          <a:p>
            <a:pPr algn="just">
              <a:lnSpc>
                <a:spcPct val="200000"/>
              </a:lnSpc>
            </a:pPr>
            <a:r>
              <a:rPr lang="en-GB" sz="2800" kern="0" dirty="0">
                <a:latin typeface="Times New Roman" panose="02020603050405020304" pitchFamily="18" charset="0"/>
                <a:cs typeface="Times New Roman" panose="02020603050405020304" pitchFamily="18" charset="0"/>
              </a:rPr>
              <a:t>Change initiative of BP</a:t>
            </a:r>
            <a:r>
              <a:rPr lang="en-US" sz="2800" dirty="0">
                <a:latin typeface="Times New Roman" panose="02020603050405020304" pitchFamily="18" charset="0"/>
                <a:ea typeface="Poppins Bold"/>
                <a:cs typeface="Times New Roman" panose="02020603050405020304" pitchFamily="18" charset="0"/>
                <a:sym typeface="Poppins Bold"/>
              </a:rPr>
              <a:t>………………………………………………………………………….4-5</a:t>
            </a:r>
            <a:endParaRPr lang="en-GB" sz="2800" kern="0" dirty="0">
              <a:latin typeface="Times New Roman" panose="02020603050405020304" pitchFamily="18" charset="0"/>
              <a:cs typeface="Times New Roman" panose="02020603050405020304" pitchFamily="18" charset="0"/>
            </a:endParaRPr>
          </a:p>
          <a:p>
            <a:pPr algn="just">
              <a:lnSpc>
                <a:spcPct val="200000"/>
              </a:lnSpc>
            </a:pPr>
            <a:r>
              <a:rPr lang="en-GB" sz="2800" kern="0" dirty="0">
                <a:latin typeface="Times New Roman" panose="02020603050405020304" pitchFamily="18" charset="0"/>
                <a:cs typeface="Times New Roman" panose="02020603050405020304" pitchFamily="18" charset="0"/>
              </a:rPr>
              <a:t>Leadership approach adopted during the change period ………………………………………..6-9</a:t>
            </a:r>
          </a:p>
          <a:p>
            <a:pPr algn="just">
              <a:lnSpc>
                <a:spcPct val="200000"/>
              </a:lnSpc>
            </a:pPr>
            <a:r>
              <a:rPr lang="en-GB" sz="2800" kern="0" dirty="0">
                <a:latin typeface="Times New Roman" panose="02020603050405020304" pitchFamily="18" charset="0"/>
                <a:cs typeface="Times New Roman" panose="02020603050405020304" pitchFamily="18" charset="0"/>
              </a:rPr>
              <a:t>Effectiveness of the leadership styles used</a:t>
            </a:r>
            <a:r>
              <a:rPr lang="en-US" sz="2800" dirty="0">
                <a:latin typeface="Times New Roman" panose="02020603050405020304" pitchFamily="18" charset="0"/>
                <a:ea typeface="Poppins Bold"/>
                <a:cs typeface="Times New Roman" panose="02020603050405020304" pitchFamily="18" charset="0"/>
                <a:sym typeface="Poppins Bold"/>
              </a:rPr>
              <a:t>……………………………………………………...10-12</a:t>
            </a:r>
            <a:endParaRPr lang="en-GB" sz="2800" kern="0" dirty="0">
              <a:latin typeface="Times New Roman" panose="02020603050405020304" pitchFamily="18" charset="0"/>
              <a:cs typeface="Times New Roman" panose="02020603050405020304" pitchFamily="18" charset="0"/>
            </a:endParaRPr>
          </a:p>
          <a:p>
            <a:pPr algn="just">
              <a:lnSpc>
                <a:spcPct val="200000"/>
              </a:lnSpc>
            </a:pPr>
            <a:r>
              <a:rPr lang="en-US" sz="2800" kern="0" dirty="0">
                <a:latin typeface="Times New Roman" panose="02020603050405020304" pitchFamily="18" charset="0"/>
                <a:cs typeface="Times New Roman" panose="02020603050405020304" pitchFamily="18" charset="0"/>
              </a:rPr>
              <a:t>Alternative Leadership style and its impacts</a:t>
            </a:r>
            <a:r>
              <a:rPr lang="en-US" sz="2800" dirty="0">
                <a:latin typeface="Times New Roman" panose="02020603050405020304" pitchFamily="18" charset="0"/>
                <a:ea typeface="Poppins Bold"/>
                <a:cs typeface="Times New Roman" panose="02020603050405020304" pitchFamily="18" charset="0"/>
                <a:sym typeface="Poppins Bold"/>
              </a:rPr>
              <a:t>……………………………………………………..13</a:t>
            </a:r>
            <a:endParaRPr lang="en-US" sz="2800" kern="0" dirty="0">
              <a:latin typeface="Times New Roman" panose="02020603050405020304" pitchFamily="18" charset="0"/>
              <a:cs typeface="Times New Roman" panose="02020603050405020304" pitchFamily="18" charset="0"/>
            </a:endParaRPr>
          </a:p>
          <a:p>
            <a:pPr algn="just">
              <a:lnSpc>
                <a:spcPct val="200000"/>
              </a:lnSpc>
            </a:pPr>
            <a:r>
              <a:rPr lang="en-GB" sz="2800" kern="0" dirty="0">
                <a:latin typeface="Times New Roman" panose="02020603050405020304" pitchFamily="18" charset="0"/>
                <a:cs typeface="Times New Roman" panose="02020603050405020304" pitchFamily="18" charset="0"/>
              </a:rPr>
              <a:t>Personal reflection on experience of leadership</a:t>
            </a:r>
            <a:r>
              <a:rPr lang="en-US" sz="2800" dirty="0">
                <a:latin typeface="Times New Roman" panose="02020603050405020304" pitchFamily="18" charset="0"/>
                <a:ea typeface="Poppins Bold"/>
                <a:cs typeface="Times New Roman" panose="02020603050405020304" pitchFamily="18" charset="0"/>
                <a:sym typeface="Poppins Bold"/>
              </a:rPr>
              <a:t>………………………………………………….14</a:t>
            </a:r>
            <a:endParaRPr lang="en-GB" sz="2800" kern="0" dirty="0">
              <a:latin typeface="Times New Roman" panose="02020603050405020304" pitchFamily="18" charset="0"/>
              <a:cs typeface="Times New Roman" panose="02020603050405020304" pitchFamily="18" charset="0"/>
            </a:endParaRPr>
          </a:p>
          <a:p>
            <a:pPr algn="just">
              <a:lnSpc>
                <a:spcPct val="200000"/>
              </a:lnSpc>
            </a:pPr>
            <a:r>
              <a:rPr lang="en-GB" sz="2800" kern="0" dirty="0">
                <a:latin typeface="Times New Roman" panose="02020603050405020304" pitchFamily="18" charset="0"/>
                <a:cs typeface="Times New Roman" panose="02020603050405020304" pitchFamily="18" charset="0"/>
              </a:rPr>
              <a:t>Conclusion</a:t>
            </a:r>
            <a:r>
              <a:rPr lang="en-US" sz="2800" dirty="0">
                <a:latin typeface="Times New Roman" panose="02020603050405020304" pitchFamily="18" charset="0"/>
                <a:ea typeface="Poppins Bold"/>
                <a:cs typeface="Times New Roman" panose="02020603050405020304" pitchFamily="18" charset="0"/>
                <a:sym typeface="Poppins Bold"/>
              </a:rPr>
              <a:t>…………………………………………………………………………………………15</a:t>
            </a:r>
          </a:p>
          <a:p>
            <a:pPr algn="just">
              <a:lnSpc>
                <a:spcPct val="200000"/>
              </a:lnSpc>
            </a:pPr>
            <a:r>
              <a:rPr lang="en-US" sz="2800" dirty="0">
                <a:latin typeface="Times New Roman" panose="02020603050405020304" pitchFamily="18" charset="0"/>
                <a:ea typeface="Poppins Bold"/>
                <a:cs typeface="Times New Roman" panose="02020603050405020304" pitchFamily="18" charset="0"/>
                <a:sym typeface="Poppins Bold"/>
              </a:rPr>
              <a:t>References…………………………………………………………………………………………16</a:t>
            </a:r>
          </a:p>
          <a:p>
            <a:pPr algn="just">
              <a:lnSpc>
                <a:spcPct val="200000"/>
              </a:lnSpc>
            </a:pPr>
            <a:r>
              <a:rPr lang="en-US" sz="2800" dirty="0">
                <a:latin typeface="Times New Roman" panose="02020603050405020304" pitchFamily="18" charset="0"/>
                <a:ea typeface="Poppins Bold"/>
                <a:cs typeface="Times New Roman" panose="02020603050405020304" pitchFamily="18" charset="0"/>
                <a:sym typeface="Poppins Bold"/>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1028700" y="9092352"/>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5" name="Freeform 5"/>
          <p:cNvSpPr/>
          <p:nvPr/>
        </p:nvSpPr>
        <p:spPr>
          <a:xfrm>
            <a:off x="312845" y="374459"/>
            <a:ext cx="1820755" cy="2330642"/>
          </a:xfrm>
          <a:custGeom>
            <a:avLst/>
            <a:gdLst/>
            <a:ahLst/>
            <a:cxnLst/>
            <a:rect l="l" t="t" r="r" b="b"/>
            <a:pathLst>
              <a:path w="4234722" h="6081194">
                <a:moveTo>
                  <a:pt x="0" y="0"/>
                </a:moveTo>
                <a:lnTo>
                  <a:pt x="4234722" y="0"/>
                </a:lnTo>
                <a:lnTo>
                  <a:pt x="4234722" y="6081193"/>
                </a:lnTo>
                <a:lnTo>
                  <a:pt x="0" y="6081193"/>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7141288" y="857558"/>
            <a:ext cx="9352669" cy="897682"/>
          </a:xfrm>
          <a:prstGeom prst="rect">
            <a:avLst/>
          </a:prstGeom>
        </p:spPr>
        <p:txBody>
          <a:bodyPr lIns="0" tIns="0" rIns="0" bIns="0" rtlCol="0" anchor="t">
            <a:spAutoFit/>
          </a:bodyPr>
          <a:lstStyle/>
          <a:p>
            <a:pPr algn="l">
              <a:lnSpc>
                <a:spcPts val="7000"/>
              </a:lnSpc>
            </a:pPr>
            <a:r>
              <a:rPr lang="en-US" sz="6000" b="1" dirty="0">
                <a:latin typeface="Times New Roman" panose="02020603050405020304" pitchFamily="18" charset="0"/>
                <a:ea typeface="Poppins Bold"/>
                <a:cs typeface="Times New Roman" panose="02020603050405020304" pitchFamily="18" charset="0"/>
                <a:sym typeface="Poppins Bold"/>
              </a:rPr>
              <a:t>Introduction </a:t>
            </a:r>
          </a:p>
        </p:txBody>
      </p:sp>
      <p:sp>
        <p:nvSpPr>
          <p:cNvPr id="8" name="Freeform 8"/>
          <p:cNvSpPr/>
          <p:nvPr/>
        </p:nvSpPr>
        <p:spPr>
          <a:xfrm>
            <a:off x="16595509" y="1028700"/>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TextBox 9">
            <a:extLst>
              <a:ext uri="{FF2B5EF4-FFF2-40B4-BE49-F238E27FC236}">
                <a16:creationId xmlns:a16="http://schemas.microsoft.com/office/drawing/2014/main" id="{AA81656B-9C0E-5C79-F7AC-2F484DBBFC23}"/>
              </a:ext>
            </a:extLst>
          </p:cNvPr>
          <p:cNvSpPr txBox="1"/>
          <p:nvPr/>
        </p:nvSpPr>
        <p:spPr>
          <a:xfrm>
            <a:off x="699271" y="3525294"/>
            <a:ext cx="10197329" cy="5016758"/>
          </a:xfrm>
          <a:prstGeom prst="rect">
            <a:avLst/>
          </a:prstGeom>
          <a:noFill/>
        </p:spPr>
        <p:txBody>
          <a:bodyPr wrap="square">
            <a:spAutoFit/>
          </a:bodyPr>
          <a:lstStyle/>
          <a:p>
            <a:pPr marL="457200" indent="-457200" algn="just">
              <a:buFont typeface="Wingdings" panose="05000000000000000000" pitchFamily="2" charset="2"/>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Change remains an essential part of an organisation’s consistent growth and development.</a:t>
            </a:r>
          </a:p>
          <a:p>
            <a:pPr marL="457200" indent="-457200" algn="just">
              <a:buFont typeface="Wingdings" panose="05000000000000000000" pitchFamily="2" charset="2"/>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Implementing the transformational measure brings efficiency and enhances the competitive advantage. </a:t>
            </a:r>
          </a:p>
          <a:p>
            <a:pPr marL="457200" indent="-457200" algn="just">
              <a:buFont typeface="Wingdings" panose="05000000000000000000" pitchFamily="2" charset="2"/>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This presentation will discuss the recent change initiative undertaken by BP in its organisational structure. </a:t>
            </a:r>
            <a:endParaRPr lang="en-GB" sz="3200" dirty="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B0111097-3CA1-7AE7-A0FC-29BCEAC15DBA}"/>
              </a:ext>
            </a:extLst>
          </p:cNvPr>
          <p:cNvPicPr>
            <a:picLocks noChangeAspect="1"/>
          </p:cNvPicPr>
          <p:nvPr/>
        </p:nvPicPr>
        <p:blipFill>
          <a:blip r:embed="rId5"/>
          <a:stretch>
            <a:fillRect/>
          </a:stretch>
        </p:blipFill>
        <p:spPr>
          <a:xfrm>
            <a:off x="12127274" y="3525294"/>
            <a:ext cx="4792756" cy="4009939"/>
          </a:xfrm>
          <a:prstGeom prst="rect">
            <a:avLst/>
          </a:prstGeom>
        </p:spPr>
      </p:pic>
      <p:sp>
        <p:nvSpPr>
          <p:cNvPr id="14" name="Freeform 5">
            <a:extLst>
              <a:ext uri="{FF2B5EF4-FFF2-40B4-BE49-F238E27FC236}">
                <a16:creationId xmlns:a16="http://schemas.microsoft.com/office/drawing/2014/main" id="{4578EFC7-B41A-7FD0-184B-C6C5C2B34F8F}"/>
              </a:ext>
            </a:extLst>
          </p:cNvPr>
          <p:cNvSpPr/>
          <p:nvPr/>
        </p:nvSpPr>
        <p:spPr>
          <a:xfrm>
            <a:off x="16167224" y="7987452"/>
            <a:ext cx="1810431" cy="2299548"/>
          </a:xfrm>
          <a:custGeom>
            <a:avLst/>
            <a:gdLst/>
            <a:ahLst/>
            <a:cxnLst/>
            <a:rect l="l" t="t" r="r" b="b"/>
            <a:pathLst>
              <a:path w="4234722" h="6081194">
                <a:moveTo>
                  <a:pt x="0" y="0"/>
                </a:moveTo>
                <a:lnTo>
                  <a:pt x="4234722" y="0"/>
                </a:lnTo>
                <a:lnTo>
                  <a:pt x="4234722" y="6081193"/>
                </a:lnTo>
                <a:lnTo>
                  <a:pt x="0" y="6081193"/>
                </a:lnTo>
                <a:lnTo>
                  <a:pt x="0" y="0"/>
                </a:lnTo>
                <a:close/>
              </a:path>
            </a:pathLst>
          </a:custGeom>
          <a:blipFill>
            <a:blip>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9"/>
          <p:cNvSpPr/>
          <p:nvPr/>
        </p:nvSpPr>
        <p:spPr>
          <a:xfrm>
            <a:off x="16595509" y="1028700"/>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Freeform 10"/>
          <p:cNvSpPr/>
          <p:nvPr/>
        </p:nvSpPr>
        <p:spPr>
          <a:xfrm>
            <a:off x="16602436" y="9070972"/>
            <a:ext cx="1500037" cy="1174700"/>
          </a:xfrm>
          <a:custGeom>
            <a:avLst/>
            <a:gdLst/>
            <a:ahLst/>
            <a:cxnLst/>
            <a:rect l="l" t="t" r="r" b="b"/>
            <a:pathLst>
              <a:path w="2021365" h="2175638">
                <a:moveTo>
                  <a:pt x="0" y="0"/>
                </a:moveTo>
                <a:lnTo>
                  <a:pt x="2021365" y="0"/>
                </a:lnTo>
                <a:lnTo>
                  <a:pt x="2021365" y="2175638"/>
                </a:lnTo>
                <a:lnTo>
                  <a:pt x="0" y="217563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3" name="TextBox 13"/>
          <p:cNvSpPr txBox="1"/>
          <p:nvPr/>
        </p:nvSpPr>
        <p:spPr>
          <a:xfrm>
            <a:off x="5552097" y="6308099"/>
            <a:ext cx="10980911" cy="509905"/>
          </a:xfrm>
          <a:prstGeom prst="rect">
            <a:avLst/>
          </a:prstGeom>
        </p:spPr>
        <p:txBody>
          <a:bodyPr lIns="0" tIns="0" rIns="0" bIns="0" rtlCol="0" anchor="t">
            <a:spAutoFit/>
          </a:bodyPr>
          <a:lstStyle/>
          <a:p>
            <a:pPr algn="l">
              <a:lnSpc>
                <a:spcPts val="3919"/>
              </a:lnSpc>
              <a:spcBef>
                <a:spcPct val="0"/>
              </a:spcBef>
            </a:pPr>
            <a:r>
              <a:rPr lang="en-US" sz="2799" dirty="0">
                <a:solidFill>
                  <a:srgbClr val="FFFFFF"/>
                </a:solidFill>
                <a:latin typeface="Poppins"/>
                <a:ea typeface="Poppins"/>
                <a:cs typeface="Poppins"/>
                <a:sym typeface="Poppins"/>
              </a:rPr>
              <a:t>Support team experimentation without fear of failure.</a:t>
            </a:r>
          </a:p>
        </p:txBody>
      </p:sp>
      <p:sp>
        <p:nvSpPr>
          <p:cNvPr id="14" name="TextBox 14"/>
          <p:cNvSpPr txBox="1"/>
          <p:nvPr/>
        </p:nvSpPr>
        <p:spPr>
          <a:xfrm>
            <a:off x="5481525" y="6563050"/>
            <a:ext cx="10980911" cy="509905"/>
          </a:xfrm>
          <a:prstGeom prst="rect">
            <a:avLst/>
          </a:prstGeom>
        </p:spPr>
        <p:txBody>
          <a:bodyPr lIns="0" tIns="0" rIns="0" bIns="0" rtlCol="0" anchor="t">
            <a:spAutoFit/>
          </a:bodyPr>
          <a:lstStyle/>
          <a:p>
            <a:pPr algn="l">
              <a:lnSpc>
                <a:spcPts val="3919"/>
              </a:lnSpc>
              <a:spcBef>
                <a:spcPct val="0"/>
              </a:spcBef>
            </a:pPr>
            <a:r>
              <a:rPr lang="en-US" sz="2799">
                <a:solidFill>
                  <a:srgbClr val="FFFFFF"/>
                </a:solidFill>
                <a:latin typeface="Poppins"/>
                <a:ea typeface="Poppins"/>
                <a:cs typeface="Poppins"/>
                <a:sym typeface="Poppins"/>
              </a:rPr>
              <a:t>Allocate time and space for creative thinking.</a:t>
            </a:r>
          </a:p>
        </p:txBody>
      </p:sp>
      <p:sp>
        <p:nvSpPr>
          <p:cNvPr id="18" name="Freeform 3">
            <a:extLst>
              <a:ext uri="{FF2B5EF4-FFF2-40B4-BE49-F238E27FC236}">
                <a16:creationId xmlns:a16="http://schemas.microsoft.com/office/drawing/2014/main" id="{85B140A6-9FF3-5917-B9A3-696DACEE7095}"/>
              </a:ext>
            </a:extLst>
          </p:cNvPr>
          <p:cNvSpPr/>
          <p:nvPr/>
        </p:nvSpPr>
        <p:spPr>
          <a:xfrm rot="5400000">
            <a:off x="223098" y="-223098"/>
            <a:ext cx="2144604" cy="2590800"/>
          </a:xfrm>
          <a:custGeom>
            <a:avLst/>
            <a:gdLst/>
            <a:ahLst/>
            <a:cxnLst/>
            <a:rect l="l" t="t" r="r" b="b"/>
            <a:pathLst>
              <a:path w="3044952" h="4114800">
                <a:moveTo>
                  <a:pt x="0" y="0"/>
                </a:moveTo>
                <a:lnTo>
                  <a:pt x="3044952" y="0"/>
                </a:lnTo>
                <a:lnTo>
                  <a:pt x="3044952"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20" name="TextBox 19">
            <a:extLst>
              <a:ext uri="{FF2B5EF4-FFF2-40B4-BE49-F238E27FC236}">
                <a16:creationId xmlns:a16="http://schemas.microsoft.com/office/drawing/2014/main" id="{A5F7234F-CB3A-C9ED-7E20-97091CA9DD93}"/>
              </a:ext>
            </a:extLst>
          </p:cNvPr>
          <p:cNvSpPr txBox="1"/>
          <p:nvPr/>
        </p:nvSpPr>
        <p:spPr>
          <a:xfrm>
            <a:off x="5041936" y="771751"/>
            <a:ext cx="9144000" cy="1015663"/>
          </a:xfrm>
          <a:prstGeom prst="rect">
            <a:avLst/>
          </a:prstGeom>
          <a:noFill/>
        </p:spPr>
        <p:txBody>
          <a:bodyPr wrap="square">
            <a:spAutoFit/>
          </a:bodyPr>
          <a:lstStyle/>
          <a:p>
            <a:pPr marL="0" marR="0" algn="just">
              <a:lnSpc>
                <a:spcPct val="100000"/>
              </a:lnSpc>
              <a:buNone/>
            </a:pPr>
            <a:r>
              <a:rPr lang="en-GB" sz="6000" b="1" kern="0" dirty="0">
                <a:solidFill>
                  <a:schemeClr val="tx1"/>
                </a:solidFill>
                <a:effectLst/>
                <a:latin typeface="Times New Roman" panose="02020603050405020304" pitchFamily="18" charset="0"/>
                <a:cs typeface="Times New Roman" panose="02020603050405020304" pitchFamily="18" charset="0"/>
              </a:rPr>
              <a:t>Change initiative of BP </a:t>
            </a:r>
            <a:endParaRPr lang="en-GB" sz="4800" b="1" kern="0" dirty="0">
              <a:solidFill>
                <a:srgbClr val="000000"/>
              </a:solidFill>
              <a:effectLst/>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81467B17-18F4-4351-CCCA-8131309DD0C4}"/>
              </a:ext>
            </a:extLst>
          </p:cNvPr>
          <p:cNvSpPr txBox="1"/>
          <p:nvPr/>
        </p:nvSpPr>
        <p:spPr>
          <a:xfrm>
            <a:off x="7124783" y="2764215"/>
            <a:ext cx="10227671" cy="6494085"/>
          </a:xfrm>
          <a:prstGeom prst="rect">
            <a:avLst/>
          </a:prstGeom>
          <a:noFill/>
        </p:spPr>
        <p:txBody>
          <a:bodyPr wrap="square">
            <a:spAutoFit/>
          </a:bodyPr>
          <a:lstStyle/>
          <a:p>
            <a:pPr marL="457200" indent="-457200" algn="just">
              <a:buFont typeface="Wingdings" panose="05000000000000000000" pitchFamily="2" charset="2"/>
              <a:buChar char="Ø"/>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BP is a globally renowned oil and gas company which offers a wide range of integrated solutions for energy across fossil fuels.</a:t>
            </a:r>
          </a:p>
          <a:p>
            <a:pPr marL="457200" indent="-457200" algn="just">
              <a:buFont typeface="Wingdings" panose="05000000000000000000" pitchFamily="2" charset="2"/>
              <a:buChar char="Ø"/>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Recently, the corporation, under the leadership of CEO Meg O' Neil, has implemented the change measure of restructuring the organisation into two divisions. </a:t>
            </a:r>
          </a:p>
          <a:p>
            <a:pPr marL="457200" indent="-457200" algn="just">
              <a:buFont typeface="Wingdings" panose="05000000000000000000" pitchFamily="2" charset="2"/>
              <a:buChar char="Ø"/>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Gordon Birrell has been appointed as an executive vice president for the upstream business segment within BP</a:t>
            </a:r>
            <a:r>
              <a:rPr lang="en-US" sz="3200" dirty="0">
                <a:latin typeface="Times New Roman" panose="02020603050405020304" pitchFamily="18" charset="0"/>
                <a:cs typeface="Times New Roman" panose="02020603050405020304" pitchFamily="18" charset="0"/>
              </a:rPr>
              <a:t> (BP, 2026)</a:t>
            </a:r>
            <a:r>
              <a:rPr lang="en-GB" sz="3200" dirty="0">
                <a:latin typeface="Times New Roman" panose="02020603050405020304" pitchFamily="18" charset="0"/>
                <a:cs typeface="Times New Roman" panose="02020603050405020304" pitchFamily="18" charset="0"/>
              </a:rPr>
              <a:t>. </a:t>
            </a:r>
          </a:p>
        </p:txBody>
      </p:sp>
      <p:pic>
        <p:nvPicPr>
          <p:cNvPr id="30" name="Picture 29">
            <a:extLst>
              <a:ext uri="{FF2B5EF4-FFF2-40B4-BE49-F238E27FC236}">
                <a16:creationId xmlns:a16="http://schemas.microsoft.com/office/drawing/2014/main" id="{6319028E-FFFD-EA9B-A2D5-54619FAE4FC2}"/>
              </a:ext>
            </a:extLst>
          </p:cNvPr>
          <p:cNvPicPr>
            <a:picLocks noChangeAspect="1"/>
          </p:cNvPicPr>
          <p:nvPr/>
        </p:nvPicPr>
        <p:blipFill>
          <a:blip r:embed="rId6"/>
          <a:stretch>
            <a:fillRect/>
          </a:stretch>
        </p:blipFill>
        <p:spPr>
          <a:xfrm>
            <a:off x="530802" y="3325544"/>
            <a:ext cx="5834861" cy="4975991"/>
          </a:xfrm>
          <a:prstGeom prst="rect">
            <a:avLst/>
          </a:prstGeom>
        </p:spPr>
      </p:pic>
      <p:sp>
        <p:nvSpPr>
          <p:cNvPr id="32" name="TextBox 31">
            <a:extLst>
              <a:ext uri="{FF2B5EF4-FFF2-40B4-BE49-F238E27FC236}">
                <a16:creationId xmlns:a16="http://schemas.microsoft.com/office/drawing/2014/main" id="{D534AD72-FBAA-036A-532F-168913C0C0A6}"/>
              </a:ext>
            </a:extLst>
          </p:cNvPr>
          <p:cNvSpPr txBox="1"/>
          <p:nvPr/>
        </p:nvSpPr>
        <p:spPr>
          <a:xfrm>
            <a:off x="2352801" y="8424462"/>
            <a:ext cx="2190861" cy="369332"/>
          </a:xfrm>
          <a:prstGeom prst="rect">
            <a:avLst/>
          </a:prstGeom>
          <a:noFill/>
        </p:spPr>
        <p:txBody>
          <a:bodyPr wrap="square">
            <a:spAutoFit/>
          </a:bodyPr>
          <a:lstStyle/>
          <a:p>
            <a:r>
              <a:rPr lang="en-US" kern="1200" dirty="0">
                <a:solidFill>
                  <a:schemeClr val="tx1"/>
                </a:solidFill>
                <a:effectLst/>
                <a:latin typeface="Times New Roman" panose="02020603050405020304" pitchFamily="18" charset="0"/>
                <a:cs typeface="Times New Roman" panose="02020603050405020304" pitchFamily="18" charset="0"/>
              </a:rPr>
              <a:t>(Ambrose, 2026)</a:t>
            </a:r>
            <a:endParaRPr lang="en-GB"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16595509" y="9092352"/>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230600" y="1"/>
            <a:ext cx="2057400" cy="1562099"/>
          </a:xfrm>
          <a:custGeom>
            <a:avLst/>
            <a:gdLst/>
            <a:ahLst/>
            <a:cxnLst/>
            <a:rect l="l" t="t" r="r" b="b"/>
            <a:pathLst>
              <a:path w="5767190" h="5767190">
                <a:moveTo>
                  <a:pt x="0" y="0"/>
                </a:moveTo>
                <a:lnTo>
                  <a:pt x="5767191" y="0"/>
                </a:lnTo>
                <a:lnTo>
                  <a:pt x="5767191" y="5767190"/>
                </a:lnTo>
                <a:lnTo>
                  <a:pt x="0" y="576719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TextBox 9">
            <a:extLst>
              <a:ext uri="{FF2B5EF4-FFF2-40B4-BE49-F238E27FC236}">
                <a16:creationId xmlns:a16="http://schemas.microsoft.com/office/drawing/2014/main" id="{C2B8FE20-453D-A146-D0BC-D28A964346F3}"/>
              </a:ext>
            </a:extLst>
          </p:cNvPr>
          <p:cNvSpPr txBox="1"/>
          <p:nvPr/>
        </p:nvSpPr>
        <p:spPr>
          <a:xfrm>
            <a:off x="364273" y="546437"/>
            <a:ext cx="9144000" cy="1015663"/>
          </a:xfrm>
          <a:prstGeom prst="rect">
            <a:avLst/>
          </a:prstGeom>
          <a:noFill/>
        </p:spPr>
        <p:txBody>
          <a:bodyPr wrap="square">
            <a:spAutoFit/>
          </a:bodyPr>
          <a:lstStyle/>
          <a:p>
            <a:pPr marL="0" marR="0" algn="just">
              <a:lnSpc>
                <a:spcPct val="100000"/>
              </a:lnSpc>
              <a:buNone/>
            </a:pPr>
            <a:r>
              <a:rPr lang="en-GB" sz="6000" b="1" kern="0" dirty="0">
                <a:solidFill>
                  <a:schemeClr val="tx1"/>
                </a:solidFill>
                <a:effectLst/>
                <a:latin typeface="Times New Roman" panose="02020603050405020304" pitchFamily="18" charset="0"/>
                <a:cs typeface="Times New Roman" panose="02020603050405020304" pitchFamily="18" charset="0"/>
              </a:rPr>
              <a:t>Contd…</a:t>
            </a:r>
            <a:endParaRPr lang="en-GB" sz="4800" b="1" kern="0" dirty="0">
              <a:solidFill>
                <a:srgbClr val="000000"/>
              </a:solidFill>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7207E66D-30C6-BF29-1583-D5F679D57AA0}"/>
              </a:ext>
            </a:extLst>
          </p:cNvPr>
          <p:cNvSpPr txBox="1"/>
          <p:nvPr/>
        </p:nvSpPr>
        <p:spPr>
          <a:xfrm>
            <a:off x="381000" y="2888673"/>
            <a:ext cx="10861964" cy="6001643"/>
          </a:xfrm>
          <a:prstGeom prst="rect">
            <a:avLst/>
          </a:prstGeom>
          <a:noFill/>
        </p:spPr>
        <p:txBody>
          <a:bodyPr wrap="square">
            <a:spAutoFit/>
          </a:bodyPr>
          <a:lstStyle/>
          <a:p>
            <a:pPr marL="457200" indent="-457200" algn="just">
              <a:buFont typeface="Wingdings" panose="05000000000000000000" pitchFamily="2" charset="2"/>
              <a:buChar char="v"/>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downstream segment of BP focuses on retail activities in overall business management. </a:t>
            </a:r>
          </a:p>
          <a:p>
            <a:pPr marL="457200" indent="-457200" algn="just">
              <a:buFont typeface="Wingdings" panose="05000000000000000000" pitchFamily="2" charset="2"/>
              <a:buChar char="v"/>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It has included refining, biofuels, aviation, Castrol, hydrogen as energy products for direct sales to the company</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(BP, 2026)</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v"/>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With this, the corporation aims to accelerate its sales and build a competitive advantage in the evolving, complex business environment driven by market volatility and geopolitical tension.      </a:t>
            </a:r>
            <a:endParaRPr lang="en-GB" sz="3200"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602A470B-D5CE-ABC5-E80B-40430EC347D2}"/>
              </a:ext>
            </a:extLst>
          </p:cNvPr>
          <p:cNvPicPr>
            <a:picLocks noChangeAspect="1"/>
          </p:cNvPicPr>
          <p:nvPr/>
        </p:nvPicPr>
        <p:blipFill>
          <a:blip r:embed="rId5"/>
          <a:stretch>
            <a:fillRect/>
          </a:stretch>
        </p:blipFill>
        <p:spPr>
          <a:xfrm>
            <a:off x="11811000" y="3839021"/>
            <a:ext cx="5757762" cy="4038600"/>
          </a:xfrm>
          <a:prstGeom prst="rect">
            <a:avLst/>
          </a:prstGeom>
        </p:spPr>
      </p:pic>
      <p:sp>
        <p:nvSpPr>
          <p:cNvPr id="16" name="Freeform 6">
            <a:extLst>
              <a:ext uri="{FF2B5EF4-FFF2-40B4-BE49-F238E27FC236}">
                <a16:creationId xmlns:a16="http://schemas.microsoft.com/office/drawing/2014/main" id="{1C28EB2E-3541-4A98-81B2-4AE14C4BFCFB}"/>
              </a:ext>
            </a:extLst>
          </p:cNvPr>
          <p:cNvSpPr/>
          <p:nvPr/>
        </p:nvSpPr>
        <p:spPr>
          <a:xfrm>
            <a:off x="152400" y="9092352"/>
            <a:ext cx="1676400" cy="1278256"/>
          </a:xfrm>
          <a:custGeom>
            <a:avLst/>
            <a:gdLst/>
            <a:ahLst/>
            <a:cxnLst/>
            <a:rect l="l" t="t" r="r" b="b"/>
            <a:pathLst>
              <a:path w="5767190" h="5767190">
                <a:moveTo>
                  <a:pt x="0" y="0"/>
                </a:moveTo>
                <a:lnTo>
                  <a:pt x="5767191" y="0"/>
                </a:lnTo>
                <a:lnTo>
                  <a:pt x="5767191" y="5767190"/>
                </a:lnTo>
                <a:lnTo>
                  <a:pt x="0" y="576719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8" name="TextBox 17">
            <a:extLst>
              <a:ext uri="{FF2B5EF4-FFF2-40B4-BE49-F238E27FC236}">
                <a16:creationId xmlns:a16="http://schemas.microsoft.com/office/drawing/2014/main" id="{4A23A98F-B474-13E7-93E2-990E74515169}"/>
              </a:ext>
            </a:extLst>
          </p:cNvPr>
          <p:cNvSpPr txBox="1"/>
          <p:nvPr/>
        </p:nvSpPr>
        <p:spPr>
          <a:xfrm>
            <a:off x="14682954" y="8115654"/>
            <a:ext cx="2514600" cy="369332"/>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(BP, 2026)</a:t>
            </a:r>
            <a:r>
              <a:rPr lang="en-GB" dirty="0">
                <a:latin typeface="Times New Roman" panose="02020603050405020304" pitchFamily="18" charset="0"/>
                <a:cs typeface="Times New Roman" panose="02020603050405020304" pitchFamily="18" charset="0"/>
              </a:rPr>
              <a:t> </a:t>
            </a:r>
            <a:endParaRPr lang="en-GB" sz="1100" dirty="0"/>
          </a:p>
        </p:txBody>
      </p:sp>
      <p:sp>
        <p:nvSpPr>
          <p:cNvPr id="20" name="Freeform 3">
            <a:extLst>
              <a:ext uri="{FF2B5EF4-FFF2-40B4-BE49-F238E27FC236}">
                <a16:creationId xmlns:a16="http://schemas.microsoft.com/office/drawing/2014/main" id="{BB4B859F-1571-9046-9FC1-470D1489EFBF}"/>
              </a:ext>
            </a:extLst>
          </p:cNvPr>
          <p:cNvSpPr/>
          <p:nvPr/>
        </p:nvSpPr>
        <p:spPr>
          <a:xfrm rot="5400000">
            <a:off x="16009361" y="8011685"/>
            <a:ext cx="2144604" cy="2590800"/>
          </a:xfrm>
          <a:custGeom>
            <a:avLst/>
            <a:gdLst/>
            <a:ahLst/>
            <a:cxnLst/>
            <a:rect l="l" t="t" r="r" b="b"/>
            <a:pathLst>
              <a:path w="3044952" h="4114800">
                <a:moveTo>
                  <a:pt x="0" y="0"/>
                </a:moveTo>
                <a:lnTo>
                  <a:pt x="3044952" y="0"/>
                </a:lnTo>
                <a:lnTo>
                  <a:pt x="3044952"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1028700" y="9092352"/>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TextBox 9">
            <a:extLst>
              <a:ext uri="{FF2B5EF4-FFF2-40B4-BE49-F238E27FC236}">
                <a16:creationId xmlns:a16="http://schemas.microsoft.com/office/drawing/2014/main" id="{87BC3D06-6B09-A656-D6F5-21F65DC8C743}"/>
              </a:ext>
            </a:extLst>
          </p:cNvPr>
          <p:cNvSpPr txBox="1"/>
          <p:nvPr/>
        </p:nvSpPr>
        <p:spPr>
          <a:xfrm>
            <a:off x="381000" y="575160"/>
            <a:ext cx="18567736" cy="1000274"/>
          </a:xfrm>
          <a:prstGeom prst="rect">
            <a:avLst/>
          </a:prstGeom>
          <a:noFill/>
        </p:spPr>
        <p:txBody>
          <a:bodyPr wrap="square">
            <a:spAutoFit/>
          </a:bodyPr>
          <a:lstStyle/>
          <a:p>
            <a:pPr marL="0" marR="0" algn="just">
              <a:lnSpc>
                <a:spcPct val="100000"/>
              </a:lnSpc>
              <a:buNone/>
            </a:pPr>
            <a:r>
              <a:rPr lang="en-GB" sz="5800" b="1" kern="0" dirty="0">
                <a:solidFill>
                  <a:schemeClr val="tx1"/>
                </a:solidFill>
                <a:effectLst/>
                <a:latin typeface="Times New Roman" panose="02020603050405020304" pitchFamily="18" charset="0"/>
                <a:cs typeface="Times New Roman" panose="02020603050405020304" pitchFamily="18" charset="0"/>
              </a:rPr>
              <a:t>Leadership approach adopted during the change period </a:t>
            </a:r>
            <a:endParaRPr lang="en-GB" sz="5800" b="1" kern="0" dirty="0">
              <a:solidFill>
                <a:srgbClr val="000000"/>
              </a:solidFill>
              <a:effectLst/>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FAAF90D4-C669-0AA1-5ACB-F31B2992E229}"/>
              </a:ext>
            </a:extLst>
          </p:cNvPr>
          <p:cNvSpPr txBox="1"/>
          <p:nvPr/>
        </p:nvSpPr>
        <p:spPr>
          <a:xfrm>
            <a:off x="7620000" y="3380635"/>
            <a:ext cx="10288858" cy="5016758"/>
          </a:xfrm>
          <a:prstGeom prst="rect">
            <a:avLst/>
          </a:prstGeom>
          <a:noFill/>
        </p:spPr>
        <p:txBody>
          <a:bodyPr wrap="square">
            <a:spAutoFit/>
          </a:bodyPr>
          <a:lstStyle/>
          <a:p>
            <a:pPr marL="457200" indent="-457200" algn="just">
              <a:buFont typeface="Wingdings" panose="05000000000000000000" pitchFamily="2" charset="2"/>
              <a:buChar char="ü"/>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Principles of contingency theory have been adopted by the company during this particular change initiative.</a:t>
            </a:r>
          </a:p>
          <a:p>
            <a:pPr marL="457200" indent="-457200" algn="just">
              <a:buFont typeface="Wingdings" panose="05000000000000000000" pitchFamily="2" charset="2"/>
              <a:buChar char="ü"/>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As per this theory, there is no best-suited solution for a particular issue</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(O'Reilly, 2026)</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ü"/>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Changes are required based on the conditions and external environment. </a:t>
            </a:r>
            <a:endParaRPr lang="en-GB" sz="3200" dirty="0">
              <a:latin typeface="Times New Roman" panose="02020603050405020304" pitchFamily="18" charset="0"/>
              <a:cs typeface="Times New Roman" panose="02020603050405020304" pitchFamily="18" charset="0"/>
            </a:endParaRPr>
          </a:p>
        </p:txBody>
      </p:sp>
      <p:pic>
        <p:nvPicPr>
          <p:cNvPr id="17" name="Picture 16" descr="What Is Organizational Behavior?">
            <a:extLst>
              <a:ext uri="{FF2B5EF4-FFF2-40B4-BE49-F238E27FC236}">
                <a16:creationId xmlns:a16="http://schemas.microsoft.com/office/drawing/2014/main" id="{95779778-6DBE-462F-3D63-3CFB261F15CF}"/>
              </a:ext>
            </a:extLst>
          </p:cNvPr>
          <p:cNvPicPr>
            <a:picLocks noChangeAspect="1"/>
          </p:cNvPicPr>
          <p:nvPr/>
        </p:nvPicPr>
        <p:blipFill>
          <a:blip r:embed="rId4"/>
          <a:stretch>
            <a:fillRect/>
          </a:stretch>
        </p:blipFill>
        <p:spPr>
          <a:xfrm>
            <a:off x="609601" y="3889230"/>
            <a:ext cx="6248400" cy="4136859"/>
          </a:xfrm>
          <a:prstGeom prst="rect">
            <a:avLst/>
          </a:prstGeom>
        </p:spPr>
      </p:pic>
      <p:sp>
        <p:nvSpPr>
          <p:cNvPr id="19" name="TextBox 18">
            <a:extLst>
              <a:ext uri="{FF2B5EF4-FFF2-40B4-BE49-F238E27FC236}">
                <a16:creationId xmlns:a16="http://schemas.microsoft.com/office/drawing/2014/main" id="{F8A7DE72-0DA7-969E-1612-C159D58F2A4F}"/>
              </a:ext>
            </a:extLst>
          </p:cNvPr>
          <p:cNvSpPr txBox="1"/>
          <p:nvPr/>
        </p:nvSpPr>
        <p:spPr>
          <a:xfrm>
            <a:off x="2705101" y="8197338"/>
            <a:ext cx="2057400" cy="400110"/>
          </a:xfrm>
          <a:prstGeom prst="rect">
            <a:avLst/>
          </a:prstGeom>
          <a:noFill/>
        </p:spPr>
        <p:txBody>
          <a:bodyPr wrap="square">
            <a:spAutoFit/>
          </a:bodyPr>
          <a:lstStyle/>
          <a:p>
            <a:r>
              <a:rPr lang="en-US"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(O'Reilly, 2026)</a:t>
            </a:r>
            <a:endParaRPr lang="en-GB" sz="1200" dirty="0"/>
          </a:p>
        </p:txBody>
      </p:sp>
      <p:sp>
        <p:nvSpPr>
          <p:cNvPr id="23" name="Freeform 6">
            <a:extLst>
              <a:ext uri="{FF2B5EF4-FFF2-40B4-BE49-F238E27FC236}">
                <a16:creationId xmlns:a16="http://schemas.microsoft.com/office/drawing/2014/main" id="{9F1711B0-6313-F2D4-606A-68F50D59BDAD}"/>
              </a:ext>
            </a:extLst>
          </p:cNvPr>
          <p:cNvSpPr/>
          <p:nvPr/>
        </p:nvSpPr>
        <p:spPr>
          <a:xfrm>
            <a:off x="16213015" y="8600379"/>
            <a:ext cx="2057400" cy="1562099"/>
          </a:xfrm>
          <a:custGeom>
            <a:avLst/>
            <a:gdLst/>
            <a:ahLst/>
            <a:cxnLst/>
            <a:rect l="l" t="t" r="r" b="b"/>
            <a:pathLst>
              <a:path w="5767190" h="5767190">
                <a:moveTo>
                  <a:pt x="0" y="0"/>
                </a:moveTo>
                <a:lnTo>
                  <a:pt x="5767191" y="0"/>
                </a:lnTo>
                <a:lnTo>
                  <a:pt x="5767191" y="5767190"/>
                </a:lnTo>
                <a:lnTo>
                  <a:pt x="0" y="5767190"/>
                </a:lnTo>
                <a:lnTo>
                  <a:pt x="0" y="0"/>
                </a:lnTo>
                <a:close/>
              </a:path>
            </a:pathLst>
          </a:custGeom>
          <a:blipFill>
            <a:blip>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23DFBE-DD35-E268-6CBE-F56B5E067F8B}"/>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D007ACD0-67FC-4DA8-DFD4-9E378213A118}"/>
              </a:ext>
            </a:extLst>
          </p:cNvPr>
          <p:cNvSpPr txBox="1"/>
          <p:nvPr/>
        </p:nvSpPr>
        <p:spPr>
          <a:xfrm>
            <a:off x="381000" y="575160"/>
            <a:ext cx="18567736" cy="1000274"/>
          </a:xfrm>
          <a:prstGeom prst="rect">
            <a:avLst/>
          </a:prstGeom>
          <a:noFill/>
        </p:spPr>
        <p:txBody>
          <a:bodyPr wrap="square">
            <a:spAutoFit/>
          </a:bodyPr>
          <a:lstStyle/>
          <a:p>
            <a:pPr marL="0" marR="0" algn="just">
              <a:lnSpc>
                <a:spcPct val="100000"/>
              </a:lnSpc>
              <a:buNone/>
            </a:pPr>
            <a:r>
              <a:rPr lang="en-GB" sz="5800" b="1" kern="0" dirty="0">
                <a:solidFill>
                  <a:schemeClr val="tx1"/>
                </a:solidFill>
                <a:effectLst/>
                <a:latin typeface="Times New Roman" panose="02020603050405020304" pitchFamily="18" charset="0"/>
                <a:cs typeface="Times New Roman" panose="02020603050405020304" pitchFamily="18" charset="0"/>
              </a:rPr>
              <a:t>Contd…</a:t>
            </a:r>
            <a:endParaRPr lang="en-GB" sz="5800" b="1" kern="0" dirty="0">
              <a:solidFill>
                <a:srgbClr val="000000"/>
              </a:solidFill>
              <a:effectLst/>
              <a:latin typeface="Times New Roman" panose="02020603050405020304" pitchFamily="18" charset="0"/>
              <a:cs typeface="Times New Roman" panose="02020603050405020304" pitchFamily="18" charset="0"/>
            </a:endParaRPr>
          </a:p>
        </p:txBody>
      </p:sp>
      <p:sp>
        <p:nvSpPr>
          <p:cNvPr id="23" name="Freeform 6">
            <a:extLst>
              <a:ext uri="{FF2B5EF4-FFF2-40B4-BE49-F238E27FC236}">
                <a16:creationId xmlns:a16="http://schemas.microsoft.com/office/drawing/2014/main" id="{5A5C21F6-9723-4AE1-34CD-787FD04301D2}"/>
              </a:ext>
            </a:extLst>
          </p:cNvPr>
          <p:cNvSpPr/>
          <p:nvPr/>
        </p:nvSpPr>
        <p:spPr>
          <a:xfrm>
            <a:off x="16213015" y="8600379"/>
            <a:ext cx="2057400" cy="1562099"/>
          </a:xfrm>
          <a:custGeom>
            <a:avLst/>
            <a:gdLst/>
            <a:ahLst/>
            <a:cxnLst/>
            <a:rect l="l" t="t" r="r" b="b"/>
            <a:pathLst>
              <a:path w="5767190" h="5767190">
                <a:moveTo>
                  <a:pt x="0" y="0"/>
                </a:moveTo>
                <a:lnTo>
                  <a:pt x="5767191" y="0"/>
                </a:lnTo>
                <a:lnTo>
                  <a:pt x="5767191" y="5767190"/>
                </a:lnTo>
                <a:lnTo>
                  <a:pt x="0" y="576719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TextBox 2">
            <a:extLst>
              <a:ext uri="{FF2B5EF4-FFF2-40B4-BE49-F238E27FC236}">
                <a16:creationId xmlns:a16="http://schemas.microsoft.com/office/drawing/2014/main" id="{FDE9D18A-9575-4EE0-4C1A-D0349A28AD36}"/>
              </a:ext>
            </a:extLst>
          </p:cNvPr>
          <p:cNvSpPr txBox="1"/>
          <p:nvPr/>
        </p:nvSpPr>
        <p:spPr>
          <a:xfrm>
            <a:off x="609600" y="3314700"/>
            <a:ext cx="9967546" cy="5016758"/>
          </a:xfrm>
          <a:prstGeom prst="rect">
            <a:avLst/>
          </a:prstGeom>
          <a:noFill/>
        </p:spPr>
        <p:txBody>
          <a:bodyPr wrap="square">
            <a:spAutoFit/>
          </a:bodyPr>
          <a:lstStyle/>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Implementation of this significant change measure of restructuring organisational structure of BP into two divisions adheres to the principles of transformational theory. </a:t>
            </a:r>
          </a:p>
          <a:p>
            <a:pPr marL="457200" indent="-457200" algn="just">
              <a:buFont typeface="Arial" panose="020B0604020202020204" pitchFamily="34" charset="0"/>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As per the principles of this leadership approach, business leaders create a long-term vision for the change in collaboration and engagement with the people</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Corporatefinanceinstitute</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latin typeface="Times New Roman" panose="02020603050405020304" pitchFamily="18" charset="0"/>
              <a:cs typeface="Times New Roman" panose="02020603050405020304" pitchFamily="18" charset="0"/>
            </a:endParaRPr>
          </a:p>
        </p:txBody>
      </p:sp>
      <p:sp>
        <p:nvSpPr>
          <p:cNvPr id="6" name="Freeform 3">
            <a:extLst>
              <a:ext uri="{FF2B5EF4-FFF2-40B4-BE49-F238E27FC236}">
                <a16:creationId xmlns:a16="http://schemas.microsoft.com/office/drawing/2014/main" id="{69E764A6-EFC3-0C8B-2DC6-EAF2B0CB93EA}"/>
              </a:ext>
            </a:extLst>
          </p:cNvPr>
          <p:cNvSpPr/>
          <p:nvPr/>
        </p:nvSpPr>
        <p:spPr>
          <a:xfrm rot="5400000">
            <a:off x="15982199" y="8497"/>
            <a:ext cx="2014940" cy="2133600"/>
          </a:xfrm>
          <a:custGeom>
            <a:avLst/>
            <a:gdLst/>
            <a:ahLst/>
            <a:cxnLst/>
            <a:rect l="l" t="t" r="r" b="b"/>
            <a:pathLst>
              <a:path w="3044952" h="4114800">
                <a:moveTo>
                  <a:pt x="0" y="0"/>
                </a:moveTo>
                <a:lnTo>
                  <a:pt x="3044952" y="0"/>
                </a:lnTo>
                <a:lnTo>
                  <a:pt x="3044952"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8" name="Freeform 10">
            <a:extLst>
              <a:ext uri="{FF2B5EF4-FFF2-40B4-BE49-F238E27FC236}">
                <a16:creationId xmlns:a16="http://schemas.microsoft.com/office/drawing/2014/main" id="{9FEBB484-7628-F0B1-A0DD-ACAADBA66432}"/>
              </a:ext>
            </a:extLst>
          </p:cNvPr>
          <p:cNvSpPr/>
          <p:nvPr/>
        </p:nvSpPr>
        <p:spPr>
          <a:xfrm>
            <a:off x="67368" y="8600379"/>
            <a:ext cx="1456632" cy="1562099"/>
          </a:xfrm>
          <a:custGeom>
            <a:avLst/>
            <a:gdLst/>
            <a:ahLst/>
            <a:cxnLst/>
            <a:rect l="l" t="t" r="r" b="b"/>
            <a:pathLst>
              <a:path w="1922664" h="2254723">
                <a:moveTo>
                  <a:pt x="0" y="0"/>
                </a:moveTo>
                <a:lnTo>
                  <a:pt x="1922664" y="0"/>
                </a:lnTo>
                <a:lnTo>
                  <a:pt x="1922664" y="2254723"/>
                </a:lnTo>
                <a:lnTo>
                  <a:pt x="0" y="2254723"/>
                </a:lnTo>
                <a:lnTo>
                  <a:pt x="0" y="0"/>
                </a:lnTo>
                <a:close/>
              </a:path>
            </a:pathLst>
          </a:custGeom>
          <a:blipFill>
            <a:blip>
              <a:extLst>
                <a:ext uri="{96DAC541-7B7A-43D3-8B79-37D633B846F1}">
                  <asvg:svgBlip xmlns:asvg="http://schemas.microsoft.com/office/drawing/2016/SVG/main" r:embed="rId5"/>
                </a:ext>
              </a:extLst>
            </a:blip>
            <a:stretch>
              <a:fillRect/>
            </a:stretch>
          </a:blipFill>
        </p:spPr>
      </p:sp>
      <p:pic>
        <p:nvPicPr>
          <p:cNvPr id="9" name="Picture 8" descr="Transformational Leadership">
            <a:extLst>
              <a:ext uri="{FF2B5EF4-FFF2-40B4-BE49-F238E27FC236}">
                <a16:creationId xmlns:a16="http://schemas.microsoft.com/office/drawing/2014/main" id="{4F6FABEB-72E5-4C1B-D2F5-7C96D9FB5191}"/>
              </a:ext>
            </a:extLst>
          </p:cNvPr>
          <p:cNvPicPr>
            <a:picLocks noChangeAspect="1"/>
          </p:cNvPicPr>
          <p:nvPr/>
        </p:nvPicPr>
        <p:blipFill>
          <a:blip r:embed="rId6"/>
          <a:stretch>
            <a:fillRect/>
          </a:stretch>
        </p:blipFill>
        <p:spPr>
          <a:xfrm>
            <a:off x="11582400" y="3653863"/>
            <a:ext cx="5867400" cy="3945099"/>
          </a:xfrm>
          <a:prstGeom prst="rect">
            <a:avLst/>
          </a:prstGeom>
        </p:spPr>
      </p:pic>
      <p:sp>
        <p:nvSpPr>
          <p:cNvPr id="12" name="TextBox 11">
            <a:extLst>
              <a:ext uri="{FF2B5EF4-FFF2-40B4-BE49-F238E27FC236}">
                <a16:creationId xmlns:a16="http://schemas.microsoft.com/office/drawing/2014/main" id="{7CC7744C-2912-EC3E-F86F-AAE4FBFA7E92}"/>
              </a:ext>
            </a:extLst>
          </p:cNvPr>
          <p:cNvSpPr txBox="1"/>
          <p:nvPr/>
        </p:nvSpPr>
        <p:spPr>
          <a:xfrm>
            <a:off x="12942277" y="7554600"/>
            <a:ext cx="9472246" cy="369332"/>
          </a:xfrm>
          <a:prstGeom prst="rect">
            <a:avLst/>
          </a:prstGeom>
          <a:noFill/>
        </p:spPr>
        <p:txBody>
          <a:bodyPr wrap="square">
            <a:spAutoFit/>
          </a:bodyPr>
          <a:lstStyle/>
          <a:p>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Corporatefinanceinstitute</a:t>
            </a:r>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1100" dirty="0"/>
          </a:p>
        </p:txBody>
      </p:sp>
    </p:spTree>
    <p:extLst>
      <p:ext uri="{BB962C8B-B14F-4D97-AF65-F5344CB8AC3E}">
        <p14:creationId xmlns:p14="http://schemas.microsoft.com/office/powerpoint/2010/main" val="571767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9"/>
          <p:cNvSpPr/>
          <p:nvPr/>
        </p:nvSpPr>
        <p:spPr>
          <a:xfrm>
            <a:off x="16595509" y="1028700"/>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Freeform 10"/>
          <p:cNvSpPr/>
          <p:nvPr/>
        </p:nvSpPr>
        <p:spPr>
          <a:xfrm>
            <a:off x="15966072" y="8548524"/>
            <a:ext cx="1559928" cy="1382313"/>
          </a:xfrm>
          <a:custGeom>
            <a:avLst/>
            <a:gdLst/>
            <a:ahLst/>
            <a:cxnLst/>
            <a:rect l="l" t="t" r="r" b="b"/>
            <a:pathLst>
              <a:path w="1922664" h="2254723">
                <a:moveTo>
                  <a:pt x="0" y="0"/>
                </a:moveTo>
                <a:lnTo>
                  <a:pt x="1922664" y="0"/>
                </a:lnTo>
                <a:lnTo>
                  <a:pt x="1922664" y="2254723"/>
                </a:lnTo>
                <a:lnTo>
                  <a:pt x="0" y="2254723"/>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TextBox 12"/>
          <p:cNvSpPr txBox="1"/>
          <p:nvPr/>
        </p:nvSpPr>
        <p:spPr>
          <a:xfrm>
            <a:off x="5552097" y="5561290"/>
            <a:ext cx="11707203" cy="509905"/>
          </a:xfrm>
          <a:prstGeom prst="rect">
            <a:avLst/>
          </a:prstGeom>
        </p:spPr>
        <p:txBody>
          <a:bodyPr lIns="0" tIns="0" rIns="0" bIns="0" rtlCol="0" anchor="t">
            <a:spAutoFit/>
          </a:bodyPr>
          <a:lstStyle/>
          <a:p>
            <a:pPr algn="l">
              <a:lnSpc>
                <a:spcPts val="3919"/>
              </a:lnSpc>
              <a:spcBef>
                <a:spcPct val="0"/>
              </a:spcBef>
            </a:pPr>
            <a:r>
              <a:rPr lang="en-US" sz="2799" dirty="0">
                <a:solidFill>
                  <a:srgbClr val="FFFFFF"/>
                </a:solidFill>
                <a:latin typeface="Poppins"/>
                <a:ea typeface="Poppins"/>
                <a:cs typeface="Poppins"/>
                <a:sym typeface="Poppins"/>
              </a:rPr>
              <a:t>Punishing failed experiments discourages future ideas.</a:t>
            </a:r>
          </a:p>
        </p:txBody>
      </p:sp>
      <p:sp>
        <p:nvSpPr>
          <p:cNvPr id="14" name="TextBox 14"/>
          <p:cNvSpPr txBox="1"/>
          <p:nvPr/>
        </p:nvSpPr>
        <p:spPr>
          <a:xfrm>
            <a:off x="5552097" y="7054907"/>
            <a:ext cx="11707203" cy="509905"/>
          </a:xfrm>
          <a:prstGeom prst="rect">
            <a:avLst/>
          </a:prstGeom>
        </p:spPr>
        <p:txBody>
          <a:bodyPr lIns="0" tIns="0" rIns="0" bIns="0" rtlCol="0" anchor="t">
            <a:spAutoFit/>
          </a:bodyPr>
          <a:lstStyle/>
          <a:p>
            <a:pPr algn="l">
              <a:lnSpc>
                <a:spcPts val="3919"/>
              </a:lnSpc>
              <a:spcBef>
                <a:spcPct val="0"/>
              </a:spcBef>
            </a:pPr>
            <a:r>
              <a:rPr lang="en-US" sz="2799">
                <a:solidFill>
                  <a:srgbClr val="FFFFFF"/>
                </a:solidFill>
                <a:latin typeface="Poppins"/>
                <a:ea typeface="Poppins"/>
                <a:cs typeface="Poppins"/>
                <a:sym typeface="Poppins"/>
              </a:rPr>
              <a:t>Ignoring small wins misses valuable momentum.</a:t>
            </a:r>
          </a:p>
        </p:txBody>
      </p:sp>
      <p:sp>
        <p:nvSpPr>
          <p:cNvPr id="16" name="TextBox 16"/>
          <p:cNvSpPr txBox="1"/>
          <p:nvPr/>
        </p:nvSpPr>
        <p:spPr>
          <a:xfrm>
            <a:off x="5552097" y="8548524"/>
            <a:ext cx="11707203" cy="509905"/>
          </a:xfrm>
          <a:prstGeom prst="rect">
            <a:avLst/>
          </a:prstGeom>
        </p:spPr>
        <p:txBody>
          <a:bodyPr lIns="0" tIns="0" rIns="0" bIns="0" rtlCol="0" anchor="t">
            <a:spAutoFit/>
          </a:bodyPr>
          <a:lstStyle/>
          <a:p>
            <a:pPr algn="l">
              <a:lnSpc>
                <a:spcPts val="3919"/>
              </a:lnSpc>
              <a:spcBef>
                <a:spcPct val="0"/>
              </a:spcBef>
            </a:pPr>
            <a:r>
              <a:rPr lang="en-US" sz="2799" dirty="0">
                <a:solidFill>
                  <a:srgbClr val="FFFFFF"/>
                </a:solidFill>
                <a:latin typeface="Poppins"/>
                <a:ea typeface="Poppins"/>
                <a:cs typeface="Poppins"/>
                <a:sym typeface="Poppins"/>
              </a:rPr>
              <a:t>Assuming innovation only comes from big changes.</a:t>
            </a:r>
          </a:p>
        </p:txBody>
      </p:sp>
      <p:sp>
        <p:nvSpPr>
          <p:cNvPr id="18" name="TextBox 17">
            <a:extLst>
              <a:ext uri="{FF2B5EF4-FFF2-40B4-BE49-F238E27FC236}">
                <a16:creationId xmlns:a16="http://schemas.microsoft.com/office/drawing/2014/main" id="{EC6C5C72-0E10-983A-B2F0-15758B8320BC}"/>
              </a:ext>
            </a:extLst>
          </p:cNvPr>
          <p:cNvSpPr txBox="1"/>
          <p:nvPr/>
        </p:nvSpPr>
        <p:spPr>
          <a:xfrm>
            <a:off x="7467600" y="2806690"/>
            <a:ext cx="10363200" cy="5509200"/>
          </a:xfrm>
          <a:prstGeom prst="rect">
            <a:avLst/>
          </a:prstGeom>
          <a:noFill/>
        </p:spPr>
        <p:txBody>
          <a:bodyPr wrap="square">
            <a:spAutoFit/>
          </a:bodyPr>
          <a:lstStyle/>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Contingency theory has its origins which can be traced back to the 1960s and 1960s (</a:t>
            </a:r>
            <a:r>
              <a:rPr lang="en-GB" sz="3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Turkulainen</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p>
          <a:p>
            <a:pPr marL="457200" indent="-457200" algn="just">
              <a:buFont typeface="Arial" panose="020B0604020202020204" pitchFamily="34" charset="0"/>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principles of this theory are deeply rooted with adopting a solution on the basis of the current situation. </a:t>
            </a:r>
          </a:p>
          <a:p>
            <a:pPr marL="457200" indent="-457200" algn="just">
              <a:buFont typeface="Arial" panose="020B0604020202020204" pitchFamily="34" charset="0"/>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An example of the firm that has applied this similar strategy is Rio Tinto with its collaboration to integrate AI into business operations</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(E-</a:t>
            </a:r>
            <a:r>
              <a:rPr lang="en-US" sz="3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mj</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2026)</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141560D2-7A60-C5AE-119E-FCB516703C67}"/>
              </a:ext>
            </a:extLst>
          </p:cNvPr>
          <p:cNvSpPr txBox="1"/>
          <p:nvPr/>
        </p:nvSpPr>
        <p:spPr>
          <a:xfrm>
            <a:off x="381000" y="575160"/>
            <a:ext cx="18567736" cy="1000274"/>
          </a:xfrm>
          <a:prstGeom prst="rect">
            <a:avLst/>
          </a:prstGeom>
          <a:noFill/>
        </p:spPr>
        <p:txBody>
          <a:bodyPr wrap="square">
            <a:spAutoFit/>
          </a:bodyPr>
          <a:lstStyle/>
          <a:p>
            <a:pPr marL="0" marR="0" algn="just">
              <a:lnSpc>
                <a:spcPct val="100000"/>
              </a:lnSpc>
              <a:buNone/>
            </a:pPr>
            <a:r>
              <a:rPr lang="en-GB" sz="5800" b="1" kern="0" dirty="0">
                <a:solidFill>
                  <a:schemeClr val="tx1"/>
                </a:solidFill>
                <a:effectLst/>
                <a:latin typeface="Times New Roman" panose="02020603050405020304" pitchFamily="18" charset="0"/>
                <a:cs typeface="Times New Roman" panose="02020603050405020304" pitchFamily="18" charset="0"/>
              </a:rPr>
              <a:t>Contd…</a:t>
            </a:r>
            <a:endParaRPr lang="en-GB" sz="5800" b="1" kern="0" dirty="0">
              <a:solidFill>
                <a:srgbClr val="000000"/>
              </a:solidFill>
              <a:effectLst/>
              <a:latin typeface="Times New Roman" panose="02020603050405020304" pitchFamily="18" charset="0"/>
              <a:cs typeface="Times New Roman" panose="02020603050405020304" pitchFamily="18" charset="0"/>
            </a:endParaRPr>
          </a:p>
        </p:txBody>
      </p:sp>
      <p:sp>
        <p:nvSpPr>
          <p:cNvPr id="22" name="Freeform 7">
            <a:extLst>
              <a:ext uri="{FF2B5EF4-FFF2-40B4-BE49-F238E27FC236}">
                <a16:creationId xmlns:a16="http://schemas.microsoft.com/office/drawing/2014/main" id="{7D8D5CE8-AB0C-E272-8D97-68DEB5ADB8FC}"/>
              </a:ext>
            </a:extLst>
          </p:cNvPr>
          <p:cNvSpPr/>
          <p:nvPr/>
        </p:nvSpPr>
        <p:spPr>
          <a:xfrm flipH="1">
            <a:off x="352697" y="8313264"/>
            <a:ext cx="1820625" cy="1852832"/>
          </a:xfrm>
          <a:custGeom>
            <a:avLst/>
            <a:gdLst/>
            <a:ahLst/>
            <a:cxnLst/>
            <a:rect l="l" t="t" r="r" b="b"/>
            <a:pathLst>
              <a:path w="3950208" h="4114800">
                <a:moveTo>
                  <a:pt x="3950208" y="0"/>
                </a:moveTo>
                <a:lnTo>
                  <a:pt x="0" y="0"/>
                </a:lnTo>
                <a:lnTo>
                  <a:pt x="0" y="4114800"/>
                </a:lnTo>
                <a:lnTo>
                  <a:pt x="3950208" y="4114800"/>
                </a:lnTo>
                <a:lnTo>
                  <a:pt x="3950208" y="0"/>
                </a:lnTo>
                <a:close/>
              </a:path>
            </a:pathLst>
          </a:custGeom>
          <a:blipFill>
            <a:blip>
              <a:extLst>
                <a:ext uri="{96DAC541-7B7A-43D3-8B79-37D633B846F1}">
                  <asvg:svgBlip xmlns:asvg="http://schemas.microsoft.com/office/drawing/2016/SVG/main" r:embed="rId5"/>
                </a:ext>
              </a:extLst>
            </a:blip>
            <a:stretch>
              <a:fillRect/>
            </a:stretch>
          </a:blipFill>
        </p:spPr>
      </p:sp>
      <p:pic>
        <p:nvPicPr>
          <p:cNvPr id="24" name="Picture 23">
            <a:extLst>
              <a:ext uri="{FF2B5EF4-FFF2-40B4-BE49-F238E27FC236}">
                <a16:creationId xmlns:a16="http://schemas.microsoft.com/office/drawing/2014/main" id="{E61F6ABB-214A-A140-F89F-33EC736265CE}"/>
              </a:ext>
            </a:extLst>
          </p:cNvPr>
          <p:cNvPicPr>
            <a:picLocks noChangeAspect="1"/>
          </p:cNvPicPr>
          <p:nvPr/>
        </p:nvPicPr>
        <p:blipFill>
          <a:blip r:embed="rId6"/>
          <a:stretch>
            <a:fillRect/>
          </a:stretch>
        </p:blipFill>
        <p:spPr>
          <a:xfrm>
            <a:off x="1417516" y="4045633"/>
            <a:ext cx="5424535" cy="3630483"/>
          </a:xfrm>
          <a:prstGeom prst="rect">
            <a:avLst/>
          </a:prstGeom>
        </p:spPr>
      </p:pic>
      <p:sp>
        <p:nvSpPr>
          <p:cNvPr id="26" name="Freeform 10">
            <a:extLst>
              <a:ext uri="{FF2B5EF4-FFF2-40B4-BE49-F238E27FC236}">
                <a16:creationId xmlns:a16="http://schemas.microsoft.com/office/drawing/2014/main" id="{39129FC5-79E3-12A2-706B-05329C72A1E8}"/>
              </a:ext>
            </a:extLst>
          </p:cNvPr>
          <p:cNvSpPr/>
          <p:nvPr/>
        </p:nvSpPr>
        <p:spPr>
          <a:xfrm>
            <a:off x="8364036" y="152273"/>
            <a:ext cx="1559928" cy="1382313"/>
          </a:xfrm>
          <a:custGeom>
            <a:avLst/>
            <a:gdLst/>
            <a:ahLst/>
            <a:cxnLst/>
            <a:rect l="l" t="t" r="r" b="b"/>
            <a:pathLst>
              <a:path w="1922664" h="2254723">
                <a:moveTo>
                  <a:pt x="0" y="0"/>
                </a:moveTo>
                <a:lnTo>
                  <a:pt x="1922664" y="0"/>
                </a:lnTo>
                <a:lnTo>
                  <a:pt x="1922664" y="2254723"/>
                </a:lnTo>
                <a:lnTo>
                  <a:pt x="0" y="2254723"/>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8" name="TextBox 27">
            <a:extLst>
              <a:ext uri="{FF2B5EF4-FFF2-40B4-BE49-F238E27FC236}">
                <a16:creationId xmlns:a16="http://schemas.microsoft.com/office/drawing/2014/main" id="{FED6FA93-36C7-4D2D-CB11-35386CF4C2A8}"/>
              </a:ext>
            </a:extLst>
          </p:cNvPr>
          <p:cNvSpPr txBox="1"/>
          <p:nvPr/>
        </p:nvSpPr>
        <p:spPr>
          <a:xfrm>
            <a:off x="3576868" y="7676116"/>
            <a:ext cx="3287485" cy="369332"/>
          </a:xfrm>
          <a:prstGeom prst="rect">
            <a:avLst/>
          </a:prstGeom>
          <a:noFill/>
        </p:spPr>
        <p:txBody>
          <a:bodyPr wrap="square">
            <a:spAutoFit/>
          </a:bodyPr>
          <a:lstStyle/>
          <a:p>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a:t>
            </a:r>
            <a:r>
              <a:rPr lang="en-US"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mj</a:t>
            </a:r>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2026)</a:t>
            </a:r>
            <a:r>
              <a:rPr lang="en-GB"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9141313">
            <a:off x="210816" y="7823844"/>
            <a:ext cx="949968" cy="2784724"/>
          </a:xfrm>
          <a:custGeom>
            <a:avLst/>
            <a:gdLst/>
            <a:ahLst/>
            <a:cxnLst/>
            <a:rect l="l" t="t" r="r" b="b"/>
            <a:pathLst>
              <a:path w="2865397" h="4114800">
                <a:moveTo>
                  <a:pt x="0" y="0"/>
                </a:moveTo>
                <a:lnTo>
                  <a:pt x="2865397" y="0"/>
                </a:lnTo>
                <a:lnTo>
                  <a:pt x="2865397"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flipV="1">
            <a:off x="16274943" y="8287521"/>
            <a:ext cx="2013057" cy="1857370"/>
          </a:xfrm>
          <a:custGeom>
            <a:avLst/>
            <a:gdLst/>
            <a:ahLst/>
            <a:cxnLst/>
            <a:rect l="l" t="t" r="r" b="b"/>
            <a:pathLst>
              <a:path w="4114800" h="4114800">
                <a:moveTo>
                  <a:pt x="0" y="4114800"/>
                </a:moveTo>
                <a:lnTo>
                  <a:pt x="4114800" y="4114800"/>
                </a:lnTo>
                <a:lnTo>
                  <a:pt x="4114800"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flipH="1">
            <a:off x="15589143" y="238130"/>
            <a:ext cx="2197608" cy="2152626"/>
          </a:xfrm>
          <a:custGeom>
            <a:avLst/>
            <a:gdLst/>
            <a:ahLst/>
            <a:cxnLst/>
            <a:rect l="l" t="t" r="r" b="b"/>
            <a:pathLst>
              <a:path w="3950208" h="4114800">
                <a:moveTo>
                  <a:pt x="3950208" y="0"/>
                </a:moveTo>
                <a:lnTo>
                  <a:pt x="0" y="0"/>
                </a:lnTo>
                <a:lnTo>
                  <a:pt x="0" y="4114800"/>
                </a:lnTo>
                <a:lnTo>
                  <a:pt x="3950208" y="4114800"/>
                </a:lnTo>
                <a:lnTo>
                  <a:pt x="3950208"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TextBox 10">
            <a:extLst>
              <a:ext uri="{FF2B5EF4-FFF2-40B4-BE49-F238E27FC236}">
                <a16:creationId xmlns:a16="http://schemas.microsoft.com/office/drawing/2014/main" id="{A3CD75F7-8118-D793-2B9E-DB5AEB88B833}"/>
              </a:ext>
            </a:extLst>
          </p:cNvPr>
          <p:cNvSpPr txBox="1"/>
          <p:nvPr/>
        </p:nvSpPr>
        <p:spPr>
          <a:xfrm>
            <a:off x="381000" y="575160"/>
            <a:ext cx="18567736" cy="1000274"/>
          </a:xfrm>
          <a:prstGeom prst="rect">
            <a:avLst/>
          </a:prstGeom>
          <a:noFill/>
        </p:spPr>
        <p:txBody>
          <a:bodyPr wrap="square">
            <a:spAutoFit/>
          </a:bodyPr>
          <a:lstStyle/>
          <a:p>
            <a:pPr marL="0" marR="0" algn="just">
              <a:lnSpc>
                <a:spcPct val="100000"/>
              </a:lnSpc>
              <a:buNone/>
            </a:pPr>
            <a:r>
              <a:rPr lang="en-GB" sz="5800" b="1" kern="0" dirty="0">
                <a:solidFill>
                  <a:schemeClr val="tx1"/>
                </a:solidFill>
                <a:effectLst/>
                <a:latin typeface="Times New Roman" panose="02020603050405020304" pitchFamily="18" charset="0"/>
                <a:cs typeface="Times New Roman" panose="02020603050405020304" pitchFamily="18" charset="0"/>
              </a:rPr>
              <a:t>Contd…</a:t>
            </a:r>
            <a:endParaRPr lang="en-GB" sz="5800" b="1" kern="0" dirty="0">
              <a:solidFill>
                <a:srgbClr val="000000"/>
              </a:solidFill>
              <a:effectLst/>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CC1FF77-22CD-99B7-E4A8-9CE431B0A27D}"/>
              </a:ext>
            </a:extLst>
          </p:cNvPr>
          <p:cNvSpPr txBox="1"/>
          <p:nvPr/>
        </p:nvSpPr>
        <p:spPr>
          <a:xfrm>
            <a:off x="685800" y="2722121"/>
            <a:ext cx="10058400" cy="6494085"/>
          </a:xfrm>
          <a:prstGeom prst="rect">
            <a:avLst/>
          </a:prstGeom>
          <a:noFill/>
        </p:spPr>
        <p:txBody>
          <a:bodyPr wrap="square">
            <a:spAutoFit/>
          </a:bodyPr>
          <a:lstStyle/>
          <a:p>
            <a:pPr marL="457200" indent="-457200" algn="just">
              <a:buFont typeface="Wingdings" panose="05000000000000000000" pitchFamily="2" charset="2"/>
              <a:buChar char="Ø"/>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Transformational theory and its origins offer a way forward towards consistent progressive growth (Eaton et</a:t>
            </a:r>
            <a:r>
              <a:rPr lang="en-GB" sz="3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al.,</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2024). </a:t>
            </a:r>
          </a:p>
          <a:p>
            <a:pPr marL="457200" indent="-457200" algn="just">
              <a:buFont typeface="Wingdings" panose="05000000000000000000" pitchFamily="2" charset="2"/>
              <a:buChar char="Ø"/>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Core principles of this theory are based on idealised influence, inspirational motivation, individualised consideration, as well as intellectual simulation</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Corporatefinanceinstitute</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Ø"/>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Compared with the contingency approach, intellectual simulation remains similar in both leadership theories. </a:t>
            </a:r>
            <a:endParaRPr lang="en-GB" sz="3200" dirty="0">
              <a:latin typeface="Times New Roman" panose="02020603050405020304" pitchFamily="18" charset="0"/>
              <a:cs typeface="Times New Roman" panose="02020603050405020304" pitchFamily="18" charset="0"/>
            </a:endParaRPr>
          </a:p>
        </p:txBody>
      </p:sp>
      <p:pic>
        <p:nvPicPr>
          <p:cNvPr id="14" name="Picture 13" descr="The Four I's of Transformational Leaders">
            <a:extLst>
              <a:ext uri="{FF2B5EF4-FFF2-40B4-BE49-F238E27FC236}">
                <a16:creationId xmlns:a16="http://schemas.microsoft.com/office/drawing/2014/main" id="{61818678-E376-B898-9FBA-DAA6EABCD0F3}"/>
              </a:ext>
            </a:extLst>
          </p:cNvPr>
          <p:cNvPicPr>
            <a:picLocks noChangeAspect="1"/>
          </p:cNvPicPr>
          <p:nvPr/>
        </p:nvPicPr>
        <p:blipFill>
          <a:blip r:embed="rId6"/>
          <a:stretch>
            <a:fillRect/>
          </a:stretch>
        </p:blipFill>
        <p:spPr>
          <a:xfrm>
            <a:off x="11648867" y="3199062"/>
            <a:ext cx="5642438" cy="5079856"/>
          </a:xfrm>
          <a:prstGeom prst="rect">
            <a:avLst/>
          </a:prstGeom>
        </p:spPr>
      </p:pic>
      <p:sp>
        <p:nvSpPr>
          <p:cNvPr id="16" name="TextBox 15">
            <a:extLst>
              <a:ext uri="{FF2B5EF4-FFF2-40B4-BE49-F238E27FC236}">
                <a16:creationId xmlns:a16="http://schemas.microsoft.com/office/drawing/2014/main" id="{407E3A73-DBA2-7A2C-4466-56A64B491C55}"/>
              </a:ext>
            </a:extLst>
          </p:cNvPr>
          <p:cNvSpPr txBox="1"/>
          <p:nvPr/>
        </p:nvSpPr>
        <p:spPr>
          <a:xfrm>
            <a:off x="12772104" y="8287520"/>
            <a:ext cx="3502839" cy="369332"/>
          </a:xfrm>
          <a:prstGeom prst="rect">
            <a:avLst/>
          </a:prstGeom>
          <a:noFill/>
        </p:spPr>
        <p:txBody>
          <a:bodyPr wrap="square">
            <a:spAutoFit/>
          </a:bodyPr>
          <a:lstStyle/>
          <a:p>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Corporatefinanceinstitute</a:t>
            </a:r>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1028700" y="9092352"/>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Freeform 2">
            <a:extLst>
              <a:ext uri="{FF2B5EF4-FFF2-40B4-BE49-F238E27FC236}">
                <a16:creationId xmlns:a16="http://schemas.microsoft.com/office/drawing/2014/main" id="{A3459B7B-CC80-D693-93AB-3295FDD1175E}"/>
              </a:ext>
            </a:extLst>
          </p:cNvPr>
          <p:cNvSpPr/>
          <p:nvPr/>
        </p:nvSpPr>
        <p:spPr>
          <a:xfrm>
            <a:off x="1" y="-3843"/>
            <a:ext cx="2286000" cy="2175543"/>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Freeform 2">
            <a:extLst>
              <a:ext uri="{FF2B5EF4-FFF2-40B4-BE49-F238E27FC236}">
                <a16:creationId xmlns:a16="http://schemas.microsoft.com/office/drawing/2014/main" id="{A4866C69-DFAF-1022-397C-E92E22F8E51E}"/>
              </a:ext>
            </a:extLst>
          </p:cNvPr>
          <p:cNvSpPr/>
          <p:nvPr/>
        </p:nvSpPr>
        <p:spPr>
          <a:xfrm>
            <a:off x="15777081" y="8724900"/>
            <a:ext cx="1482220" cy="1257918"/>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6" name="TextBox 15">
            <a:extLst>
              <a:ext uri="{FF2B5EF4-FFF2-40B4-BE49-F238E27FC236}">
                <a16:creationId xmlns:a16="http://schemas.microsoft.com/office/drawing/2014/main" id="{72B1C3AD-4655-4DA6-38F5-3D882C280F8E}"/>
              </a:ext>
            </a:extLst>
          </p:cNvPr>
          <p:cNvSpPr txBox="1"/>
          <p:nvPr/>
        </p:nvSpPr>
        <p:spPr>
          <a:xfrm>
            <a:off x="2819400" y="594846"/>
            <a:ext cx="14782800" cy="1015663"/>
          </a:xfrm>
          <a:prstGeom prst="rect">
            <a:avLst/>
          </a:prstGeom>
          <a:noFill/>
        </p:spPr>
        <p:txBody>
          <a:bodyPr wrap="square">
            <a:spAutoFit/>
          </a:bodyPr>
          <a:lstStyle/>
          <a:p>
            <a:pPr marL="0" marR="0" algn="just">
              <a:lnSpc>
                <a:spcPct val="100000"/>
              </a:lnSpc>
              <a:buNone/>
            </a:pPr>
            <a:r>
              <a:rPr lang="en-GB" sz="6000" b="1" kern="0" dirty="0">
                <a:solidFill>
                  <a:schemeClr val="tx1"/>
                </a:solidFill>
                <a:effectLst/>
                <a:latin typeface="Times New Roman" panose="02020603050405020304" pitchFamily="18" charset="0"/>
                <a:cs typeface="Times New Roman" panose="02020603050405020304" pitchFamily="18" charset="0"/>
              </a:rPr>
              <a:t>Effectiveness of the leadership styles used</a:t>
            </a:r>
            <a:endParaRPr lang="en-GB" sz="4800" b="1" kern="0" dirty="0">
              <a:solidFill>
                <a:srgbClr val="000000"/>
              </a:solidFill>
              <a:effectLst/>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897B4415-C814-A866-A916-7F4E0FE8D2DE}"/>
              </a:ext>
            </a:extLst>
          </p:cNvPr>
          <p:cNvSpPr txBox="1"/>
          <p:nvPr/>
        </p:nvSpPr>
        <p:spPr>
          <a:xfrm>
            <a:off x="5943599" y="2521905"/>
            <a:ext cx="11658599" cy="6494085"/>
          </a:xfrm>
          <a:prstGeom prst="rect">
            <a:avLst/>
          </a:prstGeom>
          <a:noFill/>
        </p:spPr>
        <p:txBody>
          <a:bodyPr wrap="square">
            <a:spAutoFit/>
          </a:bodyPr>
          <a:lstStyle/>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leadership styles adopted underscore high relevance in accelerating the growth of the business and strengthening its resilience. </a:t>
            </a:r>
          </a:p>
          <a:p>
            <a:pPr marL="457200" indent="-457200" algn="just">
              <a:buFont typeface="Arial" panose="020B0604020202020204" pitchFamily="34" charset="0"/>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primary objective of BP with the implementation of this change measure remains improving its organisational structure and focus on value growth of its investors</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(Hammond, 2026)</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Present complexities with ongoing geopolitical conflict have necessitated the business to initiate the required changes to foster the trust among its shareholders. </a:t>
            </a:r>
            <a:endParaRPr lang="en-GB" sz="3200" dirty="0">
              <a:latin typeface="Times New Roman" panose="02020603050405020304" pitchFamily="18" charset="0"/>
              <a:cs typeface="Times New Roman" panose="02020603050405020304" pitchFamily="18" charset="0"/>
            </a:endParaRPr>
          </a:p>
        </p:txBody>
      </p:sp>
      <p:pic>
        <p:nvPicPr>
          <p:cNvPr id="19" name="Picture 18" descr="bp has reorganized its business into two segments: Upstream and Downstream.">
            <a:extLst>
              <a:ext uri="{FF2B5EF4-FFF2-40B4-BE49-F238E27FC236}">
                <a16:creationId xmlns:a16="http://schemas.microsoft.com/office/drawing/2014/main" id="{E4D63743-E676-46E1-5EAD-302552836060}"/>
              </a:ext>
            </a:extLst>
          </p:cNvPr>
          <p:cNvPicPr>
            <a:picLocks noChangeAspect="1"/>
          </p:cNvPicPr>
          <p:nvPr/>
        </p:nvPicPr>
        <p:blipFill>
          <a:blip r:embed="rId5"/>
          <a:stretch>
            <a:fillRect/>
          </a:stretch>
        </p:blipFill>
        <p:spPr>
          <a:xfrm>
            <a:off x="417342" y="3966218"/>
            <a:ext cx="5059489" cy="4033913"/>
          </a:xfrm>
          <a:prstGeom prst="rect">
            <a:avLst/>
          </a:prstGeom>
        </p:spPr>
      </p:pic>
      <p:sp>
        <p:nvSpPr>
          <p:cNvPr id="21" name="TextBox 20">
            <a:extLst>
              <a:ext uri="{FF2B5EF4-FFF2-40B4-BE49-F238E27FC236}">
                <a16:creationId xmlns:a16="http://schemas.microsoft.com/office/drawing/2014/main" id="{D2E7AD43-5D07-621E-E41C-1E2CC89D0FA7}"/>
              </a:ext>
            </a:extLst>
          </p:cNvPr>
          <p:cNvSpPr txBox="1"/>
          <p:nvPr/>
        </p:nvSpPr>
        <p:spPr>
          <a:xfrm>
            <a:off x="1981200" y="8114213"/>
            <a:ext cx="9144000" cy="369332"/>
          </a:xfrm>
          <a:prstGeom prst="rect">
            <a:avLst/>
          </a:prstGeom>
          <a:noFill/>
        </p:spPr>
        <p:txBody>
          <a:bodyPr wrap="square">
            <a:spAutoFit/>
          </a:bodyPr>
          <a:lstStyle/>
          <a:p>
            <a:pPr algn="just"/>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(Hammond, 2026)</a:t>
            </a:r>
            <a:endParaRPr lang="en-GB"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B2F3FE-275C-26A0-BA09-3FEE38D0C3C9}"/>
            </a:ext>
          </a:extLst>
        </p:cNvPr>
        <p:cNvGrpSpPr/>
        <p:nvPr/>
      </p:nvGrpSpPr>
      <p:grpSpPr>
        <a:xfrm>
          <a:off x="0" y="0"/>
          <a:ext cx="0" cy="0"/>
          <a:chOff x="0" y="0"/>
          <a:chExt cx="0" cy="0"/>
        </a:xfrm>
      </p:grpSpPr>
      <p:sp>
        <p:nvSpPr>
          <p:cNvPr id="4" name="Freeform 4">
            <a:extLst>
              <a:ext uri="{FF2B5EF4-FFF2-40B4-BE49-F238E27FC236}">
                <a16:creationId xmlns:a16="http://schemas.microsoft.com/office/drawing/2014/main" id="{D1781C5F-CAE4-2D0F-3047-B7DF29BF1F40}"/>
              </a:ext>
            </a:extLst>
          </p:cNvPr>
          <p:cNvSpPr/>
          <p:nvPr/>
        </p:nvSpPr>
        <p:spPr>
          <a:xfrm>
            <a:off x="1028699" y="9353859"/>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Freeform 2">
            <a:extLst>
              <a:ext uri="{FF2B5EF4-FFF2-40B4-BE49-F238E27FC236}">
                <a16:creationId xmlns:a16="http://schemas.microsoft.com/office/drawing/2014/main" id="{C6CFF421-5DBA-0541-30C0-25BB3B2757F1}"/>
              </a:ext>
            </a:extLst>
          </p:cNvPr>
          <p:cNvSpPr/>
          <p:nvPr/>
        </p:nvSpPr>
        <p:spPr>
          <a:xfrm>
            <a:off x="15891381" y="33184"/>
            <a:ext cx="2286000" cy="2175543"/>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Freeform 2">
            <a:extLst>
              <a:ext uri="{FF2B5EF4-FFF2-40B4-BE49-F238E27FC236}">
                <a16:creationId xmlns:a16="http://schemas.microsoft.com/office/drawing/2014/main" id="{3B1E8D9E-F2BD-F9BA-755D-7165F4D387BD}"/>
              </a:ext>
            </a:extLst>
          </p:cNvPr>
          <p:cNvSpPr/>
          <p:nvPr/>
        </p:nvSpPr>
        <p:spPr>
          <a:xfrm>
            <a:off x="16293271" y="8716793"/>
            <a:ext cx="1482220" cy="1257918"/>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6" name="TextBox 15">
            <a:extLst>
              <a:ext uri="{FF2B5EF4-FFF2-40B4-BE49-F238E27FC236}">
                <a16:creationId xmlns:a16="http://schemas.microsoft.com/office/drawing/2014/main" id="{CFF7FC43-D451-6673-A072-E22632D41F97}"/>
              </a:ext>
            </a:extLst>
          </p:cNvPr>
          <p:cNvSpPr txBox="1"/>
          <p:nvPr/>
        </p:nvSpPr>
        <p:spPr>
          <a:xfrm>
            <a:off x="304800" y="520868"/>
            <a:ext cx="14782800" cy="1015663"/>
          </a:xfrm>
          <a:prstGeom prst="rect">
            <a:avLst/>
          </a:prstGeom>
          <a:noFill/>
        </p:spPr>
        <p:txBody>
          <a:bodyPr wrap="square">
            <a:spAutoFit/>
          </a:bodyPr>
          <a:lstStyle/>
          <a:p>
            <a:pPr marL="0" marR="0" algn="just">
              <a:lnSpc>
                <a:spcPct val="100000"/>
              </a:lnSpc>
              <a:buNone/>
            </a:pPr>
            <a:r>
              <a:rPr lang="en-GB" sz="6000" b="1" kern="0" dirty="0">
                <a:solidFill>
                  <a:schemeClr val="tx1"/>
                </a:solidFill>
                <a:effectLst/>
                <a:latin typeface="Times New Roman" panose="02020603050405020304" pitchFamily="18" charset="0"/>
                <a:cs typeface="Times New Roman" panose="02020603050405020304" pitchFamily="18" charset="0"/>
              </a:rPr>
              <a:t>Contd…</a:t>
            </a:r>
            <a:endParaRPr lang="en-GB" sz="4800" b="1" kern="0" dirty="0">
              <a:solidFill>
                <a:srgbClr val="000000"/>
              </a:solidFill>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07C2924-178E-836F-72E6-7E3CA2DA270F}"/>
              </a:ext>
            </a:extLst>
          </p:cNvPr>
          <p:cNvSpPr txBox="1"/>
          <p:nvPr/>
        </p:nvSpPr>
        <p:spPr>
          <a:xfrm>
            <a:off x="762000" y="3454416"/>
            <a:ext cx="9188244" cy="4524315"/>
          </a:xfrm>
          <a:prstGeom prst="rect">
            <a:avLst/>
          </a:prstGeom>
          <a:noFill/>
        </p:spPr>
        <p:txBody>
          <a:bodyPr wrap="square">
            <a:spAutoFit/>
          </a:bodyPr>
          <a:lstStyle/>
          <a:p>
            <a:pPr marL="457200" indent="-457200" algn="just">
              <a:buFont typeface="Wingdings" panose="05000000000000000000" pitchFamily="2" charset="2"/>
              <a:buChar char="ü"/>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Leadership approaches adopted by the BP during this change period have made a positive impact on the people and organisational performance. </a:t>
            </a:r>
          </a:p>
          <a:p>
            <a:pPr marL="457200" indent="-457200" algn="just">
              <a:buFont typeface="Wingdings" panose="05000000000000000000" pitchFamily="2" charset="2"/>
              <a:buChar char="ü"/>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Meg O’ Neil, the CEO of BP has clarified the intent of this change which is to rebuild trust among the employees</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(Ferman, 2026)</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7B3AEFE4-2C72-2682-7573-7DA3C726342C}"/>
              </a:ext>
            </a:extLst>
          </p:cNvPr>
          <p:cNvPicPr>
            <a:picLocks noChangeAspect="1"/>
          </p:cNvPicPr>
          <p:nvPr/>
        </p:nvPicPr>
        <p:blipFill>
          <a:blip r:embed="rId5"/>
          <a:stretch>
            <a:fillRect/>
          </a:stretch>
        </p:blipFill>
        <p:spPr>
          <a:xfrm>
            <a:off x="11008564" y="3719609"/>
            <a:ext cx="6517436" cy="4167158"/>
          </a:xfrm>
          <a:prstGeom prst="rect">
            <a:avLst/>
          </a:prstGeom>
        </p:spPr>
      </p:pic>
      <p:sp>
        <p:nvSpPr>
          <p:cNvPr id="9" name="Freeform 6">
            <a:extLst>
              <a:ext uri="{FF2B5EF4-FFF2-40B4-BE49-F238E27FC236}">
                <a16:creationId xmlns:a16="http://schemas.microsoft.com/office/drawing/2014/main" id="{9825D530-C85D-D41E-5AC5-F2F7F245025A}"/>
              </a:ext>
            </a:extLst>
          </p:cNvPr>
          <p:cNvSpPr/>
          <p:nvPr/>
        </p:nvSpPr>
        <p:spPr>
          <a:xfrm flipV="1">
            <a:off x="0" y="8417067"/>
            <a:ext cx="2013057" cy="1857370"/>
          </a:xfrm>
          <a:custGeom>
            <a:avLst/>
            <a:gdLst/>
            <a:ahLst/>
            <a:cxnLst/>
            <a:rect l="l" t="t" r="r" b="b"/>
            <a:pathLst>
              <a:path w="4114800" h="4114800">
                <a:moveTo>
                  <a:pt x="0" y="4114800"/>
                </a:moveTo>
                <a:lnTo>
                  <a:pt x="4114800" y="4114800"/>
                </a:lnTo>
                <a:lnTo>
                  <a:pt x="4114800" y="0"/>
                </a:lnTo>
                <a:lnTo>
                  <a:pt x="0" y="0"/>
                </a:lnTo>
                <a:lnTo>
                  <a:pt x="0" y="411480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TextBox 12">
            <a:extLst>
              <a:ext uri="{FF2B5EF4-FFF2-40B4-BE49-F238E27FC236}">
                <a16:creationId xmlns:a16="http://schemas.microsoft.com/office/drawing/2014/main" id="{D18C5661-2425-86E5-A809-3CB30694A4C9}"/>
              </a:ext>
            </a:extLst>
          </p:cNvPr>
          <p:cNvSpPr txBox="1"/>
          <p:nvPr/>
        </p:nvSpPr>
        <p:spPr>
          <a:xfrm>
            <a:off x="13335000" y="8008019"/>
            <a:ext cx="2266434" cy="369332"/>
          </a:xfrm>
          <a:prstGeom prst="rect">
            <a:avLst/>
          </a:prstGeom>
          <a:noFill/>
        </p:spPr>
        <p:txBody>
          <a:bodyPr wrap="square">
            <a:spAutoFit/>
          </a:bodyPr>
          <a:lstStyle/>
          <a:p>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(Ferman, 2026)</a:t>
            </a:r>
            <a:endParaRPr lang="en-GB" sz="1100" dirty="0"/>
          </a:p>
        </p:txBody>
      </p:sp>
    </p:spTree>
    <p:extLst>
      <p:ext uri="{BB962C8B-B14F-4D97-AF65-F5344CB8AC3E}">
        <p14:creationId xmlns:p14="http://schemas.microsoft.com/office/powerpoint/2010/main" val="2776375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A4DDF3-F65E-FC5D-78B4-029286C90A21}"/>
            </a:ext>
          </a:extLst>
        </p:cNvPr>
        <p:cNvGrpSpPr/>
        <p:nvPr/>
      </p:nvGrpSpPr>
      <p:grpSpPr>
        <a:xfrm>
          <a:off x="0" y="0"/>
          <a:ext cx="0" cy="0"/>
          <a:chOff x="0" y="0"/>
          <a:chExt cx="0" cy="0"/>
        </a:xfrm>
      </p:grpSpPr>
      <p:sp>
        <p:nvSpPr>
          <p:cNvPr id="4" name="Freeform 4">
            <a:extLst>
              <a:ext uri="{FF2B5EF4-FFF2-40B4-BE49-F238E27FC236}">
                <a16:creationId xmlns:a16="http://schemas.microsoft.com/office/drawing/2014/main" id="{6FE092C3-1A9A-53AC-C205-33613391E954}"/>
              </a:ext>
            </a:extLst>
          </p:cNvPr>
          <p:cNvSpPr/>
          <p:nvPr/>
        </p:nvSpPr>
        <p:spPr>
          <a:xfrm>
            <a:off x="1028700" y="9092352"/>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2" name="Freeform 2">
            <a:extLst>
              <a:ext uri="{FF2B5EF4-FFF2-40B4-BE49-F238E27FC236}">
                <a16:creationId xmlns:a16="http://schemas.microsoft.com/office/drawing/2014/main" id="{4CD6B978-E633-571F-1AE9-E99801558B73}"/>
              </a:ext>
            </a:extLst>
          </p:cNvPr>
          <p:cNvSpPr/>
          <p:nvPr/>
        </p:nvSpPr>
        <p:spPr>
          <a:xfrm>
            <a:off x="6155997" y="79061"/>
            <a:ext cx="1732465" cy="1782237"/>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3" name="TextBox 2">
            <a:extLst>
              <a:ext uri="{FF2B5EF4-FFF2-40B4-BE49-F238E27FC236}">
                <a16:creationId xmlns:a16="http://schemas.microsoft.com/office/drawing/2014/main" id="{A715196C-5EFC-4FAA-3586-4909DD353052}"/>
              </a:ext>
            </a:extLst>
          </p:cNvPr>
          <p:cNvSpPr txBox="1"/>
          <p:nvPr/>
        </p:nvSpPr>
        <p:spPr>
          <a:xfrm>
            <a:off x="289354" y="809990"/>
            <a:ext cx="14782800" cy="1015663"/>
          </a:xfrm>
          <a:prstGeom prst="rect">
            <a:avLst/>
          </a:prstGeom>
          <a:noFill/>
        </p:spPr>
        <p:txBody>
          <a:bodyPr wrap="square">
            <a:spAutoFit/>
          </a:bodyPr>
          <a:lstStyle/>
          <a:p>
            <a:pPr marL="0" marR="0" algn="just">
              <a:lnSpc>
                <a:spcPct val="100000"/>
              </a:lnSpc>
              <a:buNone/>
            </a:pPr>
            <a:r>
              <a:rPr lang="en-GB" sz="6000" b="1" kern="0" dirty="0">
                <a:solidFill>
                  <a:schemeClr val="tx1"/>
                </a:solidFill>
                <a:effectLst/>
                <a:latin typeface="Times New Roman" panose="02020603050405020304" pitchFamily="18" charset="0"/>
                <a:cs typeface="Times New Roman" panose="02020603050405020304" pitchFamily="18" charset="0"/>
              </a:rPr>
              <a:t>Contd…</a:t>
            </a:r>
            <a:endParaRPr lang="en-GB" sz="4800" b="1" kern="0" dirty="0">
              <a:solidFill>
                <a:srgbClr val="000000"/>
              </a:solidFill>
              <a:effectLst/>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D17F2024-7D0B-2690-6A58-74C3F4187414}"/>
              </a:ext>
            </a:extLst>
          </p:cNvPr>
          <p:cNvSpPr txBox="1"/>
          <p:nvPr/>
        </p:nvSpPr>
        <p:spPr>
          <a:xfrm>
            <a:off x="7162799" y="3708142"/>
            <a:ext cx="10678297" cy="5016758"/>
          </a:xfrm>
          <a:prstGeom prst="rect">
            <a:avLst/>
          </a:prstGeom>
          <a:noFill/>
        </p:spPr>
        <p:txBody>
          <a:bodyPr wrap="square">
            <a:spAutoFit/>
          </a:bodyPr>
          <a:lstStyle/>
          <a:p>
            <a:pPr marL="457200" indent="-457200" algn="just">
              <a:buFont typeface="Wingdings" panose="05000000000000000000" pitchFamily="2" charset="2"/>
              <a:buChar char="v"/>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There is also a positive impact on organisational performance of BP after implementing this change strategy of organisational restructuring.</a:t>
            </a:r>
          </a:p>
          <a:p>
            <a:pPr marL="457200" indent="-457200" algn="just">
              <a:buFont typeface="Wingdings" panose="05000000000000000000" pitchFamily="2" charset="2"/>
              <a:buChar char="v"/>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The company, in second quarter of FY2026, has reported 2201 </a:t>
            </a:r>
            <a:r>
              <a:rPr lang="en-GB" sz="3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mboed</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upstream production, $ 5.7 billion of underlying replacement cost profit, with operating cash flow of $ 10.9 billion</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(BP, 2026)</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latin typeface="Times New Roman" panose="02020603050405020304" pitchFamily="18" charset="0"/>
              <a:cs typeface="Times New Roman" panose="02020603050405020304" pitchFamily="18" charset="0"/>
            </a:endParaRPr>
          </a:p>
        </p:txBody>
      </p:sp>
      <p:sp>
        <p:nvSpPr>
          <p:cNvPr id="8" name="Freeform 6">
            <a:extLst>
              <a:ext uri="{FF2B5EF4-FFF2-40B4-BE49-F238E27FC236}">
                <a16:creationId xmlns:a16="http://schemas.microsoft.com/office/drawing/2014/main" id="{B8E647DA-60A1-919F-B637-62C04DF053C5}"/>
              </a:ext>
            </a:extLst>
          </p:cNvPr>
          <p:cNvSpPr/>
          <p:nvPr/>
        </p:nvSpPr>
        <p:spPr>
          <a:xfrm flipV="1">
            <a:off x="15985589" y="202481"/>
            <a:ext cx="2013057" cy="1942979"/>
          </a:xfrm>
          <a:custGeom>
            <a:avLst/>
            <a:gdLst/>
            <a:ahLst/>
            <a:cxnLst/>
            <a:rect l="l" t="t" r="r" b="b"/>
            <a:pathLst>
              <a:path w="4114800" h="4114800">
                <a:moveTo>
                  <a:pt x="0" y="4114800"/>
                </a:moveTo>
                <a:lnTo>
                  <a:pt x="4114800" y="4114800"/>
                </a:lnTo>
                <a:lnTo>
                  <a:pt x="4114800"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sp>
      <p:pic>
        <p:nvPicPr>
          <p:cNvPr id="11" name="Picture 10">
            <a:extLst>
              <a:ext uri="{FF2B5EF4-FFF2-40B4-BE49-F238E27FC236}">
                <a16:creationId xmlns:a16="http://schemas.microsoft.com/office/drawing/2014/main" id="{67C3EED0-E9A4-9ED1-D7F0-FB0D4D22EF77}"/>
              </a:ext>
            </a:extLst>
          </p:cNvPr>
          <p:cNvPicPr>
            <a:picLocks noChangeAspect="1"/>
          </p:cNvPicPr>
          <p:nvPr/>
        </p:nvPicPr>
        <p:blipFill>
          <a:blip r:embed="rId6"/>
          <a:stretch>
            <a:fillRect/>
          </a:stretch>
        </p:blipFill>
        <p:spPr>
          <a:xfrm>
            <a:off x="477795" y="3737104"/>
            <a:ext cx="6428580" cy="4594354"/>
          </a:xfrm>
          <a:prstGeom prst="rect">
            <a:avLst/>
          </a:prstGeom>
          <a:ln>
            <a:solidFill>
              <a:schemeClr val="tx1"/>
            </a:solidFill>
          </a:ln>
        </p:spPr>
      </p:pic>
      <p:sp>
        <p:nvSpPr>
          <p:cNvPr id="14" name="TextBox 13">
            <a:extLst>
              <a:ext uri="{FF2B5EF4-FFF2-40B4-BE49-F238E27FC236}">
                <a16:creationId xmlns:a16="http://schemas.microsoft.com/office/drawing/2014/main" id="{CB55CFD5-D9F0-3843-859B-17F0C0A70FBE}"/>
              </a:ext>
            </a:extLst>
          </p:cNvPr>
          <p:cNvSpPr txBox="1"/>
          <p:nvPr/>
        </p:nvSpPr>
        <p:spPr>
          <a:xfrm>
            <a:off x="2819400" y="8477518"/>
            <a:ext cx="9181070" cy="369332"/>
          </a:xfrm>
          <a:prstGeom prst="rect">
            <a:avLst/>
          </a:prstGeom>
          <a:noFill/>
        </p:spPr>
        <p:txBody>
          <a:bodyPr wrap="square">
            <a:spAutoFit/>
          </a:bodyPr>
          <a:lstStyle/>
          <a:p>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(BP, 2026)</a:t>
            </a:r>
            <a:endParaRPr lang="en-GB" sz="1100" dirty="0"/>
          </a:p>
        </p:txBody>
      </p:sp>
      <p:sp>
        <p:nvSpPr>
          <p:cNvPr id="19" name="Freeform 2">
            <a:extLst>
              <a:ext uri="{FF2B5EF4-FFF2-40B4-BE49-F238E27FC236}">
                <a16:creationId xmlns:a16="http://schemas.microsoft.com/office/drawing/2014/main" id="{B33A9477-F13F-C5FD-64AD-03CD8ECA3434}"/>
              </a:ext>
            </a:extLst>
          </p:cNvPr>
          <p:cNvSpPr/>
          <p:nvPr/>
        </p:nvSpPr>
        <p:spPr>
          <a:xfrm>
            <a:off x="15929481" y="8659977"/>
            <a:ext cx="1482219" cy="1475241"/>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4"/>
                </a:ext>
              </a:extLst>
            </a:blip>
            <a:stretch>
              <a:fillRect/>
            </a:stretch>
          </a:blipFill>
        </p:spPr>
      </p:sp>
    </p:spTree>
    <p:extLst>
      <p:ext uri="{BB962C8B-B14F-4D97-AF65-F5344CB8AC3E}">
        <p14:creationId xmlns:p14="http://schemas.microsoft.com/office/powerpoint/2010/main" val="2604273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3D986-C6F2-0832-5083-839D67E1EDD5}"/>
            </a:ext>
          </a:extLst>
        </p:cNvPr>
        <p:cNvGrpSpPr/>
        <p:nvPr/>
      </p:nvGrpSpPr>
      <p:grpSpPr>
        <a:xfrm>
          <a:off x="0" y="0"/>
          <a:ext cx="0" cy="0"/>
          <a:chOff x="0" y="0"/>
          <a:chExt cx="0" cy="0"/>
        </a:xfrm>
      </p:grpSpPr>
      <p:sp>
        <p:nvSpPr>
          <p:cNvPr id="4" name="Freeform 4">
            <a:extLst>
              <a:ext uri="{FF2B5EF4-FFF2-40B4-BE49-F238E27FC236}">
                <a16:creationId xmlns:a16="http://schemas.microsoft.com/office/drawing/2014/main" id="{81E95C23-D33F-050C-71B1-F4CB6272CC1E}"/>
              </a:ext>
            </a:extLst>
          </p:cNvPr>
          <p:cNvSpPr/>
          <p:nvPr/>
        </p:nvSpPr>
        <p:spPr>
          <a:xfrm>
            <a:off x="17245446" y="495300"/>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2" name="Freeform 2">
            <a:extLst>
              <a:ext uri="{FF2B5EF4-FFF2-40B4-BE49-F238E27FC236}">
                <a16:creationId xmlns:a16="http://schemas.microsoft.com/office/drawing/2014/main" id="{A7F7E068-00A3-9008-88F9-77D7D66D5254}"/>
              </a:ext>
            </a:extLst>
          </p:cNvPr>
          <p:cNvSpPr/>
          <p:nvPr/>
        </p:nvSpPr>
        <p:spPr>
          <a:xfrm>
            <a:off x="16152162" y="8634495"/>
            <a:ext cx="1894392" cy="1473363"/>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6" name="TextBox 15">
            <a:extLst>
              <a:ext uri="{FF2B5EF4-FFF2-40B4-BE49-F238E27FC236}">
                <a16:creationId xmlns:a16="http://schemas.microsoft.com/office/drawing/2014/main" id="{4EB324F5-FF55-8DED-3093-940B901D5D14}"/>
              </a:ext>
            </a:extLst>
          </p:cNvPr>
          <p:cNvSpPr txBox="1"/>
          <p:nvPr/>
        </p:nvSpPr>
        <p:spPr>
          <a:xfrm>
            <a:off x="1752600" y="495300"/>
            <a:ext cx="14782800" cy="1015663"/>
          </a:xfrm>
          <a:prstGeom prst="rect">
            <a:avLst/>
          </a:prstGeom>
          <a:noFill/>
        </p:spPr>
        <p:txBody>
          <a:bodyPr wrap="square">
            <a:spAutoFit/>
          </a:bodyPr>
          <a:lstStyle/>
          <a:p>
            <a:pPr marL="0" marR="0" algn="just">
              <a:lnSpc>
                <a:spcPct val="100000"/>
              </a:lnSpc>
              <a:buNone/>
            </a:pPr>
            <a:r>
              <a:rPr lang="en-US" sz="6000" b="1" kern="0" dirty="0">
                <a:solidFill>
                  <a:schemeClr val="tx1"/>
                </a:solidFill>
                <a:effectLst/>
                <a:latin typeface="Times New Roman" panose="02020603050405020304" pitchFamily="18" charset="0"/>
                <a:cs typeface="Times New Roman" panose="02020603050405020304" pitchFamily="18" charset="0"/>
              </a:rPr>
              <a:t>Alternative Leadership style and its impacts </a:t>
            </a:r>
            <a:endParaRPr lang="en-GB" sz="4800" b="1" kern="0" dirty="0">
              <a:solidFill>
                <a:srgbClr val="000000"/>
              </a:solidFill>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385324F0-97B3-A731-C897-29A3E240DC95}"/>
              </a:ext>
            </a:extLst>
          </p:cNvPr>
          <p:cNvSpPr txBox="1"/>
          <p:nvPr/>
        </p:nvSpPr>
        <p:spPr>
          <a:xfrm>
            <a:off x="609600" y="2877092"/>
            <a:ext cx="10210800" cy="6494085"/>
          </a:xfrm>
          <a:prstGeom prst="rect">
            <a:avLst/>
          </a:prstGeom>
          <a:noFill/>
        </p:spPr>
        <p:txBody>
          <a:bodyPr wrap="square">
            <a:spAutoFit/>
          </a:bodyPr>
          <a:lstStyle/>
          <a:p>
            <a:pPr marL="457200" indent="-457200" algn="just">
              <a:buFont typeface="Wingdings" panose="05000000000000000000" pitchFamily="2" charset="2"/>
              <a:buChar char="v"/>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An alternative leadership approach which can be beneficial with its positive for the company is situational traits. </a:t>
            </a:r>
          </a:p>
          <a:p>
            <a:pPr marL="457200" indent="-457200" algn="just">
              <a:buFont typeface="Wingdings" panose="05000000000000000000" pitchFamily="2" charset="2"/>
              <a:buChar char="v"/>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Walmart is an appropriate example who adopted this in its major reshuffling and considering the role of AI under the leadership of its CEO, David </a:t>
            </a:r>
            <a:r>
              <a:rPr lang="en-GB" sz="3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Guggina</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(Reuter, 2026)</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v"/>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Consideration of this leadership approach would have been more meaningful for BP and would have accelerated its internal operations with automation. </a:t>
            </a:r>
            <a:endParaRPr lang="en-GB" sz="3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36233D2-DD3B-8B04-3C69-31815B5251BA}"/>
              </a:ext>
            </a:extLst>
          </p:cNvPr>
          <p:cNvPicPr>
            <a:picLocks noChangeAspect="1"/>
          </p:cNvPicPr>
          <p:nvPr/>
        </p:nvPicPr>
        <p:blipFill>
          <a:blip r:embed="rId5"/>
          <a:stretch>
            <a:fillRect/>
          </a:stretch>
        </p:blipFill>
        <p:spPr>
          <a:xfrm>
            <a:off x="11804073" y="3956387"/>
            <a:ext cx="5867400" cy="3752850"/>
          </a:xfrm>
          <a:prstGeom prst="rect">
            <a:avLst/>
          </a:prstGeom>
        </p:spPr>
      </p:pic>
      <p:sp>
        <p:nvSpPr>
          <p:cNvPr id="8" name="TextBox 7">
            <a:extLst>
              <a:ext uri="{FF2B5EF4-FFF2-40B4-BE49-F238E27FC236}">
                <a16:creationId xmlns:a16="http://schemas.microsoft.com/office/drawing/2014/main" id="{54F8BA95-C65F-EE0E-58F4-8C9AB6828A42}"/>
              </a:ext>
            </a:extLst>
          </p:cNvPr>
          <p:cNvSpPr txBox="1"/>
          <p:nvPr/>
        </p:nvSpPr>
        <p:spPr>
          <a:xfrm>
            <a:off x="13868400" y="7924680"/>
            <a:ext cx="1908681" cy="369332"/>
          </a:xfrm>
          <a:prstGeom prst="rect">
            <a:avLst/>
          </a:prstGeom>
          <a:noFill/>
        </p:spPr>
        <p:txBody>
          <a:bodyPr wrap="square">
            <a:spAutoFit/>
          </a:bodyPr>
          <a:lstStyle/>
          <a:p>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(Reuter, 2026)</a:t>
            </a:r>
            <a:endParaRPr lang="en-GB" sz="1100" dirty="0"/>
          </a:p>
        </p:txBody>
      </p:sp>
      <p:sp>
        <p:nvSpPr>
          <p:cNvPr id="11" name="Freeform 2">
            <a:extLst>
              <a:ext uri="{FF2B5EF4-FFF2-40B4-BE49-F238E27FC236}">
                <a16:creationId xmlns:a16="http://schemas.microsoft.com/office/drawing/2014/main" id="{C2C887AC-5A2B-46C5-8353-C303CC7125B1}"/>
              </a:ext>
            </a:extLst>
          </p:cNvPr>
          <p:cNvSpPr/>
          <p:nvPr/>
        </p:nvSpPr>
        <p:spPr>
          <a:xfrm>
            <a:off x="-79011" y="51682"/>
            <a:ext cx="1726042" cy="1459281"/>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4"/>
                </a:ext>
              </a:extLst>
            </a:blip>
            <a:stretch>
              <a:fillRect/>
            </a:stretch>
          </a:blipFill>
        </p:spPr>
      </p:sp>
    </p:spTree>
    <p:extLst>
      <p:ext uri="{BB962C8B-B14F-4D97-AF65-F5344CB8AC3E}">
        <p14:creationId xmlns:p14="http://schemas.microsoft.com/office/powerpoint/2010/main" val="878829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7B60E-E131-FB86-4D69-7CFAFC493D1C}"/>
            </a:ext>
          </a:extLst>
        </p:cNvPr>
        <p:cNvGrpSpPr/>
        <p:nvPr/>
      </p:nvGrpSpPr>
      <p:grpSpPr>
        <a:xfrm>
          <a:off x="0" y="0"/>
          <a:ext cx="0" cy="0"/>
          <a:chOff x="0" y="0"/>
          <a:chExt cx="0" cy="0"/>
        </a:xfrm>
      </p:grpSpPr>
      <p:sp>
        <p:nvSpPr>
          <p:cNvPr id="4" name="Freeform 4">
            <a:extLst>
              <a:ext uri="{FF2B5EF4-FFF2-40B4-BE49-F238E27FC236}">
                <a16:creationId xmlns:a16="http://schemas.microsoft.com/office/drawing/2014/main" id="{77E7138F-6F62-A52D-6C20-5C957ED8CEC9}"/>
              </a:ext>
            </a:extLst>
          </p:cNvPr>
          <p:cNvSpPr/>
          <p:nvPr/>
        </p:nvSpPr>
        <p:spPr>
          <a:xfrm>
            <a:off x="17245446" y="495300"/>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1" name="Freeform 2">
            <a:extLst>
              <a:ext uri="{FF2B5EF4-FFF2-40B4-BE49-F238E27FC236}">
                <a16:creationId xmlns:a16="http://schemas.microsoft.com/office/drawing/2014/main" id="{B3787A96-E883-F242-7848-BD8C9937EB99}"/>
              </a:ext>
            </a:extLst>
          </p:cNvPr>
          <p:cNvSpPr/>
          <p:nvPr/>
        </p:nvSpPr>
        <p:spPr>
          <a:xfrm>
            <a:off x="16382425" y="8810335"/>
            <a:ext cx="1726042" cy="1459281"/>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TextBox 4">
            <a:extLst>
              <a:ext uri="{FF2B5EF4-FFF2-40B4-BE49-F238E27FC236}">
                <a16:creationId xmlns:a16="http://schemas.microsoft.com/office/drawing/2014/main" id="{F73D6F3B-048D-5581-60C0-37EB7D71318B}"/>
              </a:ext>
            </a:extLst>
          </p:cNvPr>
          <p:cNvSpPr txBox="1"/>
          <p:nvPr/>
        </p:nvSpPr>
        <p:spPr>
          <a:xfrm>
            <a:off x="1066799" y="691974"/>
            <a:ext cx="16842437" cy="1015663"/>
          </a:xfrm>
          <a:prstGeom prst="rect">
            <a:avLst/>
          </a:prstGeom>
          <a:noFill/>
        </p:spPr>
        <p:txBody>
          <a:bodyPr wrap="square">
            <a:spAutoFit/>
          </a:bodyPr>
          <a:lstStyle/>
          <a:p>
            <a:pPr marL="0" marR="0" algn="ctr">
              <a:lnSpc>
                <a:spcPct val="100000"/>
              </a:lnSpc>
              <a:buNone/>
            </a:pPr>
            <a:r>
              <a:rPr lang="en-GB" sz="6000" b="1" kern="0" dirty="0">
                <a:solidFill>
                  <a:schemeClr val="tx1"/>
                </a:solidFill>
                <a:effectLst/>
                <a:latin typeface="Times New Roman" panose="02020603050405020304" pitchFamily="18" charset="0"/>
                <a:cs typeface="Times New Roman" panose="02020603050405020304" pitchFamily="18" charset="0"/>
              </a:rPr>
              <a:t>Personal reflection on experience of leadership</a:t>
            </a:r>
            <a:endParaRPr lang="en-GB" sz="4800" b="1" kern="0" dirty="0">
              <a:solidFill>
                <a:srgbClr val="000000"/>
              </a:solidFill>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B1C98CC-24F8-09BE-729F-FDB101A37C73}"/>
              </a:ext>
            </a:extLst>
          </p:cNvPr>
          <p:cNvSpPr txBox="1"/>
          <p:nvPr/>
        </p:nvSpPr>
        <p:spPr>
          <a:xfrm>
            <a:off x="328651" y="3410815"/>
            <a:ext cx="10561022" cy="5509200"/>
          </a:xfrm>
          <a:prstGeom prst="rect">
            <a:avLst/>
          </a:prstGeom>
          <a:noFill/>
        </p:spPr>
        <p:txBody>
          <a:bodyPr wrap="square">
            <a:spAutoFit/>
          </a:bodyPr>
          <a:lstStyle/>
          <a:p>
            <a:pPr marL="457200" indent="-457200" algn="just">
              <a:buFont typeface="Wingdings" panose="05000000000000000000" pitchFamily="2" charset="2"/>
              <a:buChar char="Ø"/>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Leadership plays an important role in managing the people and shaping the needs of the organisation</a:t>
            </a:r>
            <a:r>
              <a:rPr lang="en-US"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(Llopis, 2025)</a:t>
            </a: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Ø"/>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 feel that this change initiative of BP has made its operational portfolio simple and reduced the cost by managing tight capex discipline.</a:t>
            </a:r>
            <a:r>
              <a:rPr lang="en-GB" sz="32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Ø"/>
            </a:pPr>
            <a:endParaRPr lang="en-GB" sz="3200" b="1"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endParaRPr lang="en-GB" sz="3200" b="1"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Ø"/>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needs of the organisation can be accomplished with this strategic decision. </a:t>
            </a:r>
            <a:endParaRPr lang="en-GB" sz="3200" dirty="0">
              <a:latin typeface="Times New Roman" panose="02020603050405020304" pitchFamily="18" charset="0"/>
              <a:cs typeface="Times New Roman" panose="02020603050405020304" pitchFamily="18" charset="0"/>
            </a:endParaRPr>
          </a:p>
        </p:txBody>
      </p:sp>
      <p:sp>
        <p:nvSpPr>
          <p:cNvPr id="13" name="Freeform 10">
            <a:extLst>
              <a:ext uri="{FF2B5EF4-FFF2-40B4-BE49-F238E27FC236}">
                <a16:creationId xmlns:a16="http://schemas.microsoft.com/office/drawing/2014/main" id="{71AB54E4-9C80-FF39-770E-87CD8EFDEDA1}"/>
              </a:ext>
            </a:extLst>
          </p:cNvPr>
          <p:cNvSpPr/>
          <p:nvPr/>
        </p:nvSpPr>
        <p:spPr>
          <a:xfrm>
            <a:off x="328651" y="171629"/>
            <a:ext cx="1456632" cy="1562099"/>
          </a:xfrm>
          <a:custGeom>
            <a:avLst/>
            <a:gdLst/>
            <a:ahLst/>
            <a:cxnLst/>
            <a:rect l="l" t="t" r="r" b="b"/>
            <a:pathLst>
              <a:path w="1922664" h="2254723">
                <a:moveTo>
                  <a:pt x="0" y="0"/>
                </a:moveTo>
                <a:lnTo>
                  <a:pt x="1922664" y="0"/>
                </a:lnTo>
                <a:lnTo>
                  <a:pt x="1922664" y="2254723"/>
                </a:lnTo>
                <a:lnTo>
                  <a:pt x="0" y="2254723"/>
                </a:lnTo>
                <a:lnTo>
                  <a:pt x="0" y="0"/>
                </a:lnTo>
                <a:close/>
              </a:path>
            </a:pathLst>
          </a:custGeom>
          <a:blipFill>
            <a:blip>
              <a:extLst>
                <a:ext uri="{96DAC541-7B7A-43D3-8B79-37D633B846F1}">
                  <asvg:svgBlip xmlns:asvg="http://schemas.microsoft.com/office/drawing/2016/SVG/main" r:embed="rId5"/>
                </a:ext>
              </a:extLst>
            </a:blip>
            <a:stretch>
              <a:fillRect/>
            </a:stretch>
          </a:blipFill>
        </p:spPr>
      </p:sp>
      <p:pic>
        <p:nvPicPr>
          <p:cNvPr id="15" name="Picture 14">
            <a:extLst>
              <a:ext uri="{FF2B5EF4-FFF2-40B4-BE49-F238E27FC236}">
                <a16:creationId xmlns:a16="http://schemas.microsoft.com/office/drawing/2014/main" id="{5D5134A4-172D-4545-532A-5FB78B0EE9AB}"/>
              </a:ext>
            </a:extLst>
          </p:cNvPr>
          <p:cNvPicPr>
            <a:picLocks noChangeAspect="1"/>
          </p:cNvPicPr>
          <p:nvPr/>
        </p:nvPicPr>
        <p:blipFill>
          <a:blip r:embed="rId6"/>
          <a:stretch>
            <a:fillRect/>
          </a:stretch>
        </p:blipFill>
        <p:spPr>
          <a:xfrm>
            <a:off x="12561170" y="3848100"/>
            <a:ext cx="4964830" cy="4190425"/>
          </a:xfrm>
          <a:prstGeom prst="rect">
            <a:avLst/>
          </a:prstGeom>
        </p:spPr>
      </p:pic>
      <p:sp>
        <p:nvSpPr>
          <p:cNvPr id="18" name="TextBox 17">
            <a:extLst>
              <a:ext uri="{FF2B5EF4-FFF2-40B4-BE49-F238E27FC236}">
                <a16:creationId xmlns:a16="http://schemas.microsoft.com/office/drawing/2014/main" id="{4C075A12-E263-9956-974B-075394B68AFD}"/>
              </a:ext>
            </a:extLst>
          </p:cNvPr>
          <p:cNvSpPr txBox="1"/>
          <p:nvPr/>
        </p:nvSpPr>
        <p:spPr>
          <a:xfrm>
            <a:off x="14145492" y="8239764"/>
            <a:ext cx="2236933" cy="369332"/>
          </a:xfrm>
          <a:prstGeom prst="rect">
            <a:avLst/>
          </a:prstGeom>
          <a:noFill/>
        </p:spPr>
        <p:txBody>
          <a:bodyPr wrap="square">
            <a:spAutoFit/>
          </a:bodyPr>
          <a:lstStyle/>
          <a:p>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(Llopis, 2025)</a:t>
            </a:r>
            <a:r>
              <a:rPr lang="en-GB"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dirty="0"/>
          </a:p>
        </p:txBody>
      </p:sp>
    </p:spTree>
    <p:extLst>
      <p:ext uri="{BB962C8B-B14F-4D97-AF65-F5344CB8AC3E}">
        <p14:creationId xmlns:p14="http://schemas.microsoft.com/office/powerpoint/2010/main" val="2917533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1F8C4-81D1-2012-994F-99DF95E763D4}"/>
            </a:ext>
          </a:extLst>
        </p:cNvPr>
        <p:cNvGrpSpPr/>
        <p:nvPr/>
      </p:nvGrpSpPr>
      <p:grpSpPr>
        <a:xfrm>
          <a:off x="0" y="0"/>
          <a:ext cx="0" cy="0"/>
          <a:chOff x="0" y="0"/>
          <a:chExt cx="0" cy="0"/>
        </a:xfrm>
      </p:grpSpPr>
      <p:sp>
        <p:nvSpPr>
          <p:cNvPr id="6" name="Freeform 3">
            <a:extLst>
              <a:ext uri="{FF2B5EF4-FFF2-40B4-BE49-F238E27FC236}">
                <a16:creationId xmlns:a16="http://schemas.microsoft.com/office/drawing/2014/main" id="{75F3C198-58A0-A554-A108-F7A44DB19C09}"/>
              </a:ext>
            </a:extLst>
          </p:cNvPr>
          <p:cNvSpPr/>
          <p:nvPr/>
        </p:nvSpPr>
        <p:spPr>
          <a:xfrm rot="5400000">
            <a:off x="15876052" y="-263387"/>
            <a:ext cx="2144604" cy="2590800"/>
          </a:xfrm>
          <a:custGeom>
            <a:avLst/>
            <a:gdLst/>
            <a:ahLst/>
            <a:cxnLst/>
            <a:rect l="l" t="t" r="r" b="b"/>
            <a:pathLst>
              <a:path w="3044952" h="4114800">
                <a:moveTo>
                  <a:pt x="0" y="0"/>
                </a:moveTo>
                <a:lnTo>
                  <a:pt x="3044952" y="0"/>
                </a:lnTo>
                <a:lnTo>
                  <a:pt x="3044952"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Freeform 10">
            <a:extLst>
              <a:ext uri="{FF2B5EF4-FFF2-40B4-BE49-F238E27FC236}">
                <a16:creationId xmlns:a16="http://schemas.microsoft.com/office/drawing/2014/main" id="{A61A19EA-DFF8-3119-8214-102813138DFB}"/>
              </a:ext>
            </a:extLst>
          </p:cNvPr>
          <p:cNvSpPr/>
          <p:nvPr/>
        </p:nvSpPr>
        <p:spPr>
          <a:xfrm>
            <a:off x="0" y="8458200"/>
            <a:ext cx="1600200" cy="1828800"/>
          </a:xfrm>
          <a:custGeom>
            <a:avLst/>
            <a:gdLst/>
            <a:ahLst/>
            <a:cxnLst/>
            <a:rect l="l" t="t" r="r" b="b"/>
            <a:pathLst>
              <a:path w="1922664" h="2254723">
                <a:moveTo>
                  <a:pt x="0" y="0"/>
                </a:moveTo>
                <a:lnTo>
                  <a:pt x="1922664" y="0"/>
                </a:lnTo>
                <a:lnTo>
                  <a:pt x="1922664" y="2254723"/>
                </a:lnTo>
                <a:lnTo>
                  <a:pt x="0" y="2254723"/>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TextBox 9">
            <a:extLst>
              <a:ext uri="{FF2B5EF4-FFF2-40B4-BE49-F238E27FC236}">
                <a16:creationId xmlns:a16="http://schemas.microsoft.com/office/drawing/2014/main" id="{F2856C06-2027-3D87-E6EC-A9E51E9F9AC2}"/>
              </a:ext>
            </a:extLst>
          </p:cNvPr>
          <p:cNvSpPr txBox="1"/>
          <p:nvPr/>
        </p:nvSpPr>
        <p:spPr>
          <a:xfrm>
            <a:off x="6508954" y="691425"/>
            <a:ext cx="9144000" cy="1015663"/>
          </a:xfrm>
          <a:prstGeom prst="rect">
            <a:avLst/>
          </a:prstGeom>
          <a:noFill/>
        </p:spPr>
        <p:txBody>
          <a:bodyPr wrap="square">
            <a:spAutoFit/>
          </a:bodyPr>
          <a:lstStyle/>
          <a:p>
            <a:pPr marL="0" marR="0" algn="just">
              <a:lnSpc>
                <a:spcPct val="100000"/>
              </a:lnSpc>
              <a:buNone/>
            </a:pPr>
            <a:r>
              <a:rPr lang="en-GB" sz="6000" b="1" kern="0" dirty="0">
                <a:solidFill>
                  <a:schemeClr val="tx1"/>
                </a:solidFill>
                <a:effectLst/>
                <a:latin typeface="Times New Roman" panose="02020603050405020304" pitchFamily="18" charset="0"/>
                <a:cs typeface="Times New Roman" panose="02020603050405020304" pitchFamily="18" charset="0"/>
              </a:rPr>
              <a:t>Conclusion</a:t>
            </a:r>
            <a:endParaRPr lang="en-GB" sz="4800" b="1" kern="0" dirty="0">
              <a:solidFill>
                <a:srgbClr val="000000"/>
              </a:solidFill>
              <a:effectLst/>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50BB78FD-3E05-DC12-6141-848EB9A5D85E}"/>
              </a:ext>
            </a:extLst>
          </p:cNvPr>
          <p:cNvSpPr txBox="1"/>
          <p:nvPr/>
        </p:nvSpPr>
        <p:spPr>
          <a:xfrm>
            <a:off x="6781800" y="3086100"/>
            <a:ext cx="10972800" cy="6001643"/>
          </a:xfrm>
          <a:prstGeom prst="rect">
            <a:avLst/>
          </a:prstGeom>
          <a:noFill/>
        </p:spPr>
        <p:txBody>
          <a:bodyPr wrap="square">
            <a:spAutoFit/>
          </a:bodyPr>
          <a:lstStyle/>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Business transformation is necessary for an organisation to remain competitive and achieve the strategic objectives. </a:t>
            </a:r>
          </a:p>
          <a:p>
            <a:pPr marL="457200" indent="-457200" algn="just">
              <a:buFont typeface="Arial" panose="020B0604020202020204" pitchFamily="34" charset="0"/>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This presentation has outlined the change initiative of organisational restructuring as undertaken by BP to make the company more valuable and stronger.</a:t>
            </a:r>
          </a:p>
          <a:p>
            <a:pPr marL="457200" indent="-457200" algn="just">
              <a:buFont typeface="Arial" panose="020B0604020202020204" pitchFamily="34" charset="0"/>
              <a:buChar char="•"/>
            </a:pP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Discussion on leadership styles adopted during this period has revealed the advantage gained by the company to streamline its business operation. </a:t>
            </a:r>
            <a:endParaRPr lang="en-GB" sz="3200" dirty="0">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CFC9342E-BFF7-DCC0-A40A-F478B2E6E5D6}"/>
              </a:ext>
            </a:extLst>
          </p:cNvPr>
          <p:cNvPicPr>
            <a:picLocks noChangeAspect="1"/>
          </p:cNvPicPr>
          <p:nvPr/>
        </p:nvPicPr>
        <p:blipFill>
          <a:blip r:embed="rId5"/>
          <a:stretch>
            <a:fillRect/>
          </a:stretch>
        </p:blipFill>
        <p:spPr>
          <a:xfrm>
            <a:off x="718269" y="3695700"/>
            <a:ext cx="5790685" cy="3862387"/>
          </a:xfrm>
          <a:prstGeom prst="rect">
            <a:avLst/>
          </a:prstGeom>
        </p:spPr>
      </p:pic>
    </p:spTree>
    <p:extLst>
      <p:ext uri="{BB962C8B-B14F-4D97-AF65-F5344CB8AC3E}">
        <p14:creationId xmlns:p14="http://schemas.microsoft.com/office/powerpoint/2010/main" val="2968585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80E3E-340B-3EC6-7DD3-84E31C813567}"/>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49169377-3666-C3C3-7011-D8FF37CC6095}"/>
              </a:ext>
            </a:extLst>
          </p:cNvPr>
          <p:cNvSpPr txBox="1"/>
          <p:nvPr/>
        </p:nvSpPr>
        <p:spPr>
          <a:xfrm>
            <a:off x="6934200" y="691424"/>
            <a:ext cx="4724400" cy="1015663"/>
          </a:xfrm>
          <a:prstGeom prst="rect">
            <a:avLst/>
          </a:prstGeom>
          <a:noFill/>
        </p:spPr>
        <p:txBody>
          <a:bodyPr wrap="square">
            <a:spAutoFit/>
          </a:bodyPr>
          <a:lstStyle/>
          <a:p>
            <a:pPr marL="0" marR="0" algn="just">
              <a:lnSpc>
                <a:spcPct val="100000"/>
              </a:lnSpc>
              <a:buNone/>
            </a:pPr>
            <a:r>
              <a:rPr lang="en-GB" sz="6000" b="1" kern="0" dirty="0">
                <a:solidFill>
                  <a:schemeClr val="tx1"/>
                </a:solidFill>
                <a:effectLst/>
                <a:latin typeface="Times New Roman" panose="02020603050405020304" pitchFamily="18" charset="0"/>
                <a:cs typeface="Times New Roman" panose="02020603050405020304" pitchFamily="18" charset="0"/>
              </a:rPr>
              <a:t>References </a:t>
            </a:r>
            <a:endParaRPr lang="en-GB" sz="4800" b="1" kern="0" dirty="0">
              <a:solidFill>
                <a:srgbClr val="000000"/>
              </a:solidFill>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4BDA4A7-24D0-6082-2BF6-A371BABAB0D5}"/>
              </a:ext>
            </a:extLst>
          </p:cNvPr>
          <p:cNvSpPr txBox="1"/>
          <p:nvPr/>
        </p:nvSpPr>
        <p:spPr>
          <a:xfrm>
            <a:off x="1276350" y="1943100"/>
            <a:ext cx="15735300" cy="7429598"/>
          </a:xfrm>
          <a:prstGeom prst="rect">
            <a:avLst/>
          </a:prstGeom>
          <a:noFill/>
        </p:spPr>
        <p:txBody>
          <a:bodyPr wrap="square">
            <a:spAutoFit/>
          </a:bodyPr>
          <a:lstStyle/>
          <a:p>
            <a:pPr marL="0" marR="0"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Ambrose, J., (2026).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BP’s new boss to overhaul structure after retreat from green strategy.</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GB" sz="2000" strike="noStrike" dirty="0">
                <a:effectLst/>
                <a:latin typeface="Times New Roman" panose="02020603050405020304" pitchFamily="18" charset="0"/>
                <a:ea typeface="Times New Roman" panose="02020603050405020304" pitchFamily="18" charset="0"/>
                <a:cs typeface="Times New Roman" panose="02020603050405020304" pitchFamily="18" charset="0"/>
              </a:rPr>
              <a:t>https://www.theguardian.com/business/2026/apr/14/bp-trading-oil-prices-iran-war-profit-forecast</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[Accessed 20 September 2026].</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BP, (2026).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2Q 2026 financial results.</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GB" sz="2000" strike="noStrike" dirty="0">
                <a:effectLst/>
                <a:latin typeface="Times New Roman" panose="02020603050405020304" pitchFamily="18" charset="0"/>
                <a:ea typeface="Times New Roman" panose="02020603050405020304" pitchFamily="18" charset="0"/>
                <a:cs typeface="Times New Roman" panose="02020603050405020304" pitchFamily="18" charset="0"/>
              </a:rPr>
              <a:t>https://www.bp.com/api/files/6cqieuqhq4no/master/Al5E3T1fDGlspcJnjB4Pq/c688dd7337a3419d55a11a32c3e2b9dd/bp-second-quarter-2026-results-presentation-slides.pdf</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[Accessed 20 September 2026].</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BP, (2026).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BP </a:t>
            </a:r>
            <a:r>
              <a:rPr lang="en-GB" sz="2000" i="1" dirty="0" err="1">
                <a:effectLst/>
                <a:latin typeface="Times New Roman" panose="02020603050405020304" pitchFamily="18" charset="0"/>
                <a:ea typeface="Times New Roman" panose="02020603050405020304" pitchFamily="18" charset="0"/>
                <a:cs typeface="Times New Roman" panose="02020603050405020304" pitchFamily="18" charset="0"/>
              </a:rPr>
              <a:t>simplies</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 its organisational structure.</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GB" sz="2000" strike="noStrike" dirty="0">
                <a:effectLst/>
                <a:latin typeface="Times New Roman" panose="02020603050405020304" pitchFamily="18" charset="0"/>
                <a:ea typeface="Times New Roman" panose="02020603050405020304" pitchFamily="18" charset="0"/>
                <a:cs typeface="Times New Roman" panose="02020603050405020304" pitchFamily="18" charset="0"/>
              </a:rPr>
              <a:t>https://www.bp.com/press-and-publications/press-releases/bp-simplifies-organizational-structure-and-announces-leadership-appointments</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[Accessed 20 September 2026].</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buNone/>
            </a:pP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Corporatefinanceinstitute</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(2022).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Transformational Leadership.</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https://corporatefinanceinstitute.com/resources/management/transformational-leadership/ [Accessed 20 September 2026].</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Dungan, R., (2025).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'No bureaucracy' | Amazon CEO Andy Jassy continues reshape of management structure.</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GB" sz="2000" strike="noStrike" dirty="0">
                <a:effectLst/>
                <a:latin typeface="Times New Roman" panose="02020603050405020304" pitchFamily="18" charset="0"/>
                <a:ea typeface="Times New Roman" panose="02020603050405020304" pitchFamily="18" charset="0"/>
                <a:cs typeface="Times New Roman" panose="02020603050405020304" pitchFamily="18" charset="0"/>
              </a:rPr>
              <a:t>https://www.hrgrapevine.com/us/content/article/2025-03-24-amazon-ceo-andy-jassy-continues-reshape-of-management-structure</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[Accessed 20 September 2026].</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Eaton, L., Bridgman, T. and Cummings, S., (2024). Advancing the democratization of work: A new intellectual history of transformational leadership theory.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Leadership</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20</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(3), pp.125-143. </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E-</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mj</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(2026).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Rio Tinto Partners with AI Singapore to Strengthen Supply Chain</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GB" sz="2000" strike="noStrike" dirty="0">
                <a:effectLst/>
                <a:latin typeface="Times New Roman" panose="02020603050405020304" pitchFamily="18" charset="0"/>
                <a:ea typeface="Times New Roman" panose="02020603050405020304" pitchFamily="18" charset="0"/>
                <a:cs typeface="Times New Roman" panose="02020603050405020304" pitchFamily="18" charset="0"/>
              </a:rPr>
              <a:t>https://www.e-mj.com/departments/processing-solutions/rio-tinto-partners-with-ai-singapore-to-strengthen-supply-chain/</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[Accessed 20 September 2026].</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871742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407409" y="3163733"/>
            <a:ext cx="6782105" cy="6882210"/>
          </a:xfrm>
          <a:custGeom>
            <a:avLst/>
            <a:gdLst/>
            <a:ahLst/>
            <a:cxnLst/>
            <a:rect l="l" t="t" r="r" b="b"/>
            <a:pathLst>
              <a:path w="6782105" h="6882210">
                <a:moveTo>
                  <a:pt x="0" y="0"/>
                </a:moveTo>
                <a:lnTo>
                  <a:pt x="6782105" y="0"/>
                </a:lnTo>
                <a:lnTo>
                  <a:pt x="6782105" y="6882210"/>
                </a:lnTo>
                <a:lnTo>
                  <a:pt x="0" y="6882210"/>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flipH="1">
            <a:off x="14552350" y="0"/>
            <a:ext cx="3858850" cy="6063908"/>
          </a:xfrm>
          <a:custGeom>
            <a:avLst/>
            <a:gdLst/>
            <a:ahLst/>
            <a:cxnLst/>
            <a:rect l="l" t="t" r="r" b="b"/>
            <a:pathLst>
              <a:path w="3858850" h="6063908">
                <a:moveTo>
                  <a:pt x="3858851" y="0"/>
                </a:moveTo>
                <a:lnTo>
                  <a:pt x="0" y="0"/>
                </a:lnTo>
                <a:lnTo>
                  <a:pt x="0" y="6063908"/>
                </a:lnTo>
                <a:lnTo>
                  <a:pt x="3858851" y="6063908"/>
                </a:lnTo>
                <a:lnTo>
                  <a:pt x="3858851"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rot="-5400000">
            <a:off x="1324836" y="4496688"/>
            <a:ext cx="4503576" cy="7077048"/>
          </a:xfrm>
          <a:custGeom>
            <a:avLst/>
            <a:gdLst/>
            <a:ahLst/>
            <a:cxnLst/>
            <a:rect l="l" t="t" r="r" b="b"/>
            <a:pathLst>
              <a:path w="4503576" h="7077048">
                <a:moveTo>
                  <a:pt x="0" y="0"/>
                </a:moveTo>
                <a:lnTo>
                  <a:pt x="4503575" y="0"/>
                </a:lnTo>
                <a:lnTo>
                  <a:pt x="4503575" y="7077048"/>
                </a:lnTo>
                <a:lnTo>
                  <a:pt x="0" y="70770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Freeform 8"/>
          <p:cNvSpPr/>
          <p:nvPr/>
        </p:nvSpPr>
        <p:spPr>
          <a:xfrm>
            <a:off x="16595509" y="9092352"/>
            <a:ext cx="663791" cy="165948"/>
          </a:xfrm>
          <a:custGeom>
            <a:avLst/>
            <a:gdLst/>
            <a:ahLst/>
            <a:cxnLst/>
            <a:rect l="l" t="t" r="r" b="b"/>
            <a:pathLst>
              <a:path w="663791" h="165948">
                <a:moveTo>
                  <a:pt x="0" y="0"/>
                </a:moveTo>
                <a:lnTo>
                  <a:pt x="663791" y="0"/>
                </a:lnTo>
                <a:lnTo>
                  <a:pt x="663791" y="165948"/>
                </a:lnTo>
                <a:lnTo>
                  <a:pt x="0" y="16594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TextBox 10"/>
          <p:cNvSpPr txBox="1"/>
          <p:nvPr/>
        </p:nvSpPr>
        <p:spPr>
          <a:xfrm>
            <a:off x="1962528" y="2434436"/>
            <a:ext cx="9835934" cy="1458595"/>
          </a:xfrm>
          <a:prstGeom prst="rect">
            <a:avLst/>
          </a:prstGeom>
        </p:spPr>
        <p:txBody>
          <a:bodyPr lIns="0" tIns="0" rIns="0" bIns="0" rtlCol="0" anchor="t">
            <a:spAutoFit/>
          </a:bodyPr>
          <a:lstStyle/>
          <a:p>
            <a:pPr algn="l">
              <a:lnSpc>
                <a:spcPts val="10999"/>
              </a:lnSpc>
            </a:pPr>
            <a:r>
              <a:rPr lang="en-US" sz="8799" b="1" dirty="0">
                <a:solidFill>
                  <a:srgbClr val="002F42"/>
                </a:solidFill>
                <a:latin typeface="Poppins Bold"/>
                <a:ea typeface="Poppins Bold"/>
                <a:cs typeface="Poppins Bold"/>
                <a:sym typeface="Poppins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2602</Words>
  <Application>Microsoft Office PowerPoint</Application>
  <PresentationFormat>Custom</PresentationFormat>
  <Paragraphs>207</Paragraphs>
  <Slides>17</Slides>
  <Notes>14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6</cp:revision>
  <dcterms:created xsi:type="dcterms:W3CDTF">2026-09-28T10:39:17Z</dcterms:created>
  <dcterms:modified xsi:type="dcterms:W3CDTF">2026-10-19T12:13:35Z</dcterms:modified>
  <dc:identifier/>
</cp:coreProperties>
</file>