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4"/>
  </p:notesMasterIdLst>
  <p:sldIdLst>
    <p:sldId id="256" r:id="rId2"/>
    <p:sldId id="257" r:id="rId3"/>
    <p:sldId id="258" r:id="rId4"/>
    <p:sldId id="259" r:id="rId5"/>
    <p:sldId id="260" r:id="rId6"/>
    <p:sldId id="261" r:id="rId7"/>
    <p:sldId id="265" r:id="rId8"/>
    <p:sldId id="266" r:id="rId9"/>
    <p:sldId id="262" r:id="rId10"/>
    <p:sldId id="263" r:id="rId11"/>
    <p:sldId id="264"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550" autoAdjust="0"/>
    <p:restoredTop sz="79040" autoAdjust="0"/>
  </p:normalViewPr>
  <p:slideViewPr>
    <p:cSldViewPr snapToGrid="0">
      <p:cViewPr varScale="1">
        <p:scale>
          <a:sx n="86" d="100"/>
          <a:sy n="86" d="100"/>
        </p:scale>
        <p:origin x="224"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76F895-180A-4E9A-BA8D-FA1D88257049}" type="doc">
      <dgm:prSet loTypeId="urn:microsoft.com/office/officeart/2005/8/layout/vList2#1" loCatId="list" qsTypeId="urn:microsoft.com/office/officeart/2005/8/quickstyle/simple5" qsCatId="simple" csTypeId="urn:microsoft.com/office/officeart/2005/8/colors/accent1_4" csCatId="accent1" phldr="1"/>
      <dgm:spPr/>
      <dgm:t>
        <a:bodyPr/>
        <a:lstStyle/>
        <a:p>
          <a:endParaRPr/>
        </a:p>
      </dgm:t>
    </dgm:pt>
    <dgm:pt modelId="{229BF96C-74D4-4166-AB8F-FC9B9CCCFE1C}">
      <dgm:prSet phldrT="[Text]" custT="1"/>
      <dgm:spPr/>
      <dgm:t>
        <a:bodyPr/>
        <a:lstStyle/>
        <a:p>
          <a:pPr>
            <a:buFont typeface="Symbol" panose="05050102010706020507" pitchFamily="18" charset="2"/>
            <a:buChar char=""/>
          </a:pPr>
          <a:r>
            <a:rPr lang="en-US" sz="2400" dirty="0">
              <a:latin typeface="Times New Roman" panose="02020603050405020304" pitchFamily="18" charset="0"/>
              <a:cs typeface="Times New Roman" panose="02020603050405020304" pitchFamily="18" charset="0"/>
            </a:rPr>
            <a:t>Concept</a:t>
          </a:r>
          <a:r>
            <a:rPr sz="2400" dirty="0">
              <a:latin typeface="Times New Roman" panose="02020603050405020304" pitchFamily="18" charset="0"/>
              <a:cs typeface="Times New Roman" panose="02020603050405020304" pitchFamily="18" charset="0"/>
            </a:rPr>
            <a:t> of organisational structure and chart </a:t>
          </a:r>
        </a:p>
      </dgm:t>
    </dgm:pt>
    <dgm:pt modelId="{8AE82370-56A7-48C7-A032-685FCB89398E}" type="parTrans" cxnId="{DF13B538-C732-4BE7-A60E-2A446C9B6464}">
      <dgm:prSet/>
      <dgm:spPr/>
      <dgm:t>
        <a:bodyPr/>
        <a:lstStyle/>
        <a:p>
          <a:endParaRPr/>
        </a:p>
      </dgm:t>
    </dgm:pt>
    <dgm:pt modelId="{27F551F1-2F59-4010-A57D-DAC3998F6F27}" type="sibTrans" cxnId="{DF13B538-C732-4BE7-A60E-2A446C9B6464}">
      <dgm:prSet/>
      <dgm:spPr/>
      <dgm:t>
        <a:bodyPr/>
        <a:lstStyle/>
        <a:p>
          <a:endParaRPr/>
        </a:p>
      </dgm:t>
    </dgm:pt>
    <dgm:pt modelId="{8235144F-C0F7-443E-AD08-AFB3714265C2}">
      <dgm:prSet custT="1"/>
      <dgm:spPr/>
      <dgm:t>
        <a:bodyPr/>
        <a:lstStyle/>
        <a:p>
          <a:pPr>
            <a:buFont typeface="Symbol" panose="05050102010706020507" pitchFamily="18" charset="2"/>
            <a:buChar char=""/>
          </a:pPr>
          <a:r>
            <a:rPr sz="2400" dirty="0">
              <a:latin typeface="Times New Roman" panose="02020603050405020304" pitchFamily="18" charset="0"/>
              <a:cs typeface="Times New Roman" panose="02020603050405020304" pitchFamily="18" charset="0"/>
            </a:rPr>
            <a:t>Importance of </a:t>
          </a:r>
          <a:r>
            <a:rPr sz="2400" dirty="0" err="1">
              <a:latin typeface="Times New Roman" panose="02020603050405020304" pitchFamily="18" charset="0"/>
              <a:cs typeface="Times New Roman" panose="02020603050405020304" pitchFamily="18" charset="0"/>
            </a:rPr>
            <a:t>organisational</a:t>
          </a:r>
          <a:r>
            <a:rPr sz="2400" dirty="0">
              <a:latin typeface="Times New Roman" panose="02020603050405020304" pitchFamily="18" charset="0"/>
              <a:cs typeface="Times New Roman" panose="02020603050405020304" pitchFamily="18" charset="0"/>
            </a:rPr>
            <a:t> structure </a:t>
          </a:r>
        </a:p>
      </dgm:t>
    </dgm:pt>
    <dgm:pt modelId="{E437D95B-7190-4053-9673-846AC8E769A7}" type="parTrans" cxnId="{C3C70E1A-9039-42E8-9F73-7FE5D2D53240}">
      <dgm:prSet/>
      <dgm:spPr/>
      <dgm:t>
        <a:bodyPr/>
        <a:lstStyle/>
        <a:p>
          <a:endParaRPr/>
        </a:p>
      </dgm:t>
    </dgm:pt>
    <dgm:pt modelId="{CBA3C3C5-7AE1-46F1-B178-EEBFAAB20D95}" type="sibTrans" cxnId="{C3C70E1A-9039-42E8-9F73-7FE5D2D53240}">
      <dgm:prSet/>
      <dgm:spPr/>
      <dgm:t>
        <a:bodyPr/>
        <a:lstStyle/>
        <a:p>
          <a:endParaRPr/>
        </a:p>
      </dgm:t>
    </dgm:pt>
    <dgm:pt modelId="{2690E739-6437-451C-970F-D56B397C2B68}">
      <dgm:prSet custT="1"/>
      <dgm:spPr/>
      <dgm:t>
        <a:bodyPr/>
        <a:lstStyle/>
        <a:p>
          <a:pPr>
            <a:buFont typeface="Symbol" panose="05050102010706020507" pitchFamily="18" charset="2"/>
            <a:buChar char=""/>
          </a:pPr>
          <a:r>
            <a:rPr lang="en-US" sz="2400" dirty="0">
              <a:latin typeface="Times New Roman" panose="02020603050405020304" pitchFamily="18" charset="0"/>
              <a:cs typeface="Times New Roman" panose="02020603050405020304" pitchFamily="18" charset="0"/>
            </a:rPr>
            <a:t>Ways</a:t>
          </a:r>
          <a:r>
            <a:rPr sz="2400" dirty="0">
              <a:latin typeface="Times New Roman" panose="02020603050405020304" pitchFamily="18" charset="0"/>
              <a:cs typeface="Times New Roman" panose="02020603050405020304" pitchFamily="18" charset="0"/>
            </a:rPr>
            <a:t> of designing organisational structure: </a:t>
          </a:r>
        </a:p>
      </dgm:t>
    </dgm:pt>
    <dgm:pt modelId="{4B4BABB5-9BF6-4B7C-8078-52F0EC6C1076}" type="parTrans" cxnId="{FA969486-E6E0-4B7C-8E3B-0AAD523CF649}">
      <dgm:prSet/>
      <dgm:spPr/>
      <dgm:t>
        <a:bodyPr/>
        <a:lstStyle/>
        <a:p>
          <a:endParaRPr/>
        </a:p>
      </dgm:t>
    </dgm:pt>
    <dgm:pt modelId="{0C34CDD8-D85F-466F-9DED-21FA5926CE28}" type="sibTrans" cxnId="{FA969486-E6E0-4B7C-8E3B-0AAD523CF649}">
      <dgm:prSet/>
      <dgm:spPr/>
      <dgm:t>
        <a:bodyPr/>
        <a:lstStyle/>
        <a:p>
          <a:endParaRPr/>
        </a:p>
      </dgm:t>
    </dgm:pt>
    <dgm:pt modelId="{FFD4C37A-21F7-46D2-8AC5-41B0209A7B28}">
      <dgm:prSet custT="1"/>
      <dgm:spPr/>
      <dgm:t>
        <a:bodyPr/>
        <a:lstStyle/>
        <a:p>
          <a:pPr>
            <a:buFont typeface="Courier New" panose="02070309020205020404" pitchFamily="49" charset="0"/>
            <a:buChar char="o"/>
          </a:pPr>
          <a:r>
            <a:rPr sz="2400" dirty="0">
              <a:latin typeface="Times New Roman" panose="02020603050405020304" pitchFamily="18" charset="0"/>
              <a:cs typeface="Times New Roman" panose="02020603050405020304" pitchFamily="18" charset="0"/>
            </a:rPr>
            <a:t>Functional structure </a:t>
          </a:r>
        </a:p>
      </dgm:t>
    </dgm:pt>
    <dgm:pt modelId="{AFB94ECE-990C-4914-BD26-BCF955BB49E6}" type="parTrans" cxnId="{98796A2A-EBC1-41E5-B925-C3B3AFEB9B7A}">
      <dgm:prSet/>
      <dgm:spPr/>
      <dgm:t>
        <a:bodyPr/>
        <a:lstStyle/>
        <a:p>
          <a:endParaRPr/>
        </a:p>
      </dgm:t>
    </dgm:pt>
    <dgm:pt modelId="{CCE9832B-3E86-41F7-93A2-D31F8A1D216B}" type="sibTrans" cxnId="{98796A2A-EBC1-41E5-B925-C3B3AFEB9B7A}">
      <dgm:prSet/>
      <dgm:spPr/>
      <dgm:t>
        <a:bodyPr/>
        <a:lstStyle/>
        <a:p>
          <a:endParaRPr/>
        </a:p>
      </dgm:t>
    </dgm:pt>
    <dgm:pt modelId="{6C6C86A0-DA40-4703-89B2-470D354A816D}">
      <dgm:prSet custT="1"/>
      <dgm:spPr/>
      <dgm:t>
        <a:bodyPr/>
        <a:lstStyle/>
        <a:p>
          <a:pPr>
            <a:buFont typeface="Courier New" panose="02070309020205020404" pitchFamily="49" charset="0"/>
            <a:buChar char="o"/>
          </a:pPr>
          <a:r>
            <a:rPr sz="2400" dirty="0">
              <a:latin typeface="Times New Roman" panose="02020603050405020304" pitchFamily="18" charset="0"/>
              <a:cs typeface="Times New Roman" panose="02020603050405020304" pitchFamily="18" charset="0"/>
            </a:rPr>
            <a:t>Divisional structure </a:t>
          </a:r>
        </a:p>
      </dgm:t>
    </dgm:pt>
    <dgm:pt modelId="{8CA74141-0477-4E96-8111-1D628E49B388}" type="parTrans" cxnId="{F01FA32F-7197-4AB4-B91D-98340D156D7B}">
      <dgm:prSet/>
      <dgm:spPr/>
      <dgm:t>
        <a:bodyPr/>
        <a:lstStyle/>
        <a:p>
          <a:endParaRPr/>
        </a:p>
      </dgm:t>
    </dgm:pt>
    <dgm:pt modelId="{D81108C2-9BC2-43EE-855C-9252F85DE2E8}" type="sibTrans" cxnId="{F01FA32F-7197-4AB4-B91D-98340D156D7B}">
      <dgm:prSet/>
      <dgm:spPr/>
      <dgm:t>
        <a:bodyPr/>
        <a:lstStyle/>
        <a:p>
          <a:endParaRPr/>
        </a:p>
      </dgm:t>
    </dgm:pt>
    <dgm:pt modelId="{3FB2B3E5-DABF-4033-89D0-A8042453C3DC}">
      <dgm:prSet custT="1"/>
      <dgm:spPr/>
      <dgm:t>
        <a:bodyPr/>
        <a:lstStyle/>
        <a:p>
          <a:pPr>
            <a:buFont typeface="Courier New" panose="02070309020205020404" pitchFamily="49" charset="0"/>
            <a:buChar char="o"/>
          </a:pPr>
          <a:r>
            <a:rPr sz="2400" dirty="0">
              <a:latin typeface="Times New Roman" panose="02020603050405020304" pitchFamily="18" charset="0"/>
              <a:cs typeface="Times New Roman" panose="02020603050405020304" pitchFamily="18" charset="0"/>
            </a:rPr>
            <a:t>Matrix structure </a:t>
          </a:r>
        </a:p>
      </dgm:t>
    </dgm:pt>
    <dgm:pt modelId="{5C7419AE-E064-40C6-9FA8-EFF9A559DFE6}" type="parTrans" cxnId="{7C97B62D-D362-4D5E-AFB7-1635F2CCE2E7}">
      <dgm:prSet/>
      <dgm:spPr/>
      <dgm:t>
        <a:bodyPr/>
        <a:lstStyle/>
        <a:p>
          <a:endParaRPr/>
        </a:p>
      </dgm:t>
    </dgm:pt>
    <dgm:pt modelId="{04AF3A9C-DB6C-4272-B0FE-62A366DB4DC4}" type="sibTrans" cxnId="{7C97B62D-D362-4D5E-AFB7-1635F2CCE2E7}">
      <dgm:prSet/>
      <dgm:spPr/>
      <dgm:t>
        <a:bodyPr/>
        <a:lstStyle/>
        <a:p>
          <a:endParaRPr/>
        </a:p>
      </dgm:t>
    </dgm:pt>
    <dgm:pt modelId="{088391CB-116C-477E-958D-E29459A20A79}">
      <dgm:prSet custT="1"/>
      <dgm:spPr/>
      <dgm:t>
        <a:bodyPr/>
        <a:lstStyle/>
        <a:p>
          <a:pPr>
            <a:buFont typeface="Symbol" panose="05050102010706020507" pitchFamily="18" charset="2"/>
            <a:buChar char=""/>
          </a:pPr>
          <a:r>
            <a:rPr sz="2400" dirty="0">
              <a:latin typeface="Times New Roman" panose="02020603050405020304" pitchFamily="18" charset="0"/>
              <a:cs typeface="Times New Roman" panose="02020603050405020304" pitchFamily="18" charset="0"/>
            </a:rPr>
            <a:t>Conclusion </a:t>
          </a:r>
        </a:p>
      </dgm:t>
    </dgm:pt>
    <dgm:pt modelId="{39E807CC-1044-458F-8254-BCD785DB095F}" type="parTrans" cxnId="{865A8EC2-031C-4553-8173-E9F5A65FDE08}">
      <dgm:prSet/>
      <dgm:spPr/>
      <dgm:t>
        <a:bodyPr/>
        <a:lstStyle/>
        <a:p>
          <a:endParaRPr/>
        </a:p>
      </dgm:t>
    </dgm:pt>
    <dgm:pt modelId="{61AF701E-A4BB-47A9-8147-B3B72C7B69A7}" type="sibTrans" cxnId="{865A8EC2-031C-4553-8173-E9F5A65FDE08}">
      <dgm:prSet/>
      <dgm:spPr/>
      <dgm:t>
        <a:bodyPr/>
        <a:lstStyle/>
        <a:p>
          <a:endParaRPr/>
        </a:p>
      </dgm:t>
    </dgm:pt>
    <dgm:pt modelId="{82D9683C-D992-4279-AA4E-CCF3E9C3C0A1}">
      <dgm:prSet custT="1"/>
      <dgm:spPr/>
      <dgm:t>
        <a:bodyPr/>
        <a:lstStyle/>
        <a:p>
          <a:pPr>
            <a:buFont typeface="Symbol" panose="05050102010706020507" pitchFamily="18" charset="2"/>
            <a:buChar char=""/>
          </a:pPr>
          <a:r>
            <a:rPr sz="2400" dirty="0">
              <a:latin typeface="Times New Roman" panose="02020603050405020304" pitchFamily="18" charset="0"/>
              <a:cs typeface="Times New Roman" panose="02020603050405020304" pitchFamily="18" charset="0"/>
            </a:rPr>
            <a:t>References </a:t>
          </a:r>
        </a:p>
      </dgm:t>
    </dgm:pt>
    <dgm:pt modelId="{947B46CA-AA0C-4FBD-806E-B60B44B5690C}" type="parTrans" cxnId="{7631E150-1CB7-481D-98DB-E760BFA94BD8}">
      <dgm:prSet/>
      <dgm:spPr/>
      <dgm:t>
        <a:bodyPr/>
        <a:lstStyle/>
        <a:p>
          <a:endParaRPr/>
        </a:p>
      </dgm:t>
    </dgm:pt>
    <dgm:pt modelId="{7B7ED4B7-6221-4FE8-940D-5FD3902585D1}" type="sibTrans" cxnId="{7631E150-1CB7-481D-98DB-E760BFA94BD8}">
      <dgm:prSet/>
      <dgm:spPr/>
      <dgm:t>
        <a:bodyPr/>
        <a:lstStyle/>
        <a:p>
          <a:endParaRPr/>
        </a:p>
      </dgm:t>
    </dgm:pt>
    <dgm:pt modelId="{C74D6722-301C-4EFE-8592-FF14C752B50D}" type="pres">
      <dgm:prSet presAssocID="{9A76F895-180A-4E9A-BA8D-FA1D88257049}" presName="linear" presStyleCnt="0">
        <dgm:presLayoutVars>
          <dgm:animLvl val="lvl"/>
          <dgm:resizeHandles val="exact"/>
        </dgm:presLayoutVars>
      </dgm:prSet>
      <dgm:spPr/>
    </dgm:pt>
    <dgm:pt modelId="{C418DF6E-E878-4782-9A83-5583C58DA36F}" type="pres">
      <dgm:prSet presAssocID="{82D9683C-D992-4279-AA4E-CCF3E9C3C0A1}" presName="parentText" presStyleLbl="node1" presStyleIdx="0" presStyleCnt="5">
        <dgm:presLayoutVars>
          <dgm:chMax val="0"/>
          <dgm:bulletEnabled val="1"/>
        </dgm:presLayoutVars>
      </dgm:prSet>
      <dgm:spPr/>
    </dgm:pt>
    <dgm:pt modelId="{2C85FB13-68DE-A140-8047-EF1015A0F1CB}" type="pres">
      <dgm:prSet presAssocID="{7B7ED4B7-6221-4FE8-940D-5FD3902585D1}" presName="spacer" presStyleCnt="0"/>
      <dgm:spPr/>
    </dgm:pt>
    <dgm:pt modelId="{8932D3F9-0CCC-49BA-AD03-2FF53E6A7002}" type="pres">
      <dgm:prSet presAssocID="{8235144F-C0F7-443E-AD08-AFB3714265C2}" presName="parentText" presStyleLbl="node1" presStyleIdx="1" presStyleCnt="5">
        <dgm:presLayoutVars>
          <dgm:chMax val="0"/>
          <dgm:bulletEnabled val="1"/>
        </dgm:presLayoutVars>
      </dgm:prSet>
      <dgm:spPr/>
    </dgm:pt>
    <dgm:pt modelId="{05171AD4-B1E6-4463-945E-02D9AD9C80B3}" type="pres">
      <dgm:prSet presAssocID="{CBA3C3C5-7AE1-46F1-B178-EEBFAAB20D95}" presName="spacer" presStyleCnt="0"/>
      <dgm:spPr/>
    </dgm:pt>
    <dgm:pt modelId="{5E139CB8-4CC8-45D3-AFEF-B6C23F71DE3A}" type="pres">
      <dgm:prSet presAssocID="{2690E739-6437-451C-970F-D56B397C2B68}" presName="parentText" presStyleLbl="node1" presStyleIdx="2" presStyleCnt="5">
        <dgm:presLayoutVars>
          <dgm:chMax val="0"/>
          <dgm:bulletEnabled val="1"/>
        </dgm:presLayoutVars>
      </dgm:prSet>
      <dgm:spPr/>
    </dgm:pt>
    <dgm:pt modelId="{2B7BFA7A-0B04-4D20-AFFE-5B054CB2F1A0}" type="pres">
      <dgm:prSet presAssocID="{2690E739-6437-451C-970F-D56B397C2B68}" presName="childText" presStyleLbl="revTx" presStyleIdx="0" presStyleCnt="1">
        <dgm:presLayoutVars>
          <dgm:bulletEnabled val="1"/>
        </dgm:presLayoutVars>
      </dgm:prSet>
      <dgm:spPr/>
    </dgm:pt>
    <dgm:pt modelId="{D4612FF5-3D03-415E-9507-F157D8142B3E}" type="pres">
      <dgm:prSet presAssocID="{229BF96C-74D4-4166-AB8F-FC9B9CCCFE1C}" presName="parentText" presStyleLbl="node1" presStyleIdx="3" presStyleCnt="5">
        <dgm:presLayoutVars>
          <dgm:chMax val="0"/>
          <dgm:bulletEnabled val="1"/>
        </dgm:presLayoutVars>
      </dgm:prSet>
      <dgm:spPr/>
    </dgm:pt>
    <dgm:pt modelId="{20CF8415-B184-43B8-A188-C7C861A090DE}" type="pres">
      <dgm:prSet presAssocID="{27F551F1-2F59-4010-A57D-DAC3998F6F27}" presName="spacer" presStyleCnt="0"/>
      <dgm:spPr/>
    </dgm:pt>
    <dgm:pt modelId="{A84F5F7C-8560-41D0-8892-CC92EB7C040F}" type="pres">
      <dgm:prSet presAssocID="{088391CB-116C-477E-958D-E29459A20A79}" presName="parentText" presStyleLbl="node1" presStyleIdx="4" presStyleCnt="5">
        <dgm:presLayoutVars>
          <dgm:chMax val="0"/>
          <dgm:bulletEnabled val="1"/>
        </dgm:presLayoutVars>
      </dgm:prSet>
      <dgm:spPr/>
    </dgm:pt>
  </dgm:ptLst>
  <dgm:cxnLst>
    <dgm:cxn modelId="{DD8E3C04-8292-A643-AEC9-F9E2D87471AF}" type="presOf" srcId="{088391CB-116C-477E-958D-E29459A20A79}" destId="{A84F5F7C-8560-41D0-8892-CC92EB7C040F}" srcOrd="0" destOrd="0" presId="urn:microsoft.com/office/officeart/2005/8/layout/vList2#1"/>
    <dgm:cxn modelId="{C3C70E1A-9039-42E8-9F73-7FE5D2D53240}" srcId="{9A76F895-180A-4E9A-BA8D-FA1D88257049}" destId="{8235144F-C0F7-443E-AD08-AFB3714265C2}" srcOrd="1" destOrd="0" parTransId="{E437D95B-7190-4053-9673-846AC8E769A7}" sibTransId="{CBA3C3C5-7AE1-46F1-B178-EEBFAAB20D95}"/>
    <dgm:cxn modelId="{98796A2A-EBC1-41E5-B925-C3B3AFEB9B7A}" srcId="{2690E739-6437-451C-970F-D56B397C2B68}" destId="{FFD4C37A-21F7-46D2-8AC5-41B0209A7B28}" srcOrd="0" destOrd="0" parTransId="{AFB94ECE-990C-4914-BD26-BCF955BB49E6}" sibTransId="{CCE9832B-3E86-41F7-93A2-D31F8A1D216B}"/>
    <dgm:cxn modelId="{7C97B62D-D362-4D5E-AFB7-1635F2CCE2E7}" srcId="{2690E739-6437-451C-970F-D56B397C2B68}" destId="{3FB2B3E5-DABF-4033-89D0-A8042453C3DC}" srcOrd="2" destOrd="0" parTransId="{5C7419AE-E064-40C6-9FA8-EFF9A559DFE6}" sibTransId="{04AF3A9C-DB6C-4272-B0FE-62A366DB4DC4}"/>
    <dgm:cxn modelId="{F01FA32F-7197-4AB4-B91D-98340D156D7B}" srcId="{2690E739-6437-451C-970F-D56B397C2B68}" destId="{6C6C86A0-DA40-4703-89B2-470D354A816D}" srcOrd="1" destOrd="0" parTransId="{8CA74141-0477-4E96-8111-1D628E49B388}" sibTransId="{D81108C2-9BC2-43EE-855C-9252F85DE2E8}"/>
    <dgm:cxn modelId="{DFBF2537-8FFF-3145-B4C2-F5A164F3DC53}" type="presOf" srcId="{3FB2B3E5-DABF-4033-89D0-A8042453C3DC}" destId="{2B7BFA7A-0B04-4D20-AFFE-5B054CB2F1A0}" srcOrd="0" destOrd="2" presId="urn:microsoft.com/office/officeart/2005/8/layout/vList2#1"/>
    <dgm:cxn modelId="{DF13B538-C732-4BE7-A60E-2A446C9B6464}" srcId="{9A76F895-180A-4E9A-BA8D-FA1D88257049}" destId="{229BF96C-74D4-4166-AB8F-FC9B9CCCFE1C}" srcOrd="3" destOrd="0" parTransId="{8AE82370-56A7-48C7-A032-685FCB89398E}" sibTransId="{27F551F1-2F59-4010-A57D-DAC3998F6F27}"/>
    <dgm:cxn modelId="{B884D340-5860-3D44-90CC-EFF0A8E1E2AF}" type="presOf" srcId="{2690E739-6437-451C-970F-D56B397C2B68}" destId="{5E139CB8-4CC8-45D3-AFEF-B6C23F71DE3A}" srcOrd="0" destOrd="0" presId="urn:microsoft.com/office/officeart/2005/8/layout/vList2#1"/>
    <dgm:cxn modelId="{7631E150-1CB7-481D-98DB-E760BFA94BD8}" srcId="{9A76F895-180A-4E9A-BA8D-FA1D88257049}" destId="{82D9683C-D992-4279-AA4E-CCF3E9C3C0A1}" srcOrd="0" destOrd="0" parTransId="{947B46CA-AA0C-4FBD-806E-B60B44B5690C}" sibTransId="{7B7ED4B7-6221-4FE8-940D-5FD3902585D1}"/>
    <dgm:cxn modelId="{99BEF673-A817-6847-80CE-13B7517705C4}" type="presOf" srcId="{229BF96C-74D4-4166-AB8F-FC9B9CCCFE1C}" destId="{D4612FF5-3D03-415E-9507-F157D8142B3E}" srcOrd="0" destOrd="0" presId="urn:microsoft.com/office/officeart/2005/8/layout/vList2#1"/>
    <dgm:cxn modelId="{D9244684-C90A-8142-989A-589D86017ADE}" type="presOf" srcId="{8235144F-C0F7-443E-AD08-AFB3714265C2}" destId="{8932D3F9-0CCC-49BA-AD03-2FF53E6A7002}" srcOrd="0" destOrd="0" presId="urn:microsoft.com/office/officeart/2005/8/layout/vList2#1"/>
    <dgm:cxn modelId="{FA969486-E6E0-4B7C-8E3B-0AAD523CF649}" srcId="{9A76F895-180A-4E9A-BA8D-FA1D88257049}" destId="{2690E739-6437-451C-970F-D56B397C2B68}" srcOrd="2" destOrd="0" parTransId="{4B4BABB5-9BF6-4B7C-8078-52F0EC6C1076}" sibTransId="{0C34CDD8-D85F-466F-9DED-21FA5926CE28}"/>
    <dgm:cxn modelId="{99FA01B6-277E-A449-AA91-9BD63F515F8A}" type="presOf" srcId="{6C6C86A0-DA40-4703-89B2-470D354A816D}" destId="{2B7BFA7A-0B04-4D20-AFFE-5B054CB2F1A0}" srcOrd="0" destOrd="1" presId="urn:microsoft.com/office/officeart/2005/8/layout/vList2#1"/>
    <dgm:cxn modelId="{865A8EC2-031C-4553-8173-E9F5A65FDE08}" srcId="{9A76F895-180A-4E9A-BA8D-FA1D88257049}" destId="{088391CB-116C-477E-958D-E29459A20A79}" srcOrd="4" destOrd="0" parTransId="{39E807CC-1044-458F-8254-BCD785DB095F}" sibTransId="{61AF701E-A4BB-47A9-8147-B3B72C7B69A7}"/>
    <dgm:cxn modelId="{AD55B8C2-166A-4C43-92C6-9CB69517E6D9}" type="presOf" srcId="{FFD4C37A-21F7-46D2-8AC5-41B0209A7B28}" destId="{2B7BFA7A-0B04-4D20-AFFE-5B054CB2F1A0}" srcOrd="0" destOrd="0" presId="urn:microsoft.com/office/officeart/2005/8/layout/vList2#1"/>
    <dgm:cxn modelId="{E21CC4C3-72D2-5D4B-944E-6D1659809C3F}" type="presOf" srcId="{82D9683C-D992-4279-AA4E-CCF3E9C3C0A1}" destId="{C418DF6E-E878-4782-9A83-5583C58DA36F}" srcOrd="0" destOrd="0" presId="urn:microsoft.com/office/officeart/2005/8/layout/vList2#1"/>
    <dgm:cxn modelId="{BCE36DC6-5A2A-427D-AF3E-8C5CF243A003}" type="presOf" srcId="{9A76F895-180A-4E9A-BA8D-FA1D88257049}" destId="{C74D6722-301C-4EFE-8592-FF14C752B50D}" srcOrd="0" destOrd="0" presId="urn:microsoft.com/office/officeart/2005/8/layout/vList2#1"/>
    <dgm:cxn modelId="{693451FA-5291-F442-9AC6-1E0D489AF5C0}" type="presParOf" srcId="{C74D6722-301C-4EFE-8592-FF14C752B50D}" destId="{C418DF6E-E878-4782-9A83-5583C58DA36F}" srcOrd="0" destOrd="0" presId="urn:microsoft.com/office/officeart/2005/8/layout/vList2#1"/>
    <dgm:cxn modelId="{60BEBC5A-AB48-9540-9995-E9FCE46E633F}" type="presParOf" srcId="{C74D6722-301C-4EFE-8592-FF14C752B50D}" destId="{2C85FB13-68DE-A140-8047-EF1015A0F1CB}" srcOrd="1" destOrd="0" presId="urn:microsoft.com/office/officeart/2005/8/layout/vList2#1"/>
    <dgm:cxn modelId="{D1DAF9E1-1025-8C4A-9834-DF048A3ADD89}" type="presParOf" srcId="{C74D6722-301C-4EFE-8592-FF14C752B50D}" destId="{8932D3F9-0CCC-49BA-AD03-2FF53E6A7002}" srcOrd="2" destOrd="0" presId="urn:microsoft.com/office/officeart/2005/8/layout/vList2#1"/>
    <dgm:cxn modelId="{4E42B2D1-4DCD-0E45-9716-B44C43632D74}" type="presParOf" srcId="{C74D6722-301C-4EFE-8592-FF14C752B50D}" destId="{05171AD4-B1E6-4463-945E-02D9AD9C80B3}" srcOrd="3" destOrd="0" presId="urn:microsoft.com/office/officeart/2005/8/layout/vList2#1"/>
    <dgm:cxn modelId="{1BF50879-EE3E-8F49-A12A-9755F6C71290}" type="presParOf" srcId="{C74D6722-301C-4EFE-8592-FF14C752B50D}" destId="{5E139CB8-4CC8-45D3-AFEF-B6C23F71DE3A}" srcOrd="4" destOrd="0" presId="urn:microsoft.com/office/officeart/2005/8/layout/vList2#1"/>
    <dgm:cxn modelId="{8BF990FD-35BF-9647-A64E-17B0B2935931}" type="presParOf" srcId="{C74D6722-301C-4EFE-8592-FF14C752B50D}" destId="{2B7BFA7A-0B04-4D20-AFFE-5B054CB2F1A0}" srcOrd="5" destOrd="0" presId="urn:microsoft.com/office/officeart/2005/8/layout/vList2#1"/>
    <dgm:cxn modelId="{14662846-09A2-964B-B0CB-541AE3EFB817}" type="presParOf" srcId="{C74D6722-301C-4EFE-8592-FF14C752B50D}" destId="{D4612FF5-3D03-415E-9507-F157D8142B3E}" srcOrd="6" destOrd="0" presId="urn:microsoft.com/office/officeart/2005/8/layout/vList2#1"/>
    <dgm:cxn modelId="{8A602C96-9E1D-DD4C-9B13-778AB691F009}" type="presParOf" srcId="{C74D6722-301C-4EFE-8592-FF14C752B50D}" destId="{20CF8415-B184-43B8-A188-C7C861A090DE}" srcOrd="7" destOrd="0" presId="urn:microsoft.com/office/officeart/2005/8/layout/vList2#1"/>
    <dgm:cxn modelId="{F83EA1CD-F4B2-824C-8ACE-BCEA3A761553}" type="presParOf" srcId="{C74D6722-301C-4EFE-8592-FF14C752B50D}" destId="{A84F5F7C-8560-41D0-8892-CC92EB7C040F}" srcOrd="8" destOrd="0" presId="urn:microsoft.com/office/officeart/2005/8/layout/vList2#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FA5A93-F613-49FB-ACF2-76934236995D}" type="doc">
      <dgm:prSet loTypeId="urn:microsoft.com/office/officeart/2005/8/layout/hierarchy1" loCatId="hierarchy" qsTypeId="urn:microsoft.com/office/officeart/2005/8/quickstyle/3d3" qsCatId="3D" csTypeId="urn:microsoft.com/office/officeart/2005/8/colors/accent1_5" csCatId="accent1" phldr="1"/>
      <dgm:spPr/>
      <dgm:t>
        <a:bodyPr/>
        <a:lstStyle/>
        <a:p>
          <a:endParaRPr lang="en-PK"/>
        </a:p>
      </dgm:t>
    </dgm:pt>
    <dgm:pt modelId="{A994F505-87D5-4DED-AA7F-0AB16DA8EBC8}">
      <dgm:prSet phldrT="[Text]"/>
      <dgm:spPr/>
      <dgm:t>
        <a:bodyPr/>
        <a:lstStyle/>
        <a:p>
          <a:r>
            <a:rPr lang="en-US" b="1">
              <a:latin typeface="Times New Roman" panose="02020603050405020304" pitchFamily="18" charset="0"/>
              <a:cs typeface="Times New Roman" panose="02020603050405020304" pitchFamily="18" charset="0"/>
            </a:rPr>
            <a:t>Ways of Designing Organisational Structure</a:t>
          </a:r>
          <a:endParaRPr lang="en-PK" b="1">
            <a:latin typeface="Times New Roman" panose="02020603050405020304" pitchFamily="18" charset="0"/>
            <a:cs typeface="Times New Roman" panose="02020603050405020304" pitchFamily="18" charset="0"/>
          </a:endParaRPr>
        </a:p>
      </dgm:t>
    </dgm:pt>
    <dgm:pt modelId="{9D3B492B-9E1D-4DEA-88F7-E35AFAFCF5E2}" type="parTrans" cxnId="{6EC3A728-394E-44AD-9EA3-E12E60046FAC}">
      <dgm:prSet/>
      <dgm:spPr/>
      <dgm:t>
        <a:bodyPr/>
        <a:lstStyle/>
        <a:p>
          <a:endParaRPr lang="en-PK"/>
        </a:p>
      </dgm:t>
    </dgm:pt>
    <dgm:pt modelId="{D48D2629-A9F3-481B-9ED6-2747DC64E3BA}" type="sibTrans" cxnId="{6EC3A728-394E-44AD-9EA3-E12E60046FAC}">
      <dgm:prSet/>
      <dgm:spPr/>
      <dgm:t>
        <a:bodyPr/>
        <a:lstStyle/>
        <a:p>
          <a:endParaRPr lang="en-PK"/>
        </a:p>
      </dgm:t>
    </dgm:pt>
    <dgm:pt modelId="{07598F2D-0365-40BF-A838-4EFDB13F1404}">
      <dgm:prSet phldrT="[Text]"/>
      <dgm:spPr/>
      <dgm:t>
        <a:bodyPr/>
        <a:lstStyle/>
        <a:p>
          <a:r>
            <a:rPr lang="en-GB" b="1" dirty="0">
              <a:latin typeface="Times New Roman" panose="02020603050405020304" pitchFamily="18" charset="0"/>
              <a:cs typeface="Times New Roman" panose="02020603050405020304" pitchFamily="18" charset="0"/>
            </a:rPr>
            <a:t>Functional Structure</a:t>
          </a:r>
          <a:endParaRPr lang="en-PK" b="1" dirty="0">
            <a:latin typeface="Times New Roman" panose="02020603050405020304" pitchFamily="18" charset="0"/>
            <a:cs typeface="Times New Roman" panose="02020603050405020304" pitchFamily="18" charset="0"/>
          </a:endParaRPr>
        </a:p>
      </dgm:t>
    </dgm:pt>
    <dgm:pt modelId="{5308E074-4FD5-4F31-A91B-B07C7D9B89D9}" type="parTrans" cxnId="{12625EE5-9C01-42B1-BE20-4BE30AD6B101}">
      <dgm:prSet/>
      <dgm:spPr/>
      <dgm:t>
        <a:bodyPr/>
        <a:lstStyle/>
        <a:p>
          <a:endParaRPr lang="en-PK"/>
        </a:p>
      </dgm:t>
    </dgm:pt>
    <dgm:pt modelId="{3602C419-A6EB-40DD-A6A0-9B8AEAEF2F0A}" type="sibTrans" cxnId="{12625EE5-9C01-42B1-BE20-4BE30AD6B101}">
      <dgm:prSet/>
      <dgm:spPr/>
      <dgm:t>
        <a:bodyPr/>
        <a:lstStyle/>
        <a:p>
          <a:endParaRPr lang="en-PK"/>
        </a:p>
      </dgm:t>
    </dgm:pt>
    <dgm:pt modelId="{3ED59EC8-ACB8-4FEA-8DF3-FF7FB8EE3D51}">
      <dgm:prSet phldrT="[Text]"/>
      <dgm:spPr/>
      <dgm:t>
        <a:bodyPr/>
        <a:lstStyle/>
        <a:p>
          <a:r>
            <a:rPr lang="en-GB" b="1">
              <a:latin typeface="Times New Roman" panose="02020603050405020304" pitchFamily="18" charset="0"/>
              <a:cs typeface="Times New Roman" panose="02020603050405020304" pitchFamily="18" charset="0"/>
            </a:rPr>
            <a:t>Divisional Structure</a:t>
          </a:r>
          <a:endParaRPr lang="en-PK" b="1">
            <a:latin typeface="Times New Roman" panose="02020603050405020304" pitchFamily="18" charset="0"/>
            <a:cs typeface="Times New Roman" panose="02020603050405020304" pitchFamily="18" charset="0"/>
          </a:endParaRPr>
        </a:p>
      </dgm:t>
    </dgm:pt>
    <dgm:pt modelId="{F11F8E2F-CB71-4198-A4A4-7430E6A7654E}" type="parTrans" cxnId="{BBD6939C-D987-48F8-A7B2-A6E224E0D6FC}">
      <dgm:prSet/>
      <dgm:spPr/>
      <dgm:t>
        <a:bodyPr/>
        <a:lstStyle/>
        <a:p>
          <a:endParaRPr lang="en-PK"/>
        </a:p>
      </dgm:t>
    </dgm:pt>
    <dgm:pt modelId="{6F75C490-52D6-4043-80C9-D010F469DA76}" type="sibTrans" cxnId="{BBD6939C-D987-48F8-A7B2-A6E224E0D6FC}">
      <dgm:prSet/>
      <dgm:spPr/>
      <dgm:t>
        <a:bodyPr/>
        <a:lstStyle/>
        <a:p>
          <a:endParaRPr lang="en-PK"/>
        </a:p>
      </dgm:t>
    </dgm:pt>
    <dgm:pt modelId="{5077618E-C134-4E38-905D-03113AA916B2}">
      <dgm:prSet phldrT="[Text]"/>
      <dgm:spPr/>
      <dgm:t>
        <a:bodyPr/>
        <a:lstStyle/>
        <a:p>
          <a:r>
            <a:rPr lang="en-GB" b="1" dirty="0">
              <a:latin typeface="Times New Roman" panose="02020603050405020304" pitchFamily="18" charset="0"/>
              <a:cs typeface="Times New Roman" panose="02020603050405020304" pitchFamily="18" charset="0"/>
            </a:rPr>
            <a:t>Matrix Structure</a:t>
          </a:r>
          <a:endParaRPr lang="en-PK" b="1" dirty="0">
            <a:latin typeface="Times New Roman" panose="02020603050405020304" pitchFamily="18" charset="0"/>
            <a:cs typeface="Times New Roman" panose="02020603050405020304" pitchFamily="18" charset="0"/>
          </a:endParaRPr>
        </a:p>
      </dgm:t>
    </dgm:pt>
    <dgm:pt modelId="{773920A2-1306-4851-A707-8167892FEBC9}" type="parTrans" cxnId="{AB62330E-65E1-4409-984A-0834FFCACEFA}">
      <dgm:prSet/>
      <dgm:spPr/>
      <dgm:t>
        <a:bodyPr/>
        <a:lstStyle/>
        <a:p>
          <a:endParaRPr lang="en-PK"/>
        </a:p>
      </dgm:t>
    </dgm:pt>
    <dgm:pt modelId="{7E661168-5850-4984-AA1F-3793849C627D}" type="sibTrans" cxnId="{AB62330E-65E1-4409-984A-0834FFCACEFA}">
      <dgm:prSet/>
      <dgm:spPr/>
      <dgm:t>
        <a:bodyPr/>
        <a:lstStyle/>
        <a:p>
          <a:endParaRPr lang="en-PK"/>
        </a:p>
      </dgm:t>
    </dgm:pt>
    <dgm:pt modelId="{8C61B004-A5D5-47C5-B1A5-D18EFFF47C0D}" type="pres">
      <dgm:prSet presAssocID="{F5FA5A93-F613-49FB-ACF2-76934236995D}" presName="hierChild1" presStyleCnt="0">
        <dgm:presLayoutVars>
          <dgm:chPref val="1"/>
          <dgm:dir/>
          <dgm:animOne val="branch"/>
          <dgm:animLvl val="lvl"/>
          <dgm:resizeHandles/>
        </dgm:presLayoutVars>
      </dgm:prSet>
      <dgm:spPr/>
    </dgm:pt>
    <dgm:pt modelId="{C2363BA6-4269-4721-A479-C3C31FC0812E}" type="pres">
      <dgm:prSet presAssocID="{A994F505-87D5-4DED-AA7F-0AB16DA8EBC8}" presName="hierRoot1" presStyleCnt="0"/>
      <dgm:spPr/>
    </dgm:pt>
    <dgm:pt modelId="{5C069067-8B0A-4431-9739-7BEF290C308C}" type="pres">
      <dgm:prSet presAssocID="{A994F505-87D5-4DED-AA7F-0AB16DA8EBC8}" presName="composite" presStyleCnt="0"/>
      <dgm:spPr/>
    </dgm:pt>
    <dgm:pt modelId="{04D59939-7943-4449-80E4-9DB5B1157D0E}" type="pres">
      <dgm:prSet presAssocID="{A994F505-87D5-4DED-AA7F-0AB16DA8EBC8}" presName="background" presStyleLbl="node0" presStyleIdx="0" presStyleCnt="1"/>
      <dgm:spPr/>
    </dgm:pt>
    <dgm:pt modelId="{5E5C3310-42A1-4AA0-BD9A-8D06057D8BAC}" type="pres">
      <dgm:prSet presAssocID="{A994F505-87D5-4DED-AA7F-0AB16DA8EBC8}" presName="text" presStyleLbl="fgAcc0" presStyleIdx="0" presStyleCnt="1">
        <dgm:presLayoutVars>
          <dgm:chPref val="3"/>
        </dgm:presLayoutVars>
      </dgm:prSet>
      <dgm:spPr/>
    </dgm:pt>
    <dgm:pt modelId="{7307C7BF-F350-4C6F-A192-4C673F6A3B1B}" type="pres">
      <dgm:prSet presAssocID="{A994F505-87D5-4DED-AA7F-0AB16DA8EBC8}" presName="hierChild2" presStyleCnt="0"/>
      <dgm:spPr/>
    </dgm:pt>
    <dgm:pt modelId="{3E812D9C-E3BA-4422-830B-DA5C45F32D92}" type="pres">
      <dgm:prSet presAssocID="{5308E074-4FD5-4F31-A91B-B07C7D9B89D9}" presName="Name10" presStyleLbl="parChTrans1D2" presStyleIdx="0" presStyleCnt="3"/>
      <dgm:spPr/>
    </dgm:pt>
    <dgm:pt modelId="{1E8DA1A6-B4F4-465C-8D01-67BA2EA9F8DB}" type="pres">
      <dgm:prSet presAssocID="{07598F2D-0365-40BF-A838-4EFDB13F1404}" presName="hierRoot2" presStyleCnt="0"/>
      <dgm:spPr/>
    </dgm:pt>
    <dgm:pt modelId="{B11DD255-B60C-4FD6-88A6-AD5C3CF4E365}" type="pres">
      <dgm:prSet presAssocID="{07598F2D-0365-40BF-A838-4EFDB13F1404}" presName="composite2" presStyleCnt="0"/>
      <dgm:spPr/>
    </dgm:pt>
    <dgm:pt modelId="{D67B65D2-3BF2-46DF-B8FB-160331B37135}" type="pres">
      <dgm:prSet presAssocID="{07598F2D-0365-40BF-A838-4EFDB13F1404}" presName="background2" presStyleLbl="node2" presStyleIdx="0" presStyleCnt="3"/>
      <dgm:spPr/>
    </dgm:pt>
    <dgm:pt modelId="{17793091-1D67-4659-B07E-2B12E2441D9D}" type="pres">
      <dgm:prSet presAssocID="{07598F2D-0365-40BF-A838-4EFDB13F1404}" presName="text2" presStyleLbl="fgAcc2" presStyleIdx="0" presStyleCnt="3">
        <dgm:presLayoutVars>
          <dgm:chPref val="3"/>
        </dgm:presLayoutVars>
      </dgm:prSet>
      <dgm:spPr/>
    </dgm:pt>
    <dgm:pt modelId="{C9841039-5D7A-4F9A-82A6-C2E165F6B958}" type="pres">
      <dgm:prSet presAssocID="{07598F2D-0365-40BF-A838-4EFDB13F1404}" presName="hierChild3" presStyleCnt="0"/>
      <dgm:spPr/>
    </dgm:pt>
    <dgm:pt modelId="{EC488C06-A579-4D4D-B7ED-3D47D5655CE1}" type="pres">
      <dgm:prSet presAssocID="{F11F8E2F-CB71-4198-A4A4-7430E6A7654E}" presName="Name10" presStyleLbl="parChTrans1D2" presStyleIdx="1" presStyleCnt="3"/>
      <dgm:spPr/>
    </dgm:pt>
    <dgm:pt modelId="{4A34BE3F-E0ED-4756-A07A-2A224A3E08E3}" type="pres">
      <dgm:prSet presAssocID="{3ED59EC8-ACB8-4FEA-8DF3-FF7FB8EE3D51}" presName="hierRoot2" presStyleCnt="0"/>
      <dgm:spPr/>
    </dgm:pt>
    <dgm:pt modelId="{CF0A7AF9-A7F0-455F-8D07-6B1BF71167D3}" type="pres">
      <dgm:prSet presAssocID="{3ED59EC8-ACB8-4FEA-8DF3-FF7FB8EE3D51}" presName="composite2" presStyleCnt="0"/>
      <dgm:spPr/>
    </dgm:pt>
    <dgm:pt modelId="{79A988F0-7D89-4D30-A120-DB10329F69D6}" type="pres">
      <dgm:prSet presAssocID="{3ED59EC8-ACB8-4FEA-8DF3-FF7FB8EE3D51}" presName="background2" presStyleLbl="node2" presStyleIdx="1" presStyleCnt="3"/>
      <dgm:spPr/>
    </dgm:pt>
    <dgm:pt modelId="{5CB5BBDA-0157-4249-AAC7-891F71B46D7D}" type="pres">
      <dgm:prSet presAssocID="{3ED59EC8-ACB8-4FEA-8DF3-FF7FB8EE3D51}" presName="text2" presStyleLbl="fgAcc2" presStyleIdx="1" presStyleCnt="3">
        <dgm:presLayoutVars>
          <dgm:chPref val="3"/>
        </dgm:presLayoutVars>
      </dgm:prSet>
      <dgm:spPr/>
    </dgm:pt>
    <dgm:pt modelId="{4A151AC1-FE2B-45F4-B055-A51E87448B72}" type="pres">
      <dgm:prSet presAssocID="{3ED59EC8-ACB8-4FEA-8DF3-FF7FB8EE3D51}" presName="hierChild3" presStyleCnt="0"/>
      <dgm:spPr/>
    </dgm:pt>
    <dgm:pt modelId="{4BA4D6AA-7FB0-4D66-AA16-781F4AC8D5D4}" type="pres">
      <dgm:prSet presAssocID="{773920A2-1306-4851-A707-8167892FEBC9}" presName="Name10" presStyleLbl="parChTrans1D2" presStyleIdx="2" presStyleCnt="3"/>
      <dgm:spPr/>
    </dgm:pt>
    <dgm:pt modelId="{65B351B7-4DF7-40FF-9872-CCAA93D54B6C}" type="pres">
      <dgm:prSet presAssocID="{5077618E-C134-4E38-905D-03113AA916B2}" presName="hierRoot2" presStyleCnt="0"/>
      <dgm:spPr/>
    </dgm:pt>
    <dgm:pt modelId="{5B4F8305-8BBC-41B4-84DF-44F796245727}" type="pres">
      <dgm:prSet presAssocID="{5077618E-C134-4E38-905D-03113AA916B2}" presName="composite2" presStyleCnt="0"/>
      <dgm:spPr/>
    </dgm:pt>
    <dgm:pt modelId="{AE1F912E-E43A-47C1-A9EA-58BAB049DA29}" type="pres">
      <dgm:prSet presAssocID="{5077618E-C134-4E38-905D-03113AA916B2}" presName="background2" presStyleLbl="node2" presStyleIdx="2" presStyleCnt="3"/>
      <dgm:spPr/>
    </dgm:pt>
    <dgm:pt modelId="{248C8D50-D6F9-4E42-81D3-A408B872A0D0}" type="pres">
      <dgm:prSet presAssocID="{5077618E-C134-4E38-905D-03113AA916B2}" presName="text2" presStyleLbl="fgAcc2" presStyleIdx="2" presStyleCnt="3">
        <dgm:presLayoutVars>
          <dgm:chPref val="3"/>
        </dgm:presLayoutVars>
      </dgm:prSet>
      <dgm:spPr/>
    </dgm:pt>
    <dgm:pt modelId="{778D3349-85EC-4FE2-B386-2945618E443C}" type="pres">
      <dgm:prSet presAssocID="{5077618E-C134-4E38-905D-03113AA916B2}" presName="hierChild3" presStyleCnt="0"/>
      <dgm:spPr/>
    </dgm:pt>
  </dgm:ptLst>
  <dgm:cxnLst>
    <dgm:cxn modelId="{AB62330E-65E1-4409-984A-0834FFCACEFA}" srcId="{A994F505-87D5-4DED-AA7F-0AB16DA8EBC8}" destId="{5077618E-C134-4E38-905D-03113AA916B2}" srcOrd="2" destOrd="0" parTransId="{773920A2-1306-4851-A707-8167892FEBC9}" sibTransId="{7E661168-5850-4984-AA1F-3793849C627D}"/>
    <dgm:cxn modelId="{9FDDBC23-DDEA-429A-AB6F-16E1E2E8CF25}" type="presOf" srcId="{F11F8E2F-CB71-4198-A4A4-7430E6A7654E}" destId="{EC488C06-A579-4D4D-B7ED-3D47D5655CE1}" srcOrd="0" destOrd="0" presId="urn:microsoft.com/office/officeart/2005/8/layout/hierarchy1"/>
    <dgm:cxn modelId="{6EC3A728-394E-44AD-9EA3-E12E60046FAC}" srcId="{F5FA5A93-F613-49FB-ACF2-76934236995D}" destId="{A994F505-87D5-4DED-AA7F-0AB16DA8EBC8}" srcOrd="0" destOrd="0" parTransId="{9D3B492B-9E1D-4DEA-88F7-E35AFAFCF5E2}" sibTransId="{D48D2629-A9F3-481B-9ED6-2747DC64E3BA}"/>
    <dgm:cxn modelId="{194B5F38-82AD-4FE2-A4E2-CE4CBF45FCFE}" type="presOf" srcId="{5077618E-C134-4E38-905D-03113AA916B2}" destId="{248C8D50-D6F9-4E42-81D3-A408B872A0D0}" srcOrd="0" destOrd="0" presId="urn:microsoft.com/office/officeart/2005/8/layout/hierarchy1"/>
    <dgm:cxn modelId="{72ED933B-C25A-4B82-AF3C-0705D715D656}" type="presOf" srcId="{5308E074-4FD5-4F31-A91B-B07C7D9B89D9}" destId="{3E812D9C-E3BA-4422-830B-DA5C45F32D92}" srcOrd="0" destOrd="0" presId="urn:microsoft.com/office/officeart/2005/8/layout/hierarchy1"/>
    <dgm:cxn modelId="{EB032A3D-C963-4095-962C-1B8F369A89E5}" type="presOf" srcId="{3ED59EC8-ACB8-4FEA-8DF3-FF7FB8EE3D51}" destId="{5CB5BBDA-0157-4249-AAC7-891F71B46D7D}" srcOrd="0" destOrd="0" presId="urn:microsoft.com/office/officeart/2005/8/layout/hierarchy1"/>
    <dgm:cxn modelId="{872E9945-42EA-4D89-8DE7-FA33DFE72A3D}" type="presOf" srcId="{F5FA5A93-F613-49FB-ACF2-76934236995D}" destId="{8C61B004-A5D5-47C5-B1A5-D18EFFF47C0D}" srcOrd="0" destOrd="0" presId="urn:microsoft.com/office/officeart/2005/8/layout/hierarchy1"/>
    <dgm:cxn modelId="{8D849A84-57C8-4EF6-BE93-831A6F7149C1}" type="presOf" srcId="{A994F505-87D5-4DED-AA7F-0AB16DA8EBC8}" destId="{5E5C3310-42A1-4AA0-BD9A-8D06057D8BAC}" srcOrd="0" destOrd="0" presId="urn:microsoft.com/office/officeart/2005/8/layout/hierarchy1"/>
    <dgm:cxn modelId="{806E8098-1DE6-4892-B45D-10235B5449DE}" type="presOf" srcId="{07598F2D-0365-40BF-A838-4EFDB13F1404}" destId="{17793091-1D67-4659-B07E-2B12E2441D9D}" srcOrd="0" destOrd="0" presId="urn:microsoft.com/office/officeart/2005/8/layout/hierarchy1"/>
    <dgm:cxn modelId="{DD9DAE9B-01A9-4F2C-8E98-C15026B2951A}" type="presOf" srcId="{773920A2-1306-4851-A707-8167892FEBC9}" destId="{4BA4D6AA-7FB0-4D66-AA16-781F4AC8D5D4}" srcOrd="0" destOrd="0" presId="urn:microsoft.com/office/officeart/2005/8/layout/hierarchy1"/>
    <dgm:cxn modelId="{BBD6939C-D987-48F8-A7B2-A6E224E0D6FC}" srcId="{A994F505-87D5-4DED-AA7F-0AB16DA8EBC8}" destId="{3ED59EC8-ACB8-4FEA-8DF3-FF7FB8EE3D51}" srcOrd="1" destOrd="0" parTransId="{F11F8E2F-CB71-4198-A4A4-7430E6A7654E}" sibTransId="{6F75C490-52D6-4043-80C9-D010F469DA76}"/>
    <dgm:cxn modelId="{12625EE5-9C01-42B1-BE20-4BE30AD6B101}" srcId="{A994F505-87D5-4DED-AA7F-0AB16DA8EBC8}" destId="{07598F2D-0365-40BF-A838-4EFDB13F1404}" srcOrd="0" destOrd="0" parTransId="{5308E074-4FD5-4F31-A91B-B07C7D9B89D9}" sibTransId="{3602C419-A6EB-40DD-A6A0-9B8AEAEF2F0A}"/>
    <dgm:cxn modelId="{F7BECA51-3E75-4193-BC44-39DE64F14A40}" type="presParOf" srcId="{8C61B004-A5D5-47C5-B1A5-D18EFFF47C0D}" destId="{C2363BA6-4269-4721-A479-C3C31FC0812E}" srcOrd="0" destOrd="0" presId="urn:microsoft.com/office/officeart/2005/8/layout/hierarchy1"/>
    <dgm:cxn modelId="{4F6F425B-2793-49B3-A6BE-4F9BB1FB79C6}" type="presParOf" srcId="{C2363BA6-4269-4721-A479-C3C31FC0812E}" destId="{5C069067-8B0A-4431-9739-7BEF290C308C}" srcOrd="0" destOrd="0" presId="urn:microsoft.com/office/officeart/2005/8/layout/hierarchy1"/>
    <dgm:cxn modelId="{9AAA2FFE-6026-498F-BFCA-2C6A882E8637}" type="presParOf" srcId="{5C069067-8B0A-4431-9739-7BEF290C308C}" destId="{04D59939-7943-4449-80E4-9DB5B1157D0E}" srcOrd="0" destOrd="0" presId="urn:microsoft.com/office/officeart/2005/8/layout/hierarchy1"/>
    <dgm:cxn modelId="{37E0F012-1AC9-4DCF-A091-12F5855F3082}" type="presParOf" srcId="{5C069067-8B0A-4431-9739-7BEF290C308C}" destId="{5E5C3310-42A1-4AA0-BD9A-8D06057D8BAC}" srcOrd="1" destOrd="0" presId="urn:microsoft.com/office/officeart/2005/8/layout/hierarchy1"/>
    <dgm:cxn modelId="{75B20F55-757E-43DE-B056-B745E70743E2}" type="presParOf" srcId="{C2363BA6-4269-4721-A479-C3C31FC0812E}" destId="{7307C7BF-F350-4C6F-A192-4C673F6A3B1B}" srcOrd="1" destOrd="0" presId="urn:microsoft.com/office/officeart/2005/8/layout/hierarchy1"/>
    <dgm:cxn modelId="{3B28D4C8-3E00-4D5E-A356-48B8F67EAFFF}" type="presParOf" srcId="{7307C7BF-F350-4C6F-A192-4C673F6A3B1B}" destId="{3E812D9C-E3BA-4422-830B-DA5C45F32D92}" srcOrd="0" destOrd="0" presId="urn:microsoft.com/office/officeart/2005/8/layout/hierarchy1"/>
    <dgm:cxn modelId="{F9F0B3FC-AEC8-4889-B2C4-3CE1EB6A947F}" type="presParOf" srcId="{7307C7BF-F350-4C6F-A192-4C673F6A3B1B}" destId="{1E8DA1A6-B4F4-465C-8D01-67BA2EA9F8DB}" srcOrd="1" destOrd="0" presId="urn:microsoft.com/office/officeart/2005/8/layout/hierarchy1"/>
    <dgm:cxn modelId="{6BB157BB-25EF-46D1-A270-80829D9D02A4}" type="presParOf" srcId="{1E8DA1A6-B4F4-465C-8D01-67BA2EA9F8DB}" destId="{B11DD255-B60C-4FD6-88A6-AD5C3CF4E365}" srcOrd="0" destOrd="0" presId="urn:microsoft.com/office/officeart/2005/8/layout/hierarchy1"/>
    <dgm:cxn modelId="{E86F8294-4FFD-4690-9160-306E98644AE2}" type="presParOf" srcId="{B11DD255-B60C-4FD6-88A6-AD5C3CF4E365}" destId="{D67B65D2-3BF2-46DF-B8FB-160331B37135}" srcOrd="0" destOrd="0" presId="urn:microsoft.com/office/officeart/2005/8/layout/hierarchy1"/>
    <dgm:cxn modelId="{D0EF9057-ECC1-47FD-B7B2-46C885C46A1B}" type="presParOf" srcId="{B11DD255-B60C-4FD6-88A6-AD5C3CF4E365}" destId="{17793091-1D67-4659-B07E-2B12E2441D9D}" srcOrd="1" destOrd="0" presId="urn:microsoft.com/office/officeart/2005/8/layout/hierarchy1"/>
    <dgm:cxn modelId="{E5438B58-5EF8-4330-AD0A-77DCBED9443C}" type="presParOf" srcId="{1E8DA1A6-B4F4-465C-8D01-67BA2EA9F8DB}" destId="{C9841039-5D7A-4F9A-82A6-C2E165F6B958}" srcOrd="1" destOrd="0" presId="urn:microsoft.com/office/officeart/2005/8/layout/hierarchy1"/>
    <dgm:cxn modelId="{403C9795-F81A-4D92-97A4-04CC9C504D5D}" type="presParOf" srcId="{7307C7BF-F350-4C6F-A192-4C673F6A3B1B}" destId="{EC488C06-A579-4D4D-B7ED-3D47D5655CE1}" srcOrd="2" destOrd="0" presId="urn:microsoft.com/office/officeart/2005/8/layout/hierarchy1"/>
    <dgm:cxn modelId="{59C7E22E-49E3-45BF-9FD7-7D610B03D4FC}" type="presParOf" srcId="{7307C7BF-F350-4C6F-A192-4C673F6A3B1B}" destId="{4A34BE3F-E0ED-4756-A07A-2A224A3E08E3}" srcOrd="3" destOrd="0" presId="urn:microsoft.com/office/officeart/2005/8/layout/hierarchy1"/>
    <dgm:cxn modelId="{3945B008-0A92-4095-A00A-88CE5AEA48EA}" type="presParOf" srcId="{4A34BE3F-E0ED-4756-A07A-2A224A3E08E3}" destId="{CF0A7AF9-A7F0-455F-8D07-6B1BF71167D3}" srcOrd="0" destOrd="0" presId="urn:microsoft.com/office/officeart/2005/8/layout/hierarchy1"/>
    <dgm:cxn modelId="{03A6E87B-AF3F-449E-9B4A-0EDCD479E135}" type="presParOf" srcId="{CF0A7AF9-A7F0-455F-8D07-6B1BF71167D3}" destId="{79A988F0-7D89-4D30-A120-DB10329F69D6}" srcOrd="0" destOrd="0" presId="urn:microsoft.com/office/officeart/2005/8/layout/hierarchy1"/>
    <dgm:cxn modelId="{D2DED1EE-2C56-4D96-862F-9BA58CEEBDF5}" type="presParOf" srcId="{CF0A7AF9-A7F0-455F-8D07-6B1BF71167D3}" destId="{5CB5BBDA-0157-4249-AAC7-891F71B46D7D}" srcOrd="1" destOrd="0" presId="urn:microsoft.com/office/officeart/2005/8/layout/hierarchy1"/>
    <dgm:cxn modelId="{240C479A-02D7-4913-8B2E-8F15E44EAE8A}" type="presParOf" srcId="{4A34BE3F-E0ED-4756-A07A-2A224A3E08E3}" destId="{4A151AC1-FE2B-45F4-B055-A51E87448B72}" srcOrd="1" destOrd="0" presId="urn:microsoft.com/office/officeart/2005/8/layout/hierarchy1"/>
    <dgm:cxn modelId="{1E37DB61-994D-489B-816B-59E0BF50C233}" type="presParOf" srcId="{7307C7BF-F350-4C6F-A192-4C673F6A3B1B}" destId="{4BA4D6AA-7FB0-4D66-AA16-781F4AC8D5D4}" srcOrd="4" destOrd="0" presId="urn:microsoft.com/office/officeart/2005/8/layout/hierarchy1"/>
    <dgm:cxn modelId="{C4F2F9BD-40C9-432F-84A3-D6186344626D}" type="presParOf" srcId="{7307C7BF-F350-4C6F-A192-4C673F6A3B1B}" destId="{65B351B7-4DF7-40FF-9872-CCAA93D54B6C}" srcOrd="5" destOrd="0" presId="urn:microsoft.com/office/officeart/2005/8/layout/hierarchy1"/>
    <dgm:cxn modelId="{94DC7EED-4C90-400A-A569-A3BAB8DF0D62}" type="presParOf" srcId="{65B351B7-4DF7-40FF-9872-CCAA93D54B6C}" destId="{5B4F8305-8BBC-41B4-84DF-44F796245727}" srcOrd="0" destOrd="0" presId="urn:microsoft.com/office/officeart/2005/8/layout/hierarchy1"/>
    <dgm:cxn modelId="{CF3807F0-DB77-4930-BAF7-357784F080AB}" type="presParOf" srcId="{5B4F8305-8BBC-41B4-84DF-44F796245727}" destId="{AE1F912E-E43A-47C1-A9EA-58BAB049DA29}" srcOrd="0" destOrd="0" presId="urn:microsoft.com/office/officeart/2005/8/layout/hierarchy1"/>
    <dgm:cxn modelId="{6C84F8D6-06F4-425B-B265-0A80196A2585}" type="presParOf" srcId="{5B4F8305-8BBC-41B4-84DF-44F796245727}" destId="{248C8D50-D6F9-4E42-81D3-A408B872A0D0}" srcOrd="1" destOrd="0" presId="urn:microsoft.com/office/officeart/2005/8/layout/hierarchy1"/>
    <dgm:cxn modelId="{8D1C4502-90DE-48D8-A49D-C6412F099AC5}" type="presParOf" srcId="{65B351B7-4DF7-40FF-9872-CCAA93D54B6C}" destId="{778D3349-85EC-4FE2-B386-2945618E443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76B490C-E582-4A0C-B131-C01CCAA21C05}" type="doc">
      <dgm:prSet loTypeId="urn:microsoft.com/office/officeart/2005/8/layout/hList6" loCatId="list" qsTypeId="urn:microsoft.com/office/officeart/2005/8/quickstyle/simple5" qsCatId="simple" csTypeId="urn:microsoft.com/office/officeart/2005/8/colors/colorful1" csCatId="colorful" phldr="1"/>
      <dgm:spPr/>
      <dgm:t>
        <a:bodyPr/>
        <a:lstStyle/>
        <a:p>
          <a:endParaRPr lang="en-PK"/>
        </a:p>
      </dgm:t>
    </dgm:pt>
    <dgm:pt modelId="{734305E2-3E7C-41F8-9335-00519A944052}">
      <dgm:prSet phldrT="[Text]" custT="1"/>
      <dgm:spPr/>
      <dgm:t>
        <a:bodyPr/>
        <a:lstStyle/>
        <a:p>
          <a:r>
            <a:rPr lang="en-GB" sz="2400" dirty="0">
              <a:effectLst/>
              <a:latin typeface="Times New Roman" panose="02020603050405020304" pitchFamily="18" charset="0"/>
              <a:ea typeface="Calibri" panose="020F0502020204030204" pitchFamily="34" charset="0"/>
              <a:cs typeface="Times New Roman" panose="02020603050405020304" pitchFamily="18" charset="0"/>
            </a:rPr>
            <a:t>The functional structures are effective and less dynamic. </a:t>
          </a:r>
          <a:endParaRPr lang="en-PK" sz="2400" dirty="0"/>
        </a:p>
      </dgm:t>
    </dgm:pt>
    <dgm:pt modelId="{415E5295-4050-42D9-8CB9-D57BE4C5F476}" type="parTrans" cxnId="{0C1D588E-ECBA-49F0-A0A1-B217D2CCF2D7}">
      <dgm:prSet/>
      <dgm:spPr/>
      <dgm:t>
        <a:bodyPr/>
        <a:lstStyle/>
        <a:p>
          <a:endParaRPr lang="en-PK"/>
        </a:p>
      </dgm:t>
    </dgm:pt>
    <dgm:pt modelId="{D8535435-9DAD-45B2-BF34-BCDE22BFD8D6}" type="sibTrans" cxnId="{0C1D588E-ECBA-49F0-A0A1-B217D2CCF2D7}">
      <dgm:prSet/>
      <dgm:spPr/>
      <dgm:t>
        <a:bodyPr/>
        <a:lstStyle/>
        <a:p>
          <a:endParaRPr lang="en-PK"/>
        </a:p>
      </dgm:t>
    </dgm:pt>
    <dgm:pt modelId="{C6AFC8DD-6AF0-41E3-A069-2D661C8A722B}">
      <dgm:prSet custT="1"/>
      <dgm:spPr/>
      <dgm:t>
        <a:bodyPr/>
        <a:lstStyle/>
        <a:p>
          <a:r>
            <a:rPr lang="en-GB" sz="2400" dirty="0">
              <a:effectLst/>
              <a:latin typeface="Times New Roman" panose="02020603050405020304" pitchFamily="18" charset="0"/>
              <a:ea typeface="Calibri" panose="020F0502020204030204" pitchFamily="34" charset="0"/>
              <a:cs typeface="Times New Roman" panose="02020603050405020304" pitchFamily="18" charset="0"/>
            </a:rPr>
            <a:t>Divisional structures enhance responsiveness at the expense of. </a:t>
          </a:r>
        </a:p>
      </dgm:t>
    </dgm:pt>
    <dgm:pt modelId="{0B819334-0726-4075-ACDF-4039442DB9A9}" type="parTrans" cxnId="{44A76DB1-B6C1-494B-AD8E-8A2A9730643B}">
      <dgm:prSet/>
      <dgm:spPr/>
      <dgm:t>
        <a:bodyPr/>
        <a:lstStyle/>
        <a:p>
          <a:endParaRPr lang="en-PK"/>
        </a:p>
      </dgm:t>
    </dgm:pt>
    <dgm:pt modelId="{A8FBD58F-3671-4D2D-AAA8-85B279AE8648}" type="sibTrans" cxnId="{44A76DB1-B6C1-494B-AD8E-8A2A9730643B}">
      <dgm:prSet/>
      <dgm:spPr/>
      <dgm:t>
        <a:bodyPr/>
        <a:lstStyle/>
        <a:p>
          <a:endParaRPr lang="en-PK"/>
        </a:p>
      </dgm:t>
    </dgm:pt>
    <dgm:pt modelId="{6CB58A1A-CE98-4F53-8E3A-E92A74DA3671}">
      <dgm:prSet custT="1"/>
      <dgm:spPr/>
      <dgm:t>
        <a:bodyPr/>
        <a:lstStyle/>
        <a:p>
          <a:r>
            <a:rPr lang="en-GB" sz="2400" dirty="0">
              <a:effectLst/>
              <a:latin typeface="Times New Roman" panose="02020603050405020304" pitchFamily="18" charset="0"/>
              <a:ea typeface="Calibri" panose="020F0502020204030204" pitchFamily="34" charset="0"/>
              <a:cs typeface="Times New Roman" panose="02020603050405020304" pitchFamily="18" charset="0"/>
            </a:rPr>
            <a:t>Matrix structures are facilitated towards teamwork and may be complicated to run. </a:t>
          </a:r>
        </a:p>
      </dgm:t>
    </dgm:pt>
    <dgm:pt modelId="{CEB46686-8E8E-41EF-9FE6-A21A69247EB9}" type="parTrans" cxnId="{0D6C8A7F-8AC4-4E6A-BCE1-2F87990F3D63}">
      <dgm:prSet/>
      <dgm:spPr/>
      <dgm:t>
        <a:bodyPr/>
        <a:lstStyle/>
        <a:p>
          <a:endParaRPr lang="en-PK"/>
        </a:p>
      </dgm:t>
    </dgm:pt>
    <dgm:pt modelId="{0A0521A5-C669-4049-8E9D-60F29B78E6A8}" type="sibTrans" cxnId="{0D6C8A7F-8AC4-4E6A-BCE1-2F87990F3D63}">
      <dgm:prSet/>
      <dgm:spPr/>
      <dgm:t>
        <a:bodyPr/>
        <a:lstStyle/>
        <a:p>
          <a:endParaRPr lang="en-PK"/>
        </a:p>
      </dgm:t>
    </dgm:pt>
    <dgm:pt modelId="{5E9B5644-795D-4B75-BCAA-75DC3B9B621C}" type="pres">
      <dgm:prSet presAssocID="{276B490C-E582-4A0C-B131-C01CCAA21C05}" presName="Name0" presStyleCnt="0">
        <dgm:presLayoutVars>
          <dgm:dir/>
          <dgm:resizeHandles val="exact"/>
        </dgm:presLayoutVars>
      </dgm:prSet>
      <dgm:spPr/>
    </dgm:pt>
    <dgm:pt modelId="{98C73D04-B072-4E7A-8C54-CFF87EBBF9F0}" type="pres">
      <dgm:prSet presAssocID="{734305E2-3E7C-41F8-9335-00519A944052}" presName="node" presStyleLbl="node1" presStyleIdx="0" presStyleCnt="3">
        <dgm:presLayoutVars>
          <dgm:bulletEnabled val="1"/>
        </dgm:presLayoutVars>
      </dgm:prSet>
      <dgm:spPr/>
    </dgm:pt>
    <dgm:pt modelId="{3015D20A-1CAD-424E-9FDD-0295CAF7E7E1}" type="pres">
      <dgm:prSet presAssocID="{D8535435-9DAD-45B2-BF34-BCDE22BFD8D6}" presName="sibTrans" presStyleCnt="0"/>
      <dgm:spPr/>
    </dgm:pt>
    <dgm:pt modelId="{D568F2C1-D478-4341-931B-86329D58CD64}" type="pres">
      <dgm:prSet presAssocID="{C6AFC8DD-6AF0-41E3-A069-2D661C8A722B}" presName="node" presStyleLbl="node1" presStyleIdx="1" presStyleCnt="3">
        <dgm:presLayoutVars>
          <dgm:bulletEnabled val="1"/>
        </dgm:presLayoutVars>
      </dgm:prSet>
      <dgm:spPr/>
    </dgm:pt>
    <dgm:pt modelId="{EFE0A883-F355-4C5A-AA5C-73D6E23ED242}" type="pres">
      <dgm:prSet presAssocID="{A8FBD58F-3671-4D2D-AAA8-85B279AE8648}" presName="sibTrans" presStyleCnt="0"/>
      <dgm:spPr/>
    </dgm:pt>
    <dgm:pt modelId="{05698FE7-52F3-4C7B-B0DE-04FA007F2BBA}" type="pres">
      <dgm:prSet presAssocID="{6CB58A1A-CE98-4F53-8E3A-E92A74DA3671}" presName="node" presStyleLbl="node1" presStyleIdx="2" presStyleCnt="3">
        <dgm:presLayoutVars>
          <dgm:bulletEnabled val="1"/>
        </dgm:presLayoutVars>
      </dgm:prSet>
      <dgm:spPr/>
    </dgm:pt>
  </dgm:ptLst>
  <dgm:cxnLst>
    <dgm:cxn modelId="{C58F171C-6A09-4B60-8034-883F9B60F703}" type="presOf" srcId="{6CB58A1A-CE98-4F53-8E3A-E92A74DA3671}" destId="{05698FE7-52F3-4C7B-B0DE-04FA007F2BBA}" srcOrd="0" destOrd="0" presId="urn:microsoft.com/office/officeart/2005/8/layout/hList6"/>
    <dgm:cxn modelId="{0D6C8A7F-8AC4-4E6A-BCE1-2F87990F3D63}" srcId="{276B490C-E582-4A0C-B131-C01CCAA21C05}" destId="{6CB58A1A-CE98-4F53-8E3A-E92A74DA3671}" srcOrd="2" destOrd="0" parTransId="{CEB46686-8E8E-41EF-9FE6-A21A69247EB9}" sibTransId="{0A0521A5-C669-4049-8E9D-60F29B78E6A8}"/>
    <dgm:cxn modelId="{DB58C280-63A0-42B4-B933-2573D137095C}" type="presOf" srcId="{C6AFC8DD-6AF0-41E3-A069-2D661C8A722B}" destId="{D568F2C1-D478-4341-931B-86329D58CD64}" srcOrd="0" destOrd="0" presId="urn:microsoft.com/office/officeart/2005/8/layout/hList6"/>
    <dgm:cxn modelId="{0C1D588E-ECBA-49F0-A0A1-B217D2CCF2D7}" srcId="{276B490C-E582-4A0C-B131-C01CCAA21C05}" destId="{734305E2-3E7C-41F8-9335-00519A944052}" srcOrd="0" destOrd="0" parTransId="{415E5295-4050-42D9-8CB9-D57BE4C5F476}" sibTransId="{D8535435-9DAD-45B2-BF34-BCDE22BFD8D6}"/>
    <dgm:cxn modelId="{29CBCBAB-77DE-4636-8E63-6A004CFF635E}" type="presOf" srcId="{276B490C-E582-4A0C-B131-C01CCAA21C05}" destId="{5E9B5644-795D-4B75-BCAA-75DC3B9B621C}" srcOrd="0" destOrd="0" presId="urn:microsoft.com/office/officeart/2005/8/layout/hList6"/>
    <dgm:cxn modelId="{44A76DB1-B6C1-494B-AD8E-8A2A9730643B}" srcId="{276B490C-E582-4A0C-B131-C01CCAA21C05}" destId="{C6AFC8DD-6AF0-41E3-A069-2D661C8A722B}" srcOrd="1" destOrd="0" parTransId="{0B819334-0726-4075-ACDF-4039442DB9A9}" sibTransId="{A8FBD58F-3671-4D2D-AAA8-85B279AE8648}"/>
    <dgm:cxn modelId="{98930CFD-8B49-45CB-922D-BE4C3AB67BEB}" type="presOf" srcId="{734305E2-3E7C-41F8-9335-00519A944052}" destId="{98C73D04-B072-4E7A-8C54-CFF87EBBF9F0}" srcOrd="0" destOrd="0" presId="urn:microsoft.com/office/officeart/2005/8/layout/hList6"/>
    <dgm:cxn modelId="{09458C54-B625-49F9-9666-67A8E3799E43}" type="presParOf" srcId="{5E9B5644-795D-4B75-BCAA-75DC3B9B621C}" destId="{98C73D04-B072-4E7A-8C54-CFF87EBBF9F0}" srcOrd="0" destOrd="0" presId="urn:microsoft.com/office/officeart/2005/8/layout/hList6"/>
    <dgm:cxn modelId="{675FCDD5-BFB6-4EE9-9EB8-788929032310}" type="presParOf" srcId="{5E9B5644-795D-4B75-BCAA-75DC3B9B621C}" destId="{3015D20A-1CAD-424E-9FDD-0295CAF7E7E1}" srcOrd="1" destOrd="0" presId="urn:microsoft.com/office/officeart/2005/8/layout/hList6"/>
    <dgm:cxn modelId="{2BFEFF82-86D7-47D4-ADA2-9B3EFE81B169}" type="presParOf" srcId="{5E9B5644-795D-4B75-BCAA-75DC3B9B621C}" destId="{D568F2C1-D478-4341-931B-86329D58CD64}" srcOrd="2" destOrd="0" presId="urn:microsoft.com/office/officeart/2005/8/layout/hList6"/>
    <dgm:cxn modelId="{A0E453F0-6F05-4177-A590-F8DE18D57484}" type="presParOf" srcId="{5E9B5644-795D-4B75-BCAA-75DC3B9B621C}" destId="{EFE0A883-F355-4C5A-AA5C-73D6E23ED242}" srcOrd="3" destOrd="0" presId="urn:microsoft.com/office/officeart/2005/8/layout/hList6"/>
    <dgm:cxn modelId="{B3D72194-0D6A-46AC-941C-3B9C21179972}" type="presParOf" srcId="{5E9B5644-795D-4B75-BCAA-75DC3B9B621C}" destId="{05698FE7-52F3-4C7B-B0DE-04FA007F2BBA}"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18DF6E-E878-4782-9A83-5583C58DA36F}">
      <dsp:nvSpPr>
        <dsp:cNvPr id="0" name=""/>
        <dsp:cNvSpPr/>
      </dsp:nvSpPr>
      <dsp:spPr>
        <a:xfrm>
          <a:off x="0" y="8283"/>
          <a:ext cx="9480177" cy="547559"/>
        </a:xfrm>
        <a:prstGeom prst="roundRect">
          <a:avLst/>
        </a:prstGeom>
        <a:gradFill rotWithShape="0">
          <a:gsLst>
            <a:gs pos="0">
              <a:schemeClr val="accent1">
                <a:shade val="50000"/>
                <a:hueOff val="0"/>
                <a:satOff val="0"/>
                <a:lumOff val="0"/>
                <a:alphaOff val="0"/>
                <a:tint val="96000"/>
                <a:lumMod val="102000"/>
              </a:schemeClr>
            </a:gs>
            <a:gs pos="100000">
              <a:schemeClr val="accent1">
                <a:shade val="50000"/>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Font typeface="Symbol" panose="05050102010706020507" pitchFamily="18" charset="2"/>
            <a:buNone/>
          </a:pPr>
          <a:r>
            <a:rPr sz="2400" kern="1200" dirty="0">
              <a:latin typeface="Times New Roman" panose="02020603050405020304" pitchFamily="18" charset="0"/>
              <a:cs typeface="Times New Roman" panose="02020603050405020304" pitchFamily="18" charset="0"/>
            </a:rPr>
            <a:t>References </a:t>
          </a:r>
        </a:p>
      </dsp:txBody>
      <dsp:txXfrm>
        <a:off x="26730" y="35013"/>
        <a:ext cx="9426717" cy="494099"/>
      </dsp:txXfrm>
    </dsp:sp>
    <dsp:sp modelId="{8932D3F9-0CCC-49BA-AD03-2FF53E6A7002}">
      <dsp:nvSpPr>
        <dsp:cNvPr id="0" name=""/>
        <dsp:cNvSpPr/>
      </dsp:nvSpPr>
      <dsp:spPr>
        <a:xfrm>
          <a:off x="0" y="590403"/>
          <a:ext cx="9480177" cy="547559"/>
        </a:xfrm>
        <a:prstGeom prst="roundRect">
          <a:avLst/>
        </a:prstGeom>
        <a:gradFill rotWithShape="0">
          <a:gsLst>
            <a:gs pos="0">
              <a:schemeClr val="accent1">
                <a:shade val="50000"/>
                <a:hueOff val="198590"/>
                <a:satOff val="2833"/>
                <a:lumOff val="17318"/>
                <a:alphaOff val="0"/>
                <a:tint val="96000"/>
                <a:lumMod val="102000"/>
              </a:schemeClr>
            </a:gs>
            <a:gs pos="100000">
              <a:schemeClr val="accent1">
                <a:shade val="50000"/>
                <a:hueOff val="198590"/>
                <a:satOff val="2833"/>
                <a:lumOff val="17318"/>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Font typeface="Symbol" panose="05050102010706020507" pitchFamily="18" charset="2"/>
            <a:buNone/>
          </a:pPr>
          <a:r>
            <a:rPr sz="2400" kern="1200" dirty="0">
              <a:latin typeface="Times New Roman" panose="02020603050405020304" pitchFamily="18" charset="0"/>
              <a:cs typeface="Times New Roman" panose="02020603050405020304" pitchFamily="18" charset="0"/>
            </a:rPr>
            <a:t>Importance of </a:t>
          </a:r>
          <a:r>
            <a:rPr sz="2400" kern="1200" dirty="0" err="1">
              <a:latin typeface="Times New Roman" panose="02020603050405020304" pitchFamily="18" charset="0"/>
              <a:cs typeface="Times New Roman" panose="02020603050405020304" pitchFamily="18" charset="0"/>
            </a:rPr>
            <a:t>organisational</a:t>
          </a:r>
          <a:r>
            <a:rPr sz="2400" kern="1200" dirty="0">
              <a:latin typeface="Times New Roman" panose="02020603050405020304" pitchFamily="18" charset="0"/>
              <a:cs typeface="Times New Roman" panose="02020603050405020304" pitchFamily="18" charset="0"/>
            </a:rPr>
            <a:t> structure </a:t>
          </a:r>
        </a:p>
      </dsp:txBody>
      <dsp:txXfrm>
        <a:off x="26730" y="617133"/>
        <a:ext cx="9426717" cy="494099"/>
      </dsp:txXfrm>
    </dsp:sp>
    <dsp:sp modelId="{5E139CB8-4CC8-45D3-AFEF-B6C23F71DE3A}">
      <dsp:nvSpPr>
        <dsp:cNvPr id="0" name=""/>
        <dsp:cNvSpPr/>
      </dsp:nvSpPr>
      <dsp:spPr>
        <a:xfrm>
          <a:off x="0" y="1172523"/>
          <a:ext cx="9480177" cy="547559"/>
        </a:xfrm>
        <a:prstGeom prst="roundRect">
          <a:avLst/>
        </a:prstGeom>
        <a:gradFill rotWithShape="0">
          <a:gsLst>
            <a:gs pos="0">
              <a:schemeClr val="accent1">
                <a:shade val="50000"/>
                <a:hueOff val="397179"/>
                <a:satOff val="5666"/>
                <a:lumOff val="34635"/>
                <a:alphaOff val="0"/>
                <a:tint val="96000"/>
                <a:lumMod val="102000"/>
              </a:schemeClr>
            </a:gs>
            <a:gs pos="100000">
              <a:schemeClr val="accent1">
                <a:shade val="50000"/>
                <a:hueOff val="397179"/>
                <a:satOff val="5666"/>
                <a:lumOff val="34635"/>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Font typeface="Symbol" panose="05050102010706020507" pitchFamily="18" charset="2"/>
            <a:buNone/>
          </a:pPr>
          <a:r>
            <a:rPr lang="en-US" sz="2400" kern="1200" dirty="0">
              <a:latin typeface="Times New Roman" panose="02020603050405020304" pitchFamily="18" charset="0"/>
              <a:cs typeface="Times New Roman" panose="02020603050405020304" pitchFamily="18" charset="0"/>
            </a:rPr>
            <a:t>Ways</a:t>
          </a:r>
          <a:r>
            <a:rPr sz="2400" kern="1200" dirty="0">
              <a:latin typeface="Times New Roman" panose="02020603050405020304" pitchFamily="18" charset="0"/>
              <a:cs typeface="Times New Roman" panose="02020603050405020304" pitchFamily="18" charset="0"/>
            </a:rPr>
            <a:t> of designing organisational structure: </a:t>
          </a:r>
        </a:p>
      </dsp:txBody>
      <dsp:txXfrm>
        <a:off x="26730" y="1199253"/>
        <a:ext cx="9426717" cy="494099"/>
      </dsp:txXfrm>
    </dsp:sp>
    <dsp:sp modelId="{2B7BFA7A-0B04-4D20-AFFE-5B054CB2F1A0}">
      <dsp:nvSpPr>
        <dsp:cNvPr id="0" name=""/>
        <dsp:cNvSpPr/>
      </dsp:nvSpPr>
      <dsp:spPr>
        <a:xfrm>
          <a:off x="0" y="1720083"/>
          <a:ext cx="9480177" cy="1117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0996" tIns="30480" rIns="170688" bIns="30480" numCol="1" spcCol="1270" anchor="t" anchorCtr="0">
          <a:noAutofit/>
        </a:bodyPr>
        <a:lstStyle/>
        <a:p>
          <a:pPr marL="228600" lvl="1" indent="-228600" algn="l" defTabSz="1066800">
            <a:lnSpc>
              <a:spcPct val="90000"/>
            </a:lnSpc>
            <a:spcBef>
              <a:spcPct val="0"/>
            </a:spcBef>
            <a:spcAft>
              <a:spcPct val="20000"/>
            </a:spcAft>
            <a:buFont typeface="Courier New" panose="02070309020205020404" pitchFamily="49" charset="0"/>
            <a:buChar char="o"/>
          </a:pPr>
          <a:r>
            <a:rPr sz="2400" kern="1200" dirty="0">
              <a:latin typeface="Times New Roman" panose="02020603050405020304" pitchFamily="18" charset="0"/>
              <a:cs typeface="Times New Roman" panose="02020603050405020304" pitchFamily="18" charset="0"/>
            </a:rPr>
            <a:t>Functional structure </a:t>
          </a:r>
        </a:p>
        <a:p>
          <a:pPr marL="228600" lvl="1" indent="-228600" algn="l" defTabSz="1066800">
            <a:lnSpc>
              <a:spcPct val="90000"/>
            </a:lnSpc>
            <a:spcBef>
              <a:spcPct val="0"/>
            </a:spcBef>
            <a:spcAft>
              <a:spcPct val="20000"/>
            </a:spcAft>
            <a:buFont typeface="Courier New" panose="02070309020205020404" pitchFamily="49" charset="0"/>
            <a:buChar char="o"/>
          </a:pPr>
          <a:r>
            <a:rPr sz="2400" kern="1200" dirty="0">
              <a:latin typeface="Times New Roman" panose="02020603050405020304" pitchFamily="18" charset="0"/>
              <a:cs typeface="Times New Roman" panose="02020603050405020304" pitchFamily="18" charset="0"/>
            </a:rPr>
            <a:t>Divisional structure </a:t>
          </a:r>
        </a:p>
        <a:p>
          <a:pPr marL="228600" lvl="1" indent="-228600" algn="l" defTabSz="1066800">
            <a:lnSpc>
              <a:spcPct val="90000"/>
            </a:lnSpc>
            <a:spcBef>
              <a:spcPct val="0"/>
            </a:spcBef>
            <a:spcAft>
              <a:spcPct val="20000"/>
            </a:spcAft>
            <a:buFont typeface="Courier New" panose="02070309020205020404" pitchFamily="49" charset="0"/>
            <a:buChar char="o"/>
          </a:pPr>
          <a:r>
            <a:rPr sz="2400" kern="1200" dirty="0">
              <a:latin typeface="Times New Roman" panose="02020603050405020304" pitchFamily="18" charset="0"/>
              <a:cs typeface="Times New Roman" panose="02020603050405020304" pitchFamily="18" charset="0"/>
            </a:rPr>
            <a:t>Matrix structure </a:t>
          </a:r>
        </a:p>
      </dsp:txBody>
      <dsp:txXfrm>
        <a:off x="0" y="1720083"/>
        <a:ext cx="9480177" cy="1117800"/>
      </dsp:txXfrm>
    </dsp:sp>
    <dsp:sp modelId="{D4612FF5-3D03-415E-9507-F157D8142B3E}">
      <dsp:nvSpPr>
        <dsp:cNvPr id="0" name=""/>
        <dsp:cNvSpPr/>
      </dsp:nvSpPr>
      <dsp:spPr>
        <a:xfrm>
          <a:off x="0" y="2837883"/>
          <a:ext cx="9480177" cy="547559"/>
        </a:xfrm>
        <a:prstGeom prst="roundRect">
          <a:avLst/>
        </a:prstGeom>
        <a:gradFill rotWithShape="0">
          <a:gsLst>
            <a:gs pos="0">
              <a:schemeClr val="accent1">
                <a:shade val="50000"/>
                <a:hueOff val="397179"/>
                <a:satOff val="5666"/>
                <a:lumOff val="34635"/>
                <a:alphaOff val="0"/>
                <a:tint val="96000"/>
                <a:lumMod val="102000"/>
              </a:schemeClr>
            </a:gs>
            <a:gs pos="100000">
              <a:schemeClr val="accent1">
                <a:shade val="50000"/>
                <a:hueOff val="397179"/>
                <a:satOff val="5666"/>
                <a:lumOff val="34635"/>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Font typeface="Symbol" panose="05050102010706020507" pitchFamily="18" charset="2"/>
            <a:buNone/>
          </a:pPr>
          <a:r>
            <a:rPr lang="en-US" sz="2400" kern="1200" dirty="0">
              <a:latin typeface="Times New Roman" panose="02020603050405020304" pitchFamily="18" charset="0"/>
              <a:cs typeface="Times New Roman" panose="02020603050405020304" pitchFamily="18" charset="0"/>
            </a:rPr>
            <a:t>Concept</a:t>
          </a:r>
          <a:r>
            <a:rPr sz="2400" kern="1200" dirty="0">
              <a:latin typeface="Times New Roman" panose="02020603050405020304" pitchFamily="18" charset="0"/>
              <a:cs typeface="Times New Roman" panose="02020603050405020304" pitchFamily="18" charset="0"/>
            </a:rPr>
            <a:t> of organisational structure and chart </a:t>
          </a:r>
        </a:p>
      </dsp:txBody>
      <dsp:txXfrm>
        <a:off x="26730" y="2864613"/>
        <a:ext cx="9426717" cy="494099"/>
      </dsp:txXfrm>
    </dsp:sp>
    <dsp:sp modelId="{A84F5F7C-8560-41D0-8892-CC92EB7C040F}">
      <dsp:nvSpPr>
        <dsp:cNvPr id="0" name=""/>
        <dsp:cNvSpPr/>
      </dsp:nvSpPr>
      <dsp:spPr>
        <a:xfrm>
          <a:off x="0" y="3420003"/>
          <a:ext cx="9480177" cy="547559"/>
        </a:xfrm>
        <a:prstGeom prst="roundRect">
          <a:avLst/>
        </a:prstGeom>
        <a:gradFill rotWithShape="0">
          <a:gsLst>
            <a:gs pos="0">
              <a:schemeClr val="accent1">
                <a:shade val="50000"/>
                <a:hueOff val="198590"/>
                <a:satOff val="2833"/>
                <a:lumOff val="17318"/>
                <a:alphaOff val="0"/>
                <a:tint val="96000"/>
                <a:lumMod val="102000"/>
              </a:schemeClr>
            </a:gs>
            <a:gs pos="100000">
              <a:schemeClr val="accent1">
                <a:shade val="50000"/>
                <a:hueOff val="198590"/>
                <a:satOff val="2833"/>
                <a:lumOff val="17318"/>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Font typeface="Symbol" panose="05050102010706020507" pitchFamily="18" charset="2"/>
            <a:buNone/>
          </a:pPr>
          <a:r>
            <a:rPr sz="2400" kern="1200" dirty="0">
              <a:latin typeface="Times New Roman" panose="02020603050405020304" pitchFamily="18" charset="0"/>
              <a:cs typeface="Times New Roman" panose="02020603050405020304" pitchFamily="18" charset="0"/>
            </a:rPr>
            <a:t>Conclusion </a:t>
          </a:r>
        </a:p>
      </dsp:txBody>
      <dsp:txXfrm>
        <a:off x="26730" y="3446733"/>
        <a:ext cx="9426717" cy="4940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4D6AA-7FB0-4D66-AA16-781F4AC8D5D4}">
      <dsp:nvSpPr>
        <dsp:cNvPr id="0" name=""/>
        <dsp:cNvSpPr/>
      </dsp:nvSpPr>
      <dsp:spPr>
        <a:xfrm>
          <a:off x="4540740" y="1936230"/>
          <a:ext cx="3222461" cy="766799"/>
        </a:xfrm>
        <a:custGeom>
          <a:avLst/>
          <a:gdLst/>
          <a:ahLst/>
          <a:cxnLst/>
          <a:rect l="0" t="0" r="0" b="0"/>
          <a:pathLst>
            <a:path>
              <a:moveTo>
                <a:pt x="0" y="0"/>
              </a:moveTo>
              <a:lnTo>
                <a:pt x="0" y="522551"/>
              </a:lnTo>
              <a:lnTo>
                <a:pt x="3222461" y="522551"/>
              </a:lnTo>
              <a:lnTo>
                <a:pt x="3222461" y="766799"/>
              </a:lnTo>
            </a:path>
          </a:pathLst>
        </a:custGeom>
        <a:noFill/>
        <a:ln w="15875" cap="rnd" cmpd="sng" algn="ctr">
          <a:solidFill>
            <a:schemeClr val="accent1">
              <a:tint val="9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EC488C06-A579-4D4D-B7ED-3D47D5655CE1}">
      <dsp:nvSpPr>
        <dsp:cNvPr id="0" name=""/>
        <dsp:cNvSpPr/>
      </dsp:nvSpPr>
      <dsp:spPr>
        <a:xfrm>
          <a:off x="4495020" y="1936230"/>
          <a:ext cx="91440" cy="766799"/>
        </a:xfrm>
        <a:custGeom>
          <a:avLst/>
          <a:gdLst/>
          <a:ahLst/>
          <a:cxnLst/>
          <a:rect l="0" t="0" r="0" b="0"/>
          <a:pathLst>
            <a:path>
              <a:moveTo>
                <a:pt x="45720" y="0"/>
              </a:moveTo>
              <a:lnTo>
                <a:pt x="45720" y="766799"/>
              </a:lnTo>
            </a:path>
          </a:pathLst>
        </a:custGeom>
        <a:noFill/>
        <a:ln w="15875" cap="rnd" cmpd="sng" algn="ctr">
          <a:solidFill>
            <a:schemeClr val="accent1">
              <a:tint val="9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3E812D9C-E3BA-4422-830B-DA5C45F32D92}">
      <dsp:nvSpPr>
        <dsp:cNvPr id="0" name=""/>
        <dsp:cNvSpPr/>
      </dsp:nvSpPr>
      <dsp:spPr>
        <a:xfrm>
          <a:off x="1318279" y="1936230"/>
          <a:ext cx="3222461" cy="766799"/>
        </a:xfrm>
        <a:custGeom>
          <a:avLst/>
          <a:gdLst/>
          <a:ahLst/>
          <a:cxnLst/>
          <a:rect l="0" t="0" r="0" b="0"/>
          <a:pathLst>
            <a:path>
              <a:moveTo>
                <a:pt x="3222461" y="0"/>
              </a:moveTo>
              <a:lnTo>
                <a:pt x="3222461" y="522551"/>
              </a:lnTo>
              <a:lnTo>
                <a:pt x="0" y="522551"/>
              </a:lnTo>
              <a:lnTo>
                <a:pt x="0" y="766799"/>
              </a:lnTo>
            </a:path>
          </a:pathLst>
        </a:custGeom>
        <a:noFill/>
        <a:ln w="15875" cap="rnd" cmpd="sng" algn="ctr">
          <a:solidFill>
            <a:schemeClr val="accent1">
              <a:tint val="9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04D59939-7943-4449-80E4-9DB5B1157D0E}">
      <dsp:nvSpPr>
        <dsp:cNvPr id="0" name=""/>
        <dsp:cNvSpPr/>
      </dsp:nvSpPr>
      <dsp:spPr>
        <a:xfrm>
          <a:off x="3222461" y="262014"/>
          <a:ext cx="2636559" cy="1674215"/>
        </a:xfrm>
        <a:prstGeom prst="roundRect">
          <a:avLst>
            <a:gd name="adj" fmla="val 10000"/>
          </a:avLst>
        </a:prstGeom>
        <a:solidFill>
          <a:schemeClr val="accent1">
            <a:alpha val="8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sp>
    <dsp:sp modelId="{5E5C3310-42A1-4AA0-BD9A-8D06057D8BAC}">
      <dsp:nvSpPr>
        <dsp:cNvPr id="0" name=""/>
        <dsp:cNvSpPr/>
      </dsp:nvSpPr>
      <dsp:spPr>
        <a:xfrm>
          <a:off x="3515412" y="540318"/>
          <a:ext cx="2636559" cy="1674215"/>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a:latin typeface="Times New Roman" panose="02020603050405020304" pitchFamily="18" charset="0"/>
              <a:cs typeface="Times New Roman" panose="02020603050405020304" pitchFamily="18" charset="0"/>
            </a:rPr>
            <a:t>Ways of Designing Organisational Structure</a:t>
          </a:r>
          <a:endParaRPr lang="en-PK" sz="2700" b="1" kern="1200">
            <a:latin typeface="Times New Roman" panose="02020603050405020304" pitchFamily="18" charset="0"/>
            <a:cs typeface="Times New Roman" panose="02020603050405020304" pitchFamily="18" charset="0"/>
          </a:endParaRPr>
        </a:p>
      </dsp:txBody>
      <dsp:txXfrm>
        <a:off x="3564448" y="589354"/>
        <a:ext cx="2538487" cy="1576143"/>
      </dsp:txXfrm>
    </dsp:sp>
    <dsp:sp modelId="{D67B65D2-3BF2-46DF-B8FB-160331B37135}">
      <dsp:nvSpPr>
        <dsp:cNvPr id="0" name=""/>
        <dsp:cNvSpPr/>
      </dsp:nvSpPr>
      <dsp:spPr>
        <a:xfrm>
          <a:off x="0" y="2703029"/>
          <a:ext cx="2636559" cy="1674215"/>
        </a:xfrm>
        <a:prstGeom prst="roundRect">
          <a:avLst>
            <a:gd name="adj" fmla="val 10000"/>
          </a:avLst>
        </a:prstGeom>
        <a:solidFill>
          <a:schemeClr val="accent1">
            <a:alpha val="7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sp>
    <dsp:sp modelId="{17793091-1D67-4659-B07E-2B12E2441D9D}">
      <dsp:nvSpPr>
        <dsp:cNvPr id="0" name=""/>
        <dsp:cNvSpPr/>
      </dsp:nvSpPr>
      <dsp:spPr>
        <a:xfrm>
          <a:off x="292951" y="2981332"/>
          <a:ext cx="2636559" cy="1674215"/>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latin typeface="Times New Roman" panose="02020603050405020304" pitchFamily="18" charset="0"/>
              <a:cs typeface="Times New Roman" panose="02020603050405020304" pitchFamily="18" charset="0"/>
            </a:rPr>
            <a:t>Functional Structure</a:t>
          </a:r>
          <a:endParaRPr lang="en-PK" sz="2700" b="1" kern="1200" dirty="0">
            <a:latin typeface="Times New Roman" panose="02020603050405020304" pitchFamily="18" charset="0"/>
            <a:cs typeface="Times New Roman" panose="02020603050405020304" pitchFamily="18" charset="0"/>
          </a:endParaRPr>
        </a:p>
      </dsp:txBody>
      <dsp:txXfrm>
        <a:off x="341987" y="3030368"/>
        <a:ext cx="2538487" cy="1576143"/>
      </dsp:txXfrm>
    </dsp:sp>
    <dsp:sp modelId="{79A988F0-7D89-4D30-A120-DB10329F69D6}">
      <dsp:nvSpPr>
        <dsp:cNvPr id="0" name=""/>
        <dsp:cNvSpPr/>
      </dsp:nvSpPr>
      <dsp:spPr>
        <a:xfrm>
          <a:off x="3222461" y="2703029"/>
          <a:ext cx="2636559" cy="1674215"/>
        </a:xfrm>
        <a:prstGeom prst="roundRect">
          <a:avLst>
            <a:gd name="adj" fmla="val 10000"/>
          </a:avLst>
        </a:prstGeom>
        <a:solidFill>
          <a:schemeClr val="accent1">
            <a:alpha val="7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sp>
    <dsp:sp modelId="{5CB5BBDA-0157-4249-AAC7-891F71B46D7D}">
      <dsp:nvSpPr>
        <dsp:cNvPr id="0" name=""/>
        <dsp:cNvSpPr/>
      </dsp:nvSpPr>
      <dsp:spPr>
        <a:xfrm>
          <a:off x="3515412" y="2981332"/>
          <a:ext cx="2636559" cy="1674215"/>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a:latin typeface="Times New Roman" panose="02020603050405020304" pitchFamily="18" charset="0"/>
              <a:cs typeface="Times New Roman" panose="02020603050405020304" pitchFamily="18" charset="0"/>
            </a:rPr>
            <a:t>Divisional Structure</a:t>
          </a:r>
          <a:endParaRPr lang="en-PK" sz="2700" b="1" kern="1200">
            <a:latin typeface="Times New Roman" panose="02020603050405020304" pitchFamily="18" charset="0"/>
            <a:cs typeface="Times New Roman" panose="02020603050405020304" pitchFamily="18" charset="0"/>
          </a:endParaRPr>
        </a:p>
      </dsp:txBody>
      <dsp:txXfrm>
        <a:off x="3564448" y="3030368"/>
        <a:ext cx="2538487" cy="1576143"/>
      </dsp:txXfrm>
    </dsp:sp>
    <dsp:sp modelId="{AE1F912E-E43A-47C1-A9EA-58BAB049DA29}">
      <dsp:nvSpPr>
        <dsp:cNvPr id="0" name=""/>
        <dsp:cNvSpPr/>
      </dsp:nvSpPr>
      <dsp:spPr>
        <a:xfrm>
          <a:off x="6444922" y="2703029"/>
          <a:ext cx="2636559" cy="1674215"/>
        </a:xfrm>
        <a:prstGeom prst="roundRect">
          <a:avLst>
            <a:gd name="adj" fmla="val 10000"/>
          </a:avLst>
        </a:prstGeom>
        <a:solidFill>
          <a:schemeClr val="accent1">
            <a:alpha val="7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sp>
    <dsp:sp modelId="{248C8D50-D6F9-4E42-81D3-A408B872A0D0}">
      <dsp:nvSpPr>
        <dsp:cNvPr id="0" name=""/>
        <dsp:cNvSpPr/>
      </dsp:nvSpPr>
      <dsp:spPr>
        <a:xfrm>
          <a:off x="6737873" y="2981332"/>
          <a:ext cx="2636559" cy="1674215"/>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b="1" kern="1200" dirty="0">
              <a:latin typeface="Times New Roman" panose="02020603050405020304" pitchFamily="18" charset="0"/>
              <a:cs typeface="Times New Roman" panose="02020603050405020304" pitchFamily="18" charset="0"/>
            </a:rPr>
            <a:t>Matrix Structure</a:t>
          </a:r>
          <a:endParaRPr lang="en-PK" sz="2700" b="1" kern="1200" dirty="0">
            <a:latin typeface="Times New Roman" panose="02020603050405020304" pitchFamily="18" charset="0"/>
            <a:cs typeface="Times New Roman" panose="02020603050405020304" pitchFamily="18" charset="0"/>
          </a:endParaRPr>
        </a:p>
      </dsp:txBody>
      <dsp:txXfrm>
        <a:off x="6786909" y="3030368"/>
        <a:ext cx="2538487" cy="15761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C73D04-B072-4E7A-8C54-CFF87EBBF9F0}">
      <dsp:nvSpPr>
        <dsp:cNvPr id="0" name=""/>
        <dsp:cNvSpPr/>
      </dsp:nvSpPr>
      <dsp:spPr>
        <a:xfrm rot="16200000">
          <a:off x="29006" y="-27783"/>
          <a:ext cx="3124200" cy="3179766"/>
        </a:xfrm>
        <a:prstGeom prst="flowChartManualOperation">
          <a:avLst/>
        </a:prstGeom>
        <a:gradFill rotWithShape="0">
          <a:gsLst>
            <a:gs pos="0">
              <a:schemeClr val="accent2">
                <a:hueOff val="0"/>
                <a:satOff val="0"/>
                <a:lumOff val="0"/>
                <a:alphaOff val="0"/>
                <a:tint val="96000"/>
                <a:lumMod val="102000"/>
              </a:schemeClr>
            </a:gs>
            <a:gs pos="100000">
              <a:schemeClr val="accent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GB" sz="2400" kern="1200" dirty="0">
              <a:effectLst/>
              <a:latin typeface="Times New Roman" panose="02020603050405020304" pitchFamily="18" charset="0"/>
              <a:ea typeface="Calibri" panose="020F0502020204030204" pitchFamily="34" charset="0"/>
              <a:cs typeface="Times New Roman" panose="02020603050405020304" pitchFamily="18" charset="0"/>
            </a:rPr>
            <a:t>The functional structures are effective and less dynamic. </a:t>
          </a:r>
          <a:endParaRPr lang="en-PK" sz="2400" kern="1200" dirty="0"/>
        </a:p>
      </dsp:txBody>
      <dsp:txXfrm rot="5400000">
        <a:off x="1223" y="624840"/>
        <a:ext cx="3179766" cy="1874520"/>
      </dsp:txXfrm>
    </dsp:sp>
    <dsp:sp modelId="{D568F2C1-D478-4341-931B-86329D58CD64}">
      <dsp:nvSpPr>
        <dsp:cNvPr id="0" name=""/>
        <dsp:cNvSpPr/>
      </dsp:nvSpPr>
      <dsp:spPr>
        <a:xfrm rot="16200000">
          <a:off x="3447256" y="-27783"/>
          <a:ext cx="3124200" cy="3179766"/>
        </a:xfrm>
        <a:prstGeom prst="flowChartManualOperation">
          <a:avLst/>
        </a:prstGeom>
        <a:gradFill rotWithShape="0">
          <a:gsLst>
            <a:gs pos="0">
              <a:schemeClr val="accent3">
                <a:hueOff val="0"/>
                <a:satOff val="0"/>
                <a:lumOff val="0"/>
                <a:alphaOff val="0"/>
                <a:tint val="96000"/>
                <a:lumMod val="102000"/>
              </a:schemeClr>
            </a:gs>
            <a:gs pos="100000">
              <a:schemeClr val="accent3">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GB" sz="2400" kern="1200" dirty="0">
              <a:effectLst/>
              <a:latin typeface="Times New Roman" panose="02020603050405020304" pitchFamily="18" charset="0"/>
              <a:ea typeface="Calibri" panose="020F0502020204030204" pitchFamily="34" charset="0"/>
              <a:cs typeface="Times New Roman" panose="02020603050405020304" pitchFamily="18" charset="0"/>
            </a:rPr>
            <a:t>Divisional structures enhance responsiveness at the expense of. </a:t>
          </a:r>
        </a:p>
      </dsp:txBody>
      <dsp:txXfrm rot="5400000">
        <a:off x="3419473" y="624840"/>
        <a:ext cx="3179766" cy="1874520"/>
      </dsp:txXfrm>
    </dsp:sp>
    <dsp:sp modelId="{05698FE7-52F3-4C7B-B0DE-04FA007F2BBA}">
      <dsp:nvSpPr>
        <dsp:cNvPr id="0" name=""/>
        <dsp:cNvSpPr/>
      </dsp:nvSpPr>
      <dsp:spPr>
        <a:xfrm rot="16200000">
          <a:off x="6865505" y="-27783"/>
          <a:ext cx="3124200" cy="3179766"/>
        </a:xfrm>
        <a:prstGeom prst="flowChartManualOperation">
          <a:avLst/>
        </a:prstGeom>
        <a:gradFill rotWithShape="0">
          <a:gsLst>
            <a:gs pos="0">
              <a:schemeClr val="accent4">
                <a:hueOff val="0"/>
                <a:satOff val="0"/>
                <a:lumOff val="0"/>
                <a:alphaOff val="0"/>
                <a:tint val="96000"/>
                <a:lumMod val="102000"/>
              </a:schemeClr>
            </a:gs>
            <a:gs pos="100000">
              <a:schemeClr val="accent4">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GB" sz="2400" kern="1200" dirty="0">
              <a:effectLst/>
              <a:latin typeface="Times New Roman" panose="02020603050405020304" pitchFamily="18" charset="0"/>
              <a:ea typeface="Calibri" panose="020F0502020204030204" pitchFamily="34" charset="0"/>
              <a:cs typeface="Times New Roman" panose="02020603050405020304" pitchFamily="18" charset="0"/>
            </a:rPr>
            <a:t>Matrix structures are facilitated towards teamwork and may be complicated to run. </a:t>
          </a:r>
        </a:p>
      </dsp:txBody>
      <dsp:txXfrm rot="5400000">
        <a:off x="6837722" y="624840"/>
        <a:ext cx="3179766" cy="1874520"/>
      </dsp:txXfrm>
    </dsp:sp>
  </dsp:spTree>
</dsp:drawing>
</file>

<file path=ppt/diagrams/layout1.xml><?xml version="1.0" encoding="utf-8"?>
<dgm:layoutDef xmlns:dgm="http://schemas.openxmlformats.org/drawingml/2006/diagram" xmlns:a="http://schemas.openxmlformats.org/drawingml/2006/main" uniqueId="urn:microsoft.com/office/officeart/2005/8/layout/vList2#1">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47AEA0-36E9-41FE-9DE4-90CBCFDD56DB}" type="datetimeFigureOut">
              <a:rPr lang="en-PK" smtClean="0"/>
              <a:t>3/23/26</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003C85-1A24-46A0-8574-CE3D5756E0F0}" type="slidenum">
              <a:rPr lang="en-PK" smtClean="0"/>
              <a:t>‹#›</a:t>
            </a:fld>
            <a:endParaRPr lang="en-PK"/>
          </a:p>
        </p:txBody>
      </p:sp>
    </p:spTree>
    <p:extLst>
      <p:ext uri="{BB962C8B-B14F-4D97-AF65-F5344CB8AC3E}">
        <p14:creationId xmlns:p14="http://schemas.microsoft.com/office/powerpoint/2010/main" val="574183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Organisation structure is one of the basic components of management that defines the distribution of tasks, responsibility, and authority within an organisation. It has an impact on communication, efficiency, and decision-making. The knowledge of various structural designs assists the organisations in running their operations effectively, adapting to change and accomplishing strategic goals, in the ever-competitive and dynamic business environment (Robbins and Coulter, 2021).</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76003C85-1A24-46A0-8574-CE3D5756E0F0}" type="slidenum">
              <a:rPr lang="en-PK" smtClean="0"/>
              <a:t>3</a:t>
            </a:fld>
            <a:endParaRPr lang="en-PK"/>
          </a:p>
        </p:txBody>
      </p:sp>
    </p:spTree>
    <p:extLst>
      <p:ext uri="{BB962C8B-B14F-4D97-AF65-F5344CB8AC3E}">
        <p14:creationId xmlns:p14="http://schemas.microsoft.com/office/powerpoint/2010/main" val="41920166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nSpc>
                <a:spcPct val="150000"/>
              </a:lnSpc>
              <a:spcBef>
                <a:spcPts val="200"/>
              </a:spcBef>
            </a:pPr>
            <a:r>
              <a:rPr lang="en-US" sz="1800" b="0" i="1" dirty="0">
                <a:effectLst/>
                <a:latin typeface="Times New Roman" panose="02020603050405020304" pitchFamily="18" charset="0"/>
                <a:ea typeface="Times New Roman" panose="02020603050405020304" pitchFamily="18" charset="0"/>
                <a:cs typeface="Times New Roman" panose="02020603050405020304" pitchFamily="18" charset="0"/>
              </a:rPr>
              <a:t>Concept of Organisational Structure and Chart</a:t>
            </a:r>
            <a:endParaRPr lang="en-US" sz="1800" b="1" i="1"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5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Organisational structure is the official process that explains the way tasks, roles, and responsibilities are distributed, coordinated, and managed in an organisation (Robbins and Coulter, 2021). It dictates communication flow, authority, and decision-making. A visual representation of this structure is an organisational chart that depicts how positions are related to each other and the hierarchy.</a:t>
            </a:r>
          </a:p>
          <a:p>
            <a:pPr>
              <a:lnSpc>
                <a:spcPct val="150000"/>
              </a:lnSpc>
              <a:spcBef>
                <a:spcPts val="200"/>
              </a:spcBef>
            </a:pPr>
            <a:r>
              <a:rPr lang="en-US" sz="1800" b="1" i="1" dirty="0">
                <a:effectLst/>
                <a:latin typeface="Times New Roman" panose="02020603050405020304" pitchFamily="18" charset="0"/>
                <a:ea typeface="Times New Roman" panose="02020603050405020304" pitchFamily="18" charset="0"/>
                <a:cs typeface="Times New Roman" panose="02020603050405020304" pitchFamily="18" charset="0"/>
              </a:rPr>
              <a:t>Importance of organisational structure </a:t>
            </a:r>
          </a:p>
          <a:p>
            <a:pPr>
              <a:lnSpc>
                <a:spcPct val="150000"/>
              </a:lnSpc>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importance of the organisational structure lies in the fact that it improves efficiency, clarity of roles, and supports the strategic goals. An effective design enhances coordination and communication, thus achieving improved performance of an organisation (Daft, 2021). It also assists organisations to adjust to the changes in the environment and to control their growth successfully (Whittington et al., 2021).</a:t>
            </a:r>
          </a:p>
          <a:p>
            <a:endParaRPr lang="en-PK" dirty="0"/>
          </a:p>
        </p:txBody>
      </p:sp>
      <p:sp>
        <p:nvSpPr>
          <p:cNvPr id="4" name="Slide Number Placeholder 3"/>
          <p:cNvSpPr>
            <a:spLocks noGrp="1"/>
          </p:cNvSpPr>
          <p:nvPr>
            <p:ph type="sldNum" sz="quarter" idx="5"/>
          </p:nvPr>
        </p:nvSpPr>
        <p:spPr/>
        <p:txBody>
          <a:bodyPr/>
          <a:lstStyle/>
          <a:p>
            <a:fld id="{76003C85-1A24-46A0-8574-CE3D5756E0F0}" type="slidenum">
              <a:rPr lang="en-PK" smtClean="0"/>
              <a:t>4</a:t>
            </a:fld>
            <a:endParaRPr lang="en-PK"/>
          </a:p>
        </p:txBody>
      </p:sp>
    </p:spTree>
    <p:extLst>
      <p:ext uri="{BB962C8B-B14F-4D97-AF65-F5344CB8AC3E}">
        <p14:creationId xmlns:p14="http://schemas.microsoft.com/office/powerpoint/2010/main" val="42048079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dirty="0"/>
              <a:t>The three ways of designing organizational culture that we will be discussing are functional, divisional and matrix structure. (The Smart Art has been created by author)</a:t>
            </a:r>
            <a:endParaRPr lang="en-PK" dirty="0"/>
          </a:p>
        </p:txBody>
      </p:sp>
      <p:sp>
        <p:nvSpPr>
          <p:cNvPr id="4" name="Slide Number Placeholder 3"/>
          <p:cNvSpPr>
            <a:spLocks noGrp="1"/>
          </p:cNvSpPr>
          <p:nvPr>
            <p:ph type="sldNum" sz="quarter" idx="5"/>
          </p:nvPr>
        </p:nvSpPr>
        <p:spPr/>
        <p:txBody>
          <a:bodyPr/>
          <a:lstStyle/>
          <a:p>
            <a:fld id="{76003C85-1A24-46A0-8574-CE3D5756E0F0}" type="slidenum">
              <a:rPr lang="en-PK" smtClean="0"/>
              <a:t>5</a:t>
            </a:fld>
            <a:endParaRPr lang="en-PK"/>
          </a:p>
        </p:txBody>
      </p:sp>
    </p:spTree>
    <p:extLst>
      <p:ext uri="{BB962C8B-B14F-4D97-AF65-F5344CB8AC3E}">
        <p14:creationId xmlns:p14="http://schemas.microsoft.com/office/powerpoint/2010/main" val="28898307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functional structure is a structure that groups employees under specialised areas like marketing, finance, human resources, and operations. Power is centralised, and the Chief Executive Officer (CEO) is the highest person, followed by departmental managers, who then oversee their subordinates and ensure that organisational goals are realised effectively. This structure is efficient in terms of specialisation since employees specialise in their area of functions, which enhances their productivity and performance. It also facilitates easy supervision and quick decision-making at the departmental level because the knowledge is concentrated (Robbins and Coulter, 2021). However, it has limitations. Organisational silos can arise as a result of functional structures because there is little communication between departments. This could cause conflicts, overlapping of work, and innovation. It also restricts flexibility and, consequently, makes the organisations more difficult to react to external changes swiftly (Daft, 2021).</a:t>
            </a:r>
          </a:p>
          <a:p>
            <a:endParaRPr lang="en-PK" dirty="0"/>
          </a:p>
        </p:txBody>
      </p:sp>
      <p:sp>
        <p:nvSpPr>
          <p:cNvPr id="4" name="Slide Number Placeholder 3"/>
          <p:cNvSpPr>
            <a:spLocks noGrp="1"/>
          </p:cNvSpPr>
          <p:nvPr>
            <p:ph type="sldNum" sz="quarter" idx="5"/>
          </p:nvPr>
        </p:nvSpPr>
        <p:spPr/>
        <p:txBody>
          <a:bodyPr/>
          <a:lstStyle/>
          <a:p>
            <a:fld id="{76003C85-1A24-46A0-8574-CE3D5756E0F0}" type="slidenum">
              <a:rPr lang="en-PK" smtClean="0"/>
              <a:t>6</a:t>
            </a:fld>
            <a:endParaRPr lang="en-PK"/>
          </a:p>
        </p:txBody>
      </p:sp>
    </p:spTree>
    <p:extLst>
      <p:ext uri="{BB962C8B-B14F-4D97-AF65-F5344CB8AC3E}">
        <p14:creationId xmlns:p14="http://schemas.microsoft.com/office/powerpoint/2010/main" val="30893282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divisional form of structure organises organisational activities in terms of products, services, geographical areas, or customers. The organisation has semi-autonomous units, each with its own departments like marketing, finance, and human resources, which are headed by the divisional managers reporting to the CEO. This is suitable in large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that deal in different markets. It will allow every division to work on its own market and be more responsive to the needs of customers. Performance is the responsibility of the divisional managers, and this contributes to enhancing the responsibility and strategic decision-making (Whittington et al., 2021). It also promotes innovation since divisions are able to develop individually. Nonetheless, the divisional structure is associated with a high cost because resources are duplicated in different divisions. It can also create competition among divisions, which results in conflicts and a decline in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cohesiveness. The process of coordination between divisions may thus be made more complicated </a:t>
            </a:r>
            <a:r>
              <a:rPr lang="en-US" sz="1800" dirty="0">
                <a:effectLst/>
                <a:latin typeface="Times New Roman" panose="02020603050405020304" pitchFamily="18" charset="0"/>
                <a:ea typeface="Times New Roman" panose="02020603050405020304" pitchFamily="18" charset="0"/>
                <a:cs typeface="Times New Roman" panose="02020603050405020304" pitchFamily="18" charset="0"/>
              </a:rPr>
              <a:t>(Schilling, 2023)</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endParaRPr lang="en-PK" dirty="0"/>
          </a:p>
        </p:txBody>
      </p:sp>
      <p:sp>
        <p:nvSpPr>
          <p:cNvPr id="4" name="Slide Number Placeholder 3"/>
          <p:cNvSpPr>
            <a:spLocks noGrp="1"/>
          </p:cNvSpPr>
          <p:nvPr>
            <p:ph type="sldNum" sz="quarter" idx="5"/>
          </p:nvPr>
        </p:nvSpPr>
        <p:spPr/>
        <p:txBody>
          <a:bodyPr/>
          <a:lstStyle/>
          <a:p>
            <a:fld id="{76003C85-1A24-46A0-8574-CE3D5756E0F0}" type="slidenum">
              <a:rPr lang="en-PK" smtClean="0"/>
              <a:t>7</a:t>
            </a:fld>
            <a:endParaRPr lang="en-PK"/>
          </a:p>
        </p:txBody>
      </p:sp>
    </p:spTree>
    <p:extLst>
      <p:ext uri="{BB962C8B-B14F-4D97-AF65-F5344CB8AC3E}">
        <p14:creationId xmlns:p14="http://schemas.microsoft.com/office/powerpoint/2010/main" val="16325859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matrix structure is a blend of the functional and the divisional strategy, where the employees report to both a functional manager and a project or product manager. This brings vertical and horizontal lines of authority in the organisation. This structure maximises flexibility and collaboration, whereby organisations can efficiently utilise resources on other projects. Cross-functional teamwork allows employees to have a broader experience and enhance creativity and problem-solving (Kerzner, 2025). It also helps in improving inter-departmental communication more than in the traditional structure. The matrix structure, however, is complicated to operate. Dual reporting relationships may cause confusion in terms of roles and power. Managers can have conflicts due to priorities and resources, which can slow down the decision-making system and cause stress to the employees when it is not effectively addressed (Burton et al., 2021).</a:t>
            </a:r>
          </a:p>
          <a:p>
            <a:endParaRPr lang="en-PK" dirty="0"/>
          </a:p>
        </p:txBody>
      </p:sp>
      <p:sp>
        <p:nvSpPr>
          <p:cNvPr id="4" name="Slide Number Placeholder 3"/>
          <p:cNvSpPr>
            <a:spLocks noGrp="1"/>
          </p:cNvSpPr>
          <p:nvPr>
            <p:ph type="sldNum" sz="quarter" idx="5"/>
          </p:nvPr>
        </p:nvSpPr>
        <p:spPr/>
        <p:txBody>
          <a:bodyPr/>
          <a:lstStyle/>
          <a:p>
            <a:fld id="{76003C85-1A24-46A0-8574-CE3D5756E0F0}" type="slidenum">
              <a:rPr lang="en-PK" smtClean="0"/>
              <a:t>8</a:t>
            </a:fld>
            <a:endParaRPr lang="en-PK"/>
          </a:p>
        </p:txBody>
      </p:sp>
    </p:spTree>
    <p:extLst>
      <p:ext uri="{BB962C8B-B14F-4D97-AF65-F5344CB8AC3E}">
        <p14:creationId xmlns:p14="http://schemas.microsoft.com/office/powerpoint/2010/main" val="16258276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All structures are associated with positive and negative aspects. The functional structures are effective and less dynamic. Divisional structures enhance responsiveness at the expense of. Matrix structures are facilitated towards teamwork and may be complicated to run. Organisational size, strategy, and environment are the factors that determine the kind of structure to be adopted. An illustration of this is that functional structures work well in stable situations, whereas the matrix or divisional design is advantageous in dynamic situations (Daft, 2021).</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76003C85-1A24-46A0-8574-CE3D5756E0F0}" type="slidenum">
              <a:rPr lang="en-PK" smtClean="0"/>
              <a:t>9</a:t>
            </a:fld>
            <a:endParaRPr lang="en-PK"/>
          </a:p>
        </p:txBody>
      </p:sp>
    </p:spTree>
    <p:extLst>
      <p:ext uri="{BB962C8B-B14F-4D97-AF65-F5344CB8AC3E}">
        <p14:creationId xmlns:p14="http://schemas.microsoft.com/office/powerpoint/2010/main" val="17281087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To sum up, the organisational structure is very important in the development of communication, efficiency, and performance. All three structures of functional, divisional, and matrix structures have their advantages and frustrations. Organisations should be keen to choose a structure that best fits their strategic objectives and operational requirements. An effective architecture improves its coordination, flexibility, and sustainability.</a:t>
            </a:r>
            <a:endParaRPr lang="en-PK"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76003C85-1A24-46A0-8574-CE3D5756E0F0}" type="slidenum">
              <a:rPr lang="en-PK" smtClean="0"/>
              <a:t>10</a:t>
            </a:fld>
            <a:endParaRPr lang="en-PK"/>
          </a:p>
        </p:txBody>
      </p:sp>
    </p:spTree>
    <p:extLst>
      <p:ext uri="{BB962C8B-B14F-4D97-AF65-F5344CB8AC3E}">
        <p14:creationId xmlns:p14="http://schemas.microsoft.com/office/powerpoint/2010/main" val="40437721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PK" altLang="en-PK"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AIHR (2024). </a:t>
            </a:r>
            <a:r>
              <a:rPr kumimoji="0" lang="en-PK" altLang="en-PK"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Divisional Structure</a:t>
            </a:r>
            <a:r>
              <a:rPr kumimoji="0" lang="en-PK" altLang="en-PK"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AIHR. Available at: https://www.aihr.com/hr-glossary/divisional-structure/ [Accessed 21 Mar. 2026].</a:t>
            </a:r>
            <a:endParaRPr kumimoji="0" lang="en-PK" altLang="en-PK"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PK" altLang="en-PK"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AIHR (2025). </a:t>
            </a:r>
            <a:r>
              <a:rPr kumimoji="0" lang="en-PK" altLang="en-PK"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Functional Organizational Structure</a:t>
            </a:r>
            <a:r>
              <a:rPr kumimoji="0" lang="en-PK" altLang="en-PK"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AIHR. Available at: https://www.aihr.com/hr-glossary/functional-organizational-structure/ [Accessed 21 Mar. 2026].</a:t>
            </a:r>
            <a:endParaRPr kumimoji="0" lang="en-PK" altLang="en-PK"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PK" altLang="en-PK"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Burton, R.M., </a:t>
            </a:r>
            <a:r>
              <a:rPr kumimoji="0" lang="en-PK" altLang="en-PK"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Obel</a:t>
            </a:r>
            <a:r>
              <a:rPr kumimoji="0" lang="en-PK" altLang="en-PK"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B. and </a:t>
            </a:r>
            <a:r>
              <a:rPr kumimoji="0" lang="en-PK" altLang="en-PK"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HåkonssonD.D</a:t>
            </a:r>
            <a:r>
              <a:rPr kumimoji="0" lang="en-PK" altLang="en-PK"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(2021). </a:t>
            </a:r>
            <a:r>
              <a:rPr kumimoji="0" lang="en-PK" altLang="en-PK"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Organizational design : a step-by-step approach</a:t>
            </a:r>
            <a:r>
              <a:rPr kumimoji="0" lang="en-PK" altLang="en-PK"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Cambridge, United Kingdom ; New York, Ny: Cambridge University Press.</a:t>
            </a:r>
            <a:endParaRPr kumimoji="0" lang="en-PK" altLang="en-PK"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PK" altLang="en-PK"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Daft, R.L. (2021). </a:t>
            </a:r>
            <a:r>
              <a:rPr kumimoji="0" lang="en-PK" altLang="en-PK"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Organization Theory and Design</a:t>
            </a:r>
            <a:r>
              <a:rPr kumimoji="0" lang="en-PK" altLang="en-PK"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Toronto: Cengage Canada.</a:t>
            </a:r>
            <a:endParaRPr kumimoji="0" lang="en-PK" altLang="en-PK"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PK" altLang="en-PK"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Kerzner, H. (2025). </a:t>
            </a:r>
            <a:r>
              <a:rPr kumimoji="0" lang="en-PK" altLang="en-PK"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Project management : a systems approach to planning, scheduling, and controlling</a:t>
            </a:r>
            <a:r>
              <a:rPr kumimoji="0" lang="en-PK" altLang="en-PK"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12th ed. Hoboken, N.J.: John Wiley &amp; Sons.</a:t>
            </a:r>
            <a:endParaRPr kumimoji="0" lang="en-PK" altLang="en-PK"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PK" altLang="en-PK"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Miller, K. (2022). </a:t>
            </a:r>
            <a:r>
              <a:rPr kumimoji="0" lang="en-PK" altLang="en-PK"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Comprehensive elaboration of Matrix organizational structure</a:t>
            </a:r>
            <a:r>
              <a:rPr kumimoji="0" lang="en-PK" altLang="en-PK"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PK" altLang="en-PK"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Crowjack</a:t>
            </a:r>
            <a:r>
              <a:rPr kumimoji="0" lang="en-PK" altLang="en-PK"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https://crowjack.com/blog/strategy/organizational-structures/matrix [Accessed 21 Mar. 2026].</a:t>
            </a:r>
            <a:endParaRPr kumimoji="0" lang="en-PK" altLang="en-PK"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PK" altLang="en-PK"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Robbins, S.P. and Coulter, M.K. (2021). </a:t>
            </a:r>
            <a:r>
              <a:rPr kumimoji="0" lang="en-PK" altLang="en-PK"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Management.</a:t>
            </a:r>
            <a:r>
              <a:rPr kumimoji="0" lang="en-PK" altLang="en-PK"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15th ed. Harlow, England: Pearson.</a:t>
            </a:r>
            <a:endParaRPr kumimoji="0" lang="en-PK" altLang="en-PK"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PK" altLang="en-PK"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Schilling, M.A. (2023). </a:t>
            </a:r>
            <a:r>
              <a:rPr kumimoji="0" lang="en-PK" altLang="en-PK"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Strategic Management of Technological Innovation</a:t>
            </a:r>
            <a:r>
              <a:rPr kumimoji="0" lang="en-PK" altLang="en-PK"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7th ed. New York, Ny: </a:t>
            </a:r>
            <a:r>
              <a:rPr kumimoji="0" lang="en-PK" altLang="en-PK"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Mcgraw-Hill</a:t>
            </a:r>
            <a:r>
              <a:rPr kumimoji="0" lang="en-PK" altLang="en-PK"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Education.</a:t>
            </a:r>
            <a:endParaRPr kumimoji="0" lang="en-PK" altLang="en-PK"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PK" altLang="en-PK"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Whittington, R., </a:t>
            </a:r>
            <a:r>
              <a:rPr kumimoji="0" lang="en-PK" altLang="en-PK"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Regnér</a:t>
            </a:r>
            <a:r>
              <a:rPr kumimoji="0" lang="en-PK" altLang="en-PK"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 Angwin, D., Johnson, G. and Scholes, K. (2021). </a:t>
            </a:r>
            <a:r>
              <a:rPr kumimoji="0" lang="en-PK" altLang="en-PK"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Fundamentals of Strategy PDF </a:t>
            </a:r>
            <a:r>
              <a:rPr kumimoji="0" lang="en-PK" altLang="en-PK" sz="12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Ebook</a:t>
            </a:r>
            <a:r>
              <a:rPr kumimoji="0" lang="en-PK" altLang="en-PK"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Harlow: Pearson Education, Limited.</a:t>
            </a:r>
            <a:endParaRPr kumimoji="0" lang="en-PK" altLang="en-PK" sz="1800" b="0" i="0" u="none" strike="noStrike" cap="none" normalizeH="0" baseline="0" dirty="0">
              <a:ln>
                <a:noFill/>
              </a:ln>
              <a:solidFill>
                <a:schemeClr val="tx1"/>
              </a:solidFill>
              <a:effectLst/>
              <a:latin typeface="Arial" panose="020B0604020202020204" pitchFamily="34" charset="0"/>
            </a:endParaRPr>
          </a:p>
          <a:p>
            <a:endParaRPr lang="en-PK" dirty="0"/>
          </a:p>
        </p:txBody>
      </p:sp>
      <p:sp>
        <p:nvSpPr>
          <p:cNvPr id="4" name="Slide Number Placeholder 3"/>
          <p:cNvSpPr>
            <a:spLocks noGrp="1"/>
          </p:cNvSpPr>
          <p:nvPr>
            <p:ph type="sldNum" sz="quarter" idx="5"/>
          </p:nvPr>
        </p:nvSpPr>
        <p:spPr/>
        <p:txBody>
          <a:bodyPr/>
          <a:lstStyle/>
          <a:p>
            <a:fld id="{76003C85-1A24-46A0-8574-CE3D5756E0F0}" type="slidenum">
              <a:rPr lang="en-PK" smtClean="0"/>
              <a:t>11</a:t>
            </a:fld>
            <a:endParaRPr lang="en-PK"/>
          </a:p>
        </p:txBody>
      </p:sp>
    </p:spTree>
    <p:extLst>
      <p:ext uri="{BB962C8B-B14F-4D97-AF65-F5344CB8AC3E}">
        <p14:creationId xmlns:p14="http://schemas.microsoft.com/office/powerpoint/2010/main" val="38556062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US"/>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US"/>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US"/>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US"/>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US"/>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US"/>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080AECB-EBEB-4E68-936B-CA1A94C1DD0E}" type="datetimeFigureOut">
              <a:rPr lang="en-PK" smtClean="0"/>
              <a:t>3/23/26</a:t>
            </a:fld>
            <a:endParaRPr lang="en-PK"/>
          </a:p>
        </p:txBody>
      </p:sp>
      <p:sp>
        <p:nvSpPr>
          <p:cNvPr id="5" name="Footer Placeholder 4"/>
          <p:cNvSpPr>
            <a:spLocks noGrp="1"/>
          </p:cNvSpPr>
          <p:nvPr>
            <p:ph type="ftr" sz="quarter" idx="11"/>
          </p:nvPr>
        </p:nvSpPr>
        <p:spPr>
          <a:xfrm>
            <a:off x="5332412" y="5883275"/>
            <a:ext cx="4324044" cy="365125"/>
          </a:xfrm>
        </p:spPr>
        <p:txBody>
          <a:bodyPr/>
          <a:lstStyle/>
          <a:p>
            <a:endParaRPr lang="en-PK"/>
          </a:p>
        </p:txBody>
      </p:sp>
      <p:sp>
        <p:nvSpPr>
          <p:cNvPr id="6" name="Slide Number Placeholder 5"/>
          <p:cNvSpPr>
            <a:spLocks noGrp="1"/>
          </p:cNvSpPr>
          <p:nvPr>
            <p:ph type="sldNum" sz="quarter" idx="12"/>
          </p:nvPr>
        </p:nvSpPr>
        <p:spPr/>
        <p:txBody>
          <a:bodyPr/>
          <a:lstStyle/>
          <a:p>
            <a:fld id="{AB83EE23-3B57-4980-922B-C552A4DBDC73}" type="slidenum">
              <a:rPr lang="en-PK" smtClean="0"/>
              <a:t>‹#›</a:t>
            </a:fld>
            <a:endParaRPr lang="en-PK"/>
          </a:p>
        </p:txBody>
      </p:sp>
    </p:spTree>
    <p:extLst>
      <p:ext uri="{BB962C8B-B14F-4D97-AF65-F5344CB8AC3E}">
        <p14:creationId xmlns:p14="http://schemas.microsoft.com/office/powerpoint/2010/main" val="2931301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80AECB-EBEB-4E68-936B-CA1A94C1DD0E}" type="datetimeFigureOut">
              <a:rPr lang="en-PK" smtClean="0"/>
              <a:t>3/23/26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a:xfrm>
            <a:off x="10951856" y="5867131"/>
            <a:ext cx="551167" cy="365125"/>
          </a:xfrm>
        </p:spPr>
        <p:txBody>
          <a:bodyPr/>
          <a:lstStyle/>
          <a:p>
            <a:fld id="{AB83EE23-3B57-4980-922B-C552A4DBDC73}" type="slidenum">
              <a:rPr lang="en-PK" smtClean="0"/>
              <a:t>‹#›</a:t>
            </a:fld>
            <a:endParaRPr lang="en-PK"/>
          </a:p>
        </p:txBody>
      </p:sp>
    </p:spTree>
    <p:extLst>
      <p:ext uri="{BB962C8B-B14F-4D97-AF65-F5344CB8AC3E}">
        <p14:creationId xmlns:p14="http://schemas.microsoft.com/office/powerpoint/2010/main" val="14691244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80AECB-EBEB-4E68-936B-CA1A94C1DD0E}" type="datetimeFigureOut">
              <a:rPr lang="en-PK" smtClean="0"/>
              <a:t>3/23/26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AB83EE23-3B57-4980-922B-C552A4DBDC73}" type="slidenum">
              <a:rPr lang="en-PK" smtClean="0"/>
              <a:t>‹#›</a:t>
            </a:fld>
            <a:endParaRPr lang="en-PK"/>
          </a:p>
        </p:txBody>
      </p:sp>
    </p:spTree>
    <p:extLst>
      <p:ext uri="{BB962C8B-B14F-4D97-AF65-F5344CB8AC3E}">
        <p14:creationId xmlns:p14="http://schemas.microsoft.com/office/powerpoint/2010/main" val="3345069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80AECB-EBEB-4E68-936B-CA1A94C1DD0E}" type="datetimeFigureOut">
              <a:rPr lang="en-PK" smtClean="0"/>
              <a:t>3/23/26</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AB83EE23-3B57-4980-922B-C552A4DBDC73}" type="slidenum">
              <a:rPr lang="en-PK" smtClean="0"/>
              <a:t>‹#›</a:t>
            </a:fld>
            <a:endParaRPr lang="en-PK"/>
          </a:p>
        </p:txBody>
      </p:sp>
    </p:spTree>
    <p:extLst>
      <p:ext uri="{BB962C8B-B14F-4D97-AF65-F5344CB8AC3E}">
        <p14:creationId xmlns:p14="http://schemas.microsoft.com/office/powerpoint/2010/main" val="2323448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080AECB-EBEB-4E68-936B-CA1A94C1DD0E}" type="datetimeFigureOut">
              <a:rPr lang="en-PK" smtClean="0"/>
              <a:t>3/23/26</a:t>
            </a:fld>
            <a:endParaRPr lang="en-PK"/>
          </a:p>
        </p:txBody>
      </p:sp>
      <p:sp>
        <p:nvSpPr>
          <p:cNvPr id="8" name="Footer Placeholder 7"/>
          <p:cNvSpPr>
            <a:spLocks noGrp="1"/>
          </p:cNvSpPr>
          <p:nvPr>
            <p:ph type="ftr" sz="quarter" idx="11"/>
          </p:nvPr>
        </p:nvSpPr>
        <p:spPr/>
        <p:txBody>
          <a:bodyPr/>
          <a:lstStyle/>
          <a:p>
            <a:endParaRPr lang="en-PK"/>
          </a:p>
        </p:txBody>
      </p:sp>
      <p:sp>
        <p:nvSpPr>
          <p:cNvPr id="9" name="Slide Number Placeholder 8"/>
          <p:cNvSpPr>
            <a:spLocks noGrp="1"/>
          </p:cNvSpPr>
          <p:nvPr>
            <p:ph type="sldNum" sz="quarter" idx="12"/>
          </p:nvPr>
        </p:nvSpPr>
        <p:spPr/>
        <p:txBody>
          <a:bodyPr/>
          <a:lstStyle/>
          <a:p>
            <a:fld id="{AB83EE23-3B57-4980-922B-C552A4DBDC73}" type="slidenum">
              <a:rPr lang="en-PK" smtClean="0"/>
              <a:t>‹#›</a:t>
            </a:fld>
            <a:endParaRPr lang="en-PK"/>
          </a:p>
        </p:txBody>
      </p:sp>
    </p:spTree>
    <p:extLst>
      <p:ext uri="{BB962C8B-B14F-4D97-AF65-F5344CB8AC3E}">
        <p14:creationId xmlns:p14="http://schemas.microsoft.com/office/powerpoint/2010/main" val="31681205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080AECB-EBEB-4E68-936B-CA1A94C1DD0E}" type="datetimeFigureOut">
              <a:rPr lang="en-PK" smtClean="0"/>
              <a:t>3/23/26</a:t>
            </a:fld>
            <a:endParaRPr lang="en-PK"/>
          </a:p>
        </p:txBody>
      </p:sp>
      <p:sp>
        <p:nvSpPr>
          <p:cNvPr id="4" name="Footer Placeholder 3"/>
          <p:cNvSpPr>
            <a:spLocks noGrp="1"/>
          </p:cNvSpPr>
          <p:nvPr>
            <p:ph type="ftr" sz="quarter" idx="11"/>
          </p:nvPr>
        </p:nvSpPr>
        <p:spPr/>
        <p:txBody>
          <a:bodyPr/>
          <a:lstStyle/>
          <a:p>
            <a:endParaRPr lang="en-PK"/>
          </a:p>
        </p:txBody>
      </p:sp>
      <p:sp>
        <p:nvSpPr>
          <p:cNvPr id="5" name="Slide Number Placeholder 4"/>
          <p:cNvSpPr>
            <a:spLocks noGrp="1"/>
          </p:cNvSpPr>
          <p:nvPr>
            <p:ph type="sldNum" sz="quarter" idx="12"/>
          </p:nvPr>
        </p:nvSpPr>
        <p:spPr/>
        <p:txBody>
          <a:bodyPr/>
          <a:lstStyle/>
          <a:p>
            <a:fld id="{AB83EE23-3B57-4980-922B-C552A4DBDC73}" type="slidenum">
              <a:rPr lang="en-PK" smtClean="0"/>
              <a:t>‹#›</a:t>
            </a:fld>
            <a:endParaRPr lang="en-PK"/>
          </a:p>
        </p:txBody>
      </p:sp>
    </p:spTree>
    <p:extLst>
      <p:ext uri="{BB962C8B-B14F-4D97-AF65-F5344CB8AC3E}">
        <p14:creationId xmlns:p14="http://schemas.microsoft.com/office/powerpoint/2010/main" val="2200969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80AECB-EBEB-4E68-936B-CA1A94C1DD0E}" type="datetimeFigureOut">
              <a:rPr lang="en-PK" smtClean="0"/>
              <a:t>3/23/26</a:t>
            </a:fld>
            <a:endParaRPr lang="en-PK"/>
          </a:p>
        </p:txBody>
      </p:sp>
      <p:sp>
        <p:nvSpPr>
          <p:cNvPr id="3" name="Footer Placeholder 2"/>
          <p:cNvSpPr>
            <a:spLocks noGrp="1"/>
          </p:cNvSpPr>
          <p:nvPr>
            <p:ph type="ftr" sz="quarter" idx="11"/>
          </p:nvPr>
        </p:nvSpPr>
        <p:spPr/>
        <p:txBody>
          <a:bodyPr/>
          <a:lstStyle/>
          <a:p>
            <a:endParaRPr lang="en-PK"/>
          </a:p>
        </p:txBody>
      </p:sp>
      <p:sp>
        <p:nvSpPr>
          <p:cNvPr id="4" name="Slide Number Placeholder 3"/>
          <p:cNvSpPr>
            <a:spLocks noGrp="1"/>
          </p:cNvSpPr>
          <p:nvPr>
            <p:ph type="sldNum" sz="quarter" idx="12"/>
          </p:nvPr>
        </p:nvSpPr>
        <p:spPr/>
        <p:txBody>
          <a:bodyPr/>
          <a:lstStyle/>
          <a:p>
            <a:fld id="{AB83EE23-3B57-4980-922B-C552A4DBDC73}" type="slidenum">
              <a:rPr lang="en-PK" smtClean="0"/>
              <a:t>‹#›</a:t>
            </a:fld>
            <a:endParaRPr lang="en-PK"/>
          </a:p>
        </p:txBody>
      </p:sp>
    </p:spTree>
    <p:extLst>
      <p:ext uri="{BB962C8B-B14F-4D97-AF65-F5344CB8AC3E}">
        <p14:creationId xmlns:p14="http://schemas.microsoft.com/office/powerpoint/2010/main" val="35686265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80AECB-EBEB-4E68-936B-CA1A94C1DD0E}" type="datetimeFigureOut">
              <a:rPr lang="en-PK" smtClean="0"/>
              <a:t>3/23/26</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AB83EE23-3B57-4980-922B-C552A4DBDC73}" type="slidenum">
              <a:rPr lang="en-PK" smtClean="0"/>
              <a:t>‹#›</a:t>
            </a:fld>
            <a:endParaRPr lang="en-PK"/>
          </a:p>
        </p:txBody>
      </p:sp>
    </p:spTree>
    <p:extLst>
      <p:ext uri="{BB962C8B-B14F-4D97-AF65-F5344CB8AC3E}">
        <p14:creationId xmlns:p14="http://schemas.microsoft.com/office/powerpoint/2010/main" val="2890017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80AECB-EBEB-4E68-936B-CA1A94C1DD0E}" type="datetimeFigureOut">
              <a:rPr lang="en-PK" smtClean="0"/>
              <a:t>3/23/26</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AB83EE23-3B57-4980-922B-C552A4DBDC73}" type="slidenum">
              <a:rPr lang="en-PK" smtClean="0"/>
              <a:t>‹#›</a:t>
            </a:fld>
            <a:endParaRPr lang="en-PK"/>
          </a:p>
        </p:txBody>
      </p:sp>
    </p:spTree>
    <p:extLst>
      <p:ext uri="{BB962C8B-B14F-4D97-AF65-F5344CB8AC3E}">
        <p14:creationId xmlns:p14="http://schemas.microsoft.com/office/powerpoint/2010/main" val="660355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080AECB-EBEB-4E68-936B-CA1A94C1DD0E}" type="datetimeFigureOut">
              <a:rPr lang="en-PK" smtClean="0"/>
              <a:t>3/23/26</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AB83EE23-3B57-4980-922B-C552A4DBDC73}" type="slidenum">
              <a:rPr lang="en-PK" smtClean="0"/>
              <a:t>‹#›</a:t>
            </a:fld>
            <a:endParaRPr lang="en-PK"/>
          </a:p>
        </p:txBody>
      </p:sp>
    </p:spTree>
    <p:extLst>
      <p:ext uri="{BB962C8B-B14F-4D97-AF65-F5344CB8AC3E}">
        <p14:creationId xmlns:p14="http://schemas.microsoft.com/office/powerpoint/2010/main" val="8245186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80AECB-EBEB-4E68-936B-CA1A94C1DD0E}" type="datetimeFigureOut">
              <a:rPr lang="en-PK" smtClean="0"/>
              <a:t>3/23/26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AB83EE23-3B57-4980-922B-C552A4DBDC73}" type="slidenum">
              <a:rPr lang="en-PK" smtClean="0"/>
              <a:t>‹#›</a:t>
            </a:fld>
            <a:endParaRPr lang="en-PK"/>
          </a:p>
        </p:txBody>
      </p:sp>
    </p:spTree>
    <p:extLst>
      <p:ext uri="{BB962C8B-B14F-4D97-AF65-F5344CB8AC3E}">
        <p14:creationId xmlns:p14="http://schemas.microsoft.com/office/powerpoint/2010/main" val="1995151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80AECB-EBEB-4E68-936B-CA1A94C1DD0E}" type="datetimeFigureOut">
              <a:rPr lang="en-PK" smtClean="0"/>
              <a:t>3/23/26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AB83EE23-3B57-4980-922B-C552A4DBDC73}" type="slidenum">
              <a:rPr lang="en-PK" smtClean="0"/>
              <a:t>‹#›</a:t>
            </a:fld>
            <a:endParaRPr lang="en-PK"/>
          </a:p>
        </p:txBody>
      </p:sp>
    </p:spTree>
    <p:extLst>
      <p:ext uri="{BB962C8B-B14F-4D97-AF65-F5344CB8AC3E}">
        <p14:creationId xmlns:p14="http://schemas.microsoft.com/office/powerpoint/2010/main" val="37657109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80AECB-EBEB-4E68-936B-CA1A94C1DD0E}" type="datetimeFigureOut">
              <a:rPr lang="en-PK" smtClean="0"/>
              <a:t>3/23/26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AB83EE23-3B57-4980-922B-C552A4DBDC73}" type="slidenum">
              <a:rPr lang="en-PK" smtClean="0"/>
              <a:t>‹#›</a:t>
            </a:fld>
            <a:endParaRPr lang="en-PK"/>
          </a:p>
        </p:txBody>
      </p:sp>
    </p:spTree>
    <p:extLst>
      <p:ext uri="{BB962C8B-B14F-4D97-AF65-F5344CB8AC3E}">
        <p14:creationId xmlns:p14="http://schemas.microsoft.com/office/powerpoint/2010/main" val="20690681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80AECB-EBEB-4E68-936B-CA1A94C1DD0E}" type="datetimeFigureOut">
              <a:rPr lang="en-PK" smtClean="0"/>
              <a:t>3/23/26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AB83EE23-3B57-4980-922B-C552A4DBDC73}" type="slidenum">
              <a:rPr lang="en-PK" smtClean="0"/>
              <a:t>‹#›</a:t>
            </a:fld>
            <a:endParaRPr lang="en-PK"/>
          </a:p>
        </p:txBody>
      </p:sp>
    </p:spTree>
    <p:extLst>
      <p:ext uri="{BB962C8B-B14F-4D97-AF65-F5344CB8AC3E}">
        <p14:creationId xmlns:p14="http://schemas.microsoft.com/office/powerpoint/2010/main" val="32610766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80AECB-EBEB-4E68-936B-CA1A94C1DD0E}" type="datetimeFigureOut">
              <a:rPr lang="en-PK" smtClean="0"/>
              <a:t>3/23/26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AB83EE23-3B57-4980-922B-C552A4DBDC73}" type="slidenum">
              <a:rPr lang="en-PK" smtClean="0"/>
              <a:t>‹#›</a:t>
            </a:fld>
            <a:endParaRPr lang="en-PK"/>
          </a:p>
        </p:txBody>
      </p:sp>
    </p:spTree>
    <p:extLst>
      <p:ext uri="{BB962C8B-B14F-4D97-AF65-F5344CB8AC3E}">
        <p14:creationId xmlns:p14="http://schemas.microsoft.com/office/powerpoint/2010/main" val="15708237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80AECB-EBEB-4E68-936B-CA1A94C1DD0E}" type="datetimeFigureOut">
              <a:rPr lang="en-PK" smtClean="0"/>
              <a:t>3/23/26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AB83EE23-3B57-4980-922B-C552A4DBDC73}" type="slidenum">
              <a:rPr lang="en-PK" smtClean="0"/>
              <a:t>‹#›</a:t>
            </a:fld>
            <a:endParaRPr lang="en-PK"/>
          </a:p>
        </p:txBody>
      </p:sp>
    </p:spTree>
    <p:extLst>
      <p:ext uri="{BB962C8B-B14F-4D97-AF65-F5344CB8AC3E}">
        <p14:creationId xmlns:p14="http://schemas.microsoft.com/office/powerpoint/2010/main" val="23338481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80AECB-EBEB-4E68-936B-CA1A94C1DD0E}" type="datetimeFigureOut">
              <a:rPr lang="en-PK" smtClean="0"/>
              <a:t>3/23/26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AB83EE23-3B57-4980-922B-C552A4DBDC73}" type="slidenum">
              <a:rPr lang="en-PK" smtClean="0"/>
              <a:t>‹#›</a:t>
            </a:fld>
            <a:endParaRPr lang="en-PK"/>
          </a:p>
        </p:txBody>
      </p:sp>
    </p:spTree>
    <p:extLst>
      <p:ext uri="{BB962C8B-B14F-4D97-AF65-F5344CB8AC3E}">
        <p14:creationId xmlns:p14="http://schemas.microsoft.com/office/powerpoint/2010/main" val="2169270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80AECB-EBEB-4E68-936B-CA1A94C1DD0E}" type="datetimeFigureOut">
              <a:rPr lang="en-PK" smtClean="0"/>
              <a:t>3/23/26</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AB83EE23-3B57-4980-922B-C552A4DBDC73}" type="slidenum">
              <a:rPr lang="en-PK" smtClean="0"/>
              <a:t>‹#›</a:t>
            </a:fld>
            <a:endParaRPr lang="en-PK"/>
          </a:p>
        </p:txBody>
      </p:sp>
    </p:spTree>
    <p:extLst>
      <p:ext uri="{BB962C8B-B14F-4D97-AF65-F5344CB8AC3E}">
        <p14:creationId xmlns:p14="http://schemas.microsoft.com/office/powerpoint/2010/main" val="38259817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US"/>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US"/>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US"/>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US"/>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US"/>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US"/>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080AECB-EBEB-4E68-936B-CA1A94C1DD0E}" type="datetimeFigureOut">
              <a:rPr lang="en-PK" smtClean="0"/>
              <a:t>3/23/26</a:t>
            </a:fld>
            <a:endParaRPr lang="en-PK"/>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PK"/>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B83EE23-3B57-4980-922B-C552A4DBDC73}" type="slidenum">
              <a:rPr lang="en-PK" smtClean="0"/>
              <a:t>‹#›</a:t>
            </a:fld>
            <a:endParaRPr lang="en-PK"/>
          </a:p>
        </p:txBody>
      </p:sp>
    </p:spTree>
    <p:extLst>
      <p:ext uri="{BB962C8B-B14F-4D97-AF65-F5344CB8AC3E}">
        <p14:creationId xmlns:p14="http://schemas.microsoft.com/office/powerpoint/2010/main" val="39994142"/>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 id="2147483726" r:id="rId18"/>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F485D-CDA3-4EA0-A980-76E4FCDBAA00}"/>
              </a:ext>
            </a:extLst>
          </p:cNvPr>
          <p:cNvSpPr>
            <a:spLocks noGrp="1"/>
          </p:cNvSpPr>
          <p:nvPr>
            <p:ph type="ctrTitle"/>
          </p:nvPr>
        </p:nvSpPr>
        <p:spPr>
          <a:xfrm>
            <a:off x="2104897" y="566089"/>
            <a:ext cx="9755187" cy="1487948"/>
          </a:xfrm>
        </p:spPr>
        <p:txBody>
          <a:bodyPr>
            <a:noAutofit/>
          </a:bodyPr>
          <a:lstStyle/>
          <a:p>
            <a:r>
              <a:rPr lang="en-US" sz="2400" b="1" dirty="0">
                <a:latin typeface="Times New Roman" panose="02020603050405020304" pitchFamily="18" charset="0"/>
                <a:cs typeface="Times New Roman" panose="02020603050405020304" pitchFamily="18" charset="0"/>
              </a:rPr>
              <a:t>DESIGNING ORGANIZATIONAL STRUCTURES</a:t>
            </a:r>
            <a:endParaRPr lang="en-PK" sz="2400" b="1"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1155F866-46D6-435C-A1FF-3F81D39CB5AD}"/>
              </a:ext>
            </a:extLst>
          </p:cNvPr>
          <p:cNvSpPr>
            <a:spLocks noGrp="1"/>
          </p:cNvSpPr>
          <p:nvPr>
            <p:ph type="subTitle" idx="1"/>
          </p:nvPr>
        </p:nvSpPr>
        <p:spPr>
          <a:xfrm>
            <a:off x="5514680" y="6123467"/>
            <a:ext cx="6677320" cy="421340"/>
          </a:xfrm>
        </p:spPr>
        <p:txBody>
          <a:bodyPr>
            <a:normAutofit fontScale="55000" lnSpcReduction="20000"/>
          </a:bodyPr>
          <a:lstStyle/>
          <a:p>
            <a:pPr algn="l"/>
            <a:r>
              <a:rPr lang="en-GB" sz="2400" dirty="0">
                <a:effectLst/>
                <a:latin typeface="Times New Roman" panose="02020603050405020304" pitchFamily="18" charset="0"/>
                <a:ea typeface="Calibri" panose="020F0502020204030204" pitchFamily="34" charset="0"/>
                <a:cs typeface="Times New Roman" panose="02020603050405020304" pitchFamily="18" charset="0"/>
              </a:rPr>
              <a:t>[Christvit L. KANGA]                                   [</a:t>
            </a:r>
            <a:r>
              <a:rPr lang="en-GB" sz="2400" dirty="0">
                <a:latin typeface="Times New Roman" panose="02020603050405020304" pitchFamily="18" charset="0"/>
                <a:ea typeface="Calibri" panose="020F0502020204030204" pitchFamily="34" charset="0"/>
                <a:cs typeface="Times New Roman" panose="02020603050405020304" pitchFamily="18" charset="0"/>
              </a:rPr>
              <a:t>2441744</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400" dirty="0">
                <a:latin typeface="Times New Roman" panose="02020603050405020304" pitchFamily="18" charset="0"/>
                <a:ea typeface="Calibri" panose="020F0502020204030204" pitchFamily="34" charset="0"/>
                <a:cs typeface="Times New Roman" panose="02020603050405020304" pitchFamily="18" charset="0"/>
              </a:rPr>
              <a:t>23-03-2026</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PK" sz="24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PK" sz="2400" dirty="0">
              <a:latin typeface="Times New Roman" panose="02020603050405020304" pitchFamily="18" charset="0"/>
              <a:cs typeface="Times New Roman" panose="02020603050405020304" pitchFamily="18" charset="0"/>
            </a:endParaRPr>
          </a:p>
        </p:txBody>
      </p:sp>
      <p:sp>
        <p:nvSpPr>
          <p:cNvPr id="4" name="Subtitle 2">
            <a:extLst>
              <a:ext uri="{FF2B5EF4-FFF2-40B4-BE49-F238E27FC236}">
                <a16:creationId xmlns:a16="http://schemas.microsoft.com/office/drawing/2014/main" id="{3C8C885C-2AA4-410B-AC16-F966D87688B4}"/>
              </a:ext>
            </a:extLst>
          </p:cNvPr>
          <p:cNvSpPr txBox="1">
            <a:spLocks/>
          </p:cNvSpPr>
          <p:nvPr/>
        </p:nvSpPr>
        <p:spPr>
          <a:xfrm>
            <a:off x="2104896" y="2205327"/>
            <a:ext cx="9755187" cy="550333"/>
          </a:xfrm>
          <a:prstGeom prst="rect">
            <a:avLst/>
          </a:prstGeom>
        </p:spPr>
        <p:txBody>
          <a:bodyPr vert="horz" lIns="91440" tIns="45720" rIns="91440" bIns="45720" rtlCol="0" anchor="t">
            <a:noAutofit/>
          </a:bodyPr>
          <a:lstStyle>
            <a:lvl1pPr marL="0" indent="0" algn="r" defTabSz="914400" rtl="0" eaLnBrk="1" latinLnBrk="0" hangingPunct="1">
              <a:lnSpc>
                <a:spcPct val="120000"/>
              </a:lnSpc>
              <a:spcBef>
                <a:spcPts val="1000"/>
              </a:spcBef>
              <a:buClr>
                <a:schemeClr val="accent1"/>
              </a:buClr>
              <a:buSzPct val="160000"/>
              <a:buFont typeface="Arial" panose="020B0604020202020204" pitchFamily="34" charset="0"/>
              <a:buNone/>
              <a:defRPr sz="2800" kern="1200" cap="all" baseline="0">
                <a:solidFill>
                  <a:schemeClr val="bg1">
                    <a:lumMod val="50000"/>
                  </a:schemeClr>
                </a:solidFill>
                <a:effectLst/>
                <a:latin typeface="+mn-lt"/>
                <a:ea typeface="+mn-ea"/>
                <a:cs typeface="+mn-cs"/>
              </a:defRPr>
            </a:lvl1pPr>
            <a:lvl2pPr marL="457200" indent="0" algn="ctr" defTabSz="914400" rtl="0" eaLnBrk="1" latinLnBrk="0" hangingPunct="1">
              <a:lnSpc>
                <a:spcPct val="120000"/>
              </a:lnSpc>
              <a:spcBef>
                <a:spcPts val="500"/>
              </a:spcBef>
              <a:buClr>
                <a:schemeClr val="accent1"/>
              </a:buClr>
              <a:buSzPct val="160000"/>
              <a:buFont typeface="Arial" panose="020B0604020202020204" pitchFamily="34" charset="0"/>
              <a:buNone/>
              <a:defRPr sz="2000" kern="1200" cap="all" baseline="0">
                <a:solidFill>
                  <a:schemeClr val="tx1"/>
                </a:solidFill>
                <a:effectLst/>
                <a:latin typeface="+mn-lt"/>
                <a:ea typeface="+mn-ea"/>
                <a:cs typeface="+mn-cs"/>
              </a:defRPr>
            </a:lvl2pPr>
            <a:lvl3pPr marL="914400" indent="0" algn="ctr" defTabSz="914400" rtl="0" eaLnBrk="1" latinLnBrk="0" hangingPunct="1">
              <a:lnSpc>
                <a:spcPct val="120000"/>
              </a:lnSpc>
              <a:spcBef>
                <a:spcPts val="500"/>
              </a:spcBef>
              <a:buClr>
                <a:schemeClr val="accent1"/>
              </a:buClr>
              <a:buSzPct val="160000"/>
              <a:buFont typeface="Arial" panose="020B0604020202020204" pitchFamily="34" charset="0"/>
              <a:buNone/>
              <a:defRPr sz="1800" kern="1200" cap="all" baseline="0">
                <a:solidFill>
                  <a:schemeClr val="tx1"/>
                </a:solidFill>
                <a:effectLst/>
                <a:latin typeface="+mn-lt"/>
                <a:ea typeface="+mn-ea"/>
                <a:cs typeface="+mn-cs"/>
              </a:defRPr>
            </a:lvl3pPr>
            <a:lvl4pPr marL="1371600" indent="0" algn="ctr" defTabSz="914400" rtl="0" eaLnBrk="1" latinLnBrk="0" hangingPunct="1">
              <a:lnSpc>
                <a:spcPct val="120000"/>
              </a:lnSpc>
              <a:spcBef>
                <a:spcPts val="500"/>
              </a:spcBef>
              <a:buClr>
                <a:schemeClr val="accent1"/>
              </a:buClr>
              <a:buSzPct val="160000"/>
              <a:buFont typeface="Arial" panose="020B0604020202020204" pitchFamily="34" charset="0"/>
              <a:buNone/>
              <a:defRPr sz="1600" kern="1200" cap="all" baseline="0">
                <a:solidFill>
                  <a:schemeClr val="tx1"/>
                </a:solidFill>
                <a:effectLst/>
                <a:latin typeface="+mn-lt"/>
                <a:ea typeface="+mn-ea"/>
                <a:cs typeface="+mn-cs"/>
              </a:defRPr>
            </a:lvl4pPr>
            <a:lvl5pPr marL="1828800" indent="0" algn="ctr" defTabSz="914400" rtl="0" eaLnBrk="1" latinLnBrk="0" hangingPunct="1">
              <a:lnSpc>
                <a:spcPct val="120000"/>
              </a:lnSpc>
              <a:spcBef>
                <a:spcPts val="500"/>
              </a:spcBef>
              <a:buClr>
                <a:schemeClr val="accent1"/>
              </a:buClr>
              <a:buSzPct val="160000"/>
              <a:buFont typeface="Arial" panose="020B0604020202020204" pitchFamily="34" charset="0"/>
              <a:buNone/>
              <a:defRPr sz="1600" kern="1200" cap="all" baseline="0">
                <a:solidFill>
                  <a:schemeClr val="tx1"/>
                </a:solidFill>
                <a:effectLst/>
                <a:latin typeface="+mn-lt"/>
                <a:ea typeface="+mn-ea"/>
                <a:cs typeface="+mn-cs"/>
              </a:defRPr>
            </a:lvl5pPr>
            <a:lvl6pPr marL="2286000" indent="0" algn="ctr" defTabSz="914400" rtl="0" eaLnBrk="1" latinLnBrk="0" hangingPunct="1">
              <a:lnSpc>
                <a:spcPct val="120000"/>
              </a:lnSpc>
              <a:spcBef>
                <a:spcPts val="500"/>
              </a:spcBef>
              <a:buClr>
                <a:schemeClr val="accent1"/>
              </a:buClr>
              <a:buSzPct val="160000"/>
              <a:buFont typeface="Arial" panose="020B0604020202020204" pitchFamily="34" charset="0"/>
              <a:buNone/>
              <a:defRPr sz="1600" kern="1200" cap="all" baseline="0">
                <a:solidFill>
                  <a:schemeClr val="tx1"/>
                </a:solidFill>
                <a:effectLst/>
                <a:latin typeface="+mn-lt"/>
                <a:ea typeface="+mn-ea"/>
                <a:cs typeface="+mn-cs"/>
              </a:defRPr>
            </a:lvl6pPr>
            <a:lvl7pPr marL="2743200" indent="0" algn="ctr" defTabSz="914400" rtl="0" eaLnBrk="1" latinLnBrk="0" hangingPunct="1">
              <a:lnSpc>
                <a:spcPct val="120000"/>
              </a:lnSpc>
              <a:spcBef>
                <a:spcPts val="500"/>
              </a:spcBef>
              <a:buClr>
                <a:schemeClr val="accent1"/>
              </a:buClr>
              <a:buSzPct val="160000"/>
              <a:buFont typeface="Arial" panose="020B0604020202020204" pitchFamily="34" charset="0"/>
              <a:buNone/>
              <a:defRPr sz="1600" kern="1200" cap="all" baseline="0">
                <a:solidFill>
                  <a:schemeClr val="tx1"/>
                </a:solidFill>
                <a:effectLst/>
                <a:latin typeface="+mn-lt"/>
                <a:ea typeface="+mn-ea"/>
                <a:cs typeface="+mn-cs"/>
              </a:defRPr>
            </a:lvl7pPr>
            <a:lvl8pPr marL="3200400" indent="0" algn="ctr" defTabSz="914400" rtl="0" eaLnBrk="1" latinLnBrk="0" hangingPunct="1">
              <a:lnSpc>
                <a:spcPct val="120000"/>
              </a:lnSpc>
              <a:spcBef>
                <a:spcPts val="500"/>
              </a:spcBef>
              <a:buClr>
                <a:schemeClr val="accent1"/>
              </a:buClr>
              <a:buSzPct val="160000"/>
              <a:buFont typeface="Arial" panose="020B0604020202020204" pitchFamily="34" charset="0"/>
              <a:buNone/>
              <a:defRPr sz="1600" kern="1200" cap="all" baseline="0">
                <a:solidFill>
                  <a:schemeClr val="tx1"/>
                </a:solidFill>
                <a:effectLst/>
                <a:latin typeface="+mn-lt"/>
                <a:ea typeface="+mn-ea"/>
                <a:cs typeface="+mn-cs"/>
              </a:defRPr>
            </a:lvl8pPr>
            <a:lvl9pPr marL="3657600" indent="0" algn="ctr" defTabSz="914400" rtl="0" eaLnBrk="1" latinLnBrk="0" hangingPunct="1">
              <a:lnSpc>
                <a:spcPct val="120000"/>
              </a:lnSpc>
              <a:spcBef>
                <a:spcPts val="500"/>
              </a:spcBef>
              <a:buClr>
                <a:schemeClr val="accent1"/>
              </a:buClr>
              <a:buSzPct val="160000"/>
              <a:buFont typeface="Arial" panose="020B0604020202020204" pitchFamily="34" charset="0"/>
              <a:buNone/>
              <a:defRPr sz="1600" kern="1200" cap="all" baseline="0">
                <a:solidFill>
                  <a:schemeClr val="tx1"/>
                </a:solidFill>
                <a:effectLst/>
                <a:latin typeface="+mn-lt"/>
                <a:ea typeface="+mn-ea"/>
                <a:cs typeface="+mn-cs"/>
              </a:defRPr>
            </a:lvl9pPr>
          </a:lstStyle>
          <a:p>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LCBB4009 - </a:t>
            </a:r>
            <a:r>
              <a:rPr lang="en-GB" sz="2400" b="1" dirty="0">
                <a:latin typeface="Times New Roman" panose="02020603050405020304" pitchFamily="18" charset="0"/>
                <a:ea typeface="Calibri" panose="020F0502020204030204" pitchFamily="34" charset="0"/>
                <a:cs typeface="Times New Roman" panose="02020603050405020304" pitchFamily="18" charset="0"/>
              </a:rPr>
              <a:t>Understanding Organisational Structure and Culture</a:t>
            </a:r>
            <a:endParaRPr lang="en-PK" sz="24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F51DB813-F10B-4C4C-B4C5-909F53D6F096}"/>
              </a:ext>
            </a:extLst>
          </p:cNvPr>
          <p:cNvPicPr>
            <a:picLocks noChangeAspect="1"/>
          </p:cNvPicPr>
          <p:nvPr/>
        </p:nvPicPr>
        <p:blipFill>
          <a:blip r:embed="rId2"/>
          <a:stretch>
            <a:fillRect/>
          </a:stretch>
        </p:blipFill>
        <p:spPr>
          <a:xfrm>
            <a:off x="3419891" y="-1514072"/>
            <a:ext cx="5046907" cy="3028144"/>
          </a:xfrm>
          <a:prstGeom prst="rect">
            <a:avLst/>
          </a:prstGeom>
        </p:spPr>
      </p:pic>
      <p:pic>
        <p:nvPicPr>
          <p:cNvPr id="6" name="Picture 5" descr="Discover University of Wales Trinity Saint David">
            <a:extLst>
              <a:ext uri="{FF2B5EF4-FFF2-40B4-BE49-F238E27FC236}">
                <a16:creationId xmlns:a16="http://schemas.microsoft.com/office/drawing/2014/main" id="{FAA18911-1050-4311-B447-10E1381024F0}"/>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9511748" y="204139"/>
            <a:ext cx="2155009" cy="978618"/>
          </a:xfrm>
          <a:prstGeom prst="rect">
            <a:avLst/>
          </a:prstGeom>
          <a:noFill/>
          <a:ln>
            <a:noFill/>
          </a:ln>
        </p:spPr>
      </p:pic>
    </p:spTree>
    <p:extLst>
      <p:ext uri="{BB962C8B-B14F-4D97-AF65-F5344CB8AC3E}">
        <p14:creationId xmlns:p14="http://schemas.microsoft.com/office/powerpoint/2010/main" val="29933166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E0554-2318-410C-9E28-FBAFE32FDA4D}"/>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Outline</a:t>
            </a:r>
            <a:endParaRPr lang="en-PK" dirty="0">
              <a:latin typeface="Times New Roman" panose="02020603050405020304" pitchFamily="18" charset="0"/>
              <a:cs typeface="Times New Roman" panose="02020603050405020304" pitchFamily="18" charset="0"/>
            </a:endParaRPr>
          </a:p>
        </p:txBody>
      </p:sp>
      <p:graphicFrame>
        <p:nvGraphicFramePr>
          <p:cNvPr id="5" name="Content Placeholder 4">
            <a:extLst>
              <a:ext uri="{FF2B5EF4-FFF2-40B4-BE49-F238E27FC236}">
                <a16:creationId xmlns:a16="http://schemas.microsoft.com/office/drawing/2014/main" id="{811C2DE8-4567-438A-9486-934E45B58362}"/>
              </a:ext>
            </a:extLst>
          </p:cNvPr>
          <p:cNvGraphicFramePr>
            <a:graphicFrameLocks noGrp="1"/>
          </p:cNvGraphicFramePr>
          <p:nvPr>
            <p:ph sz="quarter" idx="13"/>
            <p:extLst>
              <p:ext uri="{D42A27DB-BD31-4B8C-83A1-F6EECF244321}">
                <p14:modId xmlns:p14="http://schemas.microsoft.com/office/powerpoint/2010/main" val="774136637"/>
              </p:ext>
            </p:extLst>
          </p:nvPr>
        </p:nvGraphicFramePr>
        <p:xfrm>
          <a:off x="1931894" y="2196353"/>
          <a:ext cx="9480177" cy="39758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63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62BD-E429-4385-BAEC-EC2981348459}"/>
              </a:ext>
            </a:extLst>
          </p:cNvPr>
          <p:cNvSpPr>
            <a:spLocks noGrp="1"/>
          </p:cNvSpPr>
          <p:nvPr>
            <p:ph type="title"/>
          </p:nvPr>
        </p:nvSpPr>
        <p:spPr>
          <a:xfrm>
            <a:off x="1484311" y="685801"/>
            <a:ext cx="10018713" cy="1001598"/>
          </a:xfrm>
        </p:spPr>
        <p:txBody>
          <a:bodyPr/>
          <a:lstStyle/>
          <a:p>
            <a:r>
              <a:rPr lang="en-US" dirty="0">
                <a:latin typeface="Times New Roman" panose="02020603050405020304" pitchFamily="18" charset="0"/>
                <a:cs typeface="Times New Roman" panose="02020603050405020304" pitchFamily="18" charset="0"/>
              </a:rPr>
              <a:t>Introduction</a:t>
            </a:r>
            <a:endParaRPr lang="en-PK"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47607800-6B3C-4EE1-BB8F-72285277FADA}"/>
              </a:ext>
            </a:extLst>
          </p:cNvPr>
          <p:cNvSpPr>
            <a:spLocks noGrp="1"/>
          </p:cNvSpPr>
          <p:nvPr>
            <p:ph sz="quarter" idx="13"/>
          </p:nvPr>
        </p:nvSpPr>
        <p:spPr>
          <a:xfrm>
            <a:off x="1484310" y="1985624"/>
            <a:ext cx="10308621" cy="4186575"/>
          </a:xfrm>
        </p:spPr>
        <p:txBody>
          <a:bodyPr>
            <a:normAutofit/>
          </a:bodyPr>
          <a:lstStyle/>
          <a:p>
            <a:r>
              <a:rPr lang="en-GB" dirty="0">
                <a:effectLst/>
                <a:latin typeface="Times New Roman" panose="02020603050405020304" pitchFamily="18" charset="0"/>
                <a:ea typeface="Calibri" panose="020F0502020204030204" pitchFamily="34" charset="0"/>
                <a:cs typeface="Times New Roman" panose="02020603050405020304" pitchFamily="18" charset="0"/>
              </a:rPr>
              <a:t>Organisation structure is one of the basic components of management that defines the distribution of tasks, responsibility, and authority within an organisation. </a:t>
            </a:r>
          </a:p>
          <a:p>
            <a:r>
              <a:rPr lang="en-GB" dirty="0">
                <a:effectLst/>
                <a:latin typeface="Times New Roman" panose="02020603050405020304" pitchFamily="18" charset="0"/>
                <a:ea typeface="Calibri" panose="020F0502020204030204" pitchFamily="34" charset="0"/>
                <a:cs typeface="Times New Roman" panose="02020603050405020304" pitchFamily="18" charset="0"/>
              </a:rPr>
              <a:t>It has an impact on communication, efficiency, and decision-making. </a:t>
            </a:r>
          </a:p>
          <a:p>
            <a:r>
              <a:rPr lang="en-GB" dirty="0">
                <a:effectLst/>
                <a:latin typeface="Times New Roman" panose="02020603050405020304" pitchFamily="18" charset="0"/>
                <a:ea typeface="Calibri" panose="020F0502020204030204" pitchFamily="34" charset="0"/>
                <a:cs typeface="Times New Roman" panose="02020603050405020304" pitchFamily="18" charset="0"/>
              </a:rPr>
              <a:t>The knowledge of various structural designs assists the organisations in running their operations effectively, adapting to change and accomplishing strategic goals, in the ever-competitive and dynamic business environment (Robbins and Coulter, 2021).</a:t>
            </a:r>
            <a:endParaRPr lang="en-PK"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PK"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765437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8F9B1389-5F09-412C-ACAC-6150D80AA904}"/>
              </a:ext>
            </a:extLst>
          </p:cNvPr>
          <p:cNvSpPr>
            <a:spLocks noGrp="1"/>
          </p:cNvSpPr>
          <p:nvPr>
            <p:ph type="body" idx="1"/>
          </p:nvPr>
        </p:nvSpPr>
        <p:spPr>
          <a:xfrm>
            <a:off x="1488812" y="720526"/>
            <a:ext cx="4607188" cy="576262"/>
          </a:xfrm>
        </p:spPr>
        <p:txBody>
          <a:bodyPr/>
          <a:lstStyle/>
          <a:p>
            <a:pPr algn="ctr"/>
            <a:r>
              <a:rPr lang="en-GB" b="1" dirty="0">
                <a:effectLst/>
                <a:latin typeface="Times New Roman" panose="02020603050405020304" pitchFamily="18" charset="0"/>
                <a:ea typeface="Times New Roman" panose="02020603050405020304" pitchFamily="18" charset="0"/>
                <a:cs typeface="Times New Roman" panose="02020603050405020304" pitchFamily="18" charset="0"/>
              </a:rPr>
              <a:t>Concept of Organisational Structure and Chart</a:t>
            </a:r>
            <a:endParaRPr lang="en-PK" b="1"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6" name="Content Placeholder 5">
            <a:extLst>
              <a:ext uri="{FF2B5EF4-FFF2-40B4-BE49-F238E27FC236}">
                <a16:creationId xmlns:a16="http://schemas.microsoft.com/office/drawing/2014/main" id="{16F5D413-6EB3-4F3F-BC04-189D43FD9FAD}"/>
              </a:ext>
            </a:extLst>
          </p:cNvPr>
          <p:cNvSpPr>
            <a:spLocks noGrp="1"/>
          </p:cNvSpPr>
          <p:nvPr>
            <p:ph sz="half" idx="2"/>
          </p:nvPr>
        </p:nvSpPr>
        <p:spPr>
          <a:xfrm>
            <a:off x="1712911" y="1687279"/>
            <a:ext cx="4607188" cy="3962399"/>
          </a:xfrm>
        </p:spPr>
        <p:txBody>
          <a:bodyPr>
            <a:noAutofit/>
          </a:bodyPr>
          <a:lstStyle/>
          <a:p>
            <a:pPr algn="just"/>
            <a:r>
              <a:rPr lang="en-GB" sz="2400" dirty="0">
                <a:effectLst/>
                <a:latin typeface="Times New Roman" panose="02020603050405020304" pitchFamily="18" charset="0"/>
                <a:ea typeface="Calibri" panose="020F0502020204030204" pitchFamily="34" charset="0"/>
                <a:cs typeface="Times New Roman" panose="02020603050405020304" pitchFamily="18" charset="0"/>
              </a:rPr>
              <a:t>Organisational structure is the official process that explains the way tasks, roles, and responsibilities are distributed, coordinated, and managed in an organisation (Robbins and Coulter, 2021). </a:t>
            </a:r>
          </a:p>
          <a:p>
            <a:pPr algn="just"/>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 visual representation of this structure is an organisational chart that depicts how positions are related to each other and the hierarchy.</a:t>
            </a:r>
            <a:endParaRPr lang="en-PK" sz="2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PK" sz="2400" dirty="0">
              <a:latin typeface="Times New Roman" panose="02020603050405020304" pitchFamily="18" charset="0"/>
              <a:cs typeface="Times New Roman" panose="02020603050405020304" pitchFamily="18" charset="0"/>
            </a:endParaRPr>
          </a:p>
        </p:txBody>
      </p:sp>
      <p:sp>
        <p:nvSpPr>
          <p:cNvPr id="7" name="Text Placeholder 6">
            <a:extLst>
              <a:ext uri="{FF2B5EF4-FFF2-40B4-BE49-F238E27FC236}">
                <a16:creationId xmlns:a16="http://schemas.microsoft.com/office/drawing/2014/main" id="{1560079B-D6E0-42FB-99DB-E93F30A1BC2B}"/>
              </a:ext>
            </a:extLst>
          </p:cNvPr>
          <p:cNvSpPr>
            <a:spLocks noGrp="1"/>
          </p:cNvSpPr>
          <p:nvPr>
            <p:ph type="body" sz="quarter" idx="3"/>
          </p:nvPr>
        </p:nvSpPr>
        <p:spPr>
          <a:xfrm>
            <a:off x="6880485" y="720526"/>
            <a:ext cx="4622537" cy="576262"/>
          </a:xfrm>
        </p:spPr>
        <p:txBody>
          <a:bodyPr/>
          <a:lstStyle/>
          <a:p>
            <a:pPr algn="ctr"/>
            <a:r>
              <a:rPr lang="en-GB" b="1" dirty="0">
                <a:effectLst/>
                <a:latin typeface="Times New Roman" panose="02020603050405020304" pitchFamily="18" charset="0"/>
                <a:ea typeface="Times New Roman" panose="02020603050405020304" pitchFamily="18" charset="0"/>
                <a:cs typeface="Times New Roman" panose="02020603050405020304" pitchFamily="18" charset="0"/>
              </a:rPr>
              <a:t>Importance of organisational structure </a:t>
            </a:r>
          </a:p>
        </p:txBody>
      </p:sp>
      <p:sp>
        <p:nvSpPr>
          <p:cNvPr id="8" name="Content Placeholder 7">
            <a:extLst>
              <a:ext uri="{FF2B5EF4-FFF2-40B4-BE49-F238E27FC236}">
                <a16:creationId xmlns:a16="http://schemas.microsoft.com/office/drawing/2014/main" id="{94396849-F8DE-4E8D-9E85-6AD1065600A2}"/>
              </a:ext>
            </a:extLst>
          </p:cNvPr>
          <p:cNvSpPr>
            <a:spLocks noGrp="1"/>
          </p:cNvSpPr>
          <p:nvPr>
            <p:ph sz="quarter" idx="4"/>
          </p:nvPr>
        </p:nvSpPr>
        <p:spPr>
          <a:xfrm>
            <a:off x="6744226" y="1687279"/>
            <a:ext cx="4895056" cy="3377937"/>
          </a:xfrm>
        </p:spPr>
        <p:txBody>
          <a:bodyPr>
            <a:noAutofit/>
          </a:bodyPr>
          <a:lstStyle/>
          <a:p>
            <a:pPr algn="just"/>
            <a:r>
              <a:rPr lang="en-GB" sz="2400" dirty="0">
                <a:effectLst/>
                <a:latin typeface="Times New Roman" panose="02020603050405020304" pitchFamily="18" charset="0"/>
                <a:ea typeface="Calibri" panose="020F0502020204030204" pitchFamily="34" charset="0"/>
                <a:cs typeface="Times New Roman" panose="02020603050405020304" pitchFamily="18" charset="0"/>
              </a:rPr>
              <a:t>The importance of the organisational structure lies in the fact that it improves efficiency, clarity of roles, and supports the strategic goals. </a:t>
            </a:r>
          </a:p>
          <a:p>
            <a:pPr algn="just"/>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An effective design enhances coordination and communication (Daft, 2021). </a:t>
            </a:r>
          </a:p>
          <a:p>
            <a:pPr algn="just"/>
            <a:r>
              <a:rPr lang="en-GB" sz="2400" dirty="0">
                <a:effectLst/>
                <a:latin typeface="Times New Roman" panose="02020603050405020304" pitchFamily="18" charset="0"/>
                <a:ea typeface="Calibri" panose="020F0502020204030204" pitchFamily="34" charset="0"/>
                <a:cs typeface="Times New Roman" panose="02020603050405020304" pitchFamily="18" charset="0"/>
              </a:rPr>
              <a:t>It also assists organisations to adjust to the changes in the environment. (Whittington et al., 2021).</a:t>
            </a:r>
            <a:endParaRPr lang="en-PK" sz="24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endParaRPr lang="en-PK"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09705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a:extLst>
              <a:ext uri="{FF2B5EF4-FFF2-40B4-BE49-F238E27FC236}">
                <a16:creationId xmlns:a16="http://schemas.microsoft.com/office/drawing/2014/main" id="{E01360EA-F20D-4189-9776-390FF9B5E6E2}"/>
              </a:ext>
            </a:extLst>
          </p:cNvPr>
          <p:cNvGraphicFramePr/>
          <p:nvPr>
            <p:extLst>
              <p:ext uri="{D42A27DB-BD31-4B8C-83A1-F6EECF244321}">
                <p14:modId xmlns:p14="http://schemas.microsoft.com/office/powerpoint/2010/main" val="292771882"/>
              </p:ext>
            </p:extLst>
          </p:nvPr>
        </p:nvGraphicFramePr>
        <p:xfrm>
          <a:off x="1881170" y="568837"/>
          <a:ext cx="9374433" cy="49175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900CDFC0-A6E6-44F0-9FF9-642E2887960B}"/>
              </a:ext>
            </a:extLst>
          </p:cNvPr>
          <p:cNvSpPr txBox="1"/>
          <p:nvPr/>
        </p:nvSpPr>
        <p:spPr>
          <a:xfrm>
            <a:off x="3660608" y="5486400"/>
            <a:ext cx="6093994" cy="461665"/>
          </a:xfrm>
          <a:prstGeom prst="rect">
            <a:avLst/>
          </a:prstGeom>
          <a:noFill/>
        </p:spPr>
        <p:txBody>
          <a:bodyPr wrap="square">
            <a:spAutoFit/>
          </a:bodyPr>
          <a:lstStyle/>
          <a:p>
            <a:pPr algn="ctr"/>
            <a:r>
              <a:rPr lang="en-US" sz="2400" dirty="0">
                <a:latin typeface="Times New Roman" panose="02020603050405020304" pitchFamily="18" charset="0"/>
                <a:cs typeface="Times New Roman" panose="02020603050405020304" pitchFamily="18" charset="0"/>
              </a:rPr>
              <a:t>Source: (SmartArt Created By Author)</a:t>
            </a:r>
            <a:endParaRPr lang="en-PK"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430172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818ED1A-85AB-4668-8546-11E95B4DFA82}"/>
              </a:ext>
            </a:extLst>
          </p:cNvPr>
          <p:cNvSpPr>
            <a:spLocks noGrp="1"/>
          </p:cNvSpPr>
          <p:nvPr>
            <p:ph type="title"/>
          </p:nvPr>
        </p:nvSpPr>
        <p:spPr>
          <a:xfrm>
            <a:off x="7008419" y="363499"/>
            <a:ext cx="3549121" cy="652806"/>
          </a:xfrm>
        </p:spPr>
        <p:txBody>
          <a:bodyPr>
            <a:normAutofit/>
          </a:bodyPr>
          <a:lstStyle/>
          <a:p>
            <a:r>
              <a:rPr lang="en-US" sz="2800" b="1" dirty="0">
                <a:latin typeface="Times New Roman" panose="02020603050405020304" pitchFamily="18" charset="0"/>
                <a:cs typeface="Times New Roman" panose="02020603050405020304" pitchFamily="18" charset="0"/>
              </a:rPr>
              <a:t>Functional Structure</a:t>
            </a:r>
            <a:endParaRPr lang="en-PK" sz="2800" b="1" dirty="0">
              <a:latin typeface="Times New Roman" panose="02020603050405020304" pitchFamily="18" charset="0"/>
              <a:cs typeface="Times New Roman" panose="02020603050405020304" pitchFamily="18" charset="0"/>
            </a:endParaRPr>
          </a:p>
        </p:txBody>
      </p:sp>
      <p:sp>
        <p:nvSpPr>
          <p:cNvPr id="5" name="Text Placeholder 4">
            <a:extLst>
              <a:ext uri="{FF2B5EF4-FFF2-40B4-BE49-F238E27FC236}">
                <a16:creationId xmlns:a16="http://schemas.microsoft.com/office/drawing/2014/main" id="{2E834CB4-4AA0-40F1-B69E-C4033A7FB940}"/>
              </a:ext>
            </a:extLst>
          </p:cNvPr>
          <p:cNvSpPr>
            <a:spLocks noGrp="1"/>
          </p:cNvSpPr>
          <p:nvPr>
            <p:ph type="body" sz="half" idx="2"/>
          </p:nvPr>
        </p:nvSpPr>
        <p:spPr>
          <a:xfrm>
            <a:off x="1383633" y="1016305"/>
            <a:ext cx="4547936" cy="4906055"/>
          </a:xfrm>
        </p:spPr>
        <p:txBody>
          <a:bodyPr>
            <a:noAutofit/>
          </a:bodyPr>
          <a:lstStyle/>
          <a:p>
            <a:pPr marL="285750" indent="-285750" algn="jus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 functional structure is a structure that groups employees under specialised areas like marketing, finance, human resources, and operations. </a:t>
            </a:r>
          </a:p>
          <a:p>
            <a:pPr marL="285750" indent="-285750" algn="jus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Power is centralised, and the Chief Executive Officer (CEO) is the highest person, followed by departmental managers, who then oversee their subordinates and ensure that organisational goals are realised effectively. </a:t>
            </a:r>
            <a:endParaRPr lang="en-PK" sz="2400" dirty="0">
              <a:latin typeface="Times New Roman" panose="02020603050405020304" pitchFamily="18" charset="0"/>
              <a:cs typeface="Times New Roman" panose="02020603050405020304" pitchFamily="18" charset="0"/>
            </a:endParaRPr>
          </a:p>
        </p:txBody>
      </p:sp>
      <p:pic>
        <p:nvPicPr>
          <p:cNvPr id="1026" name="Picture 2" descr="What Is a Functional Organizational Structure? - AIHR">
            <a:extLst>
              <a:ext uri="{FF2B5EF4-FFF2-40B4-BE49-F238E27FC236}">
                <a16:creationId xmlns:a16="http://schemas.microsoft.com/office/drawing/2014/main" id="{A06C6B32-A4C2-4AF9-B725-EAEB9725109B}"/>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2868" r="2468"/>
          <a:stretch/>
        </p:blipFill>
        <p:spPr bwMode="auto">
          <a:xfrm>
            <a:off x="6260433" y="1166472"/>
            <a:ext cx="5430253" cy="414405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3">
            <a:extLst>
              <a:ext uri="{FF2B5EF4-FFF2-40B4-BE49-F238E27FC236}">
                <a16:creationId xmlns:a16="http://schemas.microsoft.com/office/drawing/2014/main" id="{FCE4116B-007F-40BF-87B6-77A768164E8A}"/>
              </a:ext>
            </a:extLst>
          </p:cNvPr>
          <p:cNvSpPr>
            <a:spLocks noChangeArrowheads="1"/>
          </p:cNvSpPr>
          <p:nvPr/>
        </p:nvSpPr>
        <p:spPr bwMode="auto">
          <a:xfrm>
            <a:off x="7636548" y="5460695"/>
            <a:ext cx="2920992"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PK" altLang="en-PK"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r>
              <a:rPr kumimoji="0" lang="en-US" altLang="en-PK"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Source: </a:t>
            </a:r>
            <a:r>
              <a:rPr kumimoji="0" lang="en-PK" altLang="en-PK"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AIHR, 2025)</a:t>
            </a:r>
            <a:endParaRPr kumimoji="0" lang="en-PK" altLang="en-PK" sz="3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916660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7FA37-81EE-4C87-8C8C-F0CD0B4E1574}"/>
              </a:ext>
            </a:extLst>
          </p:cNvPr>
          <p:cNvSpPr>
            <a:spLocks noGrp="1"/>
          </p:cNvSpPr>
          <p:nvPr>
            <p:ph type="title"/>
          </p:nvPr>
        </p:nvSpPr>
        <p:spPr>
          <a:xfrm>
            <a:off x="6903507" y="242547"/>
            <a:ext cx="3549121" cy="1057275"/>
          </a:xfrm>
        </p:spPr>
        <p:txBody>
          <a:bodyPr>
            <a:normAutofit/>
          </a:bodyPr>
          <a:lstStyle/>
          <a:p>
            <a:r>
              <a:rPr lang="en-US" sz="2800" b="1" dirty="0">
                <a:latin typeface="Times New Roman" panose="02020603050405020304" pitchFamily="18" charset="0"/>
                <a:cs typeface="Times New Roman" panose="02020603050405020304" pitchFamily="18" charset="0"/>
              </a:rPr>
              <a:t>Divisional Structure</a:t>
            </a:r>
            <a:endParaRPr lang="en-PK" sz="2800" b="1" dirty="0">
              <a:latin typeface="Times New Roman" panose="02020603050405020304" pitchFamily="18" charset="0"/>
              <a:cs typeface="Times New Roman" panose="02020603050405020304" pitchFamily="18" charset="0"/>
            </a:endParaRPr>
          </a:p>
        </p:txBody>
      </p:sp>
      <p:sp>
        <p:nvSpPr>
          <p:cNvPr id="4" name="Text Placeholder 3">
            <a:extLst>
              <a:ext uri="{FF2B5EF4-FFF2-40B4-BE49-F238E27FC236}">
                <a16:creationId xmlns:a16="http://schemas.microsoft.com/office/drawing/2014/main" id="{7B5932C0-9377-4F0B-BEA4-E7E9D66BDE74}"/>
              </a:ext>
            </a:extLst>
          </p:cNvPr>
          <p:cNvSpPr>
            <a:spLocks noGrp="1"/>
          </p:cNvSpPr>
          <p:nvPr>
            <p:ph type="body" sz="half" idx="2"/>
          </p:nvPr>
        </p:nvSpPr>
        <p:spPr>
          <a:xfrm>
            <a:off x="1538666" y="1340451"/>
            <a:ext cx="4731505" cy="4758078"/>
          </a:xfrm>
        </p:spPr>
        <p:txBody>
          <a:bodyPr>
            <a:noAutofit/>
          </a:bodyPr>
          <a:lstStyle/>
          <a:p>
            <a:pPr marL="342900" indent="-342900" algn="jus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 divisional form of structure organises organisational activities in terms of products, services, geographical areas, or customers. </a:t>
            </a:r>
          </a:p>
          <a:p>
            <a:pPr marL="342900" indent="-342900" algn="jus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organisation has semi-autonomous units, each with its own departments like marketing, finance, and human resources, which are headed by the divisional managers reporting to the CEO. </a:t>
            </a:r>
          </a:p>
        </p:txBody>
      </p:sp>
      <p:pic>
        <p:nvPicPr>
          <p:cNvPr id="2050" name="Picture 2" descr="What Is a Divisional Structure? [+ Example] | HR Glossary - AIHR">
            <a:extLst>
              <a:ext uri="{FF2B5EF4-FFF2-40B4-BE49-F238E27FC236}">
                <a16:creationId xmlns:a16="http://schemas.microsoft.com/office/drawing/2014/main" id="{3A419A23-10A1-47BC-AE71-EA05B9C0FEA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433457" y="1547471"/>
            <a:ext cx="5364841" cy="414405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3">
            <a:extLst>
              <a:ext uri="{FF2B5EF4-FFF2-40B4-BE49-F238E27FC236}">
                <a16:creationId xmlns:a16="http://schemas.microsoft.com/office/drawing/2014/main" id="{A6954972-4322-4E4A-9CB0-B794B307EEF1}"/>
              </a:ext>
            </a:extLst>
          </p:cNvPr>
          <p:cNvSpPr>
            <a:spLocks noChangeArrowheads="1"/>
          </p:cNvSpPr>
          <p:nvPr/>
        </p:nvSpPr>
        <p:spPr bwMode="auto">
          <a:xfrm>
            <a:off x="7693698" y="5851220"/>
            <a:ext cx="2920992"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PK" altLang="en-PK"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r>
              <a:rPr kumimoji="0" lang="en-US" altLang="en-PK"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Source: </a:t>
            </a:r>
            <a:r>
              <a:rPr kumimoji="0" lang="en-PK" altLang="en-PK"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AIHR, 202</a:t>
            </a:r>
            <a:r>
              <a:rPr kumimoji="0" lang="en-US" altLang="en-PK"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4</a:t>
            </a:r>
            <a:r>
              <a:rPr kumimoji="0" lang="en-PK" altLang="en-PK"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PK" altLang="en-PK" sz="3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1911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9BB05-297D-41B8-A6AF-4A3F27EF2728}"/>
              </a:ext>
            </a:extLst>
          </p:cNvPr>
          <p:cNvSpPr>
            <a:spLocks noGrp="1"/>
          </p:cNvSpPr>
          <p:nvPr>
            <p:ph type="title"/>
          </p:nvPr>
        </p:nvSpPr>
        <p:spPr>
          <a:xfrm>
            <a:off x="7531135" y="1230086"/>
            <a:ext cx="3549121" cy="751114"/>
          </a:xfrm>
        </p:spPr>
        <p:txBody>
          <a:bodyPr>
            <a:normAutofit/>
          </a:bodyPr>
          <a:lstStyle/>
          <a:p>
            <a:r>
              <a:rPr lang="en-US" sz="2800" b="1" dirty="0">
                <a:latin typeface="Times New Roman" panose="02020603050405020304" pitchFamily="18" charset="0"/>
                <a:cs typeface="Times New Roman" panose="02020603050405020304" pitchFamily="18" charset="0"/>
              </a:rPr>
              <a:t>Matrix Structure</a:t>
            </a:r>
            <a:endParaRPr lang="en-PK" sz="2800" b="1" dirty="0">
              <a:latin typeface="Times New Roman" panose="02020603050405020304" pitchFamily="18" charset="0"/>
              <a:cs typeface="Times New Roman" panose="02020603050405020304" pitchFamily="18" charset="0"/>
            </a:endParaRPr>
          </a:p>
        </p:txBody>
      </p:sp>
      <p:sp>
        <p:nvSpPr>
          <p:cNvPr id="4" name="Text Placeholder 3">
            <a:extLst>
              <a:ext uri="{FF2B5EF4-FFF2-40B4-BE49-F238E27FC236}">
                <a16:creationId xmlns:a16="http://schemas.microsoft.com/office/drawing/2014/main" id="{2F231A5C-1276-4A2B-B042-6F8DB60E66B1}"/>
              </a:ext>
            </a:extLst>
          </p:cNvPr>
          <p:cNvSpPr>
            <a:spLocks noGrp="1"/>
          </p:cNvSpPr>
          <p:nvPr>
            <p:ph type="body" sz="half" idx="2"/>
          </p:nvPr>
        </p:nvSpPr>
        <p:spPr>
          <a:xfrm>
            <a:off x="1604393" y="957943"/>
            <a:ext cx="5003574" cy="5312229"/>
          </a:xfrm>
        </p:spPr>
        <p:txBody>
          <a:bodyPr>
            <a:noAutofit/>
          </a:bodyPr>
          <a:lstStyle/>
          <a:p>
            <a:pPr marL="285750" indent="-285750" algn="jus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The matrix structure is a blend of the functional and the divisional strategy, where the employees report to both a functional manager and a project or product manager. </a:t>
            </a:r>
          </a:p>
          <a:p>
            <a:pPr marL="285750" indent="-285750" algn="jus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This brings vertical and horizontal lines of authority in the organisation. </a:t>
            </a:r>
          </a:p>
          <a:p>
            <a:pPr marL="285750" indent="-285750" algn="just">
              <a:buFont typeface="Arial" panose="020B060402020202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This structure maximises flexibility and collaboration, whereby organisations can efficiently utilise resources on other projects.</a:t>
            </a:r>
            <a:endParaRPr lang="en-PK" sz="2400" dirty="0">
              <a:latin typeface="Times New Roman" panose="02020603050405020304" pitchFamily="18" charset="0"/>
              <a:cs typeface="Times New Roman" panose="02020603050405020304" pitchFamily="18" charset="0"/>
            </a:endParaRPr>
          </a:p>
        </p:txBody>
      </p:sp>
      <p:pic>
        <p:nvPicPr>
          <p:cNvPr id="3074" name="Picture 2" descr="Comprehensive elaboration of Matrix organizational structure">
            <a:extLst>
              <a:ext uri="{FF2B5EF4-FFF2-40B4-BE49-F238E27FC236}">
                <a16:creationId xmlns:a16="http://schemas.microsoft.com/office/drawing/2014/main" id="{191F196F-3473-4C71-B315-A5CE1489EC9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988695" y="2383971"/>
            <a:ext cx="4893552" cy="294836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3">
            <a:extLst>
              <a:ext uri="{FF2B5EF4-FFF2-40B4-BE49-F238E27FC236}">
                <a16:creationId xmlns:a16="http://schemas.microsoft.com/office/drawing/2014/main" id="{4F01BEBC-6300-4E9E-A841-20FC1477BD57}"/>
              </a:ext>
            </a:extLst>
          </p:cNvPr>
          <p:cNvSpPr>
            <a:spLocks noChangeArrowheads="1"/>
          </p:cNvSpPr>
          <p:nvPr/>
        </p:nvSpPr>
        <p:spPr bwMode="auto">
          <a:xfrm>
            <a:off x="7732342" y="5867696"/>
            <a:ext cx="2931123"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PK" altLang="en-PK"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r>
              <a:rPr kumimoji="0" lang="en-US" altLang="en-PK"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Source: Miller</a:t>
            </a:r>
            <a:r>
              <a:rPr kumimoji="0" lang="en-PK" altLang="en-PK"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a:t>
            </a:r>
            <a:r>
              <a:rPr lang="en-US" altLang="en-PK" sz="2400" dirty="0">
                <a:latin typeface="Times New Roman" panose="02020603050405020304" pitchFamily="18" charset="0"/>
                <a:cs typeface="Times New Roman" panose="02020603050405020304" pitchFamily="18" charset="0"/>
              </a:rPr>
              <a:t>2</a:t>
            </a:r>
            <a:r>
              <a:rPr kumimoji="0" lang="en-PK" altLang="en-PK"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PK" altLang="en-PK" sz="3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51611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9140264-6E3F-43AD-8DF8-8007341A6946}"/>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Comparison and Evaluation</a:t>
            </a:r>
            <a:endParaRPr lang="en-PK" dirty="0">
              <a:latin typeface="Times New Roman" panose="02020603050405020304" pitchFamily="18" charset="0"/>
              <a:cs typeface="Times New Roman" panose="02020603050405020304" pitchFamily="18" charset="0"/>
            </a:endParaRPr>
          </a:p>
        </p:txBody>
      </p:sp>
      <p:graphicFrame>
        <p:nvGraphicFramePr>
          <p:cNvPr id="9" name="Content Placeholder 8">
            <a:extLst>
              <a:ext uri="{FF2B5EF4-FFF2-40B4-BE49-F238E27FC236}">
                <a16:creationId xmlns:a16="http://schemas.microsoft.com/office/drawing/2014/main" id="{30F34646-4A68-4507-9298-F445353C23E2}"/>
              </a:ext>
            </a:extLst>
          </p:cNvPr>
          <p:cNvGraphicFramePr>
            <a:graphicFrameLocks noGrp="1"/>
          </p:cNvGraphicFramePr>
          <p:nvPr>
            <p:ph idx="1"/>
            <p:extLst>
              <p:ext uri="{D42A27DB-BD31-4B8C-83A1-F6EECF244321}">
                <p14:modId xmlns:p14="http://schemas.microsoft.com/office/powerpoint/2010/main" val="1344016697"/>
              </p:ext>
            </p:extLst>
          </p:nvPr>
        </p:nvGraphicFramePr>
        <p:xfrm>
          <a:off x="1647599" y="2340429"/>
          <a:ext cx="10018712" cy="3124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B7438B62-2225-4950-82A2-F5B9F2C71494}"/>
              </a:ext>
            </a:extLst>
          </p:cNvPr>
          <p:cNvSpPr txBox="1"/>
          <p:nvPr/>
        </p:nvSpPr>
        <p:spPr>
          <a:xfrm>
            <a:off x="3758580" y="5941367"/>
            <a:ext cx="6093994" cy="461665"/>
          </a:xfrm>
          <a:prstGeom prst="rect">
            <a:avLst/>
          </a:prstGeom>
          <a:noFill/>
        </p:spPr>
        <p:txBody>
          <a:bodyPr wrap="square">
            <a:spAutoFit/>
          </a:bodyPr>
          <a:lstStyle/>
          <a:p>
            <a:pPr algn="ctr"/>
            <a:r>
              <a:rPr lang="en-US" sz="2400" dirty="0">
                <a:latin typeface="Times New Roman" panose="02020603050405020304" pitchFamily="18" charset="0"/>
                <a:cs typeface="Times New Roman" panose="02020603050405020304" pitchFamily="18" charset="0"/>
              </a:rPr>
              <a:t>Source: (SmartArt Created By Author)</a:t>
            </a:r>
            <a:endParaRPr lang="en-PK"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343870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7F8A9-3F4E-476F-80BD-11B677A94946}"/>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Conclusion </a:t>
            </a:r>
            <a:endParaRPr lang="en-PK"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AB97387-1C73-457F-8044-EEE66FF944F5}"/>
              </a:ext>
            </a:extLst>
          </p:cNvPr>
          <p:cNvSpPr>
            <a:spLocks noGrp="1"/>
          </p:cNvSpPr>
          <p:nvPr>
            <p:ph idx="1"/>
          </p:nvPr>
        </p:nvSpPr>
        <p:spPr>
          <a:xfrm>
            <a:off x="1484310" y="2535023"/>
            <a:ext cx="10018713" cy="3124201"/>
          </a:xfrm>
        </p:spPr>
        <p:txBody>
          <a:bodyPr>
            <a:normAutofit/>
          </a:bodyPr>
          <a:lstStyle/>
          <a:p>
            <a:pPr marL="0" indent="0" algn="ctr">
              <a:buNone/>
            </a:pPr>
            <a:r>
              <a:rPr lang="en-GB" dirty="0">
                <a:effectLst/>
                <a:latin typeface="Times New Roman" panose="02020603050405020304" pitchFamily="18" charset="0"/>
                <a:ea typeface="Calibri" panose="020F0502020204030204" pitchFamily="34" charset="0"/>
                <a:cs typeface="Times New Roman" panose="02020603050405020304" pitchFamily="18" charset="0"/>
              </a:rPr>
              <a:t>To sum up, the organisational structure is very important in the development of communication, efficiency, and performance. All three structures of functional, divisional, and matrix structures have their advantages and frustrations. Organisations should be keen to choose a structure that best fits their strategic objectives and operational requirements. An effective architecture improves its coordination, flexibility, and sustainability.</a:t>
            </a:r>
            <a:endParaRPr lang="en-PK"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ctr">
              <a:buNone/>
            </a:pPr>
            <a:endParaRPr lang="en-PK"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417136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3AAF7-7FFA-4FF1-966E-402362C7A232}"/>
              </a:ext>
            </a:extLst>
          </p:cNvPr>
          <p:cNvSpPr>
            <a:spLocks noGrp="1"/>
          </p:cNvSpPr>
          <p:nvPr>
            <p:ph type="title"/>
          </p:nvPr>
        </p:nvSpPr>
        <p:spPr>
          <a:xfrm>
            <a:off x="1636255" y="70165"/>
            <a:ext cx="10018713" cy="802532"/>
          </a:xfrm>
        </p:spPr>
        <p:txBody>
          <a:bodyPr/>
          <a:lstStyle/>
          <a:p>
            <a:r>
              <a:rPr lang="en-US" dirty="0">
                <a:latin typeface="Times New Roman" panose="02020603050405020304" pitchFamily="18" charset="0"/>
                <a:cs typeface="Times New Roman" panose="02020603050405020304" pitchFamily="18" charset="0"/>
              </a:rPr>
              <a:t>References</a:t>
            </a:r>
            <a:endParaRPr lang="en-PK" dirty="0">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98C93027-2AC1-4B5E-B752-0A5A8449B267}"/>
              </a:ext>
            </a:extLst>
          </p:cNvPr>
          <p:cNvSpPr>
            <a:spLocks noGrp="1" noChangeArrowheads="1"/>
          </p:cNvSpPr>
          <p:nvPr>
            <p:ph idx="1"/>
          </p:nvPr>
        </p:nvSpPr>
        <p:spPr bwMode="auto">
          <a:xfrm>
            <a:off x="1900134" y="1149082"/>
            <a:ext cx="10122867" cy="57002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defTabSz="914400" eaLnBrk="0" fontAlgn="base" hangingPunct="0">
              <a:spcBef>
                <a:spcPct val="0"/>
              </a:spcBef>
              <a:spcAft>
                <a:spcPct val="0"/>
              </a:spcAft>
              <a:buClrTx/>
              <a:buSzTx/>
            </a:pP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AIHR (2024). </a:t>
            </a:r>
            <a:r>
              <a:rPr kumimoji="0" lang="en-PK" altLang="en-PK"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Divisional Structure</a:t>
            </a: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AIHR. Available at: https://www.aihr.com/hr-glossary/divisional-structure/ [Accessed 21 Mar. 2026].</a:t>
            </a:r>
          </a:p>
          <a:p>
            <a:pPr defTabSz="914400" eaLnBrk="0" fontAlgn="base" hangingPunct="0">
              <a:spcBef>
                <a:spcPct val="0"/>
              </a:spcBef>
              <a:spcAft>
                <a:spcPct val="0"/>
              </a:spcAft>
              <a:buClrTx/>
              <a:buSzTx/>
            </a:pP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AIHR (2025). </a:t>
            </a:r>
            <a:r>
              <a:rPr kumimoji="0" lang="en-PK" altLang="en-PK"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Functional Organizational Structure</a:t>
            </a: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AIHR. Available at: https://www.aihr.com/hr-glossary/functional-organizational-structure/ [Accessed 21 Mar. 2026].</a:t>
            </a:r>
          </a:p>
          <a:p>
            <a:pPr defTabSz="914400" eaLnBrk="0" fontAlgn="base" hangingPunct="0">
              <a:spcBef>
                <a:spcPct val="0"/>
              </a:spcBef>
              <a:spcAft>
                <a:spcPct val="0"/>
              </a:spcAft>
              <a:buClrTx/>
              <a:buSzTx/>
            </a:pP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Burton, R.M., </a:t>
            </a:r>
            <a:r>
              <a:rPr kumimoji="0" lang="en-PK" altLang="en-PK" sz="2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Obel</a:t>
            </a: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B. and </a:t>
            </a:r>
            <a:r>
              <a:rPr kumimoji="0" lang="en-PK" altLang="en-PK" sz="2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HåkonssonD.D</a:t>
            </a: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(2021). </a:t>
            </a:r>
            <a:r>
              <a:rPr kumimoji="0" lang="en-PK" altLang="en-PK"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Organizational design : a step-by-step approach</a:t>
            </a: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Cambridge, United Kingdom ; New York, Ny: Cambridge University Press.</a:t>
            </a:r>
          </a:p>
          <a:p>
            <a:pPr defTabSz="914400" eaLnBrk="0" fontAlgn="base" hangingPunct="0">
              <a:spcBef>
                <a:spcPct val="0"/>
              </a:spcBef>
              <a:spcAft>
                <a:spcPct val="0"/>
              </a:spcAft>
              <a:buClrTx/>
              <a:buSzTx/>
            </a:pP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Daft, R.L. (2021). </a:t>
            </a:r>
            <a:r>
              <a:rPr kumimoji="0" lang="en-PK" altLang="en-PK"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Organization Theory and Design</a:t>
            </a: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Toronto: Cengage Canada.</a:t>
            </a:r>
          </a:p>
          <a:p>
            <a:pPr defTabSz="914400" eaLnBrk="0" fontAlgn="base" hangingPunct="0">
              <a:spcBef>
                <a:spcPct val="0"/>
              </a:spcBef>
              <a:spcAft>
                <a:spcPct val="0"/>
              </a:spcAft>
              <a:buClrTx/>
              <a:buSzTx/>
            </a:pP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Kerzner, H. (2025). </a:t>
            </a:r>
            <a:r>
              <a:rPr kumimoji="0" lang="en-PK" altLang="en-PK"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Project management : a systems approach to planning, scheduling, and controlling</a:t>
            </a: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12th ed. Hoboken, N.J.: John Wiley &amp; Sons.</a:t>
            </a:r>
          </a:p>
          <a:p>
            <a:pPr defTabSz="914400" eaLnBrk="0" fontAlgn="base" hangingPunct="0">
              <a:spcBef>
                <a:spcPct val="0"/>
              </a:spcBef>
              <a:spcAft>
                <a:spcPct val="0"/>
              </a:spcAft>
              <a:buClrTx/>
              <a:buSzTx/>
            </a:pP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Miller, K. (2022). </a:t>
            </a:r>
            <a:r>
              <a:rPr kumimoji="0" lang="en-PK" altLang="en-PK"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Comprehensive elaboration of Matrix organizational structure</a:t>
            </a: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PK" altLang="en-PK" sz="2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Crowjack</a:t>
            </a: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https://crowjack.com/blog/strategy/organizational-structures/matrix [Accessed 21 Mar. 2026].</a:t>
            </a:r>
          </a:p>
          <a:p>
            <a:pPr defTabSz="914400" eaLnBrk="0" fontAlgn="base" hangingPunct="0">
              <a:spcBef>
                <a:spcPct val="0"/>
              </a:spcBef>
              <a:spcAft>
                <a:spcPct val="0"/>
              </a:spcAft>
              <a:buClrTx/>
              <a:buSzTx/>
            </a:pP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Robbins, S.P. and Coulter, M.K. (2021). </a:t>
            </a:r>
            <a:r>
              <a:rPr kumimoji="0" lang="en-PK" altLang="en-PK"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Management.</a:t>
            </a: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15th ed. Harlow, England: Pearson.</a:t>
            </a:r>
          </a:p>
          <a:p>
            <a:pPr defTabSz="914400" eaLnBrk="0" fontAlgn="base" hangingPunct="0">
              <a:spcBef>
                <a:spcPct val="0"/>
              </a:spcBef>
              <a:spcAft>
                <a:spcPct val="0"/>
              </a:spcAft>
              <a:buClrTx/>
              <a:buSzTx/>
            </a:pP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Schilling, M.A. (2023). </a:t>
            </a:r>
            <a:r>
              <a:rPr kumimoji="0" lang="en-PK" altLang="en-PK"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Strategic Management of Technological Innovation</a:t>
            </a: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7th ed. New York, Ny: </a:t>
            </a:r>
            <a:r>
              <a:rPr kumimoji="0" lang="en-PK" altLang="en-PK" sz="2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Mcgraw-Hill</a:t>
            </a: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Education.</a:t>
            </a:r>
          </a:p>
          <a:p>
            <a:pPr defTabSz="914400" eaLnBrk="0" fontAlgn="base" hangingPunct="0">
              <a:spcBef>
                <a:spcPct val="0"/>
              </a:spcBef>
              <a:spcAft>
                <a:spcPct val="0"/>
              </a:spcAft>
              <a:buClrTx/>
              <a:buSzTx/>
            </a:pP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Whittington, R., </a:t>
            </a:r>
            <a:r>
              <a:rPr kumimoji="0" lang="en-PK" altLang="en-PK" sz="2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Regnér</a:t>
            </a: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 Angwin, D., Johnson, G. and Scholes, K. (2021). </a:t>
            </a:r>
            <a:r>
              <a:rPr kumimoji="0" lang="en-PK" altLang="en-PK"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Fundamentals of Strategy PDF </a:t>
            </a:r>
            <a:r>
              <a:rPr kumimoji="0" lang="en-PK" altLang="en-PK" sz="20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Ebook</a:t>
            </a:r>
            <a:r>
              <a:rPr kumimoji="0" lang="en-PK" altLang="en-PK"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Harlow: Pearson Education, Limited.</a:t>
            </a:r>
          </a:p>
        </p:txBody>
      </p:sp>
    </p:spTree>
    <p:extLst>
      <p:ext uri="{BB962C8B-B14F-4D97-AF65-F5344CB8AC3E}">
        <p14:creationId xmlns:p14="http://schemas.microsoft.com/office/powerpoint/2010/main" val="4016945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D6630AA-0C65-4ED8-ACDD-3613D8BCE3EE}"/>
              </a:ext>
            </a:extLst>
          </p:cNvPr>
          <p:cNvSpPr>
            <a:spLocks noGrp="1"/>
          </p:cNvSpPr>
          <p:nvPr>
            <p:ph type="title"/>
          </p:nvPr>
        </p:nvSpPr>
        <p:spPr>
          <a:xfrm>
            <a:off x="1601045" y="2588734"/>
            <a:ext cx="10018709" cy="1468800"/>
          </a:xfrm>
        </p:spPr>
        <p:txBody>
          <a:bodyPr>
            <a:normAutofit/>
          </a:bodyPr>
          <a:lstStyle/>
          <a:p>
            <a:pPr algn="ctr"/>
            <a:r>
              <a:rPr lang="en-US" sz="6600" b="1" dirty="0">
                <a:latin typeface="Times New Roman" panose="02020603050405020304" pitchFamily="18" charset="0"/>
                <a:cs typeface="Times New Roman" panose="02020603050405020304" pitchFamily="18" charset="0"/>
              </a:rPr>
              <a:t>THANK YOU</a:t>
            </a:r>
            <a:endParaRPr lang="en-PK" sz="66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446292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110</TotalTime>
  <Words>2089</Words>
  <Application>Microsoft Macintosh PowerPoint</Application>
  <PresentationFormat>Widescreen</PresentationFormat>
  <Paragraphs>88</Paragraphs>
  <Slides>12</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Corbel</vt:lpstr>
      <vt:lpstr>Courier New</vt:lpstr>
      <vt:lpstr>Symbol</vt:lpstr>
      <vt:lpstr>Times New Roman</vt:lpstr>
      <vt:lpstr>Parallax</vt:lpstr>
      <vt:lpstr>DESIGNING ORGANIZATIONAL STRUCTURES</vt:lpstr>
      <vt:lpstr>Outline</vt:lpstr>
      <vt:lpstr>Introduction</vt:lpstr>
      <vt:lpstr>PowerPoint Presentation</vt:lpstr>
      <vt:lpstr>PowerPoint Presentation</vt:lpstr>
      <vt:lpstr>Functional Structure</vt:lpstr>
      <vt:lpstr>Divisional Structure</vt:lpstr>
      <vt:lpstr>Matrix Structure</vt:lpstr>
      <vt:lpstr>Comparison and Evaluation</vt:lpstr>
      <vt:lpstr>Conclusion </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DESIGNING ORGANIZATIONAL STRUCTURES</dc:title>
  <dc:creator>Syed Fasih</dc:creator>
  <cp:lastModifiedBy>Evamary Kimuena</cp:lastModifiedBy>
  <cp:revision>24</cp:revision>
  <dcterms:created xsi:type="dcterms:W3CDTF">2026-03-21T03:36:07Z</dcterms:created>
  <dcterms:modified xsi:type="dcterms:W3CDTF">2026-03-23T11:56:39Z</dcterms:modified>
</cp:coreProperties>
</file>