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977" r:id="rId1"/>
  </p:sldMasterIdLst>
  <p:notesMasterIdLst>
    <p:notesMasterId r:id="rId33"/>
  </p:notesMasterIdLst>
  <p:handoutMasterIdLst>
    <p:handoutMasterId r:id="rId34"/>
  </p:handoutMasterIdLst>
  <p:sldIdLst>
    <p:sldId id="293" r:id="rId2"/>
    <p:sldId id="297" r:id="rId3"/>
    <p:sldId id="274" r:id="rId4"/>
    <p:sldId id="260" r:id="rId5"/>
    <p:sldId id="290" r:id="rId6"/>
    <p:sldId id="261" r:id="rId7"/>
    <p:sldId id="262" r:id="rId8"/>
    <p:sldId id="264" r:id="rId9"/>
    <p:sldId id="265" r:id="rId10"/>
    <p:sldId id="283" r:id="rId11"/>
    <p:sldId id="267" r:id="rId12"/>
    <p:sldId id="299" r:id="rId13"/>
    <p:sldId id="285" r:id="rId14"/>
    <p:sldId id="276" r:id="rId15"/>
    <p:sldId id="292" r:id="rId16"/>
    <p:sldId id="275" r:id="rId17"/>
    <p:sldId id="295" r:id="rId18"/>
    <p:sldId id="296" r:id="rId19"/>
    <p:sldId id="278" r:id="rId20"/>
    <p:sldId id="294" r:id="rId21"/>
    <p:sldId id="268" r:id="rId22"/>
    <p:sldId id="277" r:id="rId23"/>
    <p:sldId id="269" r:id="rId24"/>
    <p:sldId id="286" r:id="rId25"/>
    <p:sldId id="279" r:id="rId26"/>
    <p:sldId id="270" r:id="rId27"/>
    <p:sldId id="291" r:id="rId28"/>
    <p:sldId id="271" r:id="rId29"/>
    <p:sldId id="287" r:id="rId30"/>
    <p:sldId id="272" r:id="rId31"/>
    <p:sldId id="284" r:id="rId32"/>
  </p:sldIdLst>
  <p:sldSz cx="9144000" cy="6858000" type="screen4x3"/>
  <p:notesSz cx="6858000" cy="9723438"/>
  <p:embeddedFontLst>
    <p:embeddedFont>
      <p:font typeface="ＭＳ Ｐゴシック" panose="020B0600070205080204" pitchFamily="34" charset="-128"/>
      <p:regular r:id="rId35"/>
    </p:embeddedFont>
    <p:embeddedFont>
      <p:font typeface="Calibri" panose="020F0502020204030204" pitchFamily="34" charset="0"/>
      <p:regular r:id="rId36"/>
      <p:bold r:id="rId37"/>
      <p:italic r:id="rId38"/>
      <p:boldItalic r:id="rId39"/>
    </p:embeddedFont>
    <p:embeddedFont>
      <p:font typeface="Century Gothic" panose="020B0502020202020204" pitchFamily="34" charset="0"/>
      <p:regular r:id="rId40"/>
      <p:bold r:id="rId41"/>
      <p:italic r:id="rId42"/>
      <p:boldItalic r:id="rId43"/>
    </p:embeddedFont>
    <p:embeddedFont>
      <p:font typeface="Wingdings 3" pitchFamily="2" charset="2"/>
      <p:regular r:id="rId44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4"/>
  </p:normalViewPr>
  <p:slideViewPr>
    <p:cSldViewPr>
      <p:cViewPr varScale="1">
        <p:scale>
          <a:sx n="121" d="100"/>
          <a:sy n="121" d="100"/>
        </p:scale>
        <p:origin x="1904" y="4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42" Type="http://schemas.openxmlformats.org/officeDocument/2006/relationships/font" Target="fonts/font8.fntdata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font" Target="fonts/font9.fntdata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4.fntdata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font" Target="fonts/font7.fntdata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775241BE-4E29-7741-C122-00F9A1BC412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D15F4703-AADC-C037-6633-27F77370F22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4" name="Rectangle 4">
            <a:extLst>
              <a:ext uri="{FF2B5EF4-FFF2-40B4-BE49-F238E27FC236}">
                <a16:creationId xmlns:a16="http://schemas.microsoft.com/office/drawing/2014/main" id="{AEF68B50-51B5-7305-EA26-9EC0C7C60DF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7F0011C3-D5D1-E671-2BF0-76883AFF62F1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/>
            </a:lvl1pPr>
          </a:lstStyle>
          <a:p>
            <a:fld id="{51B47056-CFFC-814B-8CEA-F2CE76CCAC1D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09C9CD-41D6-6648-A476-13EA007FD589}" type="datetimeFigureOut">
              <a:rPr lang="en-US" smtClean="0"/>
              <a:t>11/20/23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1425" y="1216025"/>
            <a:ext cx="4375150" cy="32813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79950"/>
            <a:ext cx="5486400" cy="38274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36075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236075"/>
            <a:ext cx="2971800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27BA67-47F7-AE44-8E6F-41F84938B2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48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27BA67-47F7-AE44-8E6F-41F84938B29D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55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A50A4-0E21-0949-A432-52A65BCBAB2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4573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1048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4A7EB4-EA71-434C-8A1D-CFFFCB53346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6763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5262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5935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12FA2D-519F-964A-BDF4-3D89E4656E5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230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48594-219D-7B46-853C-BA24765738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5759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8235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5974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2573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10634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230706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96947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1222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15494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14069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83578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24">
            <a:extLst>
              <a:ext uri="{FF2B5EF4-FFF2-40B4-BE49-F238E27FC236}">
                <a16:creationId xmlns:a16="http://schemas.microsoft.com/office/drawing/2014/main" id="{CD45C24B-1178-019B-B6DA-6D1CBDEEB1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5">
            <a:extLst>
              <a:ext uri="{FF2B5EF4-FFF2-40B4-BE49-F238E27FC236}">
                <a16:creationId xmlns:a16="http://schemas.microsoft.com/office/drawing/2014/main" id="{5B4C813E-CFCD-4F95-C4A1-94069A3BFF4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6">
            <a:extLst>
              <a:ext uri="{FF2B5EF4-FFF2-40B4-BE49-F238E27FC236}">
                <a16:creationId xmlns:a16="http://schemas.microsoft.com/office/drawing/2014/main" id="{41A333EC-1B6C-2BAA-A8FE-59FC3F9C42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A46FA91-9B22-9F40-A899-B1544BE5E34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313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AE81E-5B54-C540-9245-9F8F6F65D1D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99369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  <p:sldLayoutId id="2147483989" r:id="rId12"/>
    <p:sldLayoutId id="2147483990" r:id="rId13"/>
    <p:sldLayoutId id="2147483991" r:id="rId14"/>
    <p:sldLayoutId id="2147483992" r:id="rId15"/>
    <p:sldLayoutId id="2147483993" r:id="rId16"/>
    <p:sldLayoutId id="2147483994" r:id="rId17"/>
    <p:sldLayoutId id="2147483995" r:id="rId18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images.google.co.uk/imgres?imgurl=http://talks.php.net/presentations/slides/php5xml2/confused.gif&amp;imgrefurl=http://talks.php.net/show/php5xml2/1&amp;h=198&amp;w=200&amp;sz=17&amp;hl=en&amp;start=78&amp;tbnid=H3JDFwyRB2pUnM:&amp;tbnh=103&amp;tbnw=104&amp;prev=/images?q=confused&amp;start=60&amp;ndsp=20&amp;svnum=10&amp;hl=en&amp;lr=&amp;sa=N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images.google.co.uk/imgres?imgurl=http://www.ostomy-winnipeg.ca/woachain.gif&amp;imgrefurl=http://www.ostomy-winnipeg.ca/woa0300h.html&amp;h=243&amp;w=150&amp;sz=5&amp;hl=en&amp;start=15&amp;tbnid=VxJakfzSBxv1SM:&amp;tbnh=110&amp;tbnw=68&amp;prev=/images?q=broken+chain&amp;svnum=10&amp;hl=en&amp;lr=&amp;sa=G" TargetMode="External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2052" descr="Stack of magazines on table">
            <a:extLst>
              <a:ext uri="{FF2B5EF4-FFF2-40B4-BE49-F238E27FC236}">
                <a16:creationId xmlns:a16="http://schemas.microsoft.com/office/drawing/2014/main" id="{003E37A3-DFD2-FE50-84AA-09DA0F8B96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l="10836" r="163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50" name="Rectangle 2">
            <a:extLst>
              <a:ext uri="{FF2B5EF4-FFF2-40B4-BE49-F238E27FC236}">
                <a16:creationId xmlns:a16="http://schemas.microsoft.com/office/drawing/2014/main" id="{E3DACAF1-EC9E-5453-F7B1-71B7ED98B31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801291" y="723905"/>
            <a:ext cx="6619243" cy="332958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6100" dirty="0">
                <a:ea typeface="MS PGothic" pitchFamily="34" charset="-128"/>
              </a:rPr>
              <a:t>Writing a Literature Review Chapter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4695A9B8-BC6B-CB5E-B19A-6B9D81AB4F1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866216" y="4777380"/>
            <a:ext cx="6619243" cy="86142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1100">
                <a:ea typeface="+mn-ea"/>
                <a:cs typeface="+mn-cs"/>
              </a:rPr>
              <a:t>BMSS6007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100">
                <a:ea typeface="+mn-ea"/>
                <a:cs typeface="+mn-cs"/>
              </a:rPr>
              <a:t>Independent Project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100">
                <a:ea typeface="+mn-ea"/>
                <a:cs typeface="+mn-cs"/>
              </a:rPr>
              <a:t>Week 8 - Alison Connaughton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100">
              <a:ea typeface="+mn-ea"/>
              <a:cs typeface="+mn-cs"/>
            </a:endParaRP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>
            <a:extLst>
              <a:ext uri="{FF2B5EF4-FFF2-40B4-BE49-F238E27FC236}">
                <a16:creationId xmlns:a16="http://schemas.microsoft.com/office/drawing/2014/main" id="{43517152-222F-CFA1-0740-4F9E2B4C92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>
                <a:solidFill>
                  <a:srgbClr val="EBEBEB"/>
                </a:solidFill>
                <a:ea typeface="MS PGothic" pitchFamily="34" charset="-128"/>
              </a:rPr>
              <a:t>Aims of the Session: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3C65E44-7FAA-92D6-8284-8492AAC9AD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To examine key issues relating to writing a literature review.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To be aware of what should and should not be included in a literature review.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To provide suggestions and examples relating to structuring a literature review.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solidFill>
                  <a:srgbClr val="FFFFFF"/>
                </a:solidFill>
              </a:rPr>
              <a:t>To enable students to begin the process of writing a literature review.</a:t>
            </a: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FFFFFF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12299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93" name="Picture 12292" descr="Closeup of hands holding an open book">
            <a:extLst>
              <a:ext uri="{FF2B5EF4-FFF2-40B4-BE49-F238E27FC236}">
                <a16:creationId xmlns:a16="http://schemas.microsoft.com/office/drawing/2014/main" id="{6E113E13-0750-8723-1A40-2068F9C09A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195" r="33574" b="-2"/>
          <a:stretch/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FE4ACF60-666B-A79B-4809-B6F86D288B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Review of literature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BAAF8B84-BEC4-D34F-E994-DB060762D1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700" y="1628775"/>
            <a:ext cx="6711654" cy="4619631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en-GB" altLang="en-US" sz="4400" b="1" dirty="0">
                <a:solidFill>
                  <a:srgbClr val="FFFF66"/>
                </a:solidFill>
              </a:rPr>
              <a:t>General</a:t>
            </a:r>
          </a:p>
          <a:p>
            <a:pPr eaLnBrk="1" hangingPunct="1"/>
            <a:endParaRPr lang="en-GB" altLang="en-US" b="1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algn="ctr" eaLnBrk="1" hangingPunct="1">
              <a:buFontTx/>
              <a:buNone/>
            </a:pPr>
            <a:r>
              <a:rPr lang="en-GB" altLang="en-US" b="1" dirty="0">
                <a:solidFill>
                  <a:srgbClr val="00B0F0"/>
                </a:solidFill>
              </a:rPr>
              <a:t>Specific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4580" name="Line 4">
            <a:extLst>
              <a:ext uri="{FF2B5EF4-FFF2-40B4-BE49-F238E27FC236}">
                <a16:creationId xmlns:a16="http://schemas.microsoft.com/office/drawing/2014/main" id="{972D4ED1-A0C8-8F4D-1D44-DA27801507BB}"/>
              </a:ext>
            </a:extLst>
          </p:cNvPr>
          <p:cNvSpPr>
            <a:spLocks noChangeShapeType="1"/>
          </p:cNvSpPr>
          <p:nvPr/>
        </p:nvSpPr>
        <p:spPr bwMode="auto">
          <a:xfrm>
            <a:off x="4211960" y="2492635"/>
            <a:ext cx="0" cy="1872729"/>
          </a:xfrm>
          <a:prstGeom prst="line">
            <a:avLst/>
          </a:prstGeom>
          <a:noFill/>
          <a:ln w="79375">
            <a:solidFill>
              <a:schemeClr val="tx1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4347BD4-E680-84A8-2D4B-95DEE84511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1650" y="620688"/>
            <a:ext cx="8229600" cy="981075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FF00"/>
                </a:solidFill>
                <a:effectLst/>
              </a:rPr>
              <a:t>Review of literature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F110C95-F04D-960B-F69C-0337B97050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1650" y="1772816"/>
            <a:ext cx="8642350" cy="4607346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400" dirty="0">
                <a:ea typeface="MS PGothic" pitchFamily="34" charset="-128"/>
              </a:rPr>
              <a:t>This section should build on the concepts and issues introduced in the previous section.</a:t>
            </a:r>
          </a:p>
          <a:p>
            <a:pPr eaLnBrk="1" hangingPunct="1">
              <a:defRPr/>
            </a:pPr>
            <a:r>
              <a:rPr lang="en-US" altLang="en-US" sz="2400" dirty="0">
                <a:ea typeface="MS PGothic" pitchFamily="34" charset="-128"/>
              </a:rPr>
              <a:t>In this section the selected resources need to be expanded upon and critically reviewed.</a:t>
            </a:r>
          </a:p>
          <a:p>
            <a:pPr eaLnBrk="1" hangingPunct="1">
              <a:defRPr/>
            </a:pPr>
            <a:endParaRPr lang="en-US" altLang="en-US" sz="2400" dirty="0">
              <a:ea typeface="MS PGothic" pitchFamily="34" charset="-128"/>
            </a:endParaRPr>
          </a:p>
          <a:p>
            <a:pPr marL="0" indent="0" eaLnBrk="1" hangingPunct="1">
              <a:buFontTx/>
              <a:buNone/>
              <a:defRPr/>
            </a:pPr>
            <a:endParaRPr lang="en-US" altLang="en-US" sz="2400" dirty="0">
              <a:ea typeface="MS PGothic" pitchFamily="34" charset="-128"/>
            </a:endParaRPr>
          </a:p>
          <a:p>
            <a:pPr eaLnBrk="1" hangingPunct="1">
              <a:buFontTx/>
              <a:buNone/>
              <a:defRPr/>
            </a:pPr>
            <a:r>
              <a:rPr lang="en-US" altLang="en-US" sz="2400" dirty="0">
                <a:solidFill>
                  <a:srgbClr val="FFFF66"/>
                </a:solidFill>
                <a:ea typeface="MS PGothic" pitchFamily="34" charset="-128"/>
              </a:rPr>
              <a:t>You will only have introduced the general area and a few key pieces of research in the introduction.</a:t>
            </a:r>
          </a:p>
          <a:p>
            <a:pPr eaLnBrk="1" hangingPunct="1">
              <a:buFontTx/>
              <a:buNone/>
              <a:defRPr/>
            </a:pPr>
            <a:r>
              <a:rPr lang="en-US" altLang="en-US" sz="2400" dirty="0">
                <a:solidFill>
                  <a:srgbClr val="FFFF66"/>
                </a:solidFill>
                <a:ea typeface="MS PGothic" pitchFamily="34" charset="-128"/>
              </a:rPr>
              <a:t>Your literature review will require MANY more resources.</a:t>
            </a:r>
          </a:p>
          <a:p>
            <a:pPr eaLnBrk="1" hangingPunct="1">
              <a:buFontTx/>
              <a:buNone/>
              <a:defRPr/>
            </a:pPr>
            <a:endParaRPr lang="en-US" altLang="en-US" sz="1000" dirty="0">
              <a:solidFill>
                <a:srgbClr val="FFFF66"/>
              </a:solidFill>
              <a:ea typeface="MS PGothic" pitchFamily="34" charset="-128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8DF66-D722-8904-0C90-726C5ECCC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 dirty="0">
              <a:ea typeface="+mj-ea"/>
              <a:cs typeface="+mj-cs"/>
            </a:endParaRP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F02A5F02-AB1E-3DB6-6F42-349AA9656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11216"/>
          </a:xfrm>
        </p:spPr>
        <p:txBody>
          <a:bodyPr/>
          <a:lstStyle/>
          <a:p>
            <a:pPr eaLnBrk="1" hangingPunct="1"/>
            <a:r>
              <a:rPr lang="en-US" altLang="en-US" dirty="0"/>
              <a:t>The literature review gives a more substantial theoretical underpinning and review of previous research findings. </a:t>
            </a:r>
          </a:p>
          <a:p>
            <a:pPr lvl="1" eaLnBrk="1" hangingPunct="1"/>
            <a:r>
              <a:rPr lang="en-US" altLang="en-US" dirty="0"/>
              <a:t>E.g. SDT / TTM / SET within psychology.</a:t>
            </a:r>
          </a:p>
          <a:p>
            <a:pPr lvl="1"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Your literature search should have played an important role in the design of your project.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Be selective…Do not overload the reader with absolutely everything that you have found.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6D73EF9E-A075-6912-55AE-85CF3BCF9D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FF00"/>
                </a:solidFill>
                <a:effectLst/>
              </a:rPr>
              <a:t>Review of literature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2839E3B3-C356-B844-B8DA-0E6B20CD25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196752"/>
            <a:ext cx="8642350" cy="52562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Provide the reader with the necessary information to ensure that they understand why you have done what you have.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This normally involves giving the reader information about existing research and </a:t>
            </a:r>
            <a:r>
              <a:rPr lang="en-US" altLang="en-US" sz="2400" dirty="0">
                <a:solidFill>
                  <a:srgbClr val="FFFF66"/>
                </a:solidFill>
              </a:rPr>
              <a:t>why it is incomplete or unsatisfactory</a:t>
            </a:r>
            <a:r>
              <a:rPr lang="en-US" altLang="en-US" sz="2400" dirty="0"/>
              <a:t>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By critically reviewing the existing research, this enables you to show how your own study will contribute to the area or problem.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solidFill>
                  <a:srgbClr val="00B0F0"/>
                </a:solidFill>
              </a:rPr>
              <a:t>The last paragraph or so should serve as the transition to the specific details of your own study.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>
                <a:solidFill>
                  <a:srgbClr val="00B0F0"/>
                </a:solidFill>
              </a:rPr>
              <a:t>This section should re-state your aims for the study.</a:t>
            </a:r>
            <a:endParaRPr lang="en-GB" altLang="en-US" sz="2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6503AECD-2937-1D61-0076-3A0853333F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>
                <a:solidFill>
                  <a:srgbClr val="00FF00"/>
                </a:solidFill>
                <a:ea typeface="MS PGothic" pitchFamily="34" charset="-128"/>
              </a:rPr>
              <a:t>Referencing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6BDFE095-534F-1BE3-4073-17C8A29117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dirty="0">
                <a:ea typeface="MS PGothic" pitchFamily="34" charset="-128"/>
              </a:rPr>
              <a:t>Make sure that your referencing is up to scratch!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>
                <a:ea typeface="MS PGothic" pitchFamily="34" charset="-128"/>
              </a:rPr>
              <a:t>Library web page – referencing guide. 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endParaRPr lang="en-US" altLang="en-US" i="1" dirty="0">
              <a:ea typeface="MS PGothic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i="1" dirty="0">
                <a:ea typeface="MS PGothic" pitchFamily="34" charset="-128"/>
              </a:rPr>
              <a:t>Avoid common referencing errors as this will detract from the quality of your work.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altLang="en-US" dirty="0">
              <a:ea typeface="MS PGothic" pitchFamily="34" charset="-128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F2C37C9E-0825-2F7D-68D7-86E7105A5D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89693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>
                <a:solidFill>
                  <a:srgbClr val="00FF00"/>
                </a:solidFill>
                <a:ea typeface="MS PGothic" pitchFamily="34" charset="-128"/>
              </a:rPr>
              <a:t>In simple terms…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E048FB80-EE39-E38F-B7D8-9B89304055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8950" y="981075"/>
            <a:ext cx="8229600" cy="489902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US" altLang="en-US" sz="2400" dirty="0">
                <a:solidFill>
                  <a:srgbClr val="FFFF66"/>
                </a:solidFill>
                <a:ea typeface="MS PGothic" pitchFamily="34" charset="-128"/>
              </a:rPr>
              <a:t>When you have finished your literature review: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MS PGothic" pitchFamily="34" charset="-128"/>
              </a:rPr>
              <a:t>You should be an authority on your area of study!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MS PGothic" pitchFamily="34" charset="-128"/>
              </a:rPr>
              <a:t>You should know what the most recent research published in your area of study is…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>
                <a:ea typeface="MS PGothic" pitchFamily="34" charset="-128"/>
              </a:rPr>
              <a:t>You should be very aware of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000" dirty="0">
                <a:ea typeface="MS PGothic" pitchFamily="34" charset="-128"/>
              </a:rPr>
              <a:t>gaps in the research,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000" dirty="0">
                <a:ea typeface="MS PGothic" pitchFamily="34" charset="-128"/>
              </a:rPr>
              <a:t>practical implications,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000" dirty="0">
                <a:ea typeface="MS PGothic" pitchFamily="34" charset="-128"/>
              </a:rPr>
              <a:t>ideas for future research,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000" dirty="0">
                <a:ea typeface="MS PGothic" pitchFamily="34" charset="-128"/>
              </a:rPr>
              <a:t>based on what has been published.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 dirty="0">
              <a:ea typeface="MS PGothic" pitchFamily="34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400" dirty="0">
                <a:solidFill>
                  <a:srgbClr val="FFFF66"/>
                </a:solidFill>
                <a:ea typeface="MS PGothic" pitchFamily="34" charset="-128"/>
              </a:rPr>
              <a:t>In addition: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 dirty="0">
                <a:ea typeface="MS PGothic" pitchFamily="34" charset="-128"/>
              </a:rPr>
              <a:t>When a reader has read your literature review they should be familiar with the major theoretical and research work on that topic.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85" name="Picture 19484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9486" name="Picture 19485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9487" name="Oval 19486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9488" name="Picture 19487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9489" name="Picture 19488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9490" name="Rectangle 19489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491" name="Rectangle 19490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9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76B4D184-4A7E-68B8-84FF-A55FC97918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defRPr/>
            </a:pPr>
            <a:r>
              <a:rPr lang="en-US" altLang="en-US">
                <a:solidFill>
                  <a:srgbClr val="EBEBEB"/>
                </a:solidFill>
              </a:rPr>
              <a:t>Getting started!</a:t>
            </a:r>
          </a:p>
        </p:txBody>
      </p:sp>
      <p:sp>
        <p:nvSpPr>
          <p:cNvPr id="19493" name="Rectangle 1949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494" name="Freeform: Shape 19482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05753731-26A3-21C5-383A-DC503C5DBF82}"/>
              </a:ext>
            </a:extLst>
          </p:cNvPr>
          <p:cNvSpPr>
            <a:spLocks noChangeArrowheads="1"/>
          </p:cNvSpPr>
          <p:nvPr/>
        </p:nvSpPr>
        <p:spPr>
          <a:xfrm>
            <a:off x="572691" y="2854699"/>
            <a:ext cx="6167564" cy="3359834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1736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1736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1736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r>
              <a:rPr lang="en-GB" altLang="en-US" sz="173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There is so much research, where do I start?</a:t>
            </a: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868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r>
              <a:rPr lang="en-GB" altLang="en-US" sz="173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will need to organise what you have / plan to have, into clear and logical sections.</a:t>
            </a: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endParaRPr lang="en-GB" altLang="en-US" sz="868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283464">
              <a:lnSpc>
                <a:spcPct val="90000"/>
              </a:lnSpc>
              <a:spcAft>
                <a:spcPts val="600"/>
              </a:spcAft>
            </a:pPr>
            <a:r>
              <a:rPr lang="en-GB" altLang="en-US" sz="173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Sections can be distinct but they do need to link together in some way.</a:t>
            </a:r>
            <a:endParaRPr lang="en-GB" altLang="en-US" sz="2800" dirty="0"/>
          </a:p>
        </p:txBody>
      </p:sp>
      <p:pic>
        <p:nvPicPr>
          <p:cNvPr id="19460" name="Picture 5" descr="confused">
            <a:hlinkClick r:id="rId6"/>
            <a:extLst>
              <a:ext uri="{FF2B5EF4-FFF2-40B4-BE49-F238E27FC236}">
                <a16:creationId xmlns:a16="http://schemas.microsoft.com/office/drawing/2014/main" id="{037A6A19-9C43-6F91-49ED-356F24D3E9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33494" y="2400231"/>
            <a:ext cx="2597249" cy="180169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8700BD3-6C25-E07C-3D93-4AA8076C55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552" y="50700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Task (5-10 minutes):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073893F1-7A86-BA86-F88D-87624A1B46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50003"/>
            <a:ext cx="8229600" cy="469062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For your dissertation topic, write down all the different sections / topics that you think you need to include in your literature review…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If you are doing a narrative review – consider the sections you think you need to include for the main review.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solidFill>
                  <a:srgbClr val="FFFF66"/>
                </a:solidFill>
              </a:rPr>
              <a:t>You can do this in a list format or as outlined on the next slide (easy to show links between sections).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It does not matter that you do not know everything about your proposed topic at this stage… You have to start </a:t>
            </a:r>
            <a:r>
              <a:rPr lang="en-GB" altLang="en-US" sz="2800" i="1" u="sng" dirty="0"/>
              <a:t>somewhere</a:t>
            </a:r>
            <a:r>
              <a:rPr lang="en-GB" altLang="en-US" sz="2800" dirty="0"/>
              <a:t>!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You may decide later that: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/>
              <a:t> </a:t>
            </a:r>
            <a:r>
              <a:rPr lang="en-GB" altLang="en-US" sz="2400" dirty="0">
                <a:solidFill>
                  <a:srgbClr val="FFFF66"/>
                </a:solidFill>
              </a:rPr>
              <a:t>some are irrelevant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dirty="0">
                <a:solidFill>
                  <a:srgbClr val="FFFF66"/>
                </a:solidFill>
              </a:rPr>
              <a:t> you need to add some more topics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Line 27">
            <a:extLst>
              <a:ext uri="{FF2B5EF4-FFF2-40B4-BE49-F238E27FC236}">
                <a16:creationId xmlns:a16="http://schemas.microsoft.com/office/drawing/2014/main" id="{F0639B15-E024-22E8-662F-BC090234AE1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987675" y="3500438"/>
            <a:ext cx="11525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C73E3C69-EBB6-4801-AB90-ACB858920B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6794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>
                <a:solidFill>
                  <a:srgbClr val="00FF00"/>
                </a:solidFill>
                <a:ea typeface="MS PGothic" pitchFamily="34" charset="-128"/>
              </a:rPr>
              <a:t> Map</a:t>
            </a:r>
          </a:p>
        </p:txBody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EEC511F5-A355-5115-4DA1-DE937F69AAD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36587" y="1268414"/>
            <a:ext cx="8229600" cy="4899025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13316" name="Oval 4">
            <a:extLst>
              <a:ext uri="{FF2B5EF4-FFF2-40B4-BE49-F238E27FC236}">
                <a16:creationId xmlns:a16="http://schemas.microsoft.com/office/drawing/2014/main" id="{FFCFD487-DCAC-E4FF-B78F-9BDE7BED2A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0113" y="1412875"/>
            <a:ext cx="1655762" cy="13684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A</a:t>
            </a:r>
          </a:p>
        </p:txBody>
      </p:sp>
      <p:sp>
        <p:nvSpPr>
          <p:cNvPr id="13317" name="Oval 5">
            <a:extLst>
              <a:ext uri="{FF2B5EF4-FFF2-40B4-BE49-F238E27FC236}">
                <a16:creationId xmlns:a16="http://schemas.microsoft.com/office/drawing/2014/main" id="{68FB5340-91FA-62E4-7C60-A7DB027553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63938" y="981075"/>
            <a:ext cx="1655762" cy="15113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B</a:t>
            </a:r>
          </a:p>
        </p:txBody>
      </p:sp>
      <p:sp>
        <p:nvSpPr>
          <p:cNvPr id="13318" name="Oval 6">
            <a:extLst>
              <a:ext uri="{FF2B5EF4-FFF2-40B4-BE49-F238E27FC236}">
                <a16:creationId xmlns:a16="http://schemas.microsoft.com/office/drawing/2014/main" id="{BA7F18F4-593C-8FBE-6516-CA0CEDE967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1913" y="3789363"/>
            <a:ext cx="1944687" cy="1727200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>
                <a:solidFill>
                  <a:schemeClr val="bg1"/>
                </a:solidFill>
              </a:rPr>
              <a:t>Theory</a:t>
            </a:r>
          </a:p>
        </p:txBody>
      </p:sp>
      <p:sp>
        <p:nvSpPr>
          <p:cNvPr id="13319" name="Oval 7">
            <a:extLst>
              <a:ext uri="{FF2B5EF4-FFF2-40B4-BE49-F238E27FC236}">
                <a16:creationId xmlns:a16="http://schemas.microsoft.com/office/drawing/2014/main" id="{D7CA9B8D-8FE7-BB58-70B0-A1D5361FB4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67625" y="260350"/>
            <a:ext cx="1476375" cy="16557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F</a:t>
            </a:r>
          </a:p>
        </p:txBody>
      </p:sp>
      <p:sp>
        <p:nvSpPr>
          <p:cNvPr id="13320" name="Oval 8">
            <a:extLst>
              <a:ext uri="{FF2B5EF4-FFF2-40B4-BE49-F238E27FC236}">
                <a16:creationId xmlns:a16="http://schemas.microsoft.com/office/drawing/2014/main" id="{EB211BFF-1C0B-8FD5-8C8C-C57E46D1B1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0788" y="404813"/>
            <a:ext cx="1223962" cy="15113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E</a:t>
            </a:r>
          </a:p>
        </p:txBody>
      </p:sp>
      <p:sp>
        <p:nvSpPr>
          <p:cNvPr id="13321" name="Oval 9">
            <a:extLst>
              <a:ext uri="{FF2B5EF4-FFF2-40B4-BE49-F238E27FC236}">
                <a16:creationId xmlns:a16="http://schemas.microsoft.com/office/drawing/2014/main" id="{053C7956-A98C-8425-FE68-758EBD18AB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0425" y="4149725"/>
            <a:ext cx="1944688" cy="18716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C</a:t>
            </a:r>
          </a:p>
        </p:txBody>
      </p:sp>
      <p:sp>
        <p:nvSpPr>
          <p:cNvPr id="13322" name="Rectangle 10">
            <a:extLst>
              <a:ext uri="{FF2B5EF4-FFF2-40B4-BE49-F238E27FC236}">
                <a16:creationId xmlns:a16="http://schemas.microsoft.com/office/drawing/2014/main" id="{A6FC3A31-CC97-D951-DE73-3F8453BB7E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7175" y="2781300"/>
            <a:ext cx="2305050" cy="792163"/>
          </a:xfrm>
          <a:prstGeom prst="rect">
            <a:avLst/>
          </a:prstGeom>
          <a:solidFill>
            <a:srgbClr val="FFCC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>
                <a:solidFill>
                  <a:schemeClr val="bg1"/>
                </a:solidFill>
              </a:rPr>
              <a:t>Dissertation Topic</a:t>
            </a:r>
          </a:p>
        </p:txBody>
      </p:sp>
      <p:sp>
        <p:nvSpPr>
          <p:cNvPr id="13324" name="Oval 12">
            <a:extLst>
              <a:ext uri="{FF2B5EF4-FFF2-40B4-BE49-F238E27FC236}">
                <a16:creationId xmlns:a16="http://schemas.microsoft.com/office/drawing/2014/main" id="{7C860EED-51EF-35F7-A4B3-8B7DA530F9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7175" y="4581525"/>
            <a:ext cx="1368425" cy="15113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D</a:t>
            </a:r>
          </a:p>
        </p:txBody>
      </p:sp>
      <p:sp>
        <p:nvSpPr>
          <p:cNvPr id="13325" name="Oval 13">
            <a:extLst>
              <a:ext uri="{FF2B5EF4-FFF2-40B4-BE49-F238E27FC236}">
                <a16:creationId xmlns:a16="http://schemas.microsoft.com/office/drawing/2014/main" id="{257D4B6A-B5DC-1B7F-CA0A-A2DC5E2D8E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08850" y="2565400"/>
            <a:ext cx="1008063" cy="10795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1800" b="0"/>
              <a:t>G</a:t>
            </a:r>
          </a:p>
        </p:txBody>
      </p:sp>
      <p:sp>
        <p:nvSpPr>
          <p:cNvPr id="13338" name="Line 26">
            <a:extLst>
              <a:ext uri="{FF2B5EF4-FFF2-40B4-BE49-F238E27FC236}">
                <a16:creationId xmlns:a16="http://schemas.microsoft.com/office/drawing/2014/main" id="{88CE4BE0-F03C-93FE-B67A-4DAC359682E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932363" y="3573463"/>
            <a:ext cx="71437" cy="1008062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0" name="Line 28">
            <a:extLst>
              <a:ext uri="{FF2B5EF4-FFF2-40B4-BE49-F238E27FC236}">
                <a16:creationId xmlns:a16="http://schemas.microsoft.com/office/drawing/2014/main" id="{B15E2317-A23E-9043-A66B-DE58D13FEB6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484438" y="2349500"/>
            <a:ext cx="1582737" cy="719138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1" name="Line 29">
            <a:extLst>
              <a:ext uri="{FF2B5EF4-FFF2-40B4-BE49-F238E27FC236}">
                <a16:creationId xmlns:a16="http://schemas.microsoft.com/office/drawing/2014/main" id="{85137D1A-B1FE-970D-F61D-13938B574DF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643438" y="2492375"/>
            <a:ext cx="0" cy="215900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2" name="Line 30">
            <a:extLst>
              <a:ext uri="{FF2B5EF4-FFF2-40B4-BE49-F238E27FC236}">
                <a16:creationId xmlns:a16="http://schemas.microsoft.com/office/drawing/2014/main" id="{85E81C8B-B948-BC7B-2A48-B779A825D1D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48263" y="1196975"/>
            <a:ext cx="1152525" cy="215900"/>
          </a:xfrm>
          <a:prstGeom prst="line">
            <a:avLst/>
          </a:prstGeom>
          <a:noFill/>
          <a:ln w="9525">
            <a:solidFill>
              <a:srgbClr val="FFFF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3" name="Line 31">
            <a:extLst>
              <a:ext uri="{FF2B5EF4-FFF2-40B4-BE49-F238E27FC236}">
                <a16:creationId xmlns:a16="http://schemas.microsoft.com/office/drawing/2014/main" id="{27A16CF2-EA86-306F-2940-D2EE8DE36603}"/>
              </a:ext>
            </a:extLst>
          </p:cNvPr>
          <p:cNvSpPr>
            <a:spLocks noChangeShapeType="1"/>
          </p:cNvSpPr>
          <p:nvPr/>
        </p:nvSpPr>
        <p:spPr bwMode="auto">
          <a:xfrm>
            <a:off x="7524750" y="1052513"/>
            <a:ext cx="142875" cy="0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4" name="Line 32">
            <a:extLst>
              <a:ext uri="{FF2B5EF4-FFF2-40B4-BE49-F238E27FC236}">
                <a16:creationId xmlns:a16="http://schemas.microsoft.com/office/drawing/2014/main" id="{A3BD6966-F874-9312-80F6-A6B282127E3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372225" y="2924175"/>
            <a:ext cx="936625" cy="73025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5" name="Line 33">
            <a:extLst>
              <a:ext uri="{FF2B5EF4-FFF2-40B4-BE49-F238E27FC236}">
                <a16:creationId xmlns:a16="http://schemas.microsoft.com/office/drawing/2014/main" id="{0C65EEE8-667D-5703-C3B3-EE2A60A77308}"/>
              </a:ext>
            </a:extLst>
          </p:cNvPr>
          <p:cNvSpPr>
            <a:spLocks noChangeShapeType="1"/>
          </p:cNvSpPr>
          <p:nvPr/>
        </p:nvSpPr>
        <p:spPr bwMode="auto">
          <a:xfrm>
            <a:off x="6156325" y="3573463"/>
            <a:ext cx="287338" cy="647700"/>
          </a:xfrm>
          <a:prstGeom prst="line">
            <a:avLst/>
          </a:prstGeom>
          <a:noFill/>
          <a:ln w="9525">
            <a:solidFill>
              <a:srgbClr val="FFFF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6" name="Line 34">
            <a:extLst>
              <a:ext uri="{FF2B5EF4-FFF2-40B4-BE49-F238E27FC236}">
                <a16:creationId xmlns:a16="http://schemas.microsoft.com/office/drawing/2014/main" id="{A3DCB299-418B-D9B4-9A35-3200EDD9D44C}"/>
              </a:ext>
            </a:extLst>
          </p:cNvPr>
          <p:cNvSpPr>
            <a:spLocks noChangeShapeType="1"/>
          </p:cNvSpPr>
          <p:nvPr/>
        </p:nvSpPr>
        <p:spPr bwMode="auto">
          <a:xfrm>
            <a:off x="3132138" y="5157788"/>
            <a:ext cx="935037" cy="142875"/>
          </a:xfrm>
          <a:prstGeom prst="line">
            <a:avLst/>
          </a:prstGeom>
          <a:noFill/>
          <a:ln w="9525">
            <a:solidFill>
              <a:srgbClr val="FF66CC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3347" name="Line 35">
            <a:extLst>
              <a:ext uri="{FF2B5EF4-FFF2-40B4-BE49-F238E27FC236}">
                <a16:creationId xmlns:a16="http://schemas.microsoft.com/office/drawing/2014/main" id="{87F09C34-764A-6606-18DD-853865FA44C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8027988" y="1989138"/>
            <a:ext cx="215900" cy="576262"/>
          </a:xfrm>
          <a:prstGeom prst="line">
            <a:avLst/>
          </a:prstGeom>
          <a:noFill/>
          <a:ln w="9525">
            <a:solidFill>
              <a:srgbClr val="FF00FF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1332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3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3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13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13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13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13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 animBg="1"/>
      <p:bldP spid="13317" grpId="0" animBg="1"/>
      <p:bldP spid="13318" grpId="0" animBg="1"/>
      <p:bldP spid="13319" grpId="0" animBg="1"/>
      <p:bldP spid="13320" grpId="0" animBg="1"/>
      <p:bldP spid="13321" grpId="0" animBg="1"/>
      <p:bldP spid="13322" grpId="0" animBg="1"/>
      <p:bldP spid="13324" grpId="0" animBg="1"/>
      <p:bldP spid="133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7CBA1877-CDE2-3EC9-CF92-37EB0EB471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18864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Task (5-10 minutes):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38BFEDB3-9648-7BEE-34F3-48875A2E27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556792"/>
            <a:ext cx="8229600" cy="44958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>
                <a:ea typeface="MS PGothic" pitchFamily="34" charset="-128"/>
              </a:rPr>
              <a:t>For your dissertation topic, write down all the different sections / topics that you think you need to include in your literature review…</a:t>
            </a:r>
          </a:p>
          <a:p>
            <a:pPr>
              <a:lnSpc>
                <a:spcPct val="80000"/>
              </a:lnSpc>
              <a:defRPr/>
            </a:pPr>
            <a:endParaRPr lang="en-GB" altLang="en-US" sz="2800" dirty="0"/>
          </a:p>
          <a:p>
            <a:pPr>
              <a:lnSpc>
                <a:spcPct val="80000"/>
              </a:lnSpc>
              <a:defRPr/>
            </a:pPr>
            <a:r>
              <a:rPr lang="en-GB" altLang="en-US" sz="2800" dirty="0"/>
              <a:t>If you are doing a narrative review – consider the sections you think you need to include for the main review.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>
                <a:ea typeface="MS PGothic" pitchFamily="34" charset="-128"/>
              </a:rPr>
              <a:t>It does not matter that you do not know everything about your proposed topic at this stage… You have to start </a:t>
            </a:r>
            <a:r>
              <a:rPr lang="en-GB" altLang="en-US" sz="2800" i="1" u="sng" dirty="0">
                <a:ea typeface="MS PGothic" pitchFamily="34" charset="-128"/>
              </a:rPr>
              <a:t>somewhere</a:t>
            </a:r>
            <a:r>
              <a:rPr lang="en-GB" altLang="en-US" sz="2800" dirty="0">
                <a:ea typeface="MS PGothic" pitchFamily="34" charset="-128"/>
              </a:rPr>
              <a:t>!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>
                <a:ea typeface="MS PGothic" pitchFamily="34" charset="-128"/>
              </a:rPr>
              <a:t>You may decide later that: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400" dirty="0">
                <a:ea typeface="MS PGothic" pitchFamily="34" charset="-128"/>
              </a:rPr>
              <a:t> </a:t>
            </a:r>
            <a:r>
              <a:rPr lang="en-GB" altLang="en-US" sz="2400" dirty="0">
                <a:solidFill>
                  <a:srgbClr val="FFFF66"/>
                </a:solidFill>
                <a:ea typeface="MS PGothic" pitchFamily="34" charset="-128"/>
              </a:rPr>
              <a:t>some are irrelevant 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400" dirty="0">
                <a:solidFill>
                  <a:srgbClr val="FFFF66"/>
                </a:solidFill>
                <a:ea typeface="MS PGothic" pitchFamily="34" charset="-128"/>
              </a:rPr>
              <a:t> you need to add some more topics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741912FF-CBF7-1813-B503-C85760D269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5" y="-15750"/>
            <a:ext cx="7776864" cy="140053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The importance of each section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13AF7255-BABB-9112-B432-B0A639563F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628800"/>
            <a:ext cx="8229600" cy="4824536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Work out how long your literature review should be. (2000 words approx. / 5000 for NR)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How important are the sections (some will be vital / others may just need a brief mention).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Allocate a rough word count to each section (remember this is a </a:t>
            </a:r>
            <a:r>
              <a:rPr lang="en-GB" altLang="en-US" sz="2800" dirty="0">
                <a:solidFill>
                  <a:srgbClr val="00FF00"/>
                </a:solidFill>
              </a:rPr>
              <a:t>ROUGH</a:t>
            </a:r>
            <a:r>
              <a:rPr lang="en-GB" altLang="en-US" sz="2800" dirty="0"/>
              <a:t> guide to get you started).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>
                <a:solidFill>
                  <a:srgbClr val="00FF00"/>
                </a:solidFill>
              </a:rPr>
              <a:t>Important Point: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 dirty="0"/>
              <a:t>Remember that everyone works in different ways… </a:t>
            </a:r>
            <a:r>
              <a:rPr lang="en-GB" altLang="en-US" sz="2800" b="1" dirty="0"/>
              <a:t>You do not HAVE to work this way.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These are ideas of which you may decide to follow </a:t>
            </a:r>
            <a:r>
              <a:rPr lang="en-GB" altLang="en-US" sz="2800" i="1" dirty="0">
                <a:solidFill>
                  <a:srgbClr val="FFFF66"/>
                </a:solidFill>
              </a:rPr>
              <a:t>ALL, SOME or NONE</a:t>
            </a:r>
            <a:r>
              <a:rPr lang="en-GB" altLang="en-US" sz="2800" dirty="0"/>
              <a:t> of them!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77A8BAC8-88DE-C984-BB14-817094B3261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Task: 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529002AF-7580-65CE-B1CA-191EA3C42E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7700" y="2052925"/>
            <a:ext cx="7632732" cy="4195481"/>
          </a:xfrm>
        </p:spPr>
        <p:txBody>
          <a:bodyPr/>
          <a:lstStyle/>
          <a:p>
            <a:pPr eaLnBrk="1" hangingPunct="1"/>
            <a:r>
              <a:rPr lang="en-GB" altLang="en-US" dirty="0"/>
              <a:t>You have </a:t>
            </a:r>
            <a:r>
              <a:rPr lang="en-GB" altLang="en-US" dirty="0">
                <a:solidFill>
                  <a:srgbClr val="FFFF66"/>
                </a:solidFill>
              </a:rPr>
              <a:t>5-10 minutes </a:t>
            </a:r>
            <a:r>
              <a:rPr lang="en-GB" altLang="en-US" dirty="0"/>
              <a:t>to decide upon a logical order for the topics that have been given on the next slide. </a:t>
            </a:r>
          </a:p>
          <a:p>
            <a:pPr eaLnBrk="1" hangingPunct="1"/>
            <a:r>
              <a:rPr lang="en-GB" altLang="en-US" dirty="0"/>
              <a:t>Remember that you should be moving from </a:t>
            </a:r>
            <a:r>
              <a:rPr lang="en-GB" altLang="en-US" dirty="0">
                <a:solidFill>
                  <a:srgbClr val="FFFF66"/>
                </a:solidFill>
              </a:rPr>
              <a:t>general research</a:t>
            </a:r>
            <a:r>
              <a:rPr lang="en-GB" altLang="en-US" dirty="0"/>
              <a:t> through to addressing the </a:t>
            </a:r>
            <a:r>
              <a:rPr lang="en-GB" altLang="en-US" dirty="0">
                <a:solidFill>
                  <a:srgbClr val="FFFF66"/>
                </a:solidFill>
              </a:rPr>
              <a:t>most specific</a:t>
            </a:r>
            <a:r>
              <a:rPr lang="en-GB" altLang="en-US" dirty="0"/>
              <a:t> to your question last…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F6EFF-4D07-0316-FFA3-C006E1328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626135"/>
            <a:ext cx="7055380" cy="1400530"/>
          </a:xfrm>
        </p:spPr>
        <p:txBody>
          <a:bodyPr/>
          <a:lstStyle/>
          <a:p>
            <a:pPr>
              <a:defRPr/>
            </a:pPr>
            <a:r>
              <a:rPr lang="en-GB" sz="2000" dirty="0">
                <a:effectLst/>
                <a:ea typeface="MS PGothic" pitchFamily="34" charset="-128"/>
              </a:rPr>
              <a:t>The Relationship between nutrition knowledge, nutrient intake and eating behaviour in trained gym users, comparing Male and Female students.</a:t>
            </a:r>
            <a:endParaRPr lang="en-GB" sz="2000" dirty="0">
              <a:ea typeface="MS PGothic" pitchFamily="34" charset="-128"/>
              <a:cs typeface="+mj-cs"/>
            </a:endParaRP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E36C9445-F247-B601-211E-83926857C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052925"/>
            <a:ext cx="8352928" cy="4544427"/>
          </a:xfrm>
        </p:spPr>
        <p:txBody>
          <a:bodyPr>
            <a:normAutofit fontScale="85000" lnSpcReduction="10000"/>
          </a:bodyPr>
          <a:lstStyle/>
          <a:p>
            <a:r>
              <a:rPr lang="en-US" altLang="en-US" sz="2000" dirty="0"/>
              <a:t>Literature Review Topics: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Aims of the study.</a:t>
            </a:r>
            <a:endParaRPr lang="en-US" altLang="en-US" sz="2000" dirty="0">
              <a:solidFill>
                <a:srgbClr val="FFFF00"/>
              </a:solidFill>
            </a:endParaRP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Links between nutrition knowledge and practice for student athletes.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Importance of a good diet / issues of a poor diet for athletes / exercisers in particular. 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Links between exercising and disordered eating / poor body image. 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Issues associated with a poor diet general population.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Introductory paragraph outlining content to be covered in the review.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Nutrition habits of student athletes. 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The overall importance and benefits of a healthy diet (physical and psychological benefits for the general population).</a:t>
            </a:r>
          </a:p>
          <a:p>
            <a:pPr lvl="1"/>
            <a:r>
              <a:rPr lang="en-US" altLang="en-US" sz="1600" dirty="0">
                <a:solidFill>
                  <a:srgbClr val="FFFF00"/>
                </a:solidFill>
              </a:rPr>
              <a:t>Practical implications of study in this area. </a:t>
            </a:r>
          </a:p>
          <a:p>
            <a:pPr lvl="1"/>
            <a:r>
              <a:rPr lang="en-US" altLang="en-US" sz="1600" dirty="0" err="1">
                <a:solidFill>
                  <a:srgbClr val="FFFF00"/>
                </a:solidFill>
              </a:rPr>
              <a:t>Behaviour</a:t>
            </a:r>
            <a:r>
              <a:rPr lang="en-US" altLang="en-US" sz="1600" dirty="0">
                <a:solidFill>
                  <a:srgbClr val="FFFF00"/>
                </a:solidFill>
              </a:rPr>
              <a:t> change theory</a:t>
            </a:r>
          </a:p>
          <a:p>
            <a:pPr lvl="1"/>
            <a:endParaRPr lang="en-US" altLang="en-US" sz="1600" dirty="0"/>
          </a:p>
          <a:p>
            <a:r>
              <a:rPr lang="en-US" altLang="en-US" sz="2000" dirty="0"/>
              <a:t>Place the above into some sort of logical order – </a:t>
            </a:r>
            <a:r>
              <a:rPr lang="en-US" altLang="en-US" sz="2000" b="1" dirty="0">
                <a:solidFill>
                  <a:srgbClr val="00B0F0"/>
                </a:solidFill>
              </a:rPr>
              <a:t>general to specific. 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F616C0C3-E156-7EBF-518C-767A9009DD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5313" y="2565400"/>
            <a:ext cx="8229600" cy="83661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Potential order of topics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71D4F63-52DD-66A4-E1C4-4449F2F845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2563" y="836613"/>
            <a:ext cx="8642350" cy="5545137"/>
          </a:xfrm>
        </p:spPr>
        <p:txBody>
          <a:bodyPr/>
          <a:lstStyle/>
          <a:p>
            <a:pPr marL="533400" indent="-533400" eaLnBrk="1" hangingPunct="1">
              <a:lnSpc>
                <a:spcPct val="80000"/>
              </a:lnSpc>
            </a:pPr>
            <a:endParaRPr lang="en-GB" altLang="en-US" sz="2400">
              <a:solidFill>
                <a:srgbClr val="FFFF66"/>
              </a:solidFill>
            </a:endParaRPr>
          </a:p>
          <a:p>
            <a:pPr marL="533400" indent="-533400" eaLnBrk="1" hangingPunct="1">
              <a:lnSpc>
                <a:spcPct val="80000"/>
              </a:lnSpc>
            </a:pPr>
            <a:endParaRPr lang="en-GB" altLang="en-US" sz="2400">
              <a:solidFill>
                <a:srgbClr val="FFFF66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2F470-4228-58BE-76B4-D7C7313CC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sz="2000" dirty="0">
                <a:effectLst/>
                <a:ea typeface="MS PGothic" pitchFamily="34" charset="-128"/>
              </a:rPr>
              <a:t>The Relationship between nutrition knowledge, nutrient intake and eating behaviour in trained gym users, comparing Male and Female students.</a:t>
            </a:r>
            <a:endParaRPr lang="en-GB" sz="2000" dirty="0">
              <a:ea typeface="MS PGothic" pitchFamily="34" charset="-128"/>
              <a:cs typeface="+mj-cs"/>
            </a:endParaRP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5B0856B6-59DE-17AD-F90F-6670A5CBE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71600"/>
            <a:ext cx="8964613" cy="472440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altLang="en-US" sz="2000" dirty="0">
                <a:ea typeface="MS PGothic" pitchFamily="34" charset="-128"/>
              </a:rPr>
              <a:t>Literature Review Topics – potential structure. :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Introductory paragraph outlining content to be covered. (Always start with this)!</a:t>
            </a:r>
          </a:p>
          <a:p>
            <a:pPr marL="457200" lvl="1" indent="0">
              <a:buFontTx/>
              <a:buNone/>
              <a:defRPr/>
            </a:pPr>
            <a:endParaRPr lang="en-US" altLang="en-US" sz="1600" dirty="0">
              <a:ea typeface="MS PGothic" pitchFamily="34" charset="-128"/>
            </a:endParaRP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The overall importance and benefits of a healthy diet (physical and psychological benefits for the general population).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GENERAL</a:t>
            </a:r>
          </a:p>
          <a:p>
            <a:pPr lvl="1">
              <a:defRPr/>
            </a:pPr>
            <a:r>
              <a:rPr lang="en-US" altLang="en-US" sz="1600" dirty="0" err="1">
                <a:ea typeface="MS PGothic" pitchFamily="34" charset="-128"/>
              </a:rPr>
              <a:t>Behaviour</a:t>
            </a:r>
            <a:r>
              <a:rPr lang="en-US" altLang="en-US" sz="1600" dirty="0">
                <a:ea typeface="MS PGothic" pitchFamily="34" charset="-128"/>
              </a:rPr>
              <a:t> change theory.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THEORY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Issues associated with a poor diet general population.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RATIONALE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Importance of a good diet / issues of a poor diet for athletes / exercisers in particular.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RATIONALE FOR PARTICIPANT GROUP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Links between exercising and disordered eating / poor body image.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RATIONALE FOR INCLUSION OF TOPICS OF STUDY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Nutrition habits of student athletes.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RATIONALE – ISSUE OF POOR HABITS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Practical implications of study in this area.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PRACTICAL APPLICATION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Links between nutrition knowledge and practice student athletes. </a:t>
            </a:r>
            <a:r>
              <a:rPr lang="en-US" altLang="en-US" sz="1600" dirty="0">
                <a:solidFill>
                  <a:srgbClr val="FFFF00"/>
                </a:solidFill>
                <a:ea typeface="MS PGothic" pitchFamily="34" charset="-128"/>
              </a:rPr>
              <a:t>MOST SPECIFIC RESEARCH</a:t>
            </a:r>
          </a:p>
          <a:p>
            <a:pPr lvl="1">
              <a:defRPr/>
            </a:pPr>
            <a:r>
              <a:rPr lang="en-US" altLang="en-US" sz="1600" dirty="0">
                <a:ea typeface="MS PGothic" pitchFamily="34" charset="-128"/>
              </a:rPr>
              <a:t>Aims of the study. (Always end with the aims) </a:t>
            </a:r>
          </a:p>
          <a:p>
            <a:pPr>
              <a:defRPr/>
            </a:pPr>
            <a:endParaRPr lang="en-US" altLang="en-US" sz="2000" dirty="0">
              <a:ea typeface="MS PGothic" pitchFamily="34" charset="-128"/>
            </a:endParaRPr>
          </a:p>
          <a:p>
            <a:pPr>
              <a:defRPr/>
            </a:pPr>
            <a:endParaRPr lang="en-US" altLang="en-US" dirty="0">
              <a:ea typeface="MS PGothic" pitchFamily="34" charset="-128"/>
            </a:endParaRPr>
          </a:p>
          <a:p>
            <a:pPr>
              <a:defRPr/>
            </a:pPr>
            <a:endParaRPr lang="en-US" altLang="en-US" dirty="0">
              <a:ea typeface="MS PGothic" pitchFamily="34" charset="-128"/>
            </a:endParaRPr>
          </a:p>
          <a:p>
            <a:pPr>
              <a:defRPr/>
            </a:pPr>
            <a:endParaRPr lang="en-US" altLang="en-US" dirty="0">
              <a:ea typeface="MS PGothic" pitchFamily="34" charset="-128"/>
            </a:endParaRPr>
          </a:p>
          <a:p>
            <a:pPr>
              <a:defRPr/>
            </a:pPr>
            <a:endParaRPr lang="en-US" altLang="en-US" dirty="0">
              <a:ea typeface="MS PGothic" pitchFamily="34" charset="-128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8F738-EB4D-2696-7A1A-005D36617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The order can vary slightly…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EFBD5FDF-79A1-2F1D-D7CE-E1BCC5E864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However…</a:t>
            </a:r>
          </a:p>
          <a:p>
            <a:endParaRPr lang="en-GB" altLang="en-US"/>
          </a:p>
          <a:p>
            <a:r>
              <a:rPr lang="en-GB" altLang="en-US"/>
              <a:t>Always GENERAL – SPECIFIC in structure</a:t>
            </a:r>
          </a:p>
          <a:p>
            <a:endParaRPr lang="en-GB" altLang="en-US"/>
          </a:p>
          <a:p>
            <a:r>
              <a:rPr lang="en-GB" altLang="en-US"/>
              <a:t>Most relevant research last! Followed by the aims.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24ACE708-1954-B6B1-BB5E-96368D8DF2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2436" y="836712"/>
            <a:ext cx="8229600" cy="1143001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Use of sub-headings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5294F95A-3606-DC50-3D57-F893CC8475F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26388" y="2204864"/>
            <a:ext cx="82296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What follows is a discussion of a proposed structure for a literature review (several different topics used as examples within this)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/>
              <a:t>Different discipline areas will require slightly different formats…Supervisor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You could use sub-headings for first drafts, then establish clear links and remove the sub headings later on.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dirty="0">
                <a:solidFill>
                  <a:srgbClr val="FFFF66"/>
                </a:solidFill>
              </a:rPr>
              <a:t>If in doubt</a:t>
            </a:r>
            <a:r>
              <a:rPr lang="en-GB" altLang="en-US" dirty="0"/>
              <a:t> – check with your supervisor before writing large sections of work.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C50B2-C934-2DB6-3BBA-0E418165B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Introductory paragraph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D4CCA4A8-58B2-4E80-56C8-9C5E67328C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What topics will be covered within your review?</a:t>
            </a:r>
          </a:p>
          <a:p>
            <a:endParaRPr lang="en-GB" altLang="en-US" dirty="0"/>
          </a:p>
          <a:p>
            <a:r>
              <a:rPr lang="en-GB" altLang="en-US" dirty="0"/>
              <a:t>Outline these at the start (as you would with a traditional essay).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0BE4CD59-17D0-BF5E-DD9A-3ABCB92678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0"/>
            <a:ext cx="8229600" cy="9810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2800" dirty="0">
                <a:solidFill>
                  <a:srgbClr val="FFFF66"/>
                </a:solidFill>
                <a:ea typeface="MS PGothic" pitchFamily="34" charset="-128"/>
              </a:rPr>
              <a:t>Introductory section</a:t>
            </a:r>
            <a:br>
              <a:rPr lang="en-GB" altLang="en-US" sz="2800" dirty="0">
                <a:solidFill>
                  <a:srgbClr val="FFFF66"/>
                </a:solidFill>
                <a:ea typeface="MS PGothic" pitchFamily="34" charset="-128"/>
              </a:rPr>
            </a:br>
            <a:r>
              <a:rPr lang="en-GB" altLang="en-US" sz="2800" dirty="0">
                <a:solidFill>
                  <a:srgbClr val="FFFF66"/>
                </a:solidFill>
                <a:ea typeface="MS PGothic" pitchFamily="34" charset="-128"/>
              </a:rPr>
              <a:t>linking to…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86D9BE0A-8007-F53F-B6D0-D93FB09763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908050"/>
            <a:ext cx="8229600" cy="5400675"/>
          </a:xfrm>
        </p:spPr>
        <p:txBody>
          <a:bodyPr>
            <a:normAutofit lnSpcReduction="10000"/>
          </a:bodyPr>
          <a:lstStyle/>
          <a:p>
            <a:pPr marL="457200" indent="-457200" eaLnBrk="1" hangingPunct="1">
              <a:lnSpc>
                <a:spcPct val="80000"/>
              </a:lnSpc>
              <a:buFontTx/>
              <a:buNone/>
            </a:pPr>
            <a:r>
              <a:rPr lang="en-GB" altLang="en-US" sz="2000" b="1"/>
              <a:t>Theory </a:t>
            </a:r>
          </a:p>
          <a:p>
            <a:pPr marL="457200" indent="-457200" eaLnBrk="1" hangingPunct="1">
              <a:lnSpc>
                <a:spcPct val="80000"/>
              </a:lnSpc>
              <a:buFontTx/>
              <a:buNone/>
            </a:pPr>
            <a:r>
              <a:rPr lang="en-GB" altLang="en-US" sz="2000"/>
              <a:t>Allows you to compare your results back to theory in the discussion</a:t>
            </a:r>
          </a:p>
          <a:p>
            <a:pPr marL="457200" indent="-457200" eaLnBrk="1" hangingPunct="1">
              <a:lnSpc>
                <a:spcPct val="80000"/>
              </a:lnSpc>
              <a:buFontTx/>
              <a:buNone/>
            </a:pPr>
            <a:endParaRPr lang="en-GB" altLang="en-US" sz="800"/>
          </a:p>
          <a:p>
            <a:pPr marL="457200" indent="-457200" eaLnBrk="1" hangingPunct="1">
              <a:lnSpc>
                <a:spcPct val="80000"/>
              </a:lnSpc>
              <a:buFontTx/>
              <a:buNone/>
            </a:pPr>
            <a:endParaRPr lang="en-GB" altLang="en-US" sz="800"/>
          </a:p>
          <a:p>
            <a:pPr marL="457200" indent="-457200" eaLnBrk="1" hangingPunct="1">
              <a:lnSpc>
                <a:spcPct val="80000"/>
              </a:lnSpc>
              <a:buFontTx/>
              <a:buNone/>
            </a:pPr>
            <a:r>
              <a:rPr lang="en-GB" altLang="en-US" sz="2400" b="1"/>
              <a:t>Points to consider:</a:t>
            </a:r>
          </a:p>
          <a:p>
            <a:pPr marL="457200" indent="-457200" eaLnBrk="1" hangingPunct="1">
              <a:lnSpc>
                <a:spcPct val="80000"/>
              </a:lnSpc>
            </a:pPr>
            <a:r>
              <a:rPr lang="en-GB" altLang="en-US" sz="2400"/>
              <a:t>Regardless of your topic there will be </a:t>
            </a:r>
            <a:r>
              <a:rPr lang="en-GB" altLang="en-US" sz="2400">
                <a:solidFill>
                  <a:srgbClr val="00FF00"/>
                </a:solidFill>
              </a:rPr>
              <a:t>SOME</a:t>
            </a:r>
            <a:r>
              <a:rPr lang="en-GB" altLang="en-US" sz="2400"/>
              <a:t> theory / background knowledge that you will need to mention (</a:t>
            </a:r>
            <a:r>
              <a:rPr lang="en-GB" altLang="en-US" sz="2400">
                <a:solidFill>
                  <a:srgbClr val="FFFF66"/>
                </a:solidFill>
              </a:rPr>
              <a:t>e.g., physical educational theory / physiological systems / leadership models</a:t>
            </a:r>
            <a:r>
              <a:rPr lang="en-GB" altLang="en-US" sz="2400"/>
              <a:t>)</a:t>
            </a:r>
          </a:p>
          <a:p>
            <a:pPr marL="457200" indent="-457200" eaLnBrk="1" hangingPunct="1">
              <a:lnSpc>
                <a:spcPct val="80000"/>
              </a:lnSpc>
            </a:pPr>
            <a:r>
              <a:rPr lang="en-GB" altLang="en-US" sz="2400"/>
              <a:t>How many theories / models have been presented for your proposed area of study?	</a:t>
            </a:r>
          </a:p>
          <a:p>
            <a:pPr marL="457200" indent="-457200" eaLnBrk="1" hangingPunct="1">
              <a:lnSpc>
                <a:spcPct val="80000"/>
              </a:lnSpc>
            </a:pPr>
            <a:r>
              <a:rPr lang="en-GB" altLang="en-US" sz="2400"/>
              <a:t>There may be large amounts / very little theory in the area.</a:t>
            </a:r>
          </a:p>
          <a:p>
            <a:pPr marL="457200" indent="-457200" eaLnBrk="1" hangingPunct="1">
              <a:lnSpc>
                <a:spcPct val="80000"/>
              </a:lnSpc>
            </a:pPr>
            <a:r>
              <a:rPr lang="en-GB" altLang="en-US" sz="2400"/>
              <a:t>Which are important / which do you need to briefly mention / mention in detail? Be selective – do you really need to go as far back as 1972?</a:t>
            </a:r>
          </a:p>
          <a:p>
            <a:pPr marL="457200" indent="-457200" eaLnBrk="1" hangingPunct="1">
              <a:lnSpc>
                <a:spcPct val="80000"/>
              </a:lnSpc>
            </a:pPr>
            <a:endParaRPr lang="en-GB" altLang="en-US" sz="240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AA84B421-314F-A17F-D29E-D28CD7BB22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228600"/>
            <a:ext cx="8893175" cy="1143000"/>
          </a:xfrm>
        </p:spPr>
        <p:txBody>
          <a:bodyPr>
            <a:normAutofit fontScale="90000"/>
          </a:bodyPr>
          <a:lstStyle/>
          <a:p>
            <a:pPr marL="762000" indent="-762000" eaLnBrk="1" hangingPunct="1">
              <a:defRPr/>
            </a:pPr>
            <a:r>
              <a:rPr lang="en-GB" sz="2000" dirty="0">
                <a:ea typeface="+mj-ea"/>
                <a:cs typeface="+mj-cs"/>
              </a:rPr>
              <a:t>Critically appraise the theory that has been presented for higher marks:</a:t>
            </a:r>
            <a:br>
              <a:rPr lang="en-GB" sz="2000" dirty="0">
                <a:ea typeface="+mj-ea"/>
                <a:cs typeface="+mj-cs"/>
              </a:rPr>
            </a:br>
            <a:r>
              <a:rPr lang="en-GB" sz="2000" dirty="0">
                <a:ea typeface="+mj-ea"/>
                <a:cs typeface="+mj-cs"/>
              </a:rPr>
              <a:t>- </a:t>
            </a:r>
            <a: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  <a:t>strengths / weaknesses</a:t>
            </a:r>
            <a:b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</a:br>
            <a: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  <a:t>- research support (for and against)</a:t>
            </a:r>
            <a:b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</a:br>
            <a:r>
              <a:rPr lang="en-GB" sz="2000" dirty="0">
                <a:solidFill>
                  <a:schemeClr val="hlink"/>
                </a:solidFill>
                <a:ea typeface="+mj-ea"/>
                <a:cs typeface="+mj-cs"/>
              </a:rPr>
              <a:t>- suggestions for future research</a:t>
            </a:r>
            <a:endParaRPr lang="en-GB" sz="4000" dirty="0">
              <a:ea typeface="+mj-ea"/>
              <a:cs typeface="+mj-cs"/>
            </a:endParaRP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8E5865D6-DA3B-33A9-6CAC-C90919352A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0825" y="1412875"/>
            <a:ext cx="8435975" cy="4495800"/>
          </a:xfrm>
        </p:spPr>
        <p:txBody>
          <a:bodyPr>
            <a:normAutofit fontScale="92500" lnSpcReduction="20000"/>
          </a:bodyPr>
          <a:lstStyle/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>
                <a:solidFill>
                  <a:srgbClr val="FF66CC"/>
                </a:solidFill>
              </a:rPr>
              <a:t>e.g. of link to next section:</a:t>
            </a:r>
            <a:r>
              <a:rPr lang="en-GB" altLang="en-US" sz="2400" dirty="0"/>
              <a:t> </a:t>
            </a:r>
          </a:p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/>
              <a:t>To test the different theories, several types of methodology and measures have been employed….</a:t>
            </a:r>
            <a:endParaRPr lang="en-GB" altLang="en-US" sz="2400" b="1" dirty="0">
              <a:solidFill>
                <a:srgbClr val="FFFF66"/>
              </a:solidFill>
            </a:endParaRPr>
          </a:p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endParaRPr lang="en-GB" altLang="en-US" sz="1000" b="1" dirty="0">
              <a:solidFill>
                <a:srgbClr val="FFFF66"/>
              </a:solidFill>
            </a:endParaRPr>
          </a:p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r>
              <a:rPr lang="en-GB" altLang="en-US" b="1" dirty="0">
                <a:solidFill>
                  <a:srgbClr val="FFFF66"/>
                </a:solidFill>
              </a:rPr>
              <a:t>Methods used in this field of research </a:t>
            </a:r>
          </a:p>
          <a:p>
            <a:pPr marL="914400" lvl="1" indent="-457200" eaLnBrk="1" hangingPunct="1">
              <a:lnSpc>
                <a:spcPct val="90000"/>
              </a:lnSpc>
              <a:buFontTx/>
              <a:buNone/>
            </a:pPr>
            <a:r>
              <a:rPr lang="en-GB" altLang="en-US" b="1" dirty="0">
                <a:solidFill>
                  <a:srgbClr val="FFFF66"/>
                </a:solidFill>
              </a:rPr>
              <a:t>(Scales / Methods Used).</a:t>
            </a:r>
          </a:p>
          <a:p>
            <a:pPr marL="533400" indent="-533400" eaLnBrk="1" hangingPunct="1">
              <a:lnSpc>
                <a:spcPct val="90000"/>
              </a:lnSpc>
            </a:pPr>
            <a:endParaRPr lang="en-GB" altLang="en-US" sz="1400" b="1" dirty="0">
              <a:solidFill>
                <a:srgbClr val="FFFF66"/>
              </a:solidFill>
            </a:endParaRPr>
          </a:p>
          <a:p>
            <a:pPr marL="533400" indent="-533400" eaLnBrk="1" hangingPunct="1">
              <a:lnSpc>
                <a:spcPct val="90000"/>
              </a:lnSpc>
            </a:pPr>
            <a:r>
              <a:rPr lang="en-GB" altLang="en-US" sz="2800" dirty="0"/>
              <a:t>Measurement of mood state…</a:t>
            </a:r>
          </a:p>
          <a:p>
            <a:pPr marL="533400" indent="-533400" eaLnBrk="1" hangingPunct="1">
              <a:lnSpc>
                <a:spcPct val="90000"/>
              </a:lnSpc>
            </a:pPr>
            <a:r>
              <a:rPr lang="en-GB" altLang="en-US" sz="2800" dirty="0"/>
              <a:t>What measures are out there? PANAS, EFI, BRUMS, POMS, Qualitative methods</a:t>
            </a:r>
          </a:p>
          <a:p>
            <a:pPr marL="533400" indent="-533400" eaLnBrk="1" hangingPunct="1">
              <a:lnSpc>
                <a:spcPct val="90000"/>
              </a:lnSpc>
            </a:pPr>
            <a:r>
              <a:rPr lang="en-GB" altLang="en-US" sz="2800" dirty="0"/>
              <a:t>Motivation – EMI-2, SMS, etc…</a:t>
            </a:r>
          </a:p>
          <a:p>
            <a:pPr marL="533400" indent="-533400" eaLnBrk="1" hangingPunct="1">
              <a:lnSpc>
                <a:spcPct val="90000"/>
              </a:lnSpc>
            </a:pPr>
            <a:r>
              <a:rPr lang="en-GB" altLang="en-US" sz="2800" dirty="0"/>
              <a:t>Allows you to justify the use of </a:t>
            </a:r>
            <a:r>
              <a:rPr lang="en-GB" altLang="en-US" sz="2800" dirty="0">
                <a:solidFill>
                  <a:srgbClr val="FFFF00"/>
                </a:solidFill>
              </a:rPr>
              <a:t>the particular measure you </a:t>
            </a:r>
            <a:r>
              <a:rPr lang="en-GB" altLang="en-US" sz="2800" dirty="0"/>
              <a:t>have employed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924B7144-3DD0-AF7C-437B-079F9087AB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435975" cy="176053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>
                <a:ea typeface="MS PGothic" pitchFamily="34" charset="-128"/>
              </a:rPr>
              <a:t>Link: The measures critiqued have been used in research studies within the area</a:t>
            </a:r>
            <a:br>
              <a:rPr lang="en-GB" altLang="en-US" sz="2400">
                <a:ea typeface="MS PGothic" pitchFamily="34" charset="-128"/>
              </a:rPr>
            </a:br>
            <a:endParaRPr lang="en-GB" altLang="en-US" sz="2400">
              <a:ea typeface="MS PGothic" pitchFamily="34" charset="-128"/>
            </a:endParaRP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239B08A3-583E-C6D6-F78C-D12A57F933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844675"/>
            <a:ext cx="8229600" cy="4251325"/>
          </a:xfrm>
        </p:spPr>
        <p:txBody>
          <a:bodyPr>
            <a:normAutofit/>
          </a:bodyPr>
          <a:lstStyle/>
          <a:p>
            <a:pPr marL="381000" indent="-381000" eaLnBrk="1" hangingPunct="1"/>
            <a:r>
              <a:rPr lang="en-GB" altLang="en-US">
                <a:solidFill>
                  <a:srgbClr val="FFFF66"/>
                </a:solidFill>
              </a:rPr>
              <a:t>3.	Introduction to Research Studies Conducted in the Area.</a:t>
            </a:r>
          </a:p>
          <a:p>
            <a:pPr marL="381000" indent="-381000" eaLnBrk="1" hangingPunct="1">
              <a:buFontTx/>
              <a:buNone/>
            </a:pPr>
            <a:r>
              <a:rPr lang="en-GB" altLang="en-US" sz="2000"/>
              <a:t>Example of structure below for study on </a:t>
            </a:r>
            <a:r>
              <a:rPr lang="ja-JP" altLang="en-GB" sz="2000"/>
              <a:t>‘</a:t>
            </a:r>
            <a:r>
              <a:rPr lang="en-GB" altLang="ja-JP" sz="2000"/>
              <a:t>Motivation to exercise in an outdoor environment</a:t>
            </a:r>
            <a:r>
              <a:rPr lang="ja-JP" altLang="en-GB" sz="2000"/>
              <a:t>’</a:t>
            </a:r>
            <a:r>
              <a:rPr lang="en-GB" altLang="ja-JP" sz="2000"/>
              <a:t> (older adults).</a:t>
            </a:r>
          </a:p>
          <a:p>
            <a:pPr marL="381000" indent="-381000" eaLnBrk="1" hangingPunct="1">
              <a:buFontTx/>
              <a:buNone/>
            </a:pPr>
            <a:r>
              <a:rPr lang="en-GB" altLang="en-US" sz="2000"/>
              <a:t> research…</a:t>
            </a:r>
          </a:p>
          <a:p>
            <a:pPr marL="381000" indent="-381000" eaLnBrk="1" hangingPunct="1"/>
            <a:r>
              <a:rPr lang="en-GB" altLang="en-US" sz="2000"/>
              <a:t>Motivation research – in general</a:t>
            </a:r>
          </a:p>
          <a:p>
            <a:pPr marL="381000" indent="-381000" eaLnBrk="1" hangingPunct="1"/>
            <a:r>
              <a:rPr lang="en-GB" altLang="en-US" sz="2000"/>
              <a:t>Overview of research that has been conducted (Incorporating an introduction to the practical implications of motivation research) </a:t>
            </a:r>
          </a:p>
          <a:p>
            <a:pPr marL="381000" indent="-381000" eaLnBrk="1" hangingPunct="1"/>
            <a:endParaRPr lang="en-GB" altLang="en-US" sz="2000">
              <a:solidFill>
                <a:srgbClr val="00FF00"/>
              </a:solidFill>
            </a:endParaRPr>
          </a:p>
          <a:p>
            <a:pPr marL="381000" indent="-381000" eaLnBrk="1" hangingPunct="1"/>
            <a:r>
              <a:rPr lang="en-GB" altLang="en-US" sz="2000">
                <a:solidFill>
                  <a:srgbClr val="00FF00"/>
                </a:solidFill>
              </a:rPr>
              <a:t>Link: Why is this an important area of study?</a:t>
            </a:r>
          </a:p>
          <a:p>
            <a:pPr marL="381000" indent="-381000" eaLnBrk="1" hangingPunct="1"/>
            <a:endParaRPr lang="en-GB" altLang="en-US">
              <a:solidFill>
                <a:srgbClr val="00FF00"/>
              </a:solidFill>
            </a:endParaRPr>
          </a:p>
          <a:p>
            <a:pPr marL="381000" indent="-381000" eaLnBrk="1" hangingPunct="1"/>
            <a:endParaRPr lang="en-GB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783CBA89-5C9C-E334-0738-CA8C20E352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1143000"/>
          </a:xfrm>
        </p:spPr>
        <p:txBody>
          <a:bodyPr>
            <a:normAutofit fontScale="90000"/>
          </a:bodyPr>
          <a:lstStyle/>
          <a:p>
            <a:pPr marL="838200" indent="-838200" eaLnBrk="1" hangingPunct="1">
              <a:defRPr/>
            </a:pPr>
            <a:r>
              <a:rPr lang="en-GB" altLang="en-US" sz="4000" dirty="0">
                <a:ea typeface="MS PGothic" pitchFamily="34" charset="-128"/>
              </a:rPr>
              <a:t>4. </a:t>
            </a:r>
            <a:r>
              <a:rPr lang="en-GB" altLang="en-US" sz="4000" dirty="0">
                <a:solidFill>
                  <a:srgbClr val="FFFF66"/>
                </a:solidFill>
                <a:ea typeface="MS PGothic" pitchFamily="34" charset="-128"/>
              </a:rPr>
              <a:t>Practical implications of motivation research / research findings.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76CD4E67-D8BD-58C1-4300-CE7A4C8D33D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8650" y="2780928"/>
            <a:ext cx="8229600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ea typeface="MS PGothic" pitchFamily="34" charset="-128"/>
              </a:rPr>
              <a:t>Applied information.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GB" altLang="en-US" dirty="0">
                <a:ea typeface="MS PGothic" pitchFamily="34" charset="-128"/>
              </a:rPr>
              <a:t>Who this is useful for etc…</a:t>
            </a:r>
          </a:p>
          <a:p>
            <a:pPr eaLnBrk="1" hangingPunct="1">
              <a:defRPr/>
            </a:pPr>
            <a:r>
              <a:rPr lang="en-GB" altLang="en-US" dirty="0">
                <a:ea typeface="MS PGothic" pitchFamily="34" charset="-128"/>
              </a:rPr>
              <a:t>Coaches / teachers / policy makers / parents / exercise providers / outdoor instructors?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7248E7BD-5A1B-4F96-2DD6-08A4ECF083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14338"/>
            <a:ext cx="8229600" cy="1143000"/>
          </a:xfrm>
        </p:spPr>
        <p:txBody>
          <a:bodyPr/>
          <a:lstStyle/>
          <a:p>
            <a:pPr algn="l" eaLnBrk="1" hangingPunct="1"/>
            <a:r>
              <a:rPr lang="en-GB" altLang="en-US" sz="4000" dirty="0">
                <a:solidFill>
                  <a:srgbClr val="FFFF66"/>
                </a:solidFill>
                <a:effectLst/>
              </a:rPr>
              <a:t>5.	Specific research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483D853A-BF8D-2137-1B38-58B083A2527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82613" y="1557338"/>
            <a:ext cx="8002587" cy="4495800"/>
          </a:xfrm>
        </p:spPr>
        <p:txBody>
          <a:bodyPr>
            <a:normAutofit fontScale="92500"/>
          </a:bodyPr>
          <a:lstStyle/>
          <a:p>
            <a:pPr eaLnBrk="1" hangingPunct="1">
              <a:buFontTx/>
              <a:buNone/>
            </a:pPr>
            <a:r>
              <a:rPr lang="en-GB" altLang="en-US" sz="2400"/>
              <a:t>Motivation to exercise – Males / females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Motivation to exercise – Different age groups</a:t>
            </a:r>
          </a:p>
          <a:p>
            <a:pPr eaLnBrk="1" hangingPunct="1">
              <a:buFontTx/>
              <a:buNone/>
            </a:pPr>
            <a:r>
              <a:rPr lang="en-GB" altLang="en-US" sz="2400"/>
              <a:t>Motivation to exercise – Different activities / environments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Most specific research – Motivation to exercise in an outdoor environment (female students) ideally.</a:t>
            </a:r>
          </a:p>
          <a:p>
            <a:pPr eaLnBrk="1" hangingPunct="1">
              <a:buFontTx/>
              <a:buNone/>
            </a:pPr>
            <a:endParaRPr lang="en-GB" altLang="en-US" sz="2400"/>
          </a:p>
          <a:p>
            <a:pPr eaLnBrk="1" hangingPunct="1">
              <a:buFontTx/>
              <a:buNone/>
            </a:pPr>
            <a:r>
              <a:rPr lang="en-GB" altLang="en-US" sz="2400"/>
              <a:t>It may be that the closest study to yours is ‘Motivation to exercise in an outdoor environment (older adults)’. This is fine – justification for your study. </a:t>
            </a:r>
          </a:p>
          <a:p>
            <a:pPr eaLnBrk="1" hangingPunct="1">
              <a:buFontTx/>
              <a:buNone/>
            </a:pPr>
            <a:endParaRPr lang="en-GB" altLang="en-US" sz="28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7C96B436-E6B5-7F93-561B-0824D5C500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>
                <a:solidFill>
                  <a:srgbClr val="FFFF66"/>
                </a:solidFill>
                <a:ea typeface="MS PGothic" pitchFamily="34" charset="-128"/>
              </a:rPr>
              <a:t>Most specific research last…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BBBD46C8-3895-99F6-67B4-CB3880D24D0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844675"/>
            <a:ext cx="7931150" cy="4495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/>
              <a:t>Most specific research last – what has been done in your area?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Nothing identical?... Not a problem, as this is part of your justification for doing the research!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/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Maybe previous research has been conducted in a different country / different age participants / different level of ability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Very important that you go from general to specific with the </a:t>
            </a:r>
            <a:r>
              <a:rPr lang="en-GB" altLang="en-US" sz="2800">
                <a:solidFill>
                  <a:srgbClr val="FFFF00"/>
                </a:solidFill>
              </a:rPr>
              <a:t>most relevant research / articles reviewed last.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>
              <a:solidFill>
                <a:srgbClr val="FF66CC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C767B-3B3C-3620-3F8F-ED777E81F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  <a:cs typeface="+mj-cs"/>
              </a:rPr>
              <a:t>6. Re-state the aims of the study</a:t>
            </a:r>
            <a:endParaRPr lang="en-US" dirty="0">
              <a:ea typeface="MS PGothic" pitchFamily="34" charset="-128"/>
              <a:cs typeface="+mj-cs"/>
            </a:endParaRP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F5CFC5AD-88E9-D10B-6A38-F33FF3C65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Link to your research question.</a:t>
            </a:r>
          </a:p>
          <a:p>
            <a:endParaRPr lang="en-GB" altLang="en-US"/>
          </a:p>
          <a:p>
            <a:r>
              <a:rPr lang="en-GB" altLang="en-US"/>
              <a:t>Already mentioned at the end of the introduction…</a:t>
            </a:r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CE2BBF36-FEEE-C005-9774-5F9019AA54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63688" y="4572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Not Linking Well?!!!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9FCF0A7-42DD-224B-32C0-449BA2FD438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570788" cy="4495800"/>
          </a:xfrm>
        </p:spPr>
        <p:txBody>
          <a:bodyPr/>
          <a:lstStyle/>
          <a:p>
            <a:pPr eaLnBrk="1" hangingPunct="1"/>
            <a:r>
              <a:rPr lang="en-GB" altLang="en-US" sz="2800"/>
              <a:t>How you order your sections will have a bearing on how easy or difficult they are to link together…</a:t>
            </a:r>
          </a:p>
          <a:p>
            <a:pPr eaLnBrk="1" hangingPunct="1"/>
            <a:r>
              <a:rPr lang="en-GB" altLang="en-US" sz="2800"/>
              <a:t>Think of sections which you think will  logically link together and start with that format. </a:t>
            </a:r>
          </a:p>
          <a:p>
            <a:pPr eaLnBrk="1" hangingPunct="1"/>
            <a:r>
              <a:rPr lang="en-GB" altLang="en-US" sz="2800"/>
              <a:t>Remember it is not final, you can always cut and paste.</a:t>
            </a:r>
          </a:p>
        </p:txBody>
      </p:sp>
      <p:pic>
        <p:nvPicPr>
          <p:cNvPr id="38916" name="Picture 5" descr="woachain">
            <a:hlinkClick r:id="rId2"/>
            <a:extLst>
              <a:ext uri="{FF2B5EF4-FFF2-40B4-BE49-F238E27FC236}">
                <a16:creationId xmlns:a16="http://schemas.microsoft.com/office/drawing/2014/main" id="{FF896D96-5996-9136-37DA-8C4565B79EF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260350"/>
            <a:ext cx="1296988" cy="1223963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F4B777CB-9AE3-B47B-76A8-4F54F94FBD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60801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>
                <a:ea typeface="MS PGothic" pitchFamily="34" charset="-128"/>
              </a:rPr>
              <a:t>Task: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F579D121-B9AB-3FBC-811E-419846AAAD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981075"/>
            <a:ext cx="8229600" cy="554355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Allocate yourself </a:t>
            </a:r>
            <a:r>
              <a:rPr lang="en-GB" altLang="en-US" sz="2800" dirty="0">
                <a:solidFill>
                  <a:srgbClr val="FFFF00"/>
                </a:solidFill>
              </a:rPr>
              <a:t>15</a:t>
            </a:r>
            <a:r>
              <a:rPr lang="en-GB" altLang="en-US" sz="2800" dirty="0"/>
              <a:t> minutes to decide upon a logical order for the topics that you have identified for your OWN literature review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Remember that you should be moving from </a:t>
            </a:r>
            <a:r>
              <a:rPr lang="en-GB" altLang="en-US" sz="2800" dirty="0">
                <a:solidFill>
                  <a:srgbClr val="FFFF66"/>
                </a:solidFill>
              </a:rPr>
              <a:t>general research</a:t>
            </a:r>
            <a:r>
              <a:rPr lang="en-GB" altLang="en-US" sz="2800" dirty="0"/>
              <a:t> through to addressing the </a:t>
            </a:r>
            <a:r>
              <a:rPr lang="en-GB" altLang="en-US" sz="2800" dirty="0">
                <a:solidFill>
                  <a:srgbClr val="FFFF66"/>
                </a:solidFill>
              </a:rPr>
              <a:t>most specific</a:t>
            </a:r>
            <a:r>
              <a:rPr lang="en-GB" altLang="en-US" sz="2800" dirty="0"/>
              <a:t> to your question last…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Once you have done this…Explain your list to someone else if you can.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Someone on your programme / friend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Does it make logical sense to them?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13BE476A-7FD2-D7DE-7B22-BA463EC297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560" y="130174"/>
            <a:ext cx="8229600" cy="98107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rgbClr val="00FF00"/>
                </a:solidFill>
                <a:ea typeface="MS PGothic" pitchFamily="34" charset="-128"/>
              </a:rPr>
              <a:t>1st Class Dissertation…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ADB4D0BC-E9B8-ACA5-01A6-EB57EC4CD5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981075"/>
            <a:ext cx="8229600" cy="525621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>
                <a:solidFill>
                  <a:srgbClr val="FFCC66"/>
                </a:solidFill>
              </a:rPr>
              <a:t>From the Marking Criteria:</a:t>
            </a:r>
            <a:r>
              <a:rPr lang="en-GB" altLang="en-US" sz="2400" dirty="0"/>
              <a:t> All literature reviewed is relevant to the research problem, and is critically and systematically analysed.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Shows clear ability to analyse and synthesise different </a:t>
            </a:r>
            <a:r>
              <a:rPr lang="en-GB" altLang="en-US" sz="2400" i="1" dirty="0">
                <a:solidFill>
                  <a:srgbClr val="00FF00"/>
                </a:solidFill>
              </a:rPr>
              <a:t>theoretical</a:t>
            </a:r>
            <a:r>
              <a:rPr lang="en-GB" altLang="en-US" sz="2400" dirty="0"/>
              <a:t>, </a:t>
            </a:r>
            <a:r>
              <a:rPr lang="en-GB" altLang="en-US" sz="2400" i="1" dirty="0">
                <a:solidFill>
                  <a:srgbClr val="FFFF66"/>
                </a:solidFill>
              </a:rPr>
              <a:t>conceptual</a:t>
            </a:r>
            <a:r>
              <a:rPr lang="en-GB" altLang="en-US" sz="2400" dirty="0"/>
              <a:t> and </a:t>
            </a:r>
            <a:r>
              <a:rPr lang="en-GB" altLang="en-US" sz="2400" i="1" dirty="0">
                <a:solidFill>
                  <a:srgbClr val="00B0F0"/>
                </a:solidFill>
              </a:rPr>
              <a:t>applied</a:t>
            </a:r>
            <a:r>
              <a:rPr lang="en-GB" altLang="en-US" sz="2400" dirty="0"/>
              <a:t> perspectives.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Awareness of the methods used in previous research – appraisal of these methods.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Strengths and Weaknesses of the research examined.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400" b="1" dirty="0">
                <a:solidFill>
                  <a:srgbClr val="FFCC66"/>
                </a:solidFill>
              </a:rPr>
              <a:t>Remember:</a:t>
            </a:r>
            <a:r>
              <a:rPr lang="en-GB" altLang="en-US" sz="2400" dirty="0"/>
              <a:t> </a:t>
            </a:r>
            <a:r>
              <a:rPr lang="en-GB" altLang="en-US" sz="2400" i="1" dirty="0">
                <a:solidFill>
                  <a:srgbClr val="FFFF66"/>
                </a:solidFill>
              </a:rPr>
              <a:t>Read the marking criteria carefully for the classification of dissertation that you are aiming for.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solidFill>
                  <a:srgbClr val="FFFF66"/>
                </a:solidFill>
              </a:rPr>
              <a:t>Do you meet the necessary criteria that are required to gain the mark that you want?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 dirty="0">
                <a:solidFill>
                  <a:srgbClr val="FFFF66"/>
                </a:solidFill>
              </a:rPr>
              <a:t>If not… do something about it!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BD784C1A-6653-3CF1-E559-63C55714A1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 dirty="0">
              <a:ea typeface="+mj-ea"/>
              <a:cs typeface="+mj-cs"/>
            </a:endParaRP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1C1B0EDF-3962-4B64-96CC-11DA65529D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4710" y="1152983"/>
            <a:ext cx="8229600" cy="6267450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algn="ctr" eaLnBrk="1" hangingPunct="1">
              <a:buFontTx/>
              <a:buNone/>
            </a:pPr>
            <a:r>
              <a:rPr lang="en-GB" altLang="en-US" sz="4800" dirty="0">
                <a:solidFill>
                  <a:srgbClr val="FFFF66"/>
                </a:solidFill>
              </a:rPr>
              <a:t>Any Questions?</a:t>
            </a:r>
          </a:p>
          <a:p>
            <a:pPr algn="ctr" eaLnBrk="1" hangingPunct="1">
              <a:buFontTx/>
              <a:buNone/>
            </a:pPr>
            <a:r>
              <a:rPr lang="en-GB" altLang="en-US" dirty="0">
                <a:solidFill>
                  <a:srgbClr val="FFFF66"/>
                </a:solidFill>
              </a:rPr>
              <a:t>Tasks: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Reading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Planning - structure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More reading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Notes for each section</a:t>
            </a:r>
          </a:p>
          <a:p>
            <a:pPr algn="ctr" eaLnBrk="1" hangingPunct="1"/>
            <a:r>
              <a:rPr lang="en-GB" altLang="en-US" dirty="0">
                <a:solidFill>
                  <a:srgbClr val="FFFF66"/>
                </a:solidFill>
              </a:rPr>
              <a:t>References as you go along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{71B0A5F5-30BF-8144-849D-87B1F01F1A30}tf10001062</Template>
  <TotalTime>994</TotalTime>
  <Words>2038</Words>
  <Application>Microsoft Macintosh PowerPoint</Application>
  <PresentationFormat>On-screen Show (4:3)</PresentationFormat>
  <Paragraphs>231</Paragraphs>
  <Slides>31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Century Gothic</vt:lpstr>
      <vt:lpstr>Calibri</vt:lpstr>
      <vt:lpstr>Wingdings 3</vt:lpstr>
      <vt:lpstr>ＭＳ Ｐゴシック</vt:lpstr>
      <vt:lpstr>Ion</vt:lpstr>
      <vt:lpstr>Writing a Literature Review Chapter</vt:lpstr>
      <vt:lpstr>Aims of the Session:</vt:lpstr>
      <vt:lpstr>Review of literature</vt:lpstr>
      <vt:lpstr>Review of literature</vt:lpstr>
      <vt:lpstr>PowerPoint Presentation</vt:lpstr>
      <vt:lpstr>Review of literature</vt:lpstr>
      <vt:lpstr>Referencing</vt:lpstr>
      <vt:lpstr>In simple terms…</vt:lpstr>
      <vt:lpstr>Getting started!</vt:lpstr>
      <vt:lpstr>Task (5-10 minutes):</vt:lpstr>
      <vt:lpstr> Map</vt:lpstr>
      <vt:lpstr>Task (5-10 minutes):</vt:lpstr>
      <vt:lpstr>The importance of each section</vt:lpstr>
      <vt:lpstr>Task: </vt:lpstr>
      <vt:lpstr>The Relationship between nutrition knowledge, nutrient intake and eating behaviour in trained gym users, comparing Male and Female students.</vt:lpstr>
      <vt:lpstr>Potential order of topics</vt:lpstr>
      <vt:lpstr>The Relationship between nutrition knowledge, nutrient intake and eating behaviour in trained gym users, comparing Male and Female students.</vt:lpstr>
      <vt:lpstr>The order can vary slightly…</vt:lpstr>
      <vt:lpstr>Use of sub-headings</vt:lpstr>
      <vt:lpstr>Introductory paragraph</vt:lpstr>
      <vt:lpstr>Introductory section linking to…</vt:lpstr>
      <vt:lpstr>Critically appraise the theory that has been presented for higher marks: - strengths / weaknesses - research support (for and against) - suggestions for future research</vt:lpstr>
      <vt:lpstr>Link: The measures critiqued have been used in research studies within the area </vt:lpstr>
      <vt:lpstr>4. Practical implications of motivation research / research findings.</vt:lpstr>
      <vt:lpstr>5. Specific research</vt:lpstr>
      <vt:lpstr>Most specific research last…</vt:lpstr>
      <vt:lpstr>6. Re-state the aims of the study</vt:lpstr>
      <vt:lpstr>Not Linking Well?!!!</vt:lpstr>
      <vt:lpstr>Task:</vt:lpstr>
      <vt:lpstr>1st Class Dissertation…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Introduction &amp; Literature Review</dc:title>
  <dc:creator>IT</dc:creator>
  <cp:lastModifiedBy>Alison Connaughton</cp:lastModifiedBy>
  <cp:revision>57</cp:revision>
  <cp:lastPrinted>2009-11-17T12:30:10Z</cp:lastPrinted>
  <dcterms:created xsi:type="dcterms:W3CDTF">2006-10-11T14:23:06Z</dcterms:created>
  <dcterms:modified xsi:type="dcterms:W3CDTF">2023-11-20T12:52:29Z</dcterms:modified>
</cp:coreProperties>
</file>