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9587" autoAdjust="0"/>
  </p:normalViewPr>
  <p:slideViewPr>
    <p:cSldViewPr snapToGrid="0">
      <p:cViewPr varScale="1">
        <p:scale>
          <a:sx n="48" d="100"/>
          <a:sy n="48" d="100"/>
        </p:scale>
        <p:origin x="1364" y="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B680B33-F7AA-4B25-A245-DFEB187E7DD4}" type="datetimeFigureOut">
              <a:rPr lang="en-GB" smtClean="0"/>
              <a:t>17/11/2025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0AA8534-5314-4648-A58F-E03285D97170}" type="slidenum">
              <a:rPr lang="en-GB" smtClean="0"/>
              <a:t>‹#›</a:t>
            </a:fld>
            <a:endParaRPr lang="en-GB"/>
          </a:p>
        </p:txBody>
      </p:sp>
    </p:spTree>
    <p:extLst>
      <p:ext uri="{BB962C8B-B14F-4D97-AF65-F5344CB8AC3E}">
        <p14:creationId xmlns:p14="http://schemas.microsoft.com/office/powerpoint/2010/main" val="38582612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0"/>
              </a:spcAft>
            </a:pPr>
            <a:r>
              <a:rPr lang="en-GB" sz="1200" dirty="0">
                <a:effectLst/>
                <a:latin typeface="Times New Roman" panose="02020603050405020304" pitchFamily="18" charset="0"/>
                <a:ea typeface="Times New Roman" panose="02020603050405020304" pitchFamily="18" charset="0"/>
              </a:rPr>
              <a:t>This presentation will explain Piaget’s cognitive development theory, which is a psychological theory. Along with that, this theory will be applied in Amira’s situation to analyse her condition and provide practical intervention strategies. The last part of this presentation will illustrate the usefulness and limitations of this theory.</a:t>
            </a:r>
            <a:endParaRPr lang="en-IN" sz="12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fld id="{20AA8534-5314-4648-A58F-E03285D97170}" type="slidenum">
              <a:rPr lang="en-GB" smtClean="0"/>
              <a:t>2</a:t>
            </a:fld>
            <a:endParaRPr lang="en-GB"/>
          </a:p>
        </p:txBody>
      </p:sp>
    </p:spTree>
    <p:extLst>
      <p:ext uri="{BB962C8B-B14F-4D97-AF65-F5344CB8AC3E}">
        <p14:creationId xmlns:p14="http://schemas.microsoft.com/office/powerpoint/2010/main" val="16653779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0"/>
              </a:spcAft>
            </a:pPr>
            <a:r>
              <a:rPr lang="en-GB" sz="1200" dirty="0">
                <a:effectLst/>
                <a:latin typeface="Times New Roman" panose="02020603050405020304" pitchFamily="18" charset="0"/>
                <a:ea typeface="Times New Roman" panose="02020603050405020304" pitchFamily="18" charset="0"/>
              </a:rPr>
              <a:t>Piaget’s cognitive development theory considered children to be active learners who develop knowledge by exploration (</a:t>
            </a:r>
            <a:r>
              <a:rPr lang="en-GB" sz="1200" dirty="0" err="1">
                <a:effectLst/>
                <a:latin typeface="Times New Roman" panose="02020603050405020304" pitchFamily="18" charset="0"/>
                <a:ea typeface="Times New Roman" panose="02020603050405020304" pitchFamily="18" charset="0"/>
              </a:rPr>
              <a:t>Pakpahan</a:t>
            </a:r>
            <a:r>
              <a:rPr lang="en-GB" sz="1200" dirty="0">
                <a:effectLst/>
                <a:latin typeface="Times New Roman" panose="02020603050405020304" pitchFamily="18" charset="0"/>
                <a:ea typeface="Times New Roman" panose="02020603050405020304" pitchFamily="18" charset="0"/>
              </a:rPr>
              <a:t> and </a:t>
            </a:r>
            <a:r>
              <a:rPr lang="en-GB" sz="1200" dirty="0" err="1">
                <a:effectLst/>
                <a:latin typeface="Times New Roman" panose="02020603050405020304" pitchFamily="18" charset="0"/>
                <a:ea typeface="Times New Roman" panose="02020603050405020304" pitchFamily="18" charset="0"/>
              </a:rPr>
              <a:t>Saragih</a:t>
            </a:r>
            <a:r>
              <a:rPr lang="en-GB" sz="1200" dirty="0">
                <a:effectLst/>
                <a:latin typeface="Times New Roman" panose="02020603050405020304" pitchFamily="18" charset="0"/>
                <a:ea typeface="Times New Roman" panose="02020603050405020304" pitchFamily="18" charset="0"/>
              </a:rPr>
              <a:t>, 2022). Symbolic play, imitations, and sensory experiences help in thinking in early childhood. Amira is learning mental representations, although she struggles to take a perspective. These cognitive features help to analyse the reasons why she does not like separation, as well as why communication or group play might not be easy for her at this age.</a:t>
            </a:r>
            <a:endParaRPr lang="en-IN" sz="12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fld id="{20AA8534-5314-4648-A58F-E03285D97170}" type="slidenum">
              <a:rPr lang="en-GB" smtClean="0"/>
              <a:t>3</a:t>
            </a:fld>
            <a:endParaRPr lang="en-GB"/>
          </a:p>
        </p:txBody>
      </p:sp>
    </p:spTree>
    <p:extLst>
      <p:ext uri="{BB962C8B-B14F-4D97-AF65-F5344CB8AC3E}">
        <p14:creationId xmlns:p14="http://schemas.microsoft.com/office/powerpoint/2010/main" val="28420794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0"/>
              </a:spcAft>
            </a:pPr>
            <a:r>
              <a:rPr lang="en-GB" sz="1200" dirty="0">
                <a:effectLst/>
                <a:latin typeface="Times New Roman" panose="02020603050405020304" pitchFamily="18" charset="0"/>
                <a:ea typeface="Times New Roman" panose="02020603050405020304" pitchFamily="18" charset="0"/>
              </a:rPr>
              <a:t>Piaget’s cognitive development theory is significant in the practice of early years. Children can learn at the age of three, through play and exploration of the senses (</a:t>
            </a:r>
            <a:r>
              <a:rPr lang="en-GB" sz="1200" dirty="0" err="1">
                <a:effectLst/>
                <a:latin typeface="Times New Roman" panose="02020603050405020304" pitchFamily="18" charset="0"/>
                <a:ea typeface="Times New Roman" panose="02020603050405020304" pitchFamily="18" charset="0"/>
              </a:rPr>
              <a:t>Oogarah-Pratap</a:t>
            </a:r>
            <a:r>
              <a:rPr lang="en-GB" sz="1200" i="1" dirty="0">
                <a:effectLst/>
                <a:latin typeface="Times New Roman" panose="02020603050405020304" pitchFamily="18" charset="0"/>
                <a:ea typeface="Times New Roman" panose="02020603050405020304" pitchFamily="18" charset="0"/>
              </a:rPr>
              <a:t> et al.,</a:t>
            </a:r>
            <a:r>
              <a:rPr lang="en-GB" sz="1200" dirty="0">
                <a:effectLst/>
                <a:latin typeface="Times New Roman" panose="02020603050405020304" pitchFamily="18" charset="0"/>
                <a:ea typeface="Times New Roman" panose="02020603050405020304" pitchFamily="18" charset="0"/>
              </a:rPr>
              <a:t> 2025). Symbolic play promotes the use of language and emotions, which are applicable in the case of Amira. Her inability to share or to play with other children can be attributed to egocentrism. Routine activities make children accustomed to them, enhancing the strength of schemas, which fosters emotional security. The interpretation of these features allows practitioners to create learning settings and interactions in ways that correspond to developmental requirements.</a:t>
            </a:r>
            <a:endParaRPr lang="en-IN" sz="12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fld id="{20AA8534-5314-4648-A58F-E03285D97170}" type="slidenum">
              <a:rPr lang="en-GB" smtClean="0"/>
              <a:t>4</a:t>
            </a:fld>
            <a:endParaRPr lang="en-GB"/>
          </a:p>
        </p:txBody>
      </p:sp>
    </p:spTree>
    <p:extLst>
      <p:ext uri="{BB962C8B-B14F-4D97-AF65-F5344CB8AC3E}">
        <p14:creationId xmlns:p14="http://schemas.microsoft.com/office/powerpoint/2010/main" val="3361731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0"/>
              </a:spcAft>
            </a:pPr>
            <a:r>
              <a:rPr lang="en-GB" sz="1200" dirty="0">
                <a:effectLst/>
                <a:latin typeface="Times New Roman" panose="02020603050405020304" pitchFamily="18" charset="0"/>
                <a:ea typeface="Times New Roman" panose="02020603050405020304" pitchFamily="18" charset="0"/>
              </a:rPr>
              <a:t>The theory developed by Piaget can be used to explain the behaviours of Amira. The separation anxiety of Amira is evidence of poor behavioural growth, which needs to be addressed in the nursery setting. She uses a few symbolic words that complicate communication. Her problem with group play is normal egocentric behaviour at this age. Changes in the environment hinder her cognitive balance. Many children cannot adapt to a new environment quickly, as they do not feel safe (Ramesh, 2022). Therefore, Amira needs repetitive experiences to regain confidence. This theoretical perspective prevents the opinion of developmental lag and brings out possible developmental stage issues.</a:t>
            </a:r>
            <a:endParaRPr lang="en-IN" sz="12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fld id="{20AA8534-5314-4648-A58F-E03285D97170}" type="slidenum">
              <a:rPr lang="en-GB" smtClean="0"/>
              <a:t>5</a:t>
            </a:fld>
            <a:endParaRPr lang="en-GB"/>
          </a:p>
        </p:txBody>
      </p:sp>
    </p:spTree>
    <p:extLst>
      <p:ext uri="{BB962C8B-B14F-4D97-AF65-F5344CB8AC3E}">
        <p14:creationId xmlns:p14="http://schemas.microsoft.com/office/powerpoint/2010/main" val="36899586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0"/>
              </a:spcAft>
            </a:pPr>
            <a:r>
              <a:rPr lang="en-GB" sz="1200" dirty="0">
                <a:effectLst/>
                <a:latin typeface="Times New Roman" panose="02020603050405020304" pitchFamily="18" charset="0"/>
                <a:ea typeface="Times New Roman" panose="02020603050405020304" pitchFamily="18" charset="0"/>
              </a:rPr>
              <a:t>Piaget’s cognitive development is oriented towards active learning and symbolic development (Roberts, 2022). Visual routines can assist Amira in perceiving the day-to-day order, which lowers anxiety. Language and symbolic thinking can be facilitated by the use of puppets, dolls, and role plays. Schemas need to be supported by sensorial materials such as sand or blocks. The parallel play will make Amira feel secure, and social interactions will be directed over time. Simple language modelling by adults can strengthen vocabulary and cognitive associations that can help Amira to improve communication.</a:t>
            </a:r>
            <a:endParaRPr lang="en-IN" sz="12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20AA8534-5314-4648-A58F-E03285D97170}" type="slidenum">
              <a:rPr lang="en-GB" smtClean="0"/>
              <a:t>6</a:t>
            </a:fld>
            <a:endParaRPr lang="en-GB"/>
          </a:p>
        </p:txBody>
      </p:sp>
    </p:spTree>
    <p:extLst>
      <p:ext uri="{BB962C8B-B14F-4D97-AF65-F5344CB8AC3E}">
        <p14:creationId xmlns:p14="http://schemas.microsoft.com/office/powerpoint/2010/main" val="2974997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0"/>
              </a:spcAft>
            </a:pPr>
            <a:r>
              <a:rPr lang="en-GB" sz="1200" dirty="0">
                <a:effectLst/>
                <a:latin typeface="Times New Roman" panose="02020603050405020304" pitchFamily="18" charset="0"/>
                <a:ea typeface="Times New Roman" panose="02020603050405020304" pitchFamily="18" charset="0"/>
              </a:rPr>
              <a:t>Nature refers to the biological composition of Amira, such as her temper and cognitive development. The biological factor can increase the fear of separation. Nurture entails her experiences in the nursery in terms of routines, models of communication and emotional support. Therefore, nature and nurture play an essential role in shaping psychological development (</a:t>
            </a:r>
            <a:r>
              <a:rPr lang="en-GB" sz="1200" dirty="0" err="1">
                <a:effectLst/>
                <a:latin typeface="Times New Roman" panose="02020603050405020304" pitchFamily="18" charset="0"/>
                <a:ea typeface="Times New Roman" panose="02020603050405020304" pitchFamily="18" charset="0"/>
              </a:rPr>
              <a:t>Likhar</a:t>
            </a:r>
            <a:r>
              <a:rPr lang="en-GB" sz="1200" dirty="0">
                <a:effectLst/>
                <a:latin typeface="Times New Roman" panose="02020603050405020304" pitchFamily="18" charset="0"/>
                <a:ea typeface="Times New Roman" panose="02020603050405020304" pitchFamily="18" charset="0"/>
              </a:rPr>
              <a:t> </a:t>
            </a:r>
            <a:r>
              <a:rPr lang="en-GB" sz="1200" i="1" dirty="0">
                <a:effectLst/>
                <a:latin typeface="Times New Roman" panose="02020603050405020304" pitchFamily="18" charset="0"/>
                <a:ea typeface="Times New Roman" panose="02020603050405020304" pitchFamily="18" charset="0"/>
              </a:rPr>
              <a:t>et al.,</a:t>
            </a:r>
            <a:r>
              <a:rPr lang="en-GB" sz="1200" dirty="0">
                <a:effectLst/>
                <a:latin typeface="Times New Roman" panose="02020603050405020304" pitchFamily="18" charset="0"/>
                <a:ea typeface="Times New Roman" panose="02020603050405020304" pitchFamily="18" charset="0"/>
              </a:rPr>
              <a:t> 2022).  The interactions between practitioners need to be comfortable and predictable, which reduces stress. Hence, Amira's cognitive, social and emotional growth can be improved through the interaction of nature and nurture.</a:t>
            </a:r>
            <a:endParaRPr lang="en-IN" sz="12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fld id="{20AA8534-5314-4648-A58F-E03285D97170}" type="slidenum">
              <a:rPr lang="en-GB" smtClean="0"/>
              <a:t>7</a:t>
            </a:fld>
            <a:endParaRPr lang="en-GB"/>
          </a:p>
        </p:txBody>
      </p:sp>
    </p:spTree>
    <p:extLst>
      <p:ext uri="{BB962C8B-B14F-4D97-AF65-F5344CB8AC3E}">
        <p14:creationId xmlns:p14="http://schemas.microsoft.com/office/powerpoint/2010/main" val="548661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0"/>
              </a:spcAft>
            </a:pPr>
            <a:r>
              <a:rPr lang="en-GB" sz="1200" dirty="0">
                <a:effectLst/>
                <a:latin typeface="Times New Roman" panose="02020603050405020304" pitchFamily="18" charset="0"/>
                <a:ea typeface="Times New Roman" panose="02020603050405020304" pitchFamily="18" charset="0"/>
              </a:rPr>
              <a:t>The theory proposed by Piaget is useful in terms of cognitive development and play-based interventions. It can assist in understanding the behaviours of Amira. On the other hand, the mentioned theory, Piaget did not pay enough attention to the capabilities of young children and did not emphasise emotions or social factors (</a:t>
            </a:r>
            <a:r>
              <a:rPr lang="en-GB" sz="1200" dirty="0" err="1">
                <a:effectLst/>
                <a:latin typeface="Times New Roman" panose="02020603050405020304" pitchFamily="18" charset="0"/>
                <a:ea typeface="Times New Roman" panose="02020603050405020304" pitchFamily="18" charset="0"/>
              </a:rPr>
              <a:t>Qayyum</a:t>
            </a:r>
            <a:r>
              <a:rPr lang="en-GB" sz="1200" dirty="0">
                <a:effectLst/>
                <a:latin typeface="Times New Roman" panose="02020603050405020304" pitchFamily="18" charset="0"/>
                <a:ea typeface="Times New Roman" panose="02020603050405020304" pitchFamily="18" charset="0"/>
              </a:rPr>
              <a:t> </a:t>
            </a:r>
            <a:r>
              <a:rPr lang="en-GB" sz="1200" i="1" dirty="0">
                <a:effectLst/>
                <a:latin typeface="Times New Roman" panose="02020603050405020304" pitchFamily="18" charset="0"/>
                <a:ea typeface="Times New Roman" panose="02020603050405020304" pitchFamily="18" charset="0"/>
              </a:rPr>
              <a:t>et al.,</a:t>
            </a:r>
            <a:r>
              <a:rPr lang="en-GB" sz="1200" dirty="0">
                <a:effectLst/>
                <a:latin typeface="Times New Roman" panose="02020603050405020304" pitchFamily="18" charset="0"/>
                <a:ea typeface="Times New Roman" panose="02020603050405020304" pitchFamily="18" charset="0"/>
              </a:rPr>
              <a:t> 2024). The example of Amira and her anxiety can be better explained through the combination of the attachment and sociocultural perspectives. Hence, Piaget’s cognitive development theory should be supplemented with other theories in order to have an all-encompassing support plan.</a:t>
            </a:r>
            <a:endParaRPr lang="en-IN" sz="12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fld id="{20AA8534-5314-4648-A58F-E03285D97170}" type="slidenum">
              <a:rPr lang="en-GB" smtClean="0"/>
              <a:t>8</a:t>
            </a:fld>
            <a:endParaRPr lang="en-GB"/>
          </a:p>
        </p:txBody>
      </p:sp>
    </p:spTree>
    <p:extLst>
      <p:ext uri="{BB962C8B-B14F-4D97-AF65-F5344CB8AC3E}">
        <p14:creationId xmlns:p14="http://schemas.microsoft.com/office/powerpoint/2010/main" val="28256049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0"/>
              </a:spcAft>
            </a:pPr>
            <a:r>
              <a:rPr lang="en-GB" sz="1200" dirty="0">
                <a:effectLst/>
                <a:latin typeface="Times New Roman" panose="02020603050405020304" pitchFamily="18" charset="0"/>
                <a:ea typeface="Times New Roman" panose="02020603050405020304" pitchFamily="18" charset="0"/>
              </a:rPr>
              <a:t>It can be concluded that Piaget’s cognitive development theory offers a guideline to the conceptual cognition of Amira and her behaviour. Additionally, the influence of emotional and social aspects also determines her development. This theory provides holistic support, which helps build confidence, communication skills, and social interest in her as she adapts to the nursery environment.</a:t>
            </a:r>
            <a:endParaRPr lang="en-IN" sz="12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fld id="{20AA8534-5314-4648-A58F-E03285D97170}" type="slidenum">
              <a:rPr lang="en-GB" smtClean="0"/>
              <a:t>9</a:t>
            </a:fld>
            <a:endParaRPr lang="en-GB"/>
          </a:p>
        </p:txBody>
      </p:sp>
    </p:spTree>
    <p:extLst>
      <p:ext uri="{BB962C8B-B14F-4D97-AF65-F5344CB8AC3E}">
        <p14:creationId xmlns:p14="http://schemas.microsoft.com/office/powerpoint/2010/main" val="38046614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0AA8534-5314-4648-A58F-E03285D97170}" type="slidenum">
              <a:rPr lang="en-GB" smtClean="0"/>
              <a:t>10</a:t>
            </a:fld>
            <a:endParaRPr lang="en-GB"/>
          </a:p>
        </p:txBody>
      </p:sp>
    </p:spTree>
    <p:extLst>
      <p:ext uri="{BB962C8B-B14F-4D97-AF65-F5344CB8AC3E}">
        <p14:creationId xmlns:p14="http://schemas.microsoft.com/office/powerpoint/2010/main" val="653777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63CB3CB-D042-433F-A8CC-2EDD54875046}"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802203-4F0D-448A-A2B2-A7C835DED47D}" type="slidenum">
              <a:rPr lang="en-GB" smtClean="0"/>
              <a:t>‹#›</a:t>
            </a:fld>
            <a:endParaRPr lang="en-GB"/>
          </a:p>
        </p:txBody>
      </p:sp>
    </p:spTree>
    <p:extLst>
      <p:ext uri="{BB962C8B-B14F-4D97-AF65-F5344CB8AC3E}">
        <p14:creationId xmlns:p14="http://schemas.microsoft.com/office/powerpoint/2010/main" val="7379415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C63CB3CB-D042-433F-A8CC-2EDD54875046}"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802203-4F0D-448A-A2B2-A7C835DED47D}" type="slidenum">
              <a:rPr lang="en-GB" smtClean="0"/>
              <a:t>‹#›</a:t>
            </a:fld>
            <a:endParaRPr lang="en-GB"/>
          </a:p>
        </p:txBody>
      </p:sp>
    </p:spTree>
    <p:extLst>
      <p:ext uri="{BB962C8B-B14F-4D97-AF65-F5344CB8AC3E}">
        <p14:creationId xmlns:p14="http://schemas.microsoft.com/office/powerpoint/2010/main" val="5292957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63CB3CB-D042-433F-A8CC-2EDD54875046}"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802203-4F0D-448A-A2B2-A7C835DED47D}" type="slidenum">
              <a:rPr lang="en-GB" smtClean="0"/>
              <a:t>‹#›</a:t>
            </a:fld>
            <a:endParaRPr lang="en-GB"/>
          </a:p>
        </p:txBody>
      </p:sp>
    </p:spTree>
    <p:extLst>
      <p:ext uri="{BB962C8B-B14F-4D97-AF65-F5344CB8AC3E}">
        <p14:creationId xmlns:p14="http://schemas.microsoft.com/office/powerpoint/2010/main" val="31780830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63CB3CB-D042-433F-A8CC-2EDD54875046}" type="datetimeFigureOut">
              <a:rPr lang="en-GB" smtClean="0"/>
              <a:t>17/11/2025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0802203-4F0D-448A-A2B2-A7C835DED47D}" type="slidenum">
              <a:rPr lang="en-GB" smtClean="0"/>
              <a:t>‹#›</a:t>
            </a:fld>
            <a:endParaRPr lang="en-GB"/>
          </a:p>
        </p:txBody>
      </p:sp>
    </p:spTree>
    <p:extLst>
      <p:ext uri="{BB962C8B-B14F-4D97-AF65-F5344CB8AC3E}">
        <p14:creationId xmlns:p14="http://schemas.microsoft.com/office/powerpoint/2010/main" val="23489016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63CB3CB-D042-433F-A8CC-2EDD54875046}" type="datetimeFigureOut">
              <a:rPr lang="en-GB" smtClean="0"/>
              <a:t>17/11/2025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0802203-4F0D-448A-A2B2-A7C835DED47D}" type="slidenum">
              <a:rPr lang="en-GB" smtClean="0"/>
              <a:t>‹#›</a:t>
            </a:fld>
            <a:endParaRPr lang="en-GB"/>
          </a:p>
        </p:txBody>
      </p:sp>
    </p:spTree>
    <p:extLst>
      <p:ext uri="{BB962C8B-B14F-4D97-AF65-F5344CB8AC3E}">
        <p14:creationId xmlns:p14="http://schemas.microsoft.com/office/powerpoint/2010/main" val="19491347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C63CB3CB-D042-433F-A8CC-2EDD54875046}" type="datetimeFigureOut">
              <a:rPr lang="en-GB" smtClean="0"/>
              <a:t>17/11/2025</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90802203-4F0D-448A-A2B2-A7C835DED47D}" type="slidenum">
              <a:rPr lang="en-GB" smtClean="0"/>
              <a:t>‹#›</a:t>
            </a:fld>
            <a:endParaRPr lang="en-GB"/>
          </a:p>
        </p:txBody>
      </p:sp>
    </p:spTree>
    <p:extLst>
      <p:ext uri="{BB962C8B-B14F-4D97-AF65-F5344CB8AC3E}">
        <p14:creationId xmlns:p14="http://schemas.microsoft.com/office/powerpoint/2010/main" val="20211644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C63CB3CB-D042-433F-A8CC-2EDD54875046}" type="datetimeFigureOut">
              <a:rPr lang="en-GB" smtClean="0"/>
              <a:t>17/11/2025</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90802203-4F0D-448A-A2B2-A7C835DED47D}" type="slidenum">
              <a:rPr lang="en-GB" smtClean="0"/>
              <a:t>‹#›</a:t>
            </a:fld>
            <a:endParaRPr lang="en-GB"/>
          </a:p>
        </p:txBody>
      </p:sp>
    </p:spTree>
    <p:extLst>
      <p:ext uri="{BB962C8B-B14F-4D97-AF65-F5344CB8AC3E}">
        <p14:creationId xmlns:p14="http://schemas.microsoft.com/office/powerpoint/2010/main" val="36189268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C63CB3CB-D042-433F-A8CC-2EDD54875046}" type="datetimeFigureOut">
              <a:rPr lang="en-GB" smtClean="0"/>
              <a:t>17/11/2025</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90802203-4F0D-448A-A2B2-A7C835DED47D}" type="slidenum">
              <a:rPr lang="en-GB" smtClean="0"/>
              <a:t>‹#›</a:t>
            </a:fld>
            <a:endParaRPr lang="en-GB"/>
          </a:p>
        </p:txBody>
      </p:sp>
    </p:spTree>
    <p:extLst>
      <p:ext uri="{BB962C8B-B14F-4D97-AF65-F5344CB8AC3E}">
        <p14:creationId xmlns:p14="http://schemas.microsoft.com/office/powerpoint/2010/main" val="37119655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63CB3CB-D042-433F-A8CC-2EDD54875046}" type="datetimeFigureOut">
              <a:rPr lang="en-GB" smtClean="0"/>
              <a:t>17/11/2025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0802203-4F0D-448A-A2B2-A7C835DED47D}" type="slidenum">
              <a:rPr lang="en-GB" smtClean="0"/>
              <a:t>‹#›</a:t>
            </a:fld>
            <a:endParaRPr lang="en-GB"/>
          </a:p>
        </p:txBody>
      </p:sp>
    </p:spTree>
    <p:extLst>
      <p:ext uri="{BB962C8B-B14F-4D97-AF65-F5344CB8AC3E}">
        <p14:creationId xmlns:p14="http://schemas.microsoft.com/office/powerpoint/2010/main" val="34490195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63CB3CB-D042-433F-A8CC-2EDD54875046}" type="datetimeFigureOut">
              <a:rPr lang="en-GB" smtClean="0"/>
              <a:t>17/11/2025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0802203-4F0D-448A-A2B2-A7C835DED47D}" type="slidenum">
              <a:rPr lang="en-GB" smtClean="0"/>
              <a:t>‹#›</a:t>
            </a:fld>
            <a:endParaRPr lang="en-GB"/>
          </a:p>
        </p:txBody>
      </p:sp>
    </p:spTree>
    <p:extLst>
      <p:ext uri="{BB962C8B-B14F-4D97-AF65-F5344CB8AC3E}">
        <p14:creationId xmlns:p14="http://schemas.microsoft.com/office/powerpoint/2010/main" val="14093393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63CB3CB-D042-433F-A8CC-2EDD54875046}"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802203-4F0D-448A-A2B2-A7C835DED47D}" type="slidenum">
              <a:rPr lang="en-GB" smtClean="0"/>
              <a:t>‹#›</a:t>
            </a:fld>
            <a:endParaRPr lang="en-GB"/>
          </a:p>
        </p:txBody>
      </p:sp>
    </p:spTree>
    <p:extLst>
      <p:ext uri="{BB962C8B-B14F-4D97-AF65-F5344CB8AC3E}">
        <p14:creationId xmlns:p14="http://schemas.microsoft.com/office/powerpoint/2010/main" val="28099482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63CB3CB-D042-433F-A8CC-2EDD54875046}"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802203-4F0D-448A-A2B2-A7C835DED47D}"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1772078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63CB3CB-D042-433F-A8CC-2EDD54875046}"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802203-4F0D-448A-A2B2-A7C835DED47D}" type="slidenum">
              <a:rPr lang="en-GB" smtClean="0"/>
              <a:t>‹#›</a:t>
            </a:fld>
            <a:endParaRPr lang="en-GB"/>
          </a:p>
        </p:txBody>
      </p:sp>
    </p:spTree>
    <p:extLst>
      <p:ext uri="{BB962C8B-B14F-4D97-AF65-F5344CB8AC3E}">
        <p14:creationId xmlns:p14="http://schemas.microsoft.com/office/powerpoint/2010/main" val="13248127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63CB3CB-D042-433F-A8CC-2EDD54875046}" type="datetimeFigureOut">
              <a:rPr lang="en-GB" smtClean="0"/>
              <a:t>17/11/2025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802203-4F0D-448A-A2B2-A7C835DED47D}" type="slidenum">
              <a:rPr lang="en-GB" smtClean="0"/>
              <a:t>‹#›</a:t>
            </a:fld>
            <a:endParaRPr lang="en-GB"/>
          </a:p>
        </p:txBody>
      </p:sp>
    </p:spTree>
    <p:extLst>
      <p:ext uri="{BB962C8B-B14F-4D97-AF65-F5344CB8AC3E}">
        <p14:creationId xmlns:p14="http://schemas.microsoft.com/office/powerpoint/2010/main" val="40840722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63CB3CB-D042-433F-A8CC-2EDD54875046}" type="datetimeFigureOut">
              <a:rPr lang="en-GB" smtClean="0"/>
              <a:t>17/11/2025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802203-4F0D-448A-A2B2-A7C835DED47D}" type="slidenum">
              <a:rPr lang="en-GB" smtClean="0"/>
              <a:t>‹#›</a:t>
            </a:fld>
            <a:endParaRPr lang="en-GB"/>
          </a:p>
        </p:txBody>
      </p:sp>
    </p:spTree>
    <p:extLst>
      <p:ext uri="{BB962C8B-B14F-4D97-AF65-F5344CB8AC3E}">
        <p14:creationId xmlns:p14="http://schemas.microsoft.com/office/powerpoint/2010/main" val="218575031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3CB3CB-D042-433F-A8CC-2EDD54875046}"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802203-4F0D-448A-A2B2-A7C835DED47D}" type="slidenum">
              <a:rPr lang="en-GB" smtClean="0"/>
              <a:t>‹#›</a:t>
            </a:fld>
            <a:endParaRPr lang="en-GB"/>
          </a:p>
        </p:txBody>
      </p:sp>
    </p:spTree>
    <p:extLst>
      <p:ext uri="{BB962C8B-B14F-4D97-AF65-F5344CB8AC3E}">
        <p14:creationId xmlns:p14="http://schemas.microsoft.com/office/powerpoint/2010/main" val="199632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3CB3CB-D042-433F-A8CC-2EDD54875046}"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802203-4F0D-448A-A2B2-A7C835DED47D}" type="slidenum">
              <a:rPr lang="en-GB" smtClean="0"/>
              <a:t>‹#›</a:t>
            </a:fld>
            <a:endParaRPr lang="en-GB"/>
          </a:p>
        </p:txBody>
      </p:sp>
    </p:spTree>
    <p:extLst>
      <p:ext uri="{BB962C8B-B14F-4D97-AF65-F5344CB8AC3E}">
        <p14:creationId xmlns:p14="http://schemas.microsoft.com/office/powerpoint/2010/main" val="12724390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C63CB3CB-D042-433F-A8CC-2EDD54875046}" type="datetimeFigureOut">
              <a:rPr lang="en-GB" smtClean="0"/>
              <a:t>17/11/2025</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90802203-4F0D-448A-A2B2-A7C835DED47D}" type="slidenum">
              <a:rPr lang="en-GB" smtClean="0"/>
              <a:t>‹#›</a:t>
            </a:fld>
            <a:endParaRPr lang="en-GB"/>
          </a:p>
        </p:txBody>
      </p:sp>
    </p:spTree>
    <p:extLst>
      <p:ext uri="{BB962C8B-B14F-4D97-AF65-F5344CB8AC3E}">
        <p14:creationId xmlns:p14="http://schemas.microsoft.com/office/powerpoint/2010/main" val="3703521172"/>
      </p:ext>
    </p:extLst>
  </p:cSld>
  <p:clrMap bg1="dk1" tx1="lt1" bg2="dk2" tx2="lt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 id="2147483707" r:id="rId12"/>
    <p:sldLayoutId id="2147483708" r:id="rId13"/>
    <p:sldLayoutId id="2147483709" r:id="rId14"/>
    <p:sldLayoutId id="2147483710" r:id="rId15"/>
    <p:sldLayoutId id="2147483711" r:id="rId16"/>
    <p:sldLayoutId id="2147483712"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755030" y="2171700"/>
            <a:ext cx="8825658" cy="3443287"/>
          </a:xfrm>
        </p:spPr>
        <p:style>
          <a:lnRef idx="2">
            <a:schemeClr val="dk1"/>
          </a:lnRef>
          <a:fillRef idx="1">
            <a:schemeClr val="lt1"/>
          </a:fillRef>
          <a:effectRef idx="0">
            <a:schemeClr val="dk1"/>
          </a:effectRef>
          <a:fontRef idx="minor">
            <a:schemeClr val="dk1"/>
          </a:fontRef>
        </p:style>
        <p:txBody>
          <a:bodyPr>
            <a:normAutofit fontScale="92500" lnSpcReduction="20000"/>
          </a:bodyPr>
          <a:lstStyle/>
          <a:p>
            <a:pPr algn="ctr"/>
            <a:r>
              <a:rPr lang="en-IN" b="1" cap="none" dirty="0">
                <a:solidFill>
                  <a:schemeClr val="bg1"/>
                </a:solidFill>
                <a:latin typeface="Times New Roman" panose="02020603050405020304" pitchFamily="18" charset="0"/>
                <a:cs typeface="Times New Roman" panose="02020603050405020304" pitchFamily="18" charset="0"/>
              </a:rPr>
              <a:t>Student Name: </a:t>
            </a:r>
            <a:r>
              <a:rPr lang="en-IN" cap="none" dirty="0" err="1">
                <a:solidFill>
                  <a:schemeClr val="bg1"/>
                </a:solidFill>
                <a:latin typeface="Times New Roman" panose="02020603050405020304" pitchFamily="18" charset="0"/>
                <a:cs typeface="Times New Roman" panose="02020603050405020304" pitchFamily="18" charset="0"/>
              </a:rPr>
              <a:t>Meron</a:t>
            </a:r>
            <a:r>
              <a:rPr lang="en-IN" cap="none" dirty="0">
                <a:solidFill>
                  <a:schemeClr val="bg1"/>
                </a:solidFill>
                <a:latin typeface="Times New Roman" panose="02020603050405020304" pitchFamily="18" charset="0"/>
                <a:cs typeface="Times New Roman" panose="02020603050405020304" pitchFamily="18" charset="0"/>
              </a:rPr>
              <a:t> Banger </a:t>
            </a:r>
          </a:p>
          <a:p>
            <a:pPr algn="ctr"/>
            <a:endParaRPr lang="en-IN" b="1" cap="none" dirty="0">
              <a:solidFill>
                <a:schemeClr val="bg1"/>
              </a:solidFill>
              <a:latin typeface="Times New Roman" panose="02020603050405020304" pitchFamily="18" charset="0"/>
              <a:cs typeface="Times New Roman" panose="02020603050405020304" pitchFamily="18" charset="0"/>
            </a:endParaRPr>
          </a:p>
          <a:p>
            <a:pPr algn="ctr"/>
            <a:r>
              <a:rPr lang="en-IN" b="1" cap="none" dirty="0">
                <a:solidFill>
                  <a:schemeClr val="bg1"/>
                </a:solidFill>
                <a:latin typeface="Times New Roman" panose="02020603050405020304" pitchFamily="18" charset="0"/>
                <a:cs typeface="Times New Roman" panose="02020603050405020304" pitchFamily="18" charset="0"/>
              </a:rPr>
              <a:t>Student ID: </a:t>
            </a:r>
            <a:r>
              <a:rPr lang="en-IN" cap="none" dirty="0">
                <a:solidFill>
                  <a:schemeClr val="bg1"/>
                </a:solidFill>
                <a:latin typeface="Times New Roman" panose="02020603050405020304" pitchFamily="18" charset="0"/>
                <a:cs typeface="Times New Roman" panose="02020603050405020304" pitchFamily="18" charset="0"/>
              </a:rPr>
              <a:t>2430071</a:t>
            </a:r>
          </a:p>
          <a:p>
            <a:pPr algn="ctr"/>
            <a:endParaRPr lang="en-IN" b="1" cap="none" dirty="0">
              <a:solidFill>
                <a:schemeClr val="bg1"/>
              </a:solidFill>
              <a:latin typeface="Times New Roman" panose="02020603050405020304" pitchFamily="18" charset="0"/>
              <a:cs typeface="Times New Roman" panose="02020603050405020304" pitchFamily="18" charset="0"/>
            </a:endParaRPr>
          </a:p>
          <a:p>
            <a:pPr algn="ctr"/>
            <a:r>
              <a:rPr lang="en-IN" b="1" cap="none" dirty="0">
                <a:solidFill>
                  <a:schemeClr val="bg1"/>
                </a:solidFill>
                <a:latin typeface="Times New Roman" panose="02020603050405020304" pitchFamily="18" charset="0"/>
                <a:cs typeface="Times New Roman" panose="02020603050405020304" pitchFamily="18" charset="0"/>
              </a:rPr>
              <a:t>Module Name: </a:t>
            </a:r>
            <a:r>
              <a:rPr lang="en-IN" cap="none" dirty="0">
                <a:solidFill>
                  <a:schemeClr val="bg1"/>
                </a:solidFill>
                <a:latin typeface="Times New Roman" panose="02020603050405020304" pitchFamily="18" charset="0"/>
                <a:cs typeface="Times New Roman" panose="02020603050405020304" pitchFamily="18" charset="0"/>
              </a:rPr>
              <a:t>Psychology in Health and Social Care</a:t>
            </a:r>
          </a:p>
          <a:p>
            <a:pPr algn="ctr"/>
            <a:endParaRPr lang="en-IN" b="1" cap="none" dirty="0">
              <a:solidFill>
                <a:schemeClr val="bg1"/>
              </a:solidFill>
              <a:latin typeface="Times New Roman" panose="02020603050405020304" pitchFamily="18" charset="0"/>
              <a:cs typeface="Times New Roman" panose="02020603050405020304" pitchFamily="18" charset="0"/>
            </a:endParaRPr>
          </a:p>
          <a:p>
            <a:pPr algn="ctr"/>
            <a:r>
              <a:rPr lang="en-IN" b="1" cap="none" dirty="0">
                <a:solidFill>
                  <a:schemeClr val="bg1"/>
                </a:solidFill>
                <a:latin typeface="Times New Roman" panose="02020603050405020304" pitchFamily="18" charset="0"/>
                <a:cs typeface="Times New Roman" panose="02020603050405020304" pitchFamily="18" charset="0"/>
              </a:rPr>
              <a:t>Module Code: </a:t>
            </a:r>
            <a:r>
              <a:rPr lang="en-IN" cap="none" dirty="0">
                <a:solidFill>
                  <a:schemeClr val="bg1"/>
                </a:solidFill>
                <a:latin typeface="Times New Roman" panose="02020603050405020304" pitchFamily="18" charset="0"/>
                <a:cs typeface="Times New Roman" panose="02020603050405020304" pitchFamily="18" charset="0"/>
              </a:rPr>
              <a:t>LCHS4010</a:t>
            </a:r>
          </a:p>
          <a:p>
            <a:pPr algn="ctr"/>
            <a:endParaRPr lang="en-IN" b="1" cap="none" dirty="0">
              <a:solidFill>
                <a:schemeClr val="bg1"/>
              </a:solidFill>
              <a:latin typeface="Times New Roman" panose="02020603050405020304" pitchFamily="18" charset="0"/>
              <a:cs typeface="Times New Roman" panose="02020603050405020304" pitchFamily="18" charset="0"/>
            </a:endParaRPr>
          </a:p>
          <a:p>
            <a:pPr algn="ctr"/>
            <a:r>
              <a:rPr lang="en-IN" b="1" cap="none" dirty="0">
                <a:solidFill>
                  <a:schemeClr val="bg1"/>
                </a:solidFill>
                <a:latin typeface="Times New Roman" panose="02020603050405020304" pitchFamily="18" charset="0"/>
                <a:cs typeface="Times New Roman" panose="02020603050405020304" pitchFamily="18" charset="0"/>
              </a:rPr>
              <a:t>Assignment Title:  </a:t>
            </a:r>
            <a:r>
              <a:rPr lang="en-IN" cap="none" dirty="0">
                <a:solidFill>
                  <a:schemeClr val="bg1"/>
                </a:solidFill>
                <a:latin typeface="Times New Roman" panose="02020603050405020304" pitchFamily="18" charset="0"/>
                <a:cs typeface="Times New Roman" panose="02020603050405020304" pitchFamily="18" charset="0"/>
              </a:rPr>
              <a:t>Assessment 1: Individual Presentation</a:t>
            </a:r>
          </a:p>
          <a:p>
            <a:pPr algn="ctr"/>
            <a:endParaRPr lang="en-GB" cap="none"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2"/>
          <a:stretch>
            <a:fillRect/>
          </a:stretch>
        </p:blipFill>
        <p:spPr>
          <a:xfrm>
            <a:off x="5091534" y="747712"/>
            <a:ext cx="2152650" cy="1009651"/>
          </a:xfrm>
          <a:prstGeom prst="rect">
            <a:avLst/>
          </a:prstGeom>
        </p:spPr>
      </p:pic>
    </p:spTree>
    <p:extLst>
      <p:ext uri="{BB962C8B-B14F-4D97-AF65-F5344CB8AC3E}">
        <p14:creationId xmlns:p14="http://schemas.microsoft.com/office/powerpoint/2010/main" val="35772836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33046" y="387126"/>
            <a:ext cx="8911687" cy="1280890"/>
          </a:xfrm>
        </p:spPr>
        <p:txBody>
          <a:bodyPr>
            <a:normAutofit/>
          </a:bodyPr>
          <a:lstStyle/>
          <a:p>
            <a:pPr algn="ctr"/>
            <a:r>
              <a:rPr lang="en-GB" sz="3200" b="1" cap="none"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Introduction</a:t>
            </a:r>
          </a:p>
        </p:txBody>
      </p:sp>
      <p:sp>
        <p:nvSpPr>
          <p:cNvPr id="3" name="Content Placeholder 2"/>
          <p:cNvSpPr>
            <a:spLocks noGrp="1"/>
          </p:cNvSpPr>
          <p:nvPr>
            <p:ph idx="1"/>
          </p:nvPr>
        </p:nvSpPr>
        <p:spPr>
          <a:xfrm>
            <a:off x="418182" y="1668016"/>
            <a:ext cx="6282656" cy="4361309"/>
          </a:xfrm>
        </p:spPr>
        <p:style>
          <a:lnRef idx="2">
            <a:schemeClr val="accent1"/>
          </a:lnRef>
          <a:fillRef idx="1">
            <a:schemeClr val="lt1"/>
          </a:fillRef>
          <a:effectRef idx="0">
            <a:schemeClr val="accent1"/>
          </a:effectRef>
          <a:fontRef idx="minor">
            <a:schemeClr val="dk1"/>
          </a:fontRef>
        </p:style>
        <p:txBody>
          <a:bodyPr>
            <a:normAutofit fontScale="92500" lnSpcReduction="10000"/>
          </a:bodyPr>
          <a:lstStyle/>
          <a:p>
            <a:pPr marL="342900" lvl="0" indent="-342900" algn="just">
              <a:lnSpc>
                <a:spcPct val="150000"/>
              </a:lnSpc>
              <a:spcAft>
                <a:spcPts val="0"/>
              </a:spcAft>
              <a:buFont typeface="Arial" panose="020B0604020202020204" pitchFamily="34" charset="0"/>
              <a:buChar char="●"/>
            </a:pPr>
            <a:r>
              <a:rPr lang="en-GB" sz="2400" dirty="0">
                <a:latin typeface="Times New Roman" panose="02020603050405020304" pitchFamily="18" charset="0"/>
                <a:ea typeface="Times New Roman" panose="02020603050405020304" pitchFamily="18" charset="0"/>
              </a:rPr>
              <a:t>This presentation will describe a psychological theory.</a:t>
            </a:r>
            <a:endParaRPr lang="en-IN" sz="2400" dirty="0">
              <a:latin typeface="Times New Roman" panose="02020603050405020304" pitchFamily="18" charset="0"/>
              <a:ea typeface="Times New Roman" panose="02020603050405020304" pitchFamily="18" charset="0"/>
            </a:endParaRPr>
          </a:p>
          <a:p>
            <a:pPr marL="342900" lvl="0" indent="-342900" algn="just">
              <a:lnSpc>
                <a:spcPct val="150000"/>
              </a:lnSpc>
              <a:spcAft>
                <a:spcPts val="0"/>
              </a:spcAft>
              <a:buFont typeface="Arial" panose="020B0604020202020204" pitchFamily="34" charset="0"/>
              <a:buChar char="●"/>
            </a:pPr>
            <a:r>
              <a:rPr lang="en-GB" sz="2400" b="1" i="1" dirty="0">
                <a:latin typeface="Times New Roman" panose="02020603050405020304" pitchFamily="18" charset="0"/>
                <a:ea typeface="Times New Roman" panose="02020603050405020304" pitchFamily="18" charset="0"/>
              </a:rPr>
              <a:t>Piaget’s cognitive development theory </a:t>
            </a:r>
            <a:r>
              <a:rPr lang="en-GB" sz="2400" dirty="0">
                <a:latin typeface="Times New Roman" panose="02020603050405020304" pitchFamily="18" charset="0"/>
                <a:ea typeface="Times New Roman" panose="02020603050405020304" pitchFamily="18" charset="0"/>
              </a:rPr>
              <a:t>will be used in this presentation</a:t>
            </a:r>
            <a:endParaRPr lang="en-IN" sz="2400" dirty="0">
              <a:latin typeface="Times New Roman" panose="02020603050405020304" pitchFamily="18" charset="0"/>
              <a:ea typeface="Times New Roman" panose="02020603050405020304" pitchFamily="18" charset="0"/>
            </a:endParaRPr>
          </a:p>
          <a:p>
            <a:pPr marL="342900" lvl="0" indent="-342900" algn="just">
              <a:lnSpc>
                <a:spcPct val="150000"/>
              </a:lnSpc>
              <a:spcAft>
                <a:spcPts val="0"/>
              </a:spcAft>
              <a:buFont typeface="Arial" panose="020B0604020202020204" pitchFamily="34" charset="0"/>
              <a:buChar char="●"/>
            </a:pPr>
            <a:r>
              <a:rPr lang="en-GB" sz="2400" dirty="0">
                <a:latin typeface="Times New Roman" panose="02020603050405020304" pitchFamily="18" charset="0"/>
                <a:ea typeface="Times New Roman" panose="02020603050405020304" pitchFamily="18" charset="0"/>
              </a:rPr>
              <a:t>Amira’s situation will be discussed by applying this theory.</a:t>
            </a:r>
            <a:endParaRPr lang="en-IN" sz="2400" dirty="0">
              <a:latin typeface="Times New Roman" panose="02020603050405020304" pitchFamily="18" charset="0"/>
              <a:ea typeface="Times New Roman" panose="02020603050405020304" pitchFamily="18" charset="0"/>
            </a:endParaRPr>
          </a:p>
          <a:p>
            <a:pPr marL="342900" lvl="0" indent="-342900" algn="just">
              <a:lnSpc>
                <a:spcPct val="150000"/>
              </a:lnSpc>
              <a:spcAft>
                <a:spcPts val="0"/>
              </a:spcAft>
              <a:buFont typeface="Arial" panose="020B0604020202020204" pitchFamily="34" charset="0"/>
              <a:buChar char="●"/>
            </a:pPr>
            <a:r>
              <a:rPr lang="en-GB" sz="2400" dirty="0">
                <a:latin typeface="Times New Roman" panose="02020603050405020304" pitchFamily="18" charset="0"/>
                <a:ea typeface="Times New Roman" panose="02020603050405020304" pitchFamily="18" charset="0"/>
              </a:rPr>
              <a:t>The usefulness and limitations of this theory will be portrayed in this presentation.</a:t>
            </a:r>
            <a:endParaRPr lang="en-IN" sz="2400" dirty="0">
              <a:latin typeface="Times New Roman" panose="02020603050405020304" pitchFamily="18" charset="0"/>
              <a:ea typeface="Times New Roman" panose="02020603050405020304" pitchFamily="18" charset="0"/>
            </a:endParaRPr>
          </a:p>
          <a:p>
            <a:pPr algn="just">
              <a:lnSpc>
                <a:spcPct val="150000"/>
              </a:lnSpc>
            </a:pPr>
            <a:endParaRPr lang="en-GB" sz="1800" dirty="0">
              <a:solidFill>
                <a:schemeClr val="bg1"/>
              </a:solidFill>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6918794" y="2386013"/>
            <a:ext cx="4949355" cy="2586038"/>
          </a:xfrm>
          <a:prstGeom prst="rect">
            <a:avLst/>
          </a:prstGeom>
        </p:spPr>
      </p:pic>
    </p:spTree>
    <p:extLst>
      <p:ext uri="{BB962C8B-B14F-4D97-AF65-F5344CB8AC3E}">
        <p14:creationId xmlns:p14="http://schemas.microsoft.com/office/powerpoint/2010/main" val="23828963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33071" y="263502"/>
            <a:ext cx="8911687" cy="1280890"/>
          </a:xfrm>
        </p:spPr>
        <p:txBody>
          <a:bodyPr>
            <a:normAutofit/>
          </a:bodyPr>
          <a:lstStyle/>
          <a:p>
            <a:pPr algn="ctr"/>
            <a:r>
              <a:rPr lang="en-IN" sz="32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Overview of Piaget’s cognitive development theory</a:t>
            </a:r>
            <a:endParaRPr lang="en-GB" sz="3200" b="1" cap="none"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275307" y="1653728"/>
            <a:ext cx="7982868" cy="4747072"/>
          </a:xfrm>
        </p:spPr>
        <p:style>
          <a:lnRef idx="2">
            <a:schemeClr val="accent1"/>
          </a:lnRef>
          <a:fillRef idx="1">
            <a:schemeClr val="lt1"/>
          </a:fillRef>
          <a:effectRef idx="0">
            <a:schemeClr val="accent1"/>
          </a:effectRef>
          <a:fontRef idx="minor">
            <a:schemeClr val="dk1"/>
          </a:fontRef>
        </p:style>
        <p:txBody>
          <a:bodyPr>
            <a:normAutofit fontScale="92500" lnSpcReduction="20000"/>
          </a:bodyPr>
          <a:lstStyle/>
          <a:p>
            <a:pPr lvl="0" algn="just">
              <a:lnSpc>
                <a:spcPct val="150000"/>
              </a:lnSpc>
              <a:buFont typeface="Arial" panose="020B0604020202020204" pitchFamily="34" charset="0"/>
              <a:buChar char="●"/>
            </a:pPr>
            <a:r>
              <a:rPr lang="en-GB" sz="2400" dirty="0">
                <a:latin typeface="Times New Roman" panose="02020603050405020304" pitchFamily="18" charset="0"/>
                <a:ea typeface="Times New Roman" panose="02020603050405020304" pitchFamily="18" charset="0"/>
              </a:rPr>
              <a:t>Piaget’s cognitive development theory has four cognitive development stages.</a:t>
            </a:r>
            <a:endParaRPr lang="en-IN" sz="2400" dirty="0">
              <a:latin typeface="Times New Roman" panose="02020603050405020304" pitchFamily="18" charset="0"/>
              <a:ea typeface="Times New Roman" panose="02020603050405020304" pitchFamily="18" charset="0"/>
            </a:endParaRPr>
          </a:p>
          <a:p>
            <a:pPr lvl="0" algn="just">
              <a:lnSpc>
                <a:spcPct val="150000"/>
              </a:lnSpc>
              <a:buFont typeface="Arial" panose="020B0604020202020204" pitchFamily="34" charset="0"/>
              <a:buChar char="●"/>
            </a:pPr>
            <a:r>
              <a:rPr lang="en-GB" sz="2400" dirty="0">
                <a:latin typeface="Times New Roman" panose="02020603050405020304" pitchFamily="18" charset="0"/>
                <a:ea typeface="Times New Roman" panose="02020603050405020304" pitchFamily="18" charset="0"/>
              </a:rPr>
              <a:t>Sensorimotor, preoperational, concrete operational, and formal operational are the stages (</a:t>
            </a:r>
            <a:r>
              <a:rPr lang="en-GB" sz="2400" dirty="0" err="1">
                <a:latin typeface="Times New Roman" panose="02020603050405020304" pitchFamily="18" charset="0"/>
                <a:ea typeface="Times New Roman" panose="02020603050405020304" pitchFamily="18" charset="0"/>
              </a:rPr>
              <a:t>Pakpahan</a:t>
            </a:r>
            <a:r>
              <a:rPr lang="en-GB" sz="2400" dirty="0">
                <a:latin typeface="Times New Roman" panose="02020603050405020304" pitchFamily="18" charset="0"/>
                <a:ea typeface="Times New Roman" panose="02020603050405020304" pitchFamily="18" charset="0"/>
              </a:rPr>
              <a:t> and </a:t>
            </a:r>
            <a:r>
              <a:rPr lang="en-GB" sz="2400" dirty="0" err="1">
                <a:latin typeface="Times New Roman" panose="02020603050405020304" pitchFamily="18" charset="0"/>
                <a:ea typeface="Times New Roman" panose="02020603050405020304" pitchFamily="18" charset="0"/>
              </a:rPr>
              <a:t>Saragih</a:t>
            </a:r>
            <a:r>
              <a:rPr lang="en-GB" sz="2400" dirty="0">
                <a:latin typeface="Times New Roman" panose="02020603050405020304" pitchFamily="18" charset="0"/>
                <a:ea typeface="Times New Roman" panose="02020603050405020304" pitchFamily="18" charset="0"/>
              </a:rPr>
              <a:t>, 2022).</a:t>
            </a:r>
            <a:endParaRPr lang="en-IN" sz="2400" dirty="0">
              <a:latin typeface="Times New Roman" panose="02020603050405020304" pitchFamily="18" charset="0"/>
              <a:ea typeface="Times New Roman" panose="02020603050405020304" pitchFamily="18" charset="0"/>
            </a:endParaRPr>
          </a:p>
          <a:p>
            <a:pPr lvl="0" algn="just">
              <a:lnSpc>
                <a:spcPct val="150000"/>
              </a:lnSpc>
              <a:buFont typeface="Arial" panose="020B0604020202020204" pitchFamily="34" charset="0"/>
              <a:buChar char="●"/>
            </a:pPr>
            <a:r>
              <a:rPr lang="en-GB" sz="2400" dirty="0">
                <a:latin typeface="Times New Roman" panose="02020603050405020304" pitchFamily="18" charset="0"/>
                <a:ea typeface="Times New Roman" panose="02020603050405020304" pitchFamily="18" charset="0"/>
              </a:rPr>
              <a:t>Children construct knowledge through hands-on experiences.</a:t>
            </a:r>
            <a:endParaRPr lang="en-IN" sz="2400" dirty="0">
              <a:latin typeface="Times New Roman" panose="02020603050405020304" pitchFamily="18" charset="0"/>
              <a:ea typeface="Times New Roman" panose="02020603050405020304" pitchFamily="18" charset="0"/>
            </a:endParaRPr>
          </a:p>
          <a:p>
            <a:pPr lvl="0" algn="just">
              <a:lnSpc>
                <a:spcPct val="150000"/>
              </a:lnSpc>
              <a:buFont typeface="Arial" panose="020B0604020202020204" pitchFamily="34" charset="0"/>
              <a:buChar char="●"/>
            </a:pPr>
            <a:r>
              <a:rPr lang="en-GB" sz="2400" dirty="0">
                <a:latin typeface="Times New Roman" panose="02020603050405020304" pitchFamily="18" charset="0"/>
                <a:ea typeface="Times New Roman" panose="02020603050405020304" pitchFamily="18" charset="0"/>
              </a:rPr>
              <a:t>Key processes include schemas, assimilation, and accommodation.</a:t>
            </a:r>
            <a:endParaRPr lang="en-IN" sz="2400" dirty="0">
              <a:latin typeface="Times New Roman" panose="02020603050405020304" pitchFamily="18" charset="0"/>
              <a:ea typeface="Times New Roman" panose="02020603050405020304" pitchFamily="18" charset="0"/>
            </a:endParaRPr>
          </a:p>
          <a:p>
            <a:pPr lvl="0" algn="just">
              <a:lnSpc>
                <a:spcPct val="150000"/>
              </a:lnSpc>
              <a:buFont typeface="Arial" panose="020B0604020202020204" pitchFamily="34" charset="0"/>
              <a:buChar char="●"/>
            </a:pPr>
            <a:r>
              <a:rPr lang="en-GB" sz="2400" dirty="0">
                <a:latin typeface="Times New Roman" panose="02020603050405020304" pitchFamily="18" charset="0"/>
                <a:ea typeface="Times New Roman" panose="02020603050405020304" pitchFamily="18" charset="0"/>
              </a:rPr>
              <a:t>Thinking is intuitive, symbolic, and limited by egocentrism during this stage.</a:t>
            </a:r>
            <a:endParaRPr lang="en-IN" sz="2400" dirty="0">
              <a:latin typeface="Times New Roman" panose="02020603050405020304" pitchFamily="18" charset="0"/>
              <a:ea typeface="Times New Roman" panose="02020603050405020304" pitchFamily="18" charset="0"/>
            </a:endParaRPr>
          </a:p>
          <a:p>
            <a:pPr algn="just">
              <a:lnSpc>
                <a:spcPct val="150000"/>
              </a:lnSpc>
            </a:pPr>
            <a:endParaRPr lang="en-GB" sz="1800" dirty="0">
              <a:solidFill>
                <a:schemeClr val="bg1"/>
              </a:solidFill>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8653462" y="2166937"/>
            <a:ext cx="3133725" cy="3976688"/>
          </a:xfrm>
          <a:prstGeom prst="rect">
            <a:avLst/>
          </a:prstGeom>
        </p:spPr>
      </p:pic>
    </p:spTree>
    <p:extLst>
      <p:ext uri="{BB962C8B-B14F-4D97-AF65-F5344CB8AC3E}">
        <p14:creationId xmlns:p14="http://schemas.microsoft.com/office/powerpoint/2010/main" val="23367767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8675" y="263502"/>
            <a:ext cx="9744633" cy="1280890"/>
          </a:xfrm>
        </p:spPr>
        <p:txBody>
          <a:bodyPr>
            <a:normAutofit/>
          </a:bodyPr>
          <a:lstStyle/>
          <a:p>
            <a:pPr algn="ctr"/>
            <a:r>
              <a:rPr lang="en-IN" sz="32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Its key concepts and why it is relevant to early years development: Piaget’s cognitive development theory</a:t>
            </a:r>
            <a:endParaRPr lang="en-GB" sz="3200" b="1" cap="none"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18193" y="1715842"/>
            <a:ext cx="7425655" cy="4689922"/>
          </a:xfrm>
        </p:spPr>
        <p:style>
          <a:lnRef idx="2">
            <a:schemeClr val="accent1"/>
          </a:lnRef>
          <a:fillRef idx="1">
            <a:schemeClr val="lt1"/>
          </a:fillRef>
          <a:effectRef idx="0">
            <a:schemeClr val="accent1"/>
          </a:effectRef>
          <a:fontRef idx="minor">
            <a:schemeClr val="dk1"/>
          </a:fontRef>
        </p:style>
        <p:txBody>
          <a:bodyPr>
            <a:normAutofit fontScale="92500"/>
          </a:bodyPr>
          <a:lstStyle/>
          <a:p>
            <a:pPr lvl="0" algn="just">
              <a:lnSpc>
                <a:spcPct val="150000"/>
              </a:lnSpc>
              <a:buFont typeface="Arial" panose="020B0604020202020204" pitchFamily="34" charset="0"/>
              <a:buChar char="●"/>
            </a:pPr>
            <a:r>
              <a:rPr lang="en-GB" sz="2400" dirty="0">
                <a:latin typeface="Times New Roman" panose="02020603050405020304" pitchFamily="18" charset="0"/>
                <a:ea typeface="Times New Roman" panose="02020603050405020304" pitchFamily="18" charset="0"/>
              </a:rPr>
              <a:t>The pre-operational stage includes symbolic play, imitation, and emerging language.</a:t>
            </a:r>
            <a:endParaRPr lang="en-IN" sz="2400" dirty="0">
              <a:latin typeface="Times New Roman" panose="02020603050405020304" pitchFamily="18" charset="0"/>
              <a:ea typeface="Times New Roman" panose="02020603050405020304" pitchFamily="18" charset="0"/>
            </a:endParaRPr>
          </a:p>
          <a:p>
            <a:pPr lvl="0" algn="just">
              <a:lnSpc>
                <a:spcPct val="150000"/>
              </a:lnSpc>
              <a:buFont typeface="Arial" panose="020B0604020202020204" pitchFamily="34" charset="0"/>
              <a:buChar char="●"/>
            </a:pPr>
            <a:r>
              <a:rPr lang="en-GB" sz="2400" dirty="0">
                <a:latin typeface="Times New Roman" panose="02020603050405020304" pitchFamily="18" charset="0"/>
                <a:ea typeface="Times New Roman" panose="02020603050405020304" pitchFamily="18" charset="0"/>
              </a:rPr>
              <a:t>Children use mental images but think egocentrically.</a:t>
            </a:r>
            <a:endParaRPr lang="en-IN" sz="2400" dirty="0">
              <a:latin typeface="Times New Roman" panose="02020603050405020304" pitchFamily="18" charset="0"/>
              <a:ea typeface="Times New Roman" panose="02020603050405020304" pitchFamily="18" charset="0"/>
            </a:endParaRPr>
          </a:p>
          <a:p>
            <a:pPr lvl="0" algn="just">
              <a:lnSpc>
                <a:spcPct val="150000"/>
              </a:lnSpc>
              <a:buFont typeface="Arial" panose="020B0604020202020204" pitchFamily="34" charset="0"/>
              <a:buChar char="●"/>
            </a:pPr>
            <a:r>
              <a:rPr lang="en-GB" sz="2400" dirty="0">
                <a:latin typeface="Times New Roman" panose="02020603050405020304" pitchFamily="18" charset="0"/>
                <a:ea typeface="Times New Roman" panose="02020603050405020304" pitchFamily="18" charset="0"/>
              </a:rPr>
              <a:t>Learning in the childhood stage relies on sensory and play-based activities (</a:t>
            </a:r>
            <a:r>
              <a:rPr lang="en-GB" sz="2400" dirty="0" err="1">
                <a:latin typeface="Times New Roman" panose="02020603050405020304" pitchFamily="18" charset="0"/>
                <a:ea typeface="Times New Roman" panose="02020603050405020304" pitchFamily="18" charset="0"/>
              </a:rPr>
              <a:t>Oogarah-Pratap</a:t>
            </a:r>
            <a:r>
              <a:rPr lang="en-GB" sz="2400" i="1" dirty="0">
                <a:latin typeface="Times New Roman" panose="02020603050405020304" pitchFamily="18" charset="0"/>
                <a:ea typeface="Times New Roman" panose="02020603050405020304" pitchFamily="18" charset="0"/>
              </a:rPr>
              <a:t> et al.,</a:t>
            </a:r>
            <a:r>
              <a:rPr lang="en-GB" sz="2400" dirty="0">
                <a:latin typeface="Times New Roman" panose="02020603050405020304" pitchFamily="18" charset="0"/>
                <a:ea typeface="Times New Roman" panose="02020603050405020304" pitchFamily="18" charset="0"/>
              </a:rPr>
              <a:t> 2025).</a:t>
            </a:r>
            <a:endParaRPr lang="en-IN" sz="2400" dirty="0">
              <a:latin typeface="Times New Roman" panose="02020603050405020304" pitchFamily="18" charset="0"/>
              <a:ea typeface="Times New Roman" panose="02020603050405020304" pitchFamily="18" charset="0"/>
            </a:endParaRPr>
          </a:p>
          <a:p>
            <a:pPr lvl="0" algn="just">
              <a:lnSpc>
                <a:spcPct val="150000"/>
              </a:lnSpc>
              <a:buFont typeface="Arial" panose="020B0604020202020204" pitchFamily="34" charset="0"/>
              <a:buChar char="●"/>
            </a:pPr>
            <a:r>
              <a:rPr lang="en-GB" sz="2400" dirty="0">
                <a:latin typeface="Times New Roman" panose="02020603050405020304" pitchFamily="18" charset="0"/>
                <a:ea typeface="Times New Roman" panose="02020603050405020304" pitchFamily="18" charset="0"/>
              </a:rPr>
              <a:t>This theory supports an understanding of typical behaviours in nursery-aged children.</a:t>
            </a:r>
            <a:endParaRPr lang="en-IN" sz="2400" dirty="0">
              <a:latin typeface="Times New Roman" panose="02020603050405020304" pitchFamily="18" charset="0"/>
              <a:ea typeface="Times New Roman" panose="02020603050405020304" pitchFamily="18" charset="0"/>
            </a:endParaRPr>
          </a:p>
          <a:p>
            <a:pPr lvl="0" algn="just">
              <a:lnSpc>
                <a:spcPct val="150000"/>
              </a:lnSpc>
              <a:buFont typeface="Arial" panose="020B0604020202020204" pitchFamily="34" charset="0"/>
              <a:buChar char="●"/>
            </a:pPr>
            <a:r>
              <a:rPr lang="en-GB" sz="2400" dirty="0">
                <a:latin typeface="Times New Roman" panose="02020603050405020304" pitchFamily="18" charset="0"/>
                <a:ea typeface="Times New Roman" panose="02020603050405020304" pitchFamily="18" charset="0"/>
              </a:rPr>
              <a:t>Thus, this theory is relevant to Amira’s scenario. </a:t>
            </a:r>
            <a:endParaRPr lang="en-IN" sz="2400" dirty="0">
              <a:latin typeface="Times New Roman" panose="02020603050405020304" pitchFamily="18" charset="0"/>
              <a:ea typeface="Times New Roman" panose="02020603050405020304" pitchFamily="18" charset="0"/>
            </a:endParaRPr>
          </a:p>
          <a:p>
            <a:pPr algn="just">
              <a:lnSpc>
                <a:spcPct val="150000"/>
              </a:lnSpc>
            </a:pPr>
            <a:endParaRPr lang="en-GB" sz="1800" dirty="0">
              <a:solidFill>
                <a:schemeClr val="bg1"/>
              </a:solidFill>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8243886" y="2679073"/>
            <a:ext cx="3629025" cy="2420560"/>
          </a:xfrm>
          <a:prstGeom prst="rect">
            <a:avLst/>
          </a:prstGeom>
        </p:spPr>
      </p:pic>
    </p:spTree>
    <p:extLst>
      <p:ext uri="{BB962C8B-B14F-4D97-AF65-F5344CB8AC3E}">
        <p14:creationId xmlns:p14="http://schemas.microsoft.com/office/powerpoint/2010/main" val="41488702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18759" y="277789"/>
            <a:ext cx="8911687" cy="1280890"/>
          </a:xfrm>
        </p:spPr>
        <p:txBody>
          <a:bodyPr>
            <a:normAutofit/>
          </a:bodyPr>
          <a:lstStyle/>
          <a:p>
            <a:pPr algn="ctr"/>
            <a:r>
              <a:rPr lang="en-IN" sz="32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Applying the theory to Amira’s situation: Piaget’s cognitive development theory</a:t>
            </a:r>
            <a:endParaRPr lang="en-GB" sz="3200" b="1" cap="none"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75331" y="1668016"/>
            <a:ext cx="6682705" cy="4747072"/>
          </a:xfrm>
        </p:spPr>
        <p:style>
          <a:lnRef idx="2">
            <a:schemeClr val="accent1"/>
          </a:lnRef>
          <a:fillRef idx="1">
            <a:schemeClr val="lt1"/>
          </a:fillRef>
          <a:effectRef idx="0">
            <a:schemeClr val="accent1"/>
          </a:effectRef>
          <a:fontRef idx="minor">
            <a:schemeClr val="dk1"/>
          </a:fontRef>
        </p:style>
        <p:txBody>
          <a:bodyPr>
            <a:normAutofit fontScale="92500"/>
          </a:bodyPr>
          <a:lstStyle/>
          <a:p>
            <a:pPr lvl="0" algn="just">
              <a:lnSpc>
                <a:spcPct val="150000"/>
              </a:lnSpc>
              <a:buFont typeface="Arial" panose="020B0604020202020204" pitchFamily="34" charset="0"/>
              <a:buChar char="●"/>
            </a:pPr>
            <a:r>
              <a:rPr lang="en-GB" sz="2400" dirty="0">
                <a:latin typeface="Times New Roman" panose="02020603050405020304" pitchFamily="18" charset="0"/>
                <a:ea typeface="Times New Roman" panose="02020603050405020304" pitchFamily="18" charset="0"/>
              </a:rPr>
              <a:t>Amira’s anxiety reflects unfamiliar behaviour, which needs adaptation.</a:t>
            </a:r>
            <a:endParaRPr lang="en-IN" sz="2400" dirty="0">
              <a:latin typeface="Times New Roman" panose="02020603050405020304" pitchFamily="18" charset="0"/>
              <a:ea typeface="Times New Roman" panose="02020603050405020304" pitchFamily="18" charset="0"/>
            </a:endParaRPr>
          </a:p>
          <a:p>
            <a:pPr lvl="0" algn="just">
              <a:lnSpc>
                <a:spcPct val="150000"/>
              </a:lnSpc>
              <a:buFont typeface="Arial" panose="020B0604020202020204" pitchFamily="34" charset="0"/>
              <a:buChar char="●"/>
            </a:pPr>
            <a:r>
              <a:rPr lang="en-GB" sz="2400" dirty="0">
                <a:latin typeface="Times New Roman" panose="02020603050405020304" pitchFamily="18" charset="0"/>
                <a:ea typeface="Times New Roman" panose="02020603050405020304" pitchFamily="18" charset="0"/>
              </a:rPr>
              <a:t>Limited speech links to early symbolic development.</a:t>
            </a:r>
            <a:endParaRPr lang="en-IN" sz="2400" dirty="0">
              <a:latin typeface="Times New Roman" panose="02020603050405020304" pitchFamily="18" charset="0"/>
              <a:ea typeface="Times New Roman" panose="02020603050405020304" pitchFamily="18" charset="0"/>
            </a:endParaRPr>
          </a:p>
          <a:p>
            <a:pPr lvl="0" algn="just">
              <a:lnSpc>
                <a:spcPct val="150000"/>
              </a:lnSpc>
              <a:buFont typeface="Arial" panose="020B0604020202020204" pitchFamily="34" charset="0"/>
              <a:buChar char="●"/>
            </a:pPr>
            <a:r>
              <a:rPr lang="en-GB" sz="2400" dirty="0">
                <a:latin typeface="Times New Roman" panose="02020603050405020304" pitchFamily="18" charset="0"/>
                <a:ea typeface="Times New Roman" panose="02020603050405020304" pitchFamily="18" charset="0"/>
              </a:rPr>
              <a:t>Difficulty with group play aligns with egocentrism (Ramesh, 2022).</a:t>
            </a:r>
            <a:endParaRPr lang="en-IN" sz="2400" dirty="0">
              <a:latin typeface="Times New Roman" panose="02020603050405020304" pitchFamily="18" charset="0"/>
              <a:ea typeface="Times New Roman" panose="02020603050405020304" pitchFamily="18" charset="0"/>
            </a:endParaRPr>
          </a:p>
          <a:p>
            <a:pPr lvl="0" algn="just">
              <a:lnSpc>
                <a:spcPct val="150000"/>
              </a:lnSpc>
              <a:buFont typeface="Arial" panose="020B0604020202020204" pitchFamily="34" charset="0"/>
              <a:buChar char="●"/>
            </a:pPr>
            <a:r>
              <a:rPr lang="en-GB" sz="2400" dirty="0">
                <a:latin typeface="Times New Roman" panose="02020603050405020304" pitchFamily="18" charset="0"/>
                <a:ea typeface="Times New Roman" panose="02020603050405020304" pitchFamily="18" charset="0"/>
              </a:rPr>
              <a:t>New environment disrupts cognitive equilibrium.</a:t>
            </a:r>
            <a:endParaRPr lang="en-IN" sz="2400" dirty="0">
              <a:latin typeface="Times New Roman" panose="02020603050405020304" pitchFamily="18" charset="0"/>
              <a:ea typeface="Times New Roman" panose="02020603050405020304" pitchFamily="18" charset="0"/>
            </a:endParaRPr>
          </a:p>
          <a:p>
            <a:pPr lvl="0" algn="just">
              <a:lnSpc>
                <a:spcPct val="150000"/>
              </a:lnSpc>
              <a:buFont typeface="Arial" panose="020B0604020202020204" pitchFamily="34" charset="0"/>
              <a:buChar char="●"/>
            </a:pPr>
            <a:r>
              <a:rPr lang="en-GB" sz="2400" dirty="0">
                <a:latin typeface="Times New Roman" panose="02020603050405020304" pitchFamily="18" charset="0"/>
                <a:ea typeface="Times New Roman" panose="02020603050405020304" pitchFamily="18" charset="0"/>
              </a:rPr>
              <a:t>Piaget’s cognitive development theory helps to interpret children’s behaviour. </a:t>
            </a:r>
            <a:endParaRPr lang="en-IN" sz="2400" dirty="0">
              <a:latin typeface="Times New Roman" panose="02020603050405020304" pitchFamily="18" charset="0"/>
              <a:ea typeface="Times New Roman" panose="02020603050405020304" pitchFamily="18" charset="0"/>
            </a:endParaRPr>
          </a:p>
          <a:p>
            <a:pPr algn="just">
              <a:lnSpc>
                <a:spcPct val="150000"/>
              </a:lnSpc>
            </a:pPr>
            <a:endParaRPr lang="en-GB" sz="1800" dirty="0">
              <a:solidFill>
                <a:schemeClr val="bg1"/>
              </a:solidFill>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7742481" y="1985962"/>
            <a:ext cx="3930403" cy="3930403"/>
          </a:xfrm>
          <a:prstGeom prst="rect">
            <a:avLst/>
          </a:prstGeom>
        </p:spPr>
      </p:pic>
    </p:spTree>
    <p:extLst>
      <p:ext uri="{BB962C8B-B14F-4D97-AF65-F5344CB8AC3E}">
        <p14:creationId xmlns:p14="http://schemas.microsoft.com/office/powerpoint/2010/main" val="15026664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90196" y="387126"/>
            <a:ext cx="8911687" cy="1280890"/>
          </a:xfrm>
        </p:spPr>
        <p:txBody>
          <a:bodyPr>
            <a:normAutofit/>
          </a:bodyPr>
          <a:lstStyle/>
          <a:p>
            <a:pPr algn="ctr"/>
            <a:r>
              <a:rPr lang="en-IN" sz="32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Proposing practical strategies or interventions</a:t>
            </a:r>
            <a:endParaRPr lang="en-GB" sz="3200" b="1" cap="none"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18193" y="1514476"/>
            <a:ext cx="6825581" cy="4800600"/>
          </a:xfrm>
        </p:spPr>
        <p:style>
          <a:lnRef idx="2">
            <a:schemeClr val="accent1"/>
          </a:lnRef>
          <a:fillRef idx="1">
            <a:schemeClr val="lt1"/>
          </a:fillRef>
          <a:effectRef idx="0">
            <a:schemeClr val="accent1"/>
          </a:effectRef>
          <a:fontRef idx="minor">
            <a:schemeClr val="dk1"/>
          </a:fontRef>
        </p:style>
        <p:txBody>
          <a:bodyPr>
            <a:normAutofit fontScale="92500"/>
          </a:bodyPr>
          <a:lstStyle/>
          <a:p>
            <a:pPr lvl="0" algn="just">
              <a:lnSpc>
                <a:spcPct val="150000"/>
              </a:lnSpc>
              <a:buFont typeface="Arial" panose="020B0604020202020204" pitchFamily="34" charset="0"/>
              <a:buChar char="●"/>
            </a:pPr>
            <a:r>
              <a:rPr lang="en-GB" sz="2400" dirty="0">
                <a:latin typeface="Times New Roman" panose="02020603050405020304" pitchFamily="18" charset="0"/>
                <a:ea typeface="Times New Roman" panose="02020603050405020304" pitchFamily="18" charset="0"/>
              </a:rPr>
              <a:t>Providing predictable routines and visual timetables is necessary for children (Roberts, 2022).</a:t>
            </a:r>
            <a:endParaRPr lang="en-IN" sz="2400" dirty="0">
              <a:latin typeface="Times New Roman" panose="02020603050405020304" pitchFamily="18" charset="0"/>
              <a:ea typeface="Times New Roman" panose="02020603050405020304" pitchFamily="18" charset="0"/>
            </a:endParaRPr>
          </a:p>
          <a:p>
            <a:pPr lvl="0" algn="just">
              <a:lnSpc>
                <a:spcPct val="150000"/>
              </a:lnSpc>
              <a:buFont typeface="Arial" panose="020B0604020202020204" pitchFamily="34" charset="0"/>
              <a:buChar char="●"/>
            </a:pPr>
            <a:r>
              <a:rPr lang="en-GB" sz="2400" dirty="0">
                <a:latin typeface="Times New Roman" panose="02020603050405020304" pitchFamily="18" charset="0"/>
                <a:ea typeface="Times New Roman" panose="02020603050405020304" pitchFamily="18" charset="0"/>
              </a:rPr>
              <a:t>Offering symbolic play activities like puppets or role play to build Amira's confidence.</a:t>
            </a:r>
            <a:endParaRPr lang="en-IN" sz="2400" dirty="0">
              <a:latin typeface="Times New Roman" panose="02020603050405020304" pitchFamily="18" charset="0"/>
              <a:ea typeface="Times New Roman" panose="02020603050405020304" pitchFamily="18" charset="0"/>
            </a:endParaRPr>
          </a:p>
          <a:p>
            <a:pPr lvl="0" algn="just">
              <a:lnSpc>
                <a:spcPct val="150000"/>
              </a:lnSpc>
              <a:buFont typeface="Arial" panose="020B0604020202020204" pitchFamily="34" charset="0"/>
              <a:buChar char="●"/>
            </a:pPr>
            <a:r>
              <a:rPr lang="en-GB" sz="2400" dirty="0">
                <a:latin typeface="Times New Roman" panose="02020603050405020304" pitchFamily="18" charset="0"/>
                <a:ea typeface="Times New Roman" panose="02020603050405020304" pitchFamily="18" charset="0"/>
              </a:rPr>
              <a:t>Encouraging parallel play progressing to shared play can develop interest in group play in Amira.</a:t>
            </a:r>
            <a:endParaRPr lang="en-IN" sz="2400" dirty="0">
              <a:latin typeface="Times New Roman" panose="02020603050405020304" pitchFamily="18" charset="0"/>
              <a:ea typeface="Times New Roman" panose="02020603050405020304" pitchFamily="18" charset="0"/>
            </a:endParaRPr>
          </a:p>
          <a:p>
            <a:pPr lvl="0" algn="just">
              <a:lnSpc>
                <a:spcPct val="150000"/>
              </a:lnSpc>
              <a:buFont typeface="Arial" panose="020B0604020202020204" pitchFamily="34" charset="0"/>
              <a:buChar char="●"/>
            </a:pPr>
            <a:r>
              <a:rPr lang="en-GB" sz="2400" dirty="0">
                <a:latin typeface="Times New Roman" panose="02020603050405020304" pitchFamily="18" charset="0"/>
                <a:ea typeface="Times New Roman" panose="02020603050405020304" pitchFamily="18" charset="0"/>
              </a:rPr>
              <a:t>Using simple language to support emerging representation skills and communicating with children.</a:t>
            </a:r>
            <a:endParaRPr lang="en-IN" sz="2400" dirty="0">
              <a:latin typeface="Times New Roman" panose="02020603050405020304" pitchFamily="18" charset="0"/>
              <a:ea typeface="Times New Roman" panose="02020603050405020304" pitchFamily="18" charset="0"/>
            </a:endParaRPr>
          </a:p>
          <a:p>
            <a:pPr algn="just">
              <a:lnSpc>
                <a:spcPct val="150000"/>
              </a:lnSpc>
            </a:pPr>
            <a:endParaRPr lang="en-GB" sz="1800" dirty="0">
              <a:solidFill>
                <a:schemeClr val="bg1"/>
              </a:solidFill>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7594710" y="2298812"/>
            <a:ext cx="4363928" cy="2911363"/>
          </a:xfrm>
          <a:prstGeom prst="rect">
            <a:avLst/>
          </a:prstGeom>
        </p:spPr>
      </p:pic>
    </p:spTree>
    <p:extLst>
      <p:ext uri="{BB962C8B-B14F-4D97-AF65-F5344CB8AC3E}">
        <p14:creationId xmlns:p14="http://schemas.microsoft.com/office/powerpoint/2010/main" val="13027372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3021" y="177777"/>
            <a:ext cx="8911687" cy="1280890"/>
          </a:xfrm>
        </p:spPr>
        <p:txBody>
          <a:bodyPr>
            <a:normAutofit/>
          </a:bodyPr>
          <a:lstStyle/>
          <a:p>
            <a:pPr algn="ctr"/>
            <a:r>
              <a:rPr lang="en-IN" sz="32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Discussing their role in shaping psychological development: Nature and Nurture</a:t>
            </a:r>
            <a:endParaRPr lang="en-GB" sz="3200" b="1" cap="none"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32470" y="1644405"/>
            <a:ext cx="7097044" cy="4827832"/>
          </a:xfrm>
        </p:spPr>
        <p:style>
          <a:lnRef idx="2">
            <a:schemeClr val="accent1"/>
          </a:lnRef>
          <a:fillRef idx="1">
            <a:schemeClr val="lt1"/>
          </a:fillRef>
          <a:effectRef idx="0">
            <a:schemeClr val="accent1"/>
          </a:effectRef>
          <a:fontRef idx="minor">
            <a:schemeClr val="dk1"/>
          </a:fontRef>
        </p:style>
        <p:txBody>
          <a:bodyPr>
            <a:noAutofit/>
          </a:bodyPr>
          <a:lstStyle/>
          <a:p>
            <a:pPr lvl="0" algn="just">
              <a:lnSpc>
                <a:spcPct val="150000"/>
              </a:lnSpc>
              <a:buFont typeface="Arial" panose="020B0604020202020204" pitchFamily="34" charset="0"/>
              <a:buChar char="●"/>
            </a:pPr>
            <a:r>
              <a:rPr lang="en-GB" sz="2200" dirty="0">
                <a:latin typeface="Times New Roman" panose="02020603050405020304" pitchFamily="18" charset="0"/>
                <a:ea typeface="Times New Roman" panose="02020603050405020304" pitchFamily="18" charset="0"/>
              </a:rPr>
              <a:t>Nature influences Amira’s cognitive maturation and emotional regulation.</a:t>
            </a:r>
            <a:endParaRPr lang="en-IN" sz="2200" dirty="0">
              <a:latin typeface="Times New Roman" panose="02020603050405020304" pitchFamily="18" charset="0"/>
              <a:ea typeface="Times New Roman" panose="02020603050405020304" pitchFamily="18" charset="0"/>
            </a:endParaRPr>
          </a:p>
          <a:p>
            <a:pPr lvl="0" algn="just">
              <a:lnSpc>
                <a:spcPct val="150000"/>
              </a:lnSpc>
              <a:buFont typeface="Arial" panose="020B0604020202020204" pitchFamily="34" charset="0"/>
              <a:buChar char="●"/>
            </a:pPr>
            <a:r>
              <a:rPr lang="en-GB" sz="2200" dirty="0">
                <a:latin typeface="Times New Roman" panose="02020603050405020304" pitchFamily="18" charset="0"/>
                <a:ea typeface="Times New Roman" panose="02020603050405020304" pitchFamily="18" charset="0"/>
              </a:rPr>
              <a:t>Amira’s temperament, which is a biological factor, increased separation anxiety.</a:t>
            </a:r>
            <a:endParaRPr lang="en-IN" sz="2200" dirty="0">
              <a:latin typeface="Times New Roman" panose="02020603050405020304" pitchFamily="18" charset="0"/>
              <a:ea typeface="Times New Roman" panose="02020603050405020304" pitchFamily="18" charset="0"/>
            </a:endParaRPr>
          </a:p>
          <a:p>
            <a:pPr lvl="0" algn="just">
              <a:lnSpc>
                <a:spcPct val="150000"/>
              </a:lnSpc>
              <a:buFont typeface="Arial" panose="020B0604020202020204" pitchFamily="34" charset="0"/>
              <a:buChar char="●"/>
            </a:pPr>
            <a:r>
              <a:rPr lang="en-GB" sz="2200" dirty="0">
                <a:latin typeface="Times New Roman" panose="02020603050405020304" pitchFamily="18" charset="0"/>
                <a:ea typeface="Times New Roman" panose="02020603050405020304" pitchFamily="18" charset="0"/>
              </a:rPr>
              <a:t>Nurture shapes development through routines, adult responses, and social environments (</a:t>
            </a:r>
            <a:r>
              <a:rPr lang="en-GB" sz="2200" dirty="0" err="1">
                <a:latin typeface="Times New Roman" panose="02020603050405020304" pitchFamily="18" charset="0"/>
                <a:ea typeface="Times New Roman" panose="02020603050405020304" pitchFamily="18" charset="0"/>
              </a:rPr>
              <a:t>Likhar</a:t>
            </a:r>
            <a:r>
              <a:rPr lang="en-GB" sz="2200" dirty="0">
                <a:latin typeface="Times New Roman" panose="02020603050405020304" pitchFamily="18" charset="0"/>
                <a:ea typeface="Times New Roman" panose="02020603050405020304" pitchFamily="18" charset="0"/>
              </a:rPr>
              <a:t> </a:t>
            </a:r>
            <a:r>
              <a:rPr lang="en-GB" sz="2200" i="1" dirty="0">
                <a:latin typeface="Times New Roman" panose="02020603050405020304" pitchFamily="18" charset="0"/>
                <a:ea typeface="Times New Roman" panose="02020603050405020304" pitchFamily="18" charset="0"/>
              </a:rPr>
              <a:t>et al.,</a:t>
            </a:r>
            <a:r>
              <a:rPr lang="en-GB" sz="2200" dirty="0">
                <a:latin typeface="Times New Roman" panose="02020603050405020304" pitchFamily="18" charset="0"/>
                <a:ea typeface="Times New Roman" panose="02020603050405020304" pitchFamily="18" charset="0"/>
              </a:rPr>
              <a:t> 2022).</a:t>
            </a:r>
            <a:endParaRPr lang="en-IN" sz="2200" dirty="0">
              <a:latin typeface="Times New Roman" panose="02020603050405020304" pitchFamily="18" charset="0"/>
              <a:ea typeface="Times New Roman" panose="02020603050405020304" pitchFamily="18" charset="0"/>
            </a:endParaRPr>
          </a:p>
          <a:p>
            <a:pPr lvl="0" algn="just">
              <a:lnSpc>
                <a:spcPct val="150000"/>
              </a:lnSpc>
              <a:buFont typeface="Arial" panose="020B0604020202020204" pitchFamily="34" charset="0"/>
              <a:buChar char="●"/>
            </a:pPr>
            <a:r>
              <a:rPr lang="en-GB" sz="2200" dirty="0">
                <a:latin typeface="Times New Roman" panose="02020603050405020304" pitchFamily="18" charset="0"/>
                <a:ea typeface="Times New Roman" panose="02020603050405020304" pitchFamily="18" charset="0"/>
              </a:rPr>
              <a:t>Supportive, consistent nurture strengthens resilience and accelerates psychological development.</a:t>
            </a:r>
            <a:endParaRPr lang="en-IN" sz="2200" u="none" strike="noStrike" dirty="0">
              <a:effectLst/>
              <a:latin typeface="Times New Roman" panose="02020603050405020304" pitchFamily="18" charset="0"/>
              <a:ea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7788495" y="2712072"/>
            <a:ext cx="4038746" cy="2692497"/>
          </a:xfrm>
          <a:prstGeom prst="rect">
            <a:avLst/>
          </a:prstGeom>
        </p:spPr>
      </p:pic>
    </p:spTree>
    <p:extLst>
      <p:ext uri="{BB962C8B-B14F-4D97-AF65-F5344CB8AC3E}">
        <p14:creationId xmlns:p14="http://schemas.microsoft.com/office/powerpoint/2010/main" val="27750608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04341" y="263502"/>
            <a:ext cx="9740417" cy="1280890"/>
          </a:xfrm>
        </p:spPr>
        <p:txBody>
          <a:bodyPr>
            <a:normAutofit/>
          </a:bodyPr>
          <a:lstStyle/>
          <a:p>
            <a:pPr algn="ctr"/>
            <a:r>
              <a:rPr lang="en-IN" sz="32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Critically evaluating the usefulness and limitations of the theory: Piaget’s cognitive development theory</a:t>
            </a:r>
            <a:endParaRPr lang="en-GB" sz="3200" b="1" cap="none"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53092" y="1712985"/>
            <a:ext cx="6897020" cy="4642844"/>
          </a:xfrm>
        </p:spPr>
        <p:style>
          <a:lnRef idx="2">
            <a:schemeClr val="accent1"/>
          </a:lnRef>
          <a:fillRef idx="1">
            <a:schemeClr val="lt1"/>
          </a:fillRef>
          <a:effectRef idx="0">
            <a:schemeClr val="accent1"/>
          </a:effectRef>
          <a:fontRef idx="minor">
            <a:schemeClr val="dk1"/>
          </a:fontRef>
        </p:style>
        <p:txBody>
          <a:bodyPr>
            <a:normAutofit/>
          </a:bodyPr>
          <a:lstStyle/>
          <a:p>
            <a:pPr lvl="0" algn="just">
              <a:lnSpc>
                <a:spcPct val="150000"/>
              </a:lnSpc>
              <a:buFont typeface="Arial" panose="020B0604020202020204" pitchFamily="34" charset="0"/>
              <a:buChar char="●"/>
            </a:pPr>
            <a:r>
              <a:rPr lang="en-GB" sz="2200" b="1" i="1" dirty="0">
                <a:latin typeface="Times New Roman" panose="02020603050405020304" pitchFamily="18" charset="0"/>
                <a:ea typeface="Times New Roman" panose="02020603050405020304" pitchFamily="18" charset="0"/>
              </a:rPr>
              <a:t>Strength</a:t>
            </a:r>
            <a:r>
              <a:rPr lang="en-GB" sz="2200" dirty="0">
                <a:latin typeface="Times New Roman" panose="02020603050405020304" pitchFamily="18" charset="0"/>
                <a:ea typeface="Times New Roman" panose="02020603050405020304" pitchFamily="18" charset="0"/>
              </a:rPr>
              <a:t>: This theory explains cognitive patterns typical at age three (</a:t>
            </a:r>
            <a:r>
              <a:rPr lang="en-GB" sz="2200" dirty="0" err="1">
                <a:latin typeface="Times New Roman" panose="02020603050405020304" pitchFamily="18" charset="0"/>
                <a:ea typeface="Times New Roman" panose="02020603050405020304" pitchFamily="18" charset="0"/>
              </a:rPr>
              <a:t>Rochat</a:t>
            </a:r>
            <a:r>
              <a:rPr lang="en-GB" sz="2200" dirty="0">
                <a:latin typeface="Times New Roman" panose="02020603050405020304" pitchFamily="18" charset="0"/>
                <a:ea typeface="Times New Roman" panose="02020603050405020304" pitchFamily="18" charset="0"/>
              </a:rPr>
              <a:t>, 2023).</a:t>
            </a:r>
            <a:endParaRPr lang="en-IN" sz="2200" dirty="0">
              <a:latin typeface="Times New Roman" panose="02020603050405020304" pitchFamily="18" charset="0"/>
              <a:ea typeface="Times New Roman" panose="02020603050405020304" pitchFamily="18" charset="0"/>
            </a:endParaRPr>
          </a:p>
          <a:p>
            <a:pPr lvl="0" algn="just">
              <a:lnSpc>
                <a:spcPct val="150000"/>
              </a:lnSpc>
              <a:buFont typeface="Arial" panose="020B0604020202020204" pitchFamily="34" charset="0"/>
              <a:buChar char="●"/>
            </a:pPr>
            <a:r>
              <a:rPr lang="en-GB" sz="2200" b="1" i="1" dirty="0">
                <a:latin typeface="Times New Roman" panose="02020603050405020304" pitchFamily="18" charset="0"/>
                <a:ea typeface="Times New Roman" panose="02020603050405020304" pitchFamily="18" charset="0"/>
              </a:rPr>
              <a:t>Strength</a:t>
            </a:r>
            <a:r>
              <a:rPr lang="en-GB" sz="2200" dirty="0">
                <a:latin typeface="Times New Roman" panose="02020603050405020304" pitchFamily="18" charset="0"/>
                <a:ea typeface="Times New Roman" panose="02020603050405020304" pitchFamily="18" charset="0"/>
              </a:rPr>
              <a:t>: Supports play-based, child-centred learning.</a:t>
            </a:r>
            <a:endParaRPr lang="en-IN" sz="2200" dirty="0">
              <a:latin typeface="Times New Roman" panose="02020603050405020304" pitchFamily="18" charset="0"/>
              <a:ea typeface="Times New Roman" panose="02020603050405020304" pitchFamily="18" charset="0"/>
            </a:endParaRPr>
          </a:p>
          <a:p>
            <a:pPr lvl="0" algn="just">
              <a:lnSpc>
                <a:spcPct val="150000"/>
              </a:lnSpc>
              <a:buFont typeface="Arial" panose="020B0604020202020204" pitchFamily="34" charset="0"/>
              <a:buChar char="●"/>
            </a:pPr>
            <a:r>
              <a:rPr lang="en-GB" sz="2200" b="1" i="1" dirty="0">
                <a:latin typeface="Times New Roman" panose="02020603050405020304" pitchFamily="18" charset="0"/>
                <a:ea typeface="Times New Roman" panose="02020603050405020304" pitchFamily="18" charset="0"/>
              </a:rPr>
              <a:t>Limitation</a:t>
            </a:r>
            <a:r>
              <a:rPr lang="en-GB" sz="2200" dirty="0">
                <a:latin typeface="Times New Roman" panose="02020603050405020304" pitchFamily="18" charset="0"/>
                <a:ea typeface="Times New Roman" panose="02020603050405020304" pitchFamily="18" charset="0"/>
              </a:rPr>
              <a:t>: Underestimates children’s abilities.</a:t>
            </a:r>
            <a:endParaRPr lang="en-IN" sz="2200" dirty="0">
              <a:latin typeface="Times New Roman" panose="02020603050405020304" pitchFamily="18" charset="0"/>
              <a:ea typeface="Times New Roman" panose="02020603050405020304" pitchFamily="18" charset="0"/>
            </a:endParaRPr>
          </a:p>
          <a:p>
            <a:pPr lvl="0" algn="just">
              <a:lnSpc>
                <a:spcPct val="150000"/>
              </a:lnSpc>
              <a:buFont typeface="Arial" panose="020B0604020202020204" pitchFamily="34" charset="0"/>
              <a:buChar char="●"/>
            </a:pPr>
            <a:r>
              <a:rPr lang="en-GB" sz="2200" b="1" i="1" dirty="0">
                <a:latin typeface="Times New Roman" panose="02020603050405020304" pitchFamily="18" charset="0"/>
                <a:ea typeface="Times New Roman" panose="02020603050405020304" pitchFamily="18" charset="0"/>
              </a:rPr>
              <a:t>Limitation</a:t>
            </a:r>
            <a:r>
              <a:rPr lang="en-GB" sz="2200" dirty="0">
                <a:latin typeface="Times New Roman" panose="02020603050405020304" pitchFamily="18" charset="0"/>
                <a:ea typeface="Times New Roman" panose="02020603050405020304" pitchFamily="18" charset="0"/>
              </a:rPr>
              <a:t>: Limited focus on emotions and social context.</a:t>
            </a:r>
            <a:endParaRPr lang="en-IN" sz="2200" dirty="0">
              <a:latin typeface="Times New Roman" panose="02020603050405020304" pitchFamily="18" charset="0"/>
              <a:ea typeface="Times New Roman" panose="02020603050405020304" pitchFamily="18" charset="0"/>
            </a:endParaRPr>
          </a:p>
          <a:p>
            <a:pPr lvl="0" algn="just">
              <a:lnSpc>
                <a:spcPct val="150000"/>
              </a:lnSpc>
              <a:buFont typeface="Arial" panose="020B0604020202020204" pitchFamily="34" charset="0"/>
              <a:buChar char="●"/>
            </a:pPr>
            <a:r>
              <a:rPr lang="en-GB" sz="2200" dirty="0">
                <a:latin typeface="Times New Roman" panose="02020603050405020304" pitchFamily="18" charset="0"/>
                <a:ea typeface="Times New Roman" panose="02020603050405020304" pitchFamily="18" charset="0"/>
              </a:rPr>
              <a:t>Amira’s cognitive pattern can be developed by following this theory. </a:t>
            </a:r>
            <a:endParaRPr lang="en-IN" sz="2200" dirty="0">
              <a:latin typeface="Times New Roman" panose="02020603050405020304" pitchFamily="18" charset="0"/>
              <a:ea typeface="Times New Roman" panose="02020603050405020304" pitchFamily="18" charset="0"/>
            </a:endParaRPr>
          </a:p>
          <a:p>
            <a:pPr algn="just">
              <a:lnSpc>
                <a:spcPct val="150000"/>
              </a:lnSpc>
            </a:pPr>
            <a:endParaRPr lang="en-GB" sz="1800" dirty="0">
              <a:solidFill>
                <a:schemeClr val="bg1"/>
              </a:solidFill>
              <a:latin typeface="Times New Roman" panose="02020603050405020304" pitchFamily="18" charset="0"/>
              <a:cs typeface="Times New Roman" panose="02020603050405020304" pitchFamily="18" charset="0"/>
            </a:endParaRPr>
          </a:p>
        </p:txBody>
      </p:sp>
      <p:pic>
        <p:nvPicPr>
          <p:cNvPr id="6" name="Picture 5"/>
          <p:cNvPicPr>
            <a:picLocks noChangeAspect="1"/>
          </p:cNvPicPr>
          <p:nvPr/>
        </p:nvPicPr>
        <p:blipFill>
          <a:blip r:embed="rId3"/>
          <a:stretch>
            <a:fillRect/>
          </a:stretch>
        </p:blipFill>
        <p:spPr>
          <a:xfrm>
            <a:off x="7800975" y="2034156"/>
            <a:ext cx="4024311" cy="4000501"/>
          </a:xfrm>
          <a:prstGeom prst="rect">
            <a:avLst/>
          </a:prstGeom>
        </p:spPr>
      </p:pic>
    </p:spTree>
    <p:extLst>
      <p:ext uri="{BB962C8B-B14F-4D97-AF65-F5344CB8AC3E}">
        <p14:creationId xmlns:p14="http://schemas.microsoft.com/office/powerpoint/2010/main" val="20086806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33071" y="263502"/>
            <a:ext cx="8911687" cy="1122386"/>
          </a:xfrm>
        </p:spPr>
        <p:txBody>
          <a:bodyPr>
            <a:normAutofit/>
          </a:bodyPr>
          <a:lstStyle/>
          <a:p>
            <a:pPr algn="ctr"/>
            <a:r>
              <a:rPr lang="en-GB" sz="32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Conclusion</a:t>
            </a:r>
            <a:endParaRPr lang="en-GB" sz="3200" b="1" cap="none"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61044" y="1696591"/>
            <a:ext cx="6282656" cy="4361309"/>
          </a:xfrm>
        </p:spPr>
        <p:style>
          <a:lnRef idx="2">
            <a:schemeClr val="accent1"/>
          </a:lnRef>
          <a:fillRef idx="1">
            <a:schemeClr val="lt1"/>
          </a:fillRef>
          <a:effectRef idx="0">
            <a:schemeClr val="accent1"/>
          </a:effectRef>
          <a:fontRef idx="minor">
            <a:schemeClr val="dk1"/>
          </a:fontRef>
        </p:style>
        <p:txBody>
          <a:bodyPr>
            <a:normAutofit fontScale="92500"/>
          </a:bodyPr>
          <a:lstStyle/>
          <a:p>
            <a:pPr lvl="0" algn="just">
              <a:lnSpc>
                <a:spcPct val="150000"/>
              </a:lnSpc>
              <a:buFont typeface="Arial" panose="020B0604020202020204" pitchFamily="34" charset="0"/>
              <a:buChar char="●"/>
            </a:pPr>
            <a:r>
              <a:rPr lang="en-GB" sz="2400" dirty="0">
                <a:latin typeface="Times New Roman" panose="02020603050405020304" pitchFamily="18" charset="0"/>
                <a:ea typeface="Times New Roman" panose="02020603050405020304" pitchFamily="18" charset="0"/>
              </a:rPr>
              <a:t>Piaget explains Amira’s stage-related behaviours.</a:t>
            </a:r>
            <a:endParaRPr lang="en-IN" sz="2400" dirty="0">
              <a:latin typeface="Times New Roman" panose="02020603050405020304" pitchFamily="18" charset="0"/>
              <a:ea typeface="Times New Roman" panose="02020603050405020304" pitchFamily="18" charset="0"/>
            </a:endParaRPr>
          </a:p>
          <a:p>
            <a:pPr lvl="0" algn="just">
              <a:lnSpc>
                <a:spcPct val="150000"/>
              </a:lnSpc>
              <a:buFont typeface="Arial" panose="020B0604020202020204" pitchFamily="34" charset="0"/>
              <a:buChar char="●"/>
            </a:pPr>
            <a:r>
              <a:rPr lang="en-GB" sz="2400" dirty="0">
                <a:latin typeface="Times New Roman" panose="02020603050405020304" pitchFamily="18" charset="0"/>
                <a:ea typeface="Times New Roman" panose="02020603050405020304" pitchFamily="18" charset="0"/>
              </a:rPr>
              <a:t>Her anxiety and communication needs reflect schema adaptation.</a:t>
            </a:r>
            <a:endParaRPr lang="en-IN" sz="2400" dirty="0">
              <a:latin typeface="Times New Roman" panose="02020603050405020304" pitchFamily="18" charset="0"/>
              <a:ea typeface="Times New Roman" panose="02020603050405020304" pitchFamily="18" charset="0"/>
            </a:endParaRPr>
          </a:p>
          <a:p>
            <a:pPr lvl="0" algn="just">
              <a:lnSpc>
                <a:spcPct val="150000"/>
              </a:lnSpc>
              <a:buFont typeface="Arial" panose="020B0604020202020204" pitchFamily="34" charset="0"/>
              <a:buChar char="●"/>
            </a:pPr>
            <a:r>
              <a:rPr lang="en-GB" sz="2400" dirty="0">
                <a:latin typeface="Times New Roman" panose="02020603050405020304" pitchFamily="18" charset="0"/>
                <a:ea typeface="Times New Roman" panose="02020603050405020304" pitchFamily="18" charset="0"/>
              </a:rPr>
              <a:t>Play-based, sensory strategies support development.</a:t>
            </a:r>
            <a:endParaRPr lang="en-IN" sz="2400" dirty="0">
              <a:latin typeface="Times New Roman" panose="02020603050405020304" pitchFamily="18" charset="0"/>
              <a:ea typeface="Times New Roman" panose="02020603050405020304" pitchFamily="18" charset="0"/>
            </a:endParaRPr>
          </a:p>
          <a:p>
            <a:pPr lvl="0" algn="just">
              <a:lnSpc>
                <a:spcPct val="150000"/>
              </a:lnSpc>
              <a:buFont typeface="Arial" panose="020B0604020202020204" pitchFamily="34" charset="0"/>
              <a:buChar char="●"/>
            </a:pPr>
            <a:r>
              <a:rPr lang="en-GB" sz="2400" dirty="0">
                <a:latin typeface="Times New Roman" panose="02020603050405020304" pitchFamily="18" charset="0"/>
                <a:ea typeface="Times New Roman" panose="02020603050405020304" pitchFamily="18" charset="0"/>
              </a:rPr>
              <a:t>Emotional and social factors also influence progress.</a:t>
            </a:r>
            <a:endParaRPr lang="en-IN" sz="2400" dirty="0">
              <a:latin typeface="Times New Roman" panose="02020603050405020304" pitchFamily="18" charset="0"/>
              <a:ea typeface="Times New Roman" panose="02020603050405020304" pitchFamily="18" charset="0"/>
            </a:endParaRPr>
          </a:p>
          <a:p>
            <a:pPr algn="just">
              <a:lnSpc>
                <a:spcPct val="150000"/>
              </a:lnSpc>
            </a:pPr>
            <a:endParaRPr lang="en-GB" sz="1800" dirty="0">
              <a:solidFill>
                <a:schemeClr val="bg1"/>
              </a:solidFill>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3"/>
          <a:stretch>
            <a:fillRect/>
          </a:stretch>
        </p:blipFill>
        <p:spPr>
          <a:xfrm>
            <a:off x="6972299" y="2105025"/>
            <a:ext cx="4962525" cy="3333750"/>
          </a:xfrm>
          <a:prstGeom prst="rect">
            <a:avLst/>
          </a:prstGeom>
        </p:spPr>
      </p:pic>
    </p:spTree>
    <p:extLst>
      <p:ext uri="{BB962C8B-B14F-4D97-AF65-F5344CB8AC3E}">
        <p14:creationId xmlns:p14="http://schemas.microsoft.com/office/powerpoint/2010/main" val="21069454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33071" y="263502"/>
            <a:ext cx="8911687" cy="679473"/>
          </a:xfrm>
        </p:spPr>
        <p:txBody>
          <a:bodyPr>
            <a:normAutofit/>
          </a:bodyPr>
          <a:lstStyle/>
          <a:p>
            <a:pPr algn="ctr"/>
            <a:r>
              <a:rPr lang="en-GB" sz="32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References </a:t>
            </a:r>
            <a:endParaRPr lang="en-GB" sz="3200" b="1" cap="none"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85738" y="1100138"/>
            <a:ext cx="11715750" cy="5529261"/>
          </a:xfrm>
        </p:spPr>
        <p:style>
          <a:lnRef idx="2">
            <a:schemeClr val="accent1"/>
          </a:lnRef>
          <a:fillRef idx="1">
            <a:schemeClr val="lt1"/>
          </a:fillRef>
          <a:effectRef idx="0">
            <a:schemeClr val="accent1"/>
          </a:effectRef>
          <a:fontRef idx="minor">
            <a:schemeClr val="dk1"/>
          </a:fontRef>
        </p:style>
        <p:txBody>
          <a:bodyPr>
            <a:normAutofit/>
          </a:bodyPr>
          <a:lstStyle/>
          <a:p>
            <a:pPr algn="just"/>
            <a:r>
              <a:rPr lang="en-GB" sz="1800" dirty="0" err="1">
                <a:latin typeface="Times New Roman" panose="02020603050405020304" pitchFamily="18" charset="0"/>
                <a:cs typeface="Times New Roman" panose="02020603050405020304" pitchFamily="18" charset="0"/>
              </a:rPr>
              <a:t>Likhar</a:t>
            </a:r>
            <a:r>
              <a:rPr lang="en-GB" sz="1800" dirty="0">
                <a:latin typeface="Times New Roman" panose="02020603050405020304" pitchFamily="18" charset="0"/>
                <a:cs typeface="Times New Roman" panose="02020603050405020304" pitchFamily="18" charset="0"/>
              </a:rPr>
              <a:t>, A., </a:t>
            </a:r>
            <a:r>
              <a:rPr lang="en-GB" sz="1800" dirty="0" err="1">
                <a:latin typeface="Times New Roman" panose="02020603050405020304" pitchFamily="18" charset="0"/>
                <a:cs typeface="Times New Roman" panose="02020603050405020304" pitchFamily="18" charset="0"/>
              </a:rPr>
              <a:t>Baghel</a:t>
            </a:r>
            <a:r>
              <a:rPr lang="en-GB" sz="1800" dirty="0">
                <a:latin typeface="Times New Roman" panose="02020603050405020304" pitchFamily="18" charset="0"/>
                <a:cs typeface="Times New Roman" panose="02020603050405020304" pitchFamily="18" charset="0"/>
              </a:rPr>
              <a:t>, P. and </a:t>
            </a:r>
            <a:r>
              <a:rPr lang="en-GB" sz="1800" dirty="0" err="1">
                <a:latin typeface="Times New Roman" panose="02020603050405020304" pitchFamily="18" charset="0"/>
                <a:cs typeface="Times New Roman" panose="02020603050405020304" pitchFamily="18" charset="0"/>
              </a:rPr>
              <a:t>Patil</a:t>
            </a:r>
            <a:r>
              <a:rPr lang="en-GB" sz="1800" dirty="0">
                <a:latin typeface="Times New Roman" panose="02020603050405020304" pitchFamily="18" charset="0"/>
                <a:cs typeface="Times New Roman" panose="02020603050405020304" pitchFamily="18" charset="0"/>
              </a:rPr>
              <a:t>, M. (2022) ‘Early Childhood Development and Social Determinants’, </a:t>
            </a:r>
            <a:r>
              <a:rPr lang="en-GB" sz="1800" i="1" dirty="0" err="1">
                <a:latin typeface="Times New Roman" panose="02020603050405020304" pitchFamily="18" charset="0"/>
                <a:cs typeface="Times New Roman" panose="02020603050405020304" pitchFamily="18" charset="0"/>
              </a:rPr>
              <a:t>Cureus</a:t>
            </a:r>
            <a:r>
              <a:rPr lang="en-GB" sz="1800" dirty="0">
                <a:latin typeface="Times New Roman" panose="02020603050405020304" pitchFamily="18" charset="0"/>
                <a:cs typeface="Times New Roman" panose="02020603050405020304" pitchFamily="18" charset="0"/>
              </a:rPr>
              <a:t>, 14(9), pp. 1–6. Available at: https://doi.org/10.7759/cureus.29500.</a:t>
            </a:r>
            <a:endParaRPr lang="en-IN" sz="1800" dirty="0">
              <a:latin typeface="Times New Roman" panose="02020603050405020304" pitchFamily="18" charset="0"/>
              <a:cs typeface="Times New Roman" panose="02020603050405020304" pitchFamily="18" charset="0"/>
            </a:endParaRPr>
          </a:p>
          <a:p>
            <a:pPr algn="just"/>
            <a:r>
              <a:rPr lang="en-GB" sz="1800" dirty="0" err="1">
                <a:latin typeface="Times New Roman" panose="02020603050405020304" pitchFamily="18" charset="0"/>
                <a:cs typeface="Times New Roman" panose="02020603050405020304" pitchFamily="18" charset="0"/>
              </a:rPr>
              <a:t>Oogarah-Pratap</a:t>
            </a:r>
            <a:r>
              <a:rPr lang="en-GB" sz="1800" dirty="0">
                <a:latin typeface="Times New Roman" panose="02020603050405020304" pitchFamily="18" charset="0"/>
                <a:cs typeface="Times New Roman" panose="02020603050405020304" pitchFamily="18" charset="0"/>
              </a:rPr>
              <a:t>, B., </a:t>
            </a:r>
            <a:r>
              <a:rPr lang="en-GB" sz="1800" dirty="0" err="1">
                <a:latin typeface="Times New Roman" panose="02020603050405020304" pitchFamily="18" charset="0"/>
                <a:cs typeface="Times New Roman" panose="02020603050405020304" pitchFamily="18" charset="0"/>
              </a:rPr>
              <a:t>Bholoa</a:t>
            </a:r>
            <a:r>
              <a:rPr lang="en-GB" sz="1800" dirty="0">
                <a:latin typeface="Times New Roman" panose="02020603050405020304" pitchFamily="18" charset="0"/>
                <a:cs typeface="Times New Roman" panose="02020603050405020304" pitchFamily="18" charset="0"/>
              </a:rPr>
              <a:t>, A. and </a:t>
            </a:r>
            <a:r>
              <a:rPr lang="en-GB" sz="1800" dirty="0" err="1">
                <a:latin typeface="Times New Roman" panose="02020603050405020304" pitchFamily="18" charset="0"/>
                <a:cs typeface="Times New Roman" panose="02020603050405020304" pitchFamily="18" charset="0"/>
              </a:rPr>
              <a:t>Ramma</a:t>
            </a:r>
            <a:r>
              <a:rPr lang="en-GB" sz="1800" dirty="0">
                <a:latin typeface="Times New Roman" panose="02020603050405020304" pitchFamily="18" charset="0"/>
                <a:cs typeface="Times New Roman" panose="02020603050405020304" pitchFamily="18" charset="0"/>
              </a:rPr>
              <a:t>, Y. (2025) ‘Stage Theory of Cognitive Development—Jean Piaget’, </a:t>
            </a:r>
            <a:r>
              <a:rPr lang="en-GB" sz="1800" i="1" dirty="0">
                <a:latin typeface="Times New Roman" panose="02020603050405020304" pitchFamily="18" charset="0"/>
                <a:cs typeface="Times New Roman" panose="02020603050405020304" pitchFamily="18" charset="0"/>
              </a:rPr>
              <a:t>Springer Texts in Education</a:t>
            </a:r>
            <a:r>
              <a:rPr lang="en-GB" sz="1800" dirty="0">
                <a:latin typeface="Times New Roman" panose="02020603050405020304" pitchFamily="18" charset="0"/>
                <a:cs typeface="Times New Roman" panose="02020603050405020304" pitchFamily="18" charset="0"/>
              </a:rPr>
              <a:t>, 3(3), pp. 125–142. Available at: https://doi.org/10.1007/978-3-031-81351-1_8.</a:t>
            </a:r>
            <a:endParaRPr lang="en-IN" sz="1800" dirty="0">
              <a:latin typeface="Times New Roman" panose="02020603050405020304" pitchFamily="18" charset="0"/>
              <a:cs typeface="Times New Roman" panose="02020603050405020304" pitchFamily="18" charset="0"/>
            </a:endParaRPr>
          </a:p>
          <a:p>
            <a:pPr algn="just"/>
            <a:r>
              <a:rPr lang="en-GB" sz="1800" dirty="0" err="1">
                <a:latin typeface="Times New Roman" panose="02020603050405020304" pitchFamily="18" charset="0"/>
                <a:cs typeface="Times New Roman" panose="02020603050405020304" pitchFamily="18" charset="0"/>
              </a:rPr>
              <a:t>Pakpahan</a:t>
            </a:r>
            <a:r>
              <a:rPr lang="en-GB" sz="1800" dirty="0">
                <a:latin typeface="Times New Roman" panose="02020603050405020304" pitchFamily="18" charset="0"/>
                <a:cs typeface="Times New Roman" panose="02020603050405020304" pitchFamily="18" charset="0"/>
              </a:rPr>
              <a:t>, F.H. and </a:t>
            </a:r>
            <a:r>
              <a:rPr lang="en-GB" sz="1800" dirty="0" err="1">
                <a:latin typeface="Times New Roman" panose="02020603050405020304" pitchFamily="18" charset="0"/>
                <a:cs typeface="Times New Roman" panose="02020603050405020304" pitchFamily="18" charset="0"/>
              </a:rPr>
              <a:t>Saragih</a:t>
            </a:r>
            <a:r>
              <a:rPr lang="en-GB" sz="1800" dirty="0">
                <a:latin typeface="Times New Roman" panose="02020603050405020304" pitchFamily="18" charset="0"/>
                <a:cs typeface="Times New Roman" panose="02020603050405020304" pitchFamily="18" charset="0"/>
              </a:rPr>
              <a:t>, M. (2022) ‘Theory of Cognitive Development by Jean Piaget’, </a:t>
            </a:r>
            <a:r>
              <a:rPr lang="en-GB" sz="1800" i="1" dirty="0">
                <a:latin typeface="Times New Roman" panose="02020603050405020304" pitchFamily="18" charset="0"/>
                <a:cs typeface="Times New Roman" panose="02020603050405020304" pitchFamily="18" charset="0"/>
              </a:rPr>
              <a:t>Journal of Applied Linguistics</a:t>
            </a:r>
            <a:r>
              <a:rPr lang="en-GB" sz="1800" dirty="0">
                <a:latin typeface="Times New Roman" panose="02020603050405020304" pitchFamily="18" charset="0"/>
                <a:cs typeface="Times New Roman" panose="02020603050405020304" pitchFamily="18" charset="0"/>
              </a:rPr>
              <a:t>, 2(2), pp. 55–60. Available at: https://doi.org/10.52622/joal.v2i2.79.</a:t>
            </a:r>
            <a:endParaRPr lang="en-IN" sz="1800" dirty="0">
              <a:latin typeface="Times New Roman" panose="02020603050405020304" pitchFamily="18" charset="0"/>
              <a:cs typeface="Times New Roman" panose="02020603050405020304" pitchFamily="18" charset="0"/>
            </a:endParaRPr>
          </a:p>
          <a:p>
            <a:pPr algn="just"/>
            <a:r>
              <a:rPr lang="en-GB" sz="1800" dirty="0" err="1">
                <a:latin typeface="Times New Roman" panose="02020603050405020304" pitchFamily="18" charset="0"/>
                <a:cs typeface="Times New Roman" panose="02020603050405020304" pitchFamily="18" charset="0"/>
              </a:rPr>
              <a:t>Qayyum</a:t>
            </a:r>
            <a:r>
              <a:rPr lang="en-GB" sz="1800" dirty="0">
                <a:latin typeface="Times New Roman" panose="02020603050405020304" pitchFamily="18" charset="0"/>
                <a:cs typeface="Times New Roman" panose="02020603050405020304" pitchFamily="18" charset="0"/>
              </a:rPr>
              <a:t>, A., Fatima, R. and </a:t>
            </a:r>
            <a:r>
              <a:rPr lang="en-GB" sz="1800" dirty="0" err="1">
                <a:latin typeface="Times New Roman" panose="02020603050405020304" pitchFamily="18" charset="0"/>
                <a:cs typeface="Times New Roman" panose="02020603050405020304" pitchFamily="18" charset="0"/>
              </a:rPr>
              <a:t>Iram</a:t>
            </a:r>
            <a:r>
              <a:rPr lang="en-GB" sz="1800" dirty="0">
                <a:latin typeface="Times New Roman" panose="02020603050405020304" pitchFamily="18" charset="0"/>
                <a:cs typeface="Times New Roman" panose="02020603050405020304" pitchFamily="18" charset="0"/>
              </a:rPr>
              <a:t>, A. (2024) ‘Play-Based Learning and Child Cognitive-Emotional Development in Nature-Based Programs’, </a:t>
            </a:r>
            <a:r>
              <a:rPr lang="en-GB" sz="1800" i="1" dirty="0">
                <a:latin typeface="Times New Roman" panose="02020603050405020304" pitchFamily="18" charset="0"/>
                <a:cs typeface="Times New Roman" panose="02020603050405020304" pitchFamily="18" charset="0"/>
              </a:rPr>
              <a:t>Annals of Human and Social Sciences</a:t>
            </a:r>
            <a:r>
              <a:rPr lang="en-GB" sz="1800" dirty="0">
                <a:latin typeface="Times New Roman" panose="02020603050405020304" pitchFamily="18" charset="0"/>
                <a:cs typeface="Times New Roman" panose="02020603050405020304" pitchFamily="18" charset="0"/>
              </a:rPr>
              <a:t>, 5(4), pp. 348–365. Available at: https://doi.org/10.35484/ahss.2024(5-iv)33.</a:t>
            </a:r>
            <a:endParaRPr lang="en-IN" sz="1800" dirty="0">
              <a:latin typeface="Times New Roman" panose="02020603050405020304" pitchFamily="18" charset="0"/>
              <a:cs typeface="Times New Roman" panose="02020603050405020304" pitchFamily="18" charset="0"/>
            </a:endParaRPr>
          </a:p>
          <a:p>
            <a:pPr algn="just"/>
            <a:r>
              <a:rPr lang="en-GB" sz="1800" dirty="0">
                <a:latin typeface="Times New Roman" panose="02020603050405020304" pitchFamily="18" charset="0"/>
                <a:cs typeface="Times New Roman" panose="02020603050405020304" pitchFamily="18" charset="0"/>
              </a:rPr>
              <a:t>Ramesh, S. (2022) ‘The Theories of Cognitive Development’, </a:t>
            </a:r>
            <a:r>
              <a:rPr lang="en-GB" sz="1800" i="1" dirty="0">
                <a:latin typeface="Times New Roman" panose="02020603050405020304" pitchFamily="18" charset="0"/>
                <a:cs typeface="Times New Roman" panose="02020603050405020304" pitchFamily="18" charset="0"/>
              </a:rPr>
              <a:t>The Political Economy of Human Behaviour and Economic Development</a:t>
            </a:r>
            <a:r>
              <a:rPr lang="en-GB" sz="1800" dirty="0">
                <a:latin typeface="Times New Roman" panose="02020603050405020304" pitchFamily="18" charset="0"/>
                <a:cs typeface="Times New Roman" panose="02020603050405020304" pitchFamily="18" charset="0"/>
              </a:rPr>
              <a:t>, 34(5), pp. 143–180. Available at: https://doi.org/10.1007/978-3-031-12666-6_4.</a:t>
            </a:r>
            <a:endParaRPr lang="en-IN" sz="1800" dirty="0">
              <a:latin typeface="Times New Roman" panose="02020603050405020304" pitchFamily="18" charset="0"/>
              <a:cs typeface="Times New Roman" panose="02020603050405020304" pitchFamily="18" charset="0"/>
            </a:endParaRPr>
          </a:p>
          <a:p>
            <a:pPr algn="just"/>
            <a:r>
              <a:rPr lang="en-GB" sz="1800" dirty="0">
                <a:latin typeface="Times New Roman" panose="02020603050405020304" pitchFamily="18" charset="0"/>
                <a:cs typeface="Times New Roman" panose="02020603050405020304" pitchFamily="18" charset="0"/>
              </a:rPr>
              <a:t>Roberts, M. (2022) ‘The Effects of Nutritional Interventions on the Cognitive Development of Preschool-Age Children: A Systematic Review’, </a:t>
            </a:r>
            <a:r>
              <a:rPr lang="en-GB" sz="1800" i="1" dirty="0">
                <a:latin typeface="Times New Roman" panose="02020603050405020304" pitchFamily="18" charset="0"/>
                <a:cs typeface="Times New Roman" panose="02020603050405020304" pitchFamily="18" charset="0"/>
              </a:rPr>
              <a:t>Nutrients</a:t>
            </a:r>
            <a:r>
              <a:rPr lang="en-GB" sz="1800" dirty="0">
                <a:latin typeface="Times New Roman" panose="02020603050405020304" pitchFamily="18" charset="0"/>
                <a:cs typeface="Times New Roman" panose="02020603050405020304" pitchFamily="18" charset="0"/>
              </a:rPr>
              <a:t>, 14(3), pp. 532–890. Available at: https://doi.org/10.3390/nu14030532.</a:t>
            </a:r>
            <a:endParaRPr lang="en-IN" sz="1800" dirty="0">
              <a:latin typeface="Times New Roman" panose="02020603050405020304" pitchFamily="18" charset="0"/>
              <a:cs typeface="Times New Roman" panose="02020603050405020304" pitchFamily="18" charset="0"/>
            </a:endParaRPr>
          </a:p>
          <a:p>
            <a:pPr algn="just"/>
            <a:r>
              <a:rPr lang="en-GB" sz="1800" dirty="0" err="1">
                <a:latin typeface="Times New Roman" panose="02020603050405020304" pitchFamily="18" charset="0"/>
                <a:cs typeface="Times New Roman" panose="02020603050405020304" pitchFamily="18" charset="0"/>
              </a:rPr>
              <a:t>Rochat</a:t>
            </a:r>
            <a:r>
              <a:rPr lang="en-GB" sz="1800" dirty="0">
                <a:latin typeface="Times New Roman" panose="02020603050405020304" pitchFamily="18" charset="0"/>
                <a:cs typeface="Times New Roman" panose="02020603050405020304" pitchFamily="18" charset="0"/>
              </a:rPr>
              <a:t>, P. (2023) ‘The Evolution of Developmental Theories Since Piaget: A </a:t>
            </a:r>
            <a:r>
              <a:rPr lang="en-GB" sz="1800" dirty="0" err="1">
                <a:latin typeface="Times New Roman" panose="02020603050405020304" pitchFamily="18" charset="0"/>
                <a:cs typeface="Times New Roman" panose="02020603050405020304" pitchFamily="18" charset="0"/>
              </a:rPr>
              <a:t>Metaview</a:t>
            </a:r>
            <a:r>
              <a:rPr lang="en-GB" sz="1800" dirty="0">
                <a:latin typeface="Times New Roman" panose="02020603050405020304" pitchFamily="18" charset="0"/>
                <a:cs typeface="Times New Roman" panose="02020603050405020304" pitchFamily="18" charset="0"/>
              </a:rPr>
              <a:t>’, </a:t>
            </a:r>
            <a:r>
              <a:rPr lang="en-GB" sz="1800" i="1" dirty="0">
                <a:latin typeface="Times New Roman" panose="02020603050405020304" pitchFamily="18" charset="0"/>
                <a:cs typeface="Times New Roman" panose="02020603050405020304" pitchFamily="18" charset="0"/>
              </a:rPr>
              <a:t>Perspectives on Psychological Science</a:t>
            </a:r>
            <a:r>
              <a:rPr lang="en-GB" sz="1800" dirty="0">
                <a:latin typeface="Times New Roman" panose="02020603050405020304" pitchFamily="18" charset="0"/>
                <a:cs typeface="Times New Roman" panose="02020603050405020304" pitchFamily="18" charset="0"/>
              </a:rPr>
              <a:t>, 19(6), pp. 921–930. Available at: https://doi.org/10.1177/17456916231186611.</a:t>
            </a:r>
            <a:endParaRPr lang="en-IN"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969100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624137" y="1147762"/>
            <a:ext cx="7143750" cy="4762500"/>
          </a:xfrm>
          <a:prstGeom prst="rect">
            <a:avLst/>
          </a:prstGeom>
        </p:spPr>
      </p:pic>
    </p:spTree>
    <p:extLst>
      <p:ext uri="{BB962C8B-B14F-4D97-AF65-F5344CB8AC3E}">
        <p14:creationId xmlns:p14="http://schemas.microsoft.com/office/powerpoint/2010/main" val="385925621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29</TotalTime>
  <Words>1570</Words>
  <Application>Microsoft Office PowerPoint</Application>
  <PresentationFormat>Widescreen</PresentationFormat>
  <Paragraphs>78</Paragraphs>
  <Slides>11</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Century Gothic</vt:lpstr>
      <vt:lpstr>Times New Roman</vt:lpstr>
      <vt:lpstr>Wingdings 3</vt:lpstr>
      <vt:lpstr>Ion</vt:lpstr>
      <vt:lpstr>PowerPoint Presentation</vt:lpstr>
      <vt:lpstr>Introduction</vt:lpstr>
      <vt:lpstr>Overview of Piaget’s cognitive development theory</vt:lpstr>
      <vt:lpstr>Its key concepts and why it is relevant to early years development: Piaget’s cognitive development theory</vt:lpstr>
      <vt:lpstr>Applying the theory to Amira’s situation: Piaget’s cognitive development theory</vt:lpstr>
      <vt:lpstr>Proposing practical strategies or interventions</vt:lpstr>
      <vt:lpstr>Discussing their role in shaping psychological development: Nature and Nurture</vt:lpstr>
      <vt:lpstr>Critically evaluating the usefulness and limitations of the theory: Piaget’s cognitive development theory</vt:lpstr>
      <vt:lpstr>Conclusion</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mary banger</cp:lastModifiedBy>
  <cp:revision>39</cp:revision>
  <dcterms:created xsi:type="dcterms:W3CDTF">2025-11-17T05:51:05Z</dcterms:created>
  <dcterms:modified xsi:type="dcterms:W3CDTF">2025-11-17T08:40:27Z</dcterms:modified>
</cp:coreProperties>
</file>