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0"/>
  </p:notesMasterIdLst>
  <p:handoutMasterIdLst>
    <p:handoutMasterId r:id="rId21"/>
  </p:handoutMasterIdLst>
  <p:sldIdLst>
    <p:sldId id="259" r:id="rId5"/>
    <p:sldId id="260" r:id="rId6"/>
    <p:sldId id="262" r:id="rId7"/>
    <p:sldId id="261"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custDataLst>
    <p:tags r:id="rId22"/>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40" d="100"/>
          <a:sy n="40" d="100"/>
        </p:scale>
        <p:origin x="1661" y="912"/>
      </p:cViewPr>
      <p:guideLst>
        <p:guide orient="horz" pos="2160"/>
        <p:guide pos="384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handoutMaster" Target="handoutMasters/handoutMaster1.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gs" Target="tags/tag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Jenkins" userId="6e983f3e0f6a59ed" providerId="LiveId" clId="{2DB3EEC7-4CD7-40B2-B55C-545101227DA2}"/>
    <pc:docChg chg="modSld modMainMaster">
      <pc:chgData name="Paul Jenkins" userId="6e983f3e0f6a59ed" providerId="LiveId" clId="{2DB3EEC7-4CD7-40B2-B55C-545101227DA2}" dt="2020-07-06T08:15:34.537" v="0"/>
      <pc:docMkLst>
        <pc:docMk/>
      </pc:docMkLst>
      <pc:sldChg chg="modSp">
        <pc:chgData name="Paul Jenkins" userId="6e983f3e0f6a59ed" providerId="LiveId" clId="{2DB3EEC7-4CD7-40B2-B55C-545101227DA2}" dt="2020-07-06T08:15:34.537" v="0"/>
        <pc:sldMkLst>
          <pc:docMk/>
          <pc:sldMk cId="3408955283" sldId="256"/>
        </pc:sldMkLst>
        <pc:spChg chg="mod">
          <ac:chgData name="Paul Jenkins" userId="6e983f3e0f6a59ed" providerId="LiveId" clId="{2DB3EEC7-4CD7-40B2-B55C-545101227DA2}" dt="2020-07-06T08:15:34.537" v="0"/>
          <ac:spMkLst>
            <pc:docMk/>
            <pc:sldMk cId="3408955283" sldId="256"/>
            <ac:spMk id="2" creationId="{00000000-0000-0000-0000-000000000000}"/>
          </ac:spMkLst>
        </pc:spChg>
      </pc:sldChg>
      <pc:sldChg chg="modSp">
        <pc:chgData name="Paul Jenkins" userId="6e983f3e0f6a59ed" providerId="LiveId" clId="{2DB3EEC7-4CD7-40B2-B55C-545101227DA2}" dt="2020-07-06T08:15:34.537" v="0"/>
        <pc:sldMkLst>
          <pc:docMk/>
          <pc:sldMk cId="1947463288" sldId="257"/>
        </pc:sldMkLst>
        <pc:spChg chg="mod">
          <ac:chgData name="Paul Jenkins" userId="6e983f3e0f6a59ed" providerId="LiveId" clId="{2DB3EEC7-4CD7-40B2-B55C-545101227DA2}" dt="2020-07-06T08:15:34.537" v="0"/>
          <ac:spMkLst>
            <pc:docMk/>
            <pc:sldMk cId="1947463288" sldId="257"/>
            <ac:spMk id="3" creationId="{00000000-0000-0000-0000-000000000000}"/>
          </ac:spMkLst>
        </pc:spChg>
      </pc:sldChg>
      <pc:sldMasterChg chg="modSp modSldLayout">
        <pc:chgData name="Paul Jenkins" userId="6e983f3e0f6a59ed" providerId="LiveId" clId="{2DB3EEC7-4CD7-40B2-B55C-545101227DA2}" dt="2020-07-06T08:15:34.537" v="0"/>
        <pc:sldMasterMkLst>
          <pc:docMk/>
          <pc:sldMasterMk cId="637017333" sldId="2147483648"/>
        </pc:sldMasterMkLst>
        <pc:spChg chg="mod">
          <ac:chgData name="Paul Jenkins" userId="6e983f3e0f6a59ed" providerId="LiveId" clId="{2DB3EEC7-4CD7-40B2-B55C-545101227DA2}" dt="2020-07-06T08:15:34.537" v="0"/>
          <ac:spMkLst>
            <pc:docMk/>
            <pc:sldMasterMk cId="637017333" sldId="2147483648"/>
            <ac:spMk id="2" creationId="{00000000-0000-0000-0000-000000000000}"/>
          </ac:spMkLst>
        </pc:spChg>
        <pc:spChg chg="mod">
          <ac:chgData name="Paul Jenkins" userId="6e983f3e0f6a59ed" providerId="LiveId" clId="{2DB3EEC7-4CD7-40B2-B55C-545101227DA2}" dt="2020-07-06T08:15:34.537" v="0"/>
          <ac:spMkLst>
            <pc:docMk/>
            <pc:sldMasterMk cId="637017333" sldId="2147483648"/>
            <ac:spMk id="3" creationId="{00000000-0000-0000-0000-000000000000}"/>
          </ac:spMkLst>
        </pc:spChg>
        <pc:spChg chg="mod">
          <ac:chgData name="Paul Jenkins" userId="6e983f3e0f6a59ed" providerId="LiveId" clId="{2DB3EEC7-4CD7-40B2-B55C-545101227DA2}" dt="2020-07-06T08:15:34.537" v="0"/>
          <ac:spMkLst>
            <pc:docMk/>
            <pc:sldMasterMk cId="637017333" sldId="2147483648"/>
            <ac:spMk id="4" creationId="{00000000-0000-0000-0000-000000000000}"/>
          </ac:spMkLst>
        </pc:spChg>
        <pc:spChg chg="mod">
          <ac:chgData name="Paul Jenkins" userId="6e983f3e0f6a59ed" providerId="LiveId" clId="{2DB3EEC7-4CD7-40B2-B55C-545101227DA2}" dt="2020-07-06T08:15:34.537" v="0"/>
          <ac:spMkLst>
            <pc:docMk/>
            <pc:sldMasterMk cId="637017333" sldId="2147483648"/>
            <ac:spMk id="6" creationId="{00000000-0000-0000-0000-000000000000}"/>
          </ac:spMkLst>
        </pc:spChg>
        <pc:sldLayoutChg chg="modSp">
          <pc:chgData name="Paul Jenkins" userId="6e983f3e0f6a59ed" providerId="LiveId" clId="{2DB3EEC7-4CD7-40B2-B55C-545101227DA2}" dt="2020-07-06T08:15:34.537" v="0"/>
          <pc:sldLayoutMkLst>
            <pc:docMk/>
            <pc:sldMasterMk cId="637017333" sldId="2147483648"/>
            <pc:sldLayoutMk cId="75880645" sldId="2147483649"/>
          </pc:sldLayoutMkLst>
          <pc:spChg chg="mod">
            <ac:chgData name="Paul Jenkins" userId="6e983f3e0f6a59ed" providerId="LiveId" clId="{2DB3EEC7-4CD7-40B2-B55C-545101227DA2}" dt="2020-07-06T08:15:34.537" v="0"/>
            <ac:spMkLst>
              <pc:docMk/>
              <pc:sldMasterMk cId="637017333" sldId="2147483648"/>
              <pc:sldLayoutMk cId="75880645" sldId="2147483649"/>
              <ac:spMk id="2"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75880645" sldId="2147483649"/>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75880645" sldId="2147483649"/>
              <ac:spMk id="4"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75880645" sldId="2147483649"/>
              <ac:spMk id="5"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1861903015" sldId="2147483650"/>
          </pc:sldLayoutMkLst>
          <pc:spChg chg="mod">
            <ac:chgData name="Paul Jenkins" userId="6e983f3e0f6a59ed" providerId="LiveId" clId="{2DB3EEC7-4CD7-40B2-B55C-545101227DA2}" dt="2020-07-06T08:15:34.537" v="0"/>
            <ac:spMkLst>
              <pc:docMk/>
              <pc:sldMasterMk cId="637017333" sldId="2147483648"/>
              <pc:sldLayoutMk cId="1861903015" sldId="2147483650"/>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1861903015" sldId="2147483650"/>
              <ac:spMk id="5"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2181350662" sldId="2147483651"/>
          </pc:sldLayoutMkLst>
          <pc:spChg chg="mod">
            <ac:chgData name="Paul Jenkins" userId="6e983f3e0f6a59ed" providerId="LiveId" clId="{2DB3EEC7-4CD7-40B2-B55C-545101227DA2}" dt="2020-07-06T08:15:34.537" v="0"/>
            <ac:spMkLst>
              <pc:docMk/>
              <pc:sldMasterMk cId="637017333" sldId="2147483648"/>
              <pc:sldLayoutMk cId="2181350662" sldId="2147483651"/>
              <ac:spMk id="2"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181350662" sldId="2147483651"/>
              <ac:spMk id="3"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2408740811" sldId="2147483652"/>
          </pc:sldLayoutMkLst>
          <pc:spChg chg="mod">
            <ac:chgData name="Paul Jenkins" userId="6e983f3e0f6a59ed" providerId="LiveId" clId="{2DB3EEC7-4CD7-40B2-B55C-545101227DA2}" dt="2020-07-06T08:15:34.537" v="0"/>
            <ac:spMkLst>
              <pc:docMk/>
              <pc:sldMasterMk cId="637017333" sldId="2147483648"/>
              <pc:sldLayoutMk cId="2408740811" sldId="2147483652"/>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408740811" sldId="2147483652"/>
              <ac:spMk id="4"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3044404830" sldId="2147483653"/>
          </pc:sldLayoutMkLst>
          <pc:spChg chg="mod">
            <ac:chgData name="Paul Jenkins" userId="6e983f3e0f6a59ed" providerId="LiveId" clId="{2DB3EEC7-4CD7-40B2-B55C-545101227DA2}" dt="2020-07-06T08:15:34.537" v="0"/>
            <ac:spMkLst>
              <pc:docMk/>
              <pc:sldMasterMk cId="637017333" sldId="2147483648"/>
              <pc:sldLayoutMk cId="3044404830" sldId="2147483653"/>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3044404830" sldId="2147483653"/>
              <ac:spMk id="4"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3044404830" sldId="2147483653"/>
              <ac:spMk id="5"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3044404830" sldId="2147483653"/>
              <ac:spMk id="6"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2403223369" sldId="2147483656"/>
          </pc:sldLayoutMkLst>
          <pc:spChg chg="mod">
            <ac:chgData name="Paul Jenkins" userId="6e983f3e0f6a59ed" providerId="LiveId" clId="{2DB3EEC7-4CD7-40B2-B55C-545101227DA2}" dt="2020-07-06T08:15:34.537" v="0"/>
            <ac:spMkLst>
              <pc:docMk/>
              <pc:sldMasterMk cId="637017333" sldId="2147483648"/>
              <pc:sldLayoutMk cId="2403223369" sldId="2147483656"/>
              <ac:spMk id="2"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403223369" sldId="2147483656"/>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403223369" sldId="2147483656"/>
              <ac:spMk id="4"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2536763344" sldId="2147483657"/>
          </pc:sldLayoutMkLst>
          <pc:spChg chg="mod">
            <ac:chgData name="Paul Jenkins" userId="6e983f3e0f6a59ed" providerId="LiveId" clId="{2DB3EEC7-4CD7-40B2-B55C-545101227DA2}" dt="2020-07-06T08:15:34.537" v="0"/>
            <ac:spMkLst>
              <pc:docMk/>
              <pc:sldMasterMk cId="637017333" sldId="2147483648"/>
              <pc:sldLayoutMk cId="2536763344" sldId="2147483657"/>
              <ac:spMk id="2"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536763344" sldId="2147483657"/>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536763344" sldId="2147483657"/>
              <ac:spMk id="4"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2691687140" sldId="2147483659"/>
          </pc:sldLayoutMkLst>
          <pc:spChg chg="mod">
            <ac:chgData name="Paul Jenkins" userId="6e983f3e0f6a59ed" providerId="LiveId" clId="{2DB3EEC7-4CD7-40B2-B55C-545101227DA2}" dt="2020-07-06T08:15:34.537" v="0"/>
            <ac:spMkLst>
              <pc:docMk/>
              <pc:sldMasterMk cId="637017333" sldId="2147483648"/>
              <pc:sldLayoutMk cId="2691687140" sldId="2147483659"/>
              <ac:spMk id="2"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691687140" sldId="2147483659"/>
              <ac:spMk id="3"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21/07/2020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416BF0-691D-495E-828E-21C8D30431BF}" type="datetimeFigureOut">
              <a:rPr lang="en-GB" smtClean="0"/>
              <a:t>21/07/2020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C5FB98E-8ABF-42C0-8087-647AB0904062}" type="slidenum">
              <a:rPr lang="en-GB" smtClean="0"/>
              <a:t>‹#›</a:t>
            </a:fld>
            <a:endParaRPr lang="en-GB"/>
          </a:p>
        </p:txBody>
      </p:sp>
    </p:spTree>
    <p:extLst>
      <p:ext uri="{BB962C8B-B14F-4D97-AF65-F5344CB8AC3E}">
        <p14:creationId xmlns:p14="http://schemas.microsoft.com/office/powerpoint/2010/main" val="1354508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C5FB98E-8ABF-42C0-8087-647AB0904062}" type="slidenum">
              <a:rPr lang="en-GB" smtClean="0"/>
              <a:t>1</a:t>
            </a:fld>
            <a:endParaRPr lang="en-GB"/>
          </a:p>
        </p:txBody>
      </p:sp>
    </p:spTree>
    <p:extLst>
      <p:ext uri="{BB962C8B-B14F-4D97-AF65-F5344CB8AC3E}">
        <p14:creationId xmlns:p14="http://schemas.microsoft.com/office/powerpoint/2010/main" val="8109329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C5FB98E-8ABF-42C0-8087-647AB0904062}" type="slidenum">
              <a:rPr lang="en-GB" smtClean="0"/>
              <a:t>4</a:t>
            </a:fld>
            <a:endParaRPr lang="en-GB"/>
          </a:p>
        </p:txBody>
      </p:sp>
    </p:spTree>
    <p:extLst>
      <p:ext uri="{BB962C8B-B14F-4D97-AF65-F5344CB8AC3E}">
        <p14:creationId xmlns:p14="http://schemas.microsoft.com/office/powerpoint/2010/main" val="5563678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21/07/2020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21/07/2020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21/07/2020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21/07/2020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21/07/2020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21/07/2020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21/07/2020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21/07/2020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21/07/2020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21/07/2020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Footer Placeholder 4"/>
          <p:cNvSpPr>
            <a:spLocks noGrp="1"/>
          </p:cNvSpPr>
          <p:nvPr>
            <p:ph type="ftr" sz="quarter" idx="10"/>
          </p:nvPr>
        </p:nvSpPr>
        <p:spPr>
          <a:xfrm>
            <a:off x="4165600" y="6245225"/>
            <a:ext cx="3860800" cy="476250"/>
          </a:xfrm>
        </p:spPr>
        <p:txBody>
          <a:bodyPr/>
          <a:lstStyle>
            <a:lvl1pPr>
              <a:defRPr/>
            </a:lvl1pPr>
          </a:lstStyle>
          <a:p>
            <a:pPr>
              <a:defRPr/>
            </a:pPr>
            <a:endParaRPr lang="en-US" altLang="en-US"/>
          </a:p>
        </p:txBody>
      </p:sp>
      <p:sp>
        <p:nvSpPr>
          <p:cNvPr id="3" name="Slide Number Placeholder 5"/>
          <p:cNvSpPr>
            <a:spLocks noGrp="1"/>
          </p:cNvSpPr>
          <p:nvPr>
            <p:ph type="sldNum" sz="quarter" idx="11"/>
          </p:nvPr>
        </p:nvSpPr>
        <p:spPr>
          <a:xfrm>
            <a:off x="8737600" y="6245225"/>
            <a:ext cx="2844800" cy="476250"/>
          </a:xfrm>
        </p:spPr>
        <p:txBody>
          <a:bodyPr/>
          <a:lstStyle>
            <a:lvl1pPr>
              <a:defRPr smtClean="0"/>
            </a:lvl1pPr>
          </a:lstStyle>
          <a:p>
            <a:pPr>
              <a:defRPr/>
            </a:pPr>
            <a:fld id="{D310A930-880C-4BA3-9B84-606362B01CEB}" type="slidenum">
              <a:rPr lang="en-US" altLang="en-US"/>
              <a:pPr>
                <a:defRPr/>
              </a:pPr>
              <a:t>‹#›</a:t>
            </a:fld>
            <a:endParaRPr lang="en-US" altLang="en-US"/>
          </a:p>
        </p:txBody>
      </p:sp>
    </p:spTree>
    <p:extLst>
      <p:ext uri="{BB962C8B-B14F-4D97-AF65-F5344CB8AC3E}">
        <p14:creationId xmlns:p14="http://schemas.microsoft.com/office/powerpoint/2010/main" val="3827737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21/07/2020</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SQL Server</a:t>
            </a:r>
            <a:endParaRPr lang="en-GB" dirty="0"/>
          </a:p>
        </p:txBody>
      </p:sp>
      <p:sp>
        <p:nvSpPr>
          <p:cNvPr id="14339" name="Rectangle 3"/>
          <p:cNvSpPr>
            <a:spLocks noGrp="1" noChangeArrowheads="1"/>
          </p:cNvSpPr>
          <p:nvPr>
            <p:ph type="subTitle" idx="1"/>
          </p:nvPr>
        </p:nvSpPr>
        <p:spPr bwMode="auto">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buClr>
                <a:schemeClr val="accent1"/>
              </a:buClr>
            </a:pPr>
            <a:r>
              <a:rPr lang="en-US" altLang="en-US" sz="4400" dirty="0" smtClean="0"/>
              <a:t>Transactions</a:t>
            </a:r>
            <a:endParaRPr lang="en-US" altLang="en-US" sz="4400" dirty="0" smtClean="0"/>
          </a:p>
        </p:txBody>
      </p:sp>
      <p:sp>
        <p:nvSpPr>
          <p:cNvPr id="14338"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A6FFB08-41F5-4F9A-AEE2-4E78D320A25D}" type="slidenum">
              <a:rPr lang="en-US" altLang="en-US">
                <a:solidFill>
                  <a:srgbClr val="898989"/>
                </a:solidFill>
              </a:rPr>
              <a:pPr/>
              <a:t>1</a:t>
            </a:fld>
            <a:endParaRPr lang="en-US" altLang="en-US">
              <a:solidFill>
                <a:srgbClr val="898989"/>
              </a:solidFill>
            </a:endParaRPr>
          </a:p>
        </p:txBody>
      </p:sp>
      <p:sp>
        <p:nvSpPr>
          <p:cNvPr id="8" name="TextBox 7"/>
          <p:cNvSpPr txBox="1"/>
          <p:nvPr/>
        </p:nvSpPr>
        <p:spPr>
          <a:xfrm>
            <a:off x="7824192" y="332656"/>
            <a:ext cx="4191000" cy="830997"/>
          </a:xfrm>
          <a:prstGeom prst="rect">
            <a:avLst/>
          </a:prstGeom>
          <a:noFill/>
        </p:spPr>
        <p:txBody>
          <a:bodyPr>
            <a:spAutoFit/>
          </a:bodyPr>
          <a:lstStyle/>
          <a:p>
            <a:pPr algn="r" eaLnBrk="1" hangingPunct="1">
              <a:defRPr/>
            </a:pPr>
            <a:r>
              <a:rPr lang="en-GB" sz="2400" dirty="0" smtClean="0">
                <a:latin typeface="+mj-lt"/>
              </a:rPr>
              <a:t>ACCC 5001 Database Management Systems</a:t>
            </a:r>
            <a:endParaRPr lang="en-GB" sz="2400" dirty="0">
              <a:latin typeface="+mj-lt"/>
            </a:endParaRPr>
          </a:p>
        </p:txBody>
      </p:sp>
    </p:spTree>
    <p:extLst>
      <p:ext uri="{BB962C8B-B14F-4D97-AF65-F5344CB8AC3E}">
        <p14:creationId xmlns:p14="http://schemas.microsoft.com/office/powerpoint/2010/main" val="24538456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a:t>
            </a:r>
            <a:endParaRPr lang="en-GB" dirty="0"/>
          </a:p>
        </p:txBody>
      </p:sp>
      <p:sp>
        <p:nvSpPr>
          <p:cNvPr id="3" name="Content Placeholder 2"/>
          <p:cNvSpPr>
            <a:spLocks noGrp="1"/>
          </p:cNvSpPr>
          <p:nvPr>
            <p:ph idx="1"/>
          </p:nvPr>
        </p:nvSpPr>
        <p:spPr/>
        <p:txBody>
          <a:bodyPr/>
          <a:lstStyle/>
          <a:p>
            <a:pPr marL="0" indent="0">
              <a:buNone/>
            </a:pPr>
            <a:r>
              <a:rPr lang="en-GB" b="1" dirty="0" smtClean="0"/>
              <a:t>Section 1:</a:t>
            </a:r>
          </a:p>
          <a:p>
            <a:r>
              <a:rPr lang="en-GB" dirty="0" smtClean="0"/>
              <a:t>What are Transactions</a:t>
            </a:r>
          </a:p>
          <a:p>
            <a:r>
              <a:rPr lang="en-GB" dirty="0" smtClean="0"/>
              <a:t>Beginning a Transaction</a:t>
            </a:r>
          </a:p>
          <a:p>
            <a:r>
              <a:rPr lang="en-GB" dirty="0" smtClean="0"/>
              <a:t>Committing or </a:t>
            </a:r>
            <a:r>
              <a:rPr lang="en-GB" dirty="0" err="1" smtClean="0"/>
              <a:t>Rollingback</a:t>
            </a:r>
            <a:endParaRPr lang="en-GB" dirty="0" smtClean="0"/>
          </a:p>
          <a:p>
            <a:r>
              <a:rPr lang="en-GB" dirty="0" smtClean="0"/>
              <a:t>Creating a Named </a:t>
            </a:r>
            <a:r>
              <a:rPr lang="en-GB" dirty="0"/>
              <a:t>T</a:t>
            </a:r>
            <a:r>
              <a:rPr lang="en-GB" dirty="0" smtClean="0"/>
              <a:t>ransaction</a:t>
            </a:r>
            <a:endParaRPr lang="en-GB" dirty="0"/>
          </a:p>
        </p:txBody>
      </p:sp>
    </p:spTree>
    <p:extLst>
      <p:ext uri="{BB962C8B-B14F-4D97-AF65-F5344CB8AC3E}">
        <p14:creationId xmlns:p14="http://schemas.microsoft.com/office/powerpoint/2010/main" val="456109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b="1" dirty="0" smtClean="0"/>
              <a:t>Section 2:</a:t>
            </a:r>
          </a:p>
          <a:p>
            <a:r>
              <a:rPr lang="en-GB" dirty="0" smtClean="0"/>
              <a:t>Conditionally Committing</a:t>
            </a:r>
          </a:p>
          <a:p>
            <a:r>
              <a:rPr lang="en-GB" dirty="0" smtClean="0"/>
              <a:t>Transactions with Error Handlers</a:t>
            </a:r>
          </a:p>
          <a:p>
            <a:r>
              <a:rPr lang="en-GB" dirty="0" smtClean="0"/>
              <a:t>Automatic Rollback</a:t>
            </a:r>
          </a:p>
          <a:p>
            <a:r>
              <a:rPr lang="en-GB" dirty="0" smtClean="0"/>
              <a:t>Nested Transactions</a:t>
            </a:r>
          </a:p>
          <a:p>
            <a:r>
              <a:rPr lang="en-GB" dirty="0" smtClean="0"/>
              <a:t>Using Save Points</a:t>
            </a:r>
          </a:p>
          <a:p>
            <a:r>
              <a:rPr lang="en-GB" dirty="0" smtClean="0"/>
              <a:t>Using Transactions in Stored Procedures</a:t>
            </a:r>
          </a:p>
          <a:p>
            <a:endParaRPr lang="en-GB" dirty="0"/>
          </a:p>
        </p:txBody>
      </p:sp>
    </p:spTree>
    <p:extLst>
      <p:ext uri="{BB962C8B-B14F-4D97-AF65-F5344CB8AC3E}">
        <p14:creationId xmlns:p14="http://schemas.microsoft.com/office/powerpoint/2010/main" val="13516463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a transaction?</a:t>
            </a:r>
            <a:endParaRPr lang="en-GB" dirty="0"/>
          </a:p>
        </p:txBody>
      </p:sp>
      <p:sp>
        <p:nvSpPr>
          <p:cNvPr id="3" name="Content Placeholder 2"/>
          <p:cNvSpPr>
            <a:spLocks noGrp="1"/>
          </p:cNvSpPr>
          <p:nvPr>
            <p:ph idx="1"/>
          </p:nvPr>
        </p:nvSpPr>
        <p:spPr/>
        <p:txBody>
          <a:bodyPr/>
          <a:lstStyle/>
          <a:p>
            <a:r>
              <a:rPr lang="en-GB" dirty="0" smtClean="0"/>
              <a:t>Consider:</a:t>
            </a:r>
          </a:p>
          <a:p>
            <a:endParaRPr lang="en-GB" dirty="0"/>
          </a:p>
        </p:txBody>
      </p:sp>
      <p:pic>
        <p:nvPicPr>
          <p:cNvPr id="4" name="Picture 3"/>
          <p:cNvPicPr>
            <a:picLocks noChangeAspect="1"/>
          </p:cNvPicPr>
          <p:nvPr/>
        </p:nvPicPr>
        <p:blipFill rotWithShape="1">
          <a:blip r:embed="rId3"/>
          <a:srcRect l="23552" t="13601" r="49606" b="46188"/>
          <a:stretch/>
        </p:blipFill>
        <p:spPr>
          <a:xfrm>
            <a:off x="2891644" y="1196752"/>
            <a:ext cx="6408712" cy="5400600"/>
          </a:xfrm>
          <a:prstGeom prst="rect">
            <a:avLst/>
          </a:prstGeom>
        </p:spPr>
      </p:pic>
      <p:sp>
        <p:nvSpPr>
          <p:cNvPr id="5" name="TextBox 4"/>
          <p:cNvSpPr txBox="1"/>
          <p:nvPr/>
        </p:nvSpPr>
        <p:spPr>
          <a:xfrm>
            <a:off x="9624392" y="1988841"/>
            <a:ext cx="2232248" cy="1477328"/>
          </a:xfrm>
          <a:prstGeom prst="rect">
            <a:avLst/>
          </a:prstGeom>
          <a:noFill/>
        </p:spPr>
        <p:txBody>
          <a:bodyPr wrap="square" rtlCol="0">
            <a:spAutoFit/>
          </a:bodyPr>
          <a:lstStyle/>
          <a:p>
            <a:r>
              <a:rPr lang="en-GB" dirty="0" smtClean="0"/>
              <a:t>These transactions are executed immediately, so are not written to the transaction log.</a:t>
            </a:r>
            <a:endParaRPr lang="en-GB" dirty="0"/>
          </a:p>
        </p:txBody>
      </p:sp>
      <p:pic>
        <p:nvPicPr>
          <p:cNvPr id="6" name="Picture 5"/>
          <p:cNvPicPr>
            <a:picLocks noChangeAspect="1"/>
          </p:cNvPicPr>
          <p:nvPr/>
        </p:nvPicPr>
        <p:blipFill rotWithShape="1">
          <a:blip r:embed="rId4"/>
          <a:srcRect l="21650" t="12901" r="47244" b="35300"/>
          <a:stretch/>
        </p:blipFill>
        <p:spPr>
          <a:xfrm>
            <a:off x="2984142" y="1178064"/>
            <a:ext cx="6223716" cy="5829810"/>
          </a:xfrm>
          <a:prstGeom prst="rect">
            <a:avLst/>
          </a:prstGeom>
        </p:spPr>
      </p:pic>
      <p:sp>
        <p:nvSpPr>
          <p:cNvPr id="7" name="TextBox 6"/>
          <p:cNvSpPr txBox="1"/>
          <p:nvPr/>
        </p:nvSpPr>
        <p:spPr>
          <a:xfrm>
            <a:off x="9624392" y="4149080"/>
            <a:ext cx="1958008" cy="1200329"/>
          </a:xfrm>
          <a:prstGeom prst="rect">
            <a:avLst/>
          </a:prstGeom>
          <a:noFill/>
        </p:spPr>
        <p:txBody>
          <a:bodyPr wrap="square" rtlCol="0">
            <a:spAutoFit/>
          </a:bodyPr>
          <a:lstStyle/>
          <a:p>
            <a:r>
              <a:rPr lang="en-GB" dirty="0" smtClean="0"/>
              <a:t>But, we cannot undo these if there were a problem</a:t>
            </a:r>
            <a:endParaRPr lang="en-GB" dirty="0"/>
          </a:p>
        </p:txBody>
      </p:sp>
    </p:spTree>
    <p:extLst>
      <p:ext uri="{BB962C8B-B14F-4D97-AF65-F5344CB8AC3E}">
        <p14:creationId xmlns:p14="http://schemas.microsoft.com/office/powerpoint/2010/main" val="2039933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Beginning a Transaction</a:t>
            </a:r>
            <a:endParaRPr lang="en-GB" dirty="0"/>
          </a:p>
        </p:txBody>
      </p:sp>
      <p:sp>
        <p:nvSpPr>
          <p:cNvPr id="3" name="Content Placeholder 2"/>
          <p:cNvSpPr>
            <a:spLocks noGrp="1"/>
          </p:cNvSpPr>
          <p:nvPr>
            <p:ph idx="1"/>
          </p:nvPr>
        </p:nvSpPr>
        <p:spPr>
          <a:xfrm>
            <a:off x="119336" y="1600201"/>
            <a:ext cx="11809312" cy="3917032"/>
          </a:xfrm>
        </p:spPr>
        <p:txBody>
          <a:bodyPr/>
          <a:lstStyle/>
          <a:p>
            <a:r>
              <a:rPr lang="en-GB" dirty="0" smtClean="0"/>
              <a:t>Transactions begin with the statement BEGIN TRANSACTION</a:t>
            </a:r>
          </a:p>
          <a:p>
            <a:endParaRPr lang="en-GB" dirty="0" smtClean="0"/>
          </a:p>
          <a:p>
            <a:r>
              <a:rPr lang="en-GB" dirty="0" smtClean="0"/>
              <a:t>You can then type the SQL Server commands, but SQL Server now does not automatically save these to the transaction log, therefore we have to tell SQL Server to do this manually.</a:t>
            </a:r>
          </a:p>
          <a:p>
            <a:endParaRPr lang="en-GB" dirty="0" smtClean="0"/>
          </a:p>
          <a:p>
            <a:r>
              <a:rPr lang="en-GB" dirty="0" smtClean="0"/>
              <a:t>This is done by using the COMMIT TRANSACTION statement</a:t>
            </a:r>
            <a:endParaRPr lang="en-GB" dirty="0"/>
          </a:p>
        </p:txBody>
      </p:sp>
      <p:pic>
        <p:nvPicPr>
          <p:cNvPr id="4" name="Picture 3"/>
          <p:cNvPicPr>
            <a:picLocks noChangeAspect="1"/>
          </p:cNvPicPr>
          <p:nvPr/>
        </p:nvPicPr>
        <p:blipFill rotWithShape="1">
          <a:blip r:embed="rId2"/>
          <a:srcRect l="20863" t="14300" r="46456" b="40900"/>
          <a:stretch/>
        </p:blipFill>
        <p:spPr>
          <a:xfrm>
            <a:off x="479376" y="274637"/>
            <a:ext cx="8208912" cy="6329763"/>
          </a:xfrm>
          <a:prstGeom prst="rect">
            <a:avLst/>
          </a:prstGeom>
        </p:spPr>
      </p:pic>
    </p:spTree>
    <p:extLst>
      <p:ext uri="{BB962C8B-B14F-4D97-AF65-F5344CB8AC3E}">
        <p14:creationId xmlns:p14="http://schemas.microsoft.com/office/powerpoint/2010/main" val="2741565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6" presetClass="emph" presetSubtype="0" fill="hold" nodeType="clickEffect">
                                  <p:stCondLst>
                                    <p:cond delay="0"/>
                                  </p:stCondLst>
                                  <p:childTnLst>
                                    <p:animEffect transition="out" filter="fade">
                                      <p:cBhvr>
                                        <p:cTn id="27" dur="2000" tmFilter="0, 0; .2, .5; .8, .5; 1, 0"/>
                                        <p:tgtEl>
                                          <p:spTgt spid="3">
                                            <p:txEl>
                                              <p:pRg st="4" end="4"/>
                                            </p:txEl>
                                          </p:spTgt>
                                        </p:tgtEl>
                                      </p:cBhvr>
                                    </p:animEffect>
                                    <p:animScale>
                                      <p:cBhvr>
                                        <p:cTn id="28" dur="1000" autoRev="1" fill="hold"/>
                                        <p:tgtEl>
                                          <p:spTgt spid="3">
                                            <p:txEl>
                                              <p:pRg st="4" end="4"/>
                                            </p:txEl>
                                          </p:spTgt>
                                        </p:tgtEl>
                                      </p:cBhvr>
                                      <p:by x="105000" y="105000"/>
                                    </p:animScale>
                                  </p:childTnLst>
                                </p:cTn>
                              </p:par>
                            </p:childTnLst>
                          </p:cTn>
                        </p:par>
                      </p:childTnLst>
                    </p:cTn>
                  </p:par>
                  <p:par>
                    <p:cTn id="29" fill="hold">
                      <p:stCondLst>
                        <p:cond delay="indefinite"/>
                      </p:stCondLst>
                      <p:childTnLst>
                        <p:par>
                          <p:cTn id="30" fill="hold">
                            <p:stCondLst>
                              <p:cond delay="0"/>
                            </p:stCondLst>
                            <p:childTnLst>
                              <p:par>
                                <p:cTn id="31" presetID="42" presetClass="exit" presetSubtype="0" fill="hold" grpId="0" nodeType="clickEffect">
                                  <p:stCondLst>
                                    <p:cond delay="0"/>
                                  </p:stCondLst>
                                  <p:childTnLst>
                                    <p:animEffect transition="out" filter="fade">
                                      <p:cBhvr>
                                        <p:cTn id="32" dur="1000"/>
                                        <p:tgtEl>
                                          <p:spTgt spid="3">
                                            <p:txEl>
                                              <p:pRg st="0" end="0"/>
                                            </p:txEl>
                                          </p:spTgt>
                                        </p:tgtEl>
                                      </p:cBhvr>
                                    </p:animEffect>
                                    <p:anim calcmode="lin" valueType="num">
                                      <p:cBhvr>
                                        <p:cTn id="33" dur="1000"/>
                                        <p:tgtEl>
                                          <p:spTgt spid="3">
                                            <p:txEl>
                                              <p:pRg st="0" end="0"/>
                                            </p:txEl>
                                          </p:spTgt>
                                        </p:tgtEl>
                                        <p:attrNameLst>
                                          <p:attrName>ppt_x</p:attrName>
                                        </p:attrNameLst>
                                      </p:cBhvr>
                                      <p:tavLst>
                                        <p:tav tm="0">
                                          <p:val>
                                            <p:strVal val="ppt_x"/>
                                          </p:val>
                                        </p:tav>
                                        <p:tav tm="100000">
                                          <p:val>
                                            <p:strVal val="ppt_x"/>
                                          </p:val>
                                        </p:tav>
                                      </p:tavLst>
                                    </p:anim>
                                    <p:anim calcmode="lin" valueType="num">
                                      <p:cBhvr>
                                        <p:cTn id="34" dur="1000"/>
                                        <p:tgtEl>
                                          <p:spTgt spid="3">
                                            <p:txEl>
                                              <p:pRg st="0" end="0"/>
                                            </p:txEl>
                                          </p:spTgt>
                                        </p:tgtEl>
                                        <p:attrNameLst>
                                          <p:attrName>ppt_y</p:attrName>
                                        </p:attrNameLst>
                                      </p:cBhvr>
                                      <p:tavLst>
                                        <p:tav tm="0">
                                          <p:val>
                                            <p:strVal val="ppt_y"/>
                                          </p:val>
                                        </p:tav>
                                        <p:tav tm="100000">
                                          <p:val>
                                            <p:strVal val="ppt_y+.1"/>
                                          </p:val>
                                        </p:tav>
                                      </p:tavLst>
                                    </p:anim>
                                    <p:set>
                                      <p:cBhvr>
                                        <p:cTn id="35"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par>
                    <p:cTn id="36" fill="hold">
                      <p:stCondLst>
                        <p:cond delay="indefinite"/>
                      </p:stCondLst>
                      <p:childTnLst>
                        <p:par>
                          <p:cTn id="37" fill="hold">
                            <p:stCondLst>
                              <p:cond delay="0"/>
                            </p:stCondLst>
                            <p:childTnLst>
                              <p:par>
                                <p:cTn id="38" presetID="42" presetClass="exit" presetSubtype="0" fill="hold" grpId="0" nodeType="clickEffect">
                                  <p:stCondLst>
                                    <p:cond delay="0"/>
                                  </p:stCondLst>
                                  <p:childTnLst>
                                    <p:animEffect transition="out" filter="fade">
                                      <p:cBhvr>
                                        <p:cTn id="39" dur="1000"/>
                                        <p:tgtEl>
                                          <p:spTgt spid="3">
                                            <p:txEl>
                                              <p:pRg st="2" end="2"/>
                                            </p:txEl>
                                          </p:spTgt>
                                        </p:tgtEl>
                                      </p:cBhvr>
                                    </p:animEffect>
                                    <p:anim calcmode="lin" valueType="num">
                                      <p:cBhvr>
                                        <p:cTn id="40" dur="1000"/>
                                        <p:tgtEl>
                                          <p:spTgt spid="3">
                                            <p:txEl>
                                              <p:pRg st="2" end="2"/>
                                            </p:txEl>
                                          </p:spTgt>
                                        </p:tgtEl>
                                        <p:attrNameLst>
                                          <p:attrName>ppt_x</p:attrName>
                                        </p:attrNameLst>
                                      </p:cBhvr>
                                      <p:tavLst>
                                        <p:tav tm="0">
                                          <p:val>
                                            <p:strVal val="ppt_x"/>
                                          </p:val>
                                        </p:tav>
                                        <p:tav tm="100000">
                                          <p:val>
                                            <p:strVal val="ppt_x"/>
                                          </p:val>
                                        </p:tav>
                                      </p:tavLst>
                                    </p:anim>
                                    <p:anim calcmode="lin" valueType="num">
                                      <p:cBhvr>
                                        <p:cTn id="41" dur="1000"/>
                                        <p:tgtEl>
                                          <p:spTgt spid="3">
                                            <p:txEl>
                                              <p:pRg st="2" end="2"/>
                                            </p:txEl>
                                          </p:spTgt>
                                        </p:tgtEl>
                                        <p:attrNameLst>
                                          <p:attrName>ppt_y</p:attrName>
                                        </p:attrNameLst>
                                      </p:cBhvr>
                                      <p:tavLst>
                                        <p:tav tm="0">
                                          <p:val>
                                            <p:strVal val="ppt_y"/>
                                          </p:val>
                                        </p:tav>
                                        <p:tav tm="100000">
                                          <p:val>
                                            <p:strVal val="ppt_y+.1"/>
                                          </p:val>
                                        </p:tav>
                                      </p:tavLst>
                                    </p:anim>
                                    <p:set>
                                      <p:cBhvr>
                                        <p:cTn id="42" dur="1" fill="hold">
                                          <p:stCondLst>
                                            <p:cond delay="999"/>
                                          </p:stCondLst>
                                        </p:cTn>
                                        <p:tgtEl>
                                          <p:spTgt spid="3">
                                            <p:txEl>
                                              <p:pRg st="2" end="2"/>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42" presetClass="exit" presetSubtype="0" fill="hold" grpId="0" nodeType="clickEffect">
                                  <p:stCondLst>
                                    <p:cond delay="0"/>
                                  </p:stCondLst>
                                  <p:childTnLst>
                                    <p:animEffect transition="out" filter="fade">
                                      <p:cBhvr>
                                        <p:cTn id="46" dur="1000"/>
                                        <p:tgtEl>
                                          <p:spTgt spid="3">
                                            <p:txEl>
                                              <p:pRg st="4" end="4"/>
                                            </p:txEl>
                                          </p:spTgt>
                                        </p:tgtEl>
                                      </p:cBhvr>
                                    </p:animEffect>
                                    <p:anim calcmode="lin" valueType="num">
                                      <p:cBhvr>
                                        <p:cTn id="47" dur="1000"/>
                                        <p:tgtEl>
                                          <p:spTgt spid="3">
                                            <p:txEl>
                                              <p:pRg st="4" end="4"/>
                                            </p:txEl>
                                          </p:spTgt>
                                        </p:tgtEl>
                                        <p:attrNameLst>
                                          <p:attrName>ppt_x</p:attrName>
                                        </p:attrNameLst>
                                      </p:cBhvr>
                                      <p:tavLst>
                                        <p:tav tm="0">
                                          <p:val>
                                            <p:strVal val="ppt_x"/>
                                          </p:val>
                                        </p:tav>
                                        <p:tav tm="100000">
                                          <p:val>
                                            <p:strVal val="ppt_x"/>
                                          </p:val>
                                        </p:tav>
                                      </p:tavLst>
                                    </p:anim>
                                    <p:anim calcmode="lin" valueType="num">
                                      <p:cBhvr>
                                        <p:cTn id="48" dur="1000"/>
                                        <p:tgtEl>
                                          <p:spTgt spid="3">
                                            <p:txEl>
                                              <p:pRg st="4" end="4"/>
                                            </p:txEl>
                                          </p:spTgt>
                                        </p:tgtEl>
                                        <p:attrNameLst>
                                          <p:attrName>ppt_y</p:attrName>
                                        </p:attrNameLst>
                                      </p:cBhvr>
                                      <p:tavLst>
                                        <p:tav tm="0">
                                          <p:val>
                                            <p:strVal val="ppt_y"/>
                                          </p:val>
                                        </p:tav>
                                        <p:tav tm="100000">
                                          <p:val>
                                            <p:strVal val="ppt_y+.1"/>
                                          </p:val>
                                        </p:tav>
                                      </p:tavLst>
                                    </p:anim>
                                    <p:set>
                                      <p:cBhvr>
                                        <p:cTn id="49" dur="1" fill="hold">
                                          <p:stCondLst>
                                            <p:cond delay="999"/>
                                          </p:stCondLst>
                                        </p:cTn>
                                        <p:tgtEl>
                                          <p:spTgt spid="3">
                                            <p:txEl>
                                              <p:pRg st="4" end="4"/>
                                            </p:txEl>
                                          </p:spTgt>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1000"/>
                                        <p:tgtEl>
                                          <p:spTgt spid="4"/>
                                        </p:tgtEl>
                                      </p:cBhvr>
                                    </p:animEffect>
                                    <p:anim calcmode="lin" valueType="num">
                                      <p:cBhvr>
                                        <p:cTn id="55" dur="1000" fill="hold"/>
                                        <p:tgtEl>
                                          <p:spTgt spid="4"/>
                                        </p:tgtEl>
                                        <p:attrNameLst>
                                          <p:attrName>ppt_x</p:attrName>
                                        </p:attrNameLst>
                                      </p:cBhvr>
                                      <p:tavLst>
                                        <p:tav tm="0">
                                          <p:val>
                                            <p:strVal val="#ppt_x"/>
                                          </p:val>
                                        </p:tav>
                                        <p:tav tm="100000">
                                          <p:val>
                                            <p:strVal val="#ppt_x"/>
                                          </p:val>
                                        </p:tav>
                                      </p:tavLst>
                                    </p:anim>
                                    <p:anim calcmode="lin" valueType="num">
                                      <p:cBhvr>
                                        <p:cTn id="5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Rollback</a:t>
            </a:r>
            <a:endParaRPr lang="en-GB" dirty="0"/>
          </a:p>
        </p:txBody>
      </p:sp>
      <p:sp>
        <p:nvSpPr>
          <p:cNvPr id="3" name="Content Placeholder 2"/>
          <p:cNvSpPr>
            <a:spLocks noGrp="1"/>
          </p:cNvSpPr>
          <p:nvPr>
            <p:ph idx="1"/>
          </p:nvPr>
        </p:nvSpPr>
        <p:spPr/>
        <p:txBody>
          <a:bodyPr/>
          <a:lstStyle/>
          <a:p>
            <a:r>
              <a:rPr lang="en-GB" dirty="0" smtClean="0"/>
              <a:t>Undoes the whole transaction:</a:t>
            </a:r>
          </a:p>
          <a:p>
            <a:endParaRPr lang="en-GB" dirty="0"/>
          </a:p>
        </p:txBody>
      </p:sp>
      <p:pic>
        <p:nvPicPr>
          <p:cNvPr id="4" name="Picture 3"/>
          <p:cNvPicPr>
            <a:picLocks noChangeAspect="1"/>
          </p:cNvPicPr>
          <p:nvPr/>
        </p:nvPicPr>
        <p:blipFill rotWithShape="1">
          <a:blip r:embed="rId2"/>
          <a:srcRect l="20862" t="12201" r="46063" b="53500"/>
          <a:stretch/>
        </p:blipFill>
        <p:spPr>
          <a:xfrm>
            <a:off x="579903" y="2276872"/>
            <a:ext cx="7529979" cy="4392488"/>
          </a:xfrm>
          <a:prstGeom prst="rect">
            <a:avLst/>
          </a:prstGeom>
        </p:spPr>
      </p:pic>
      <p:pic>
        <p:nvPicPr>
          <p:cNvPr id="5" name="Picture 4"/>
          <p:cNvPicPr>
            <a:picLocks noChangeAspect="1"/>
          </p:cNvPicPr>
          <p:nvPr/>
        </p:nvPicPr>
        <p:blipFill rotWithShape="1">
          <a:blip r:embed="rId3"/>
          <a:srcRect l="21257" t="15001" r="42519" b="30400"/>
          <a:stretch/>
        </p:blipFill>
        <p:spPr>
          <a:xfrm>
            <a:off x="579902" y="33928"/>
            <a:ext cx="7892361" cy="6691350"/>
          </a:xfrm>
          <a:prstGeom prst="rect">
            <a:avLst/>
          </a:prstGeom>
        </p:spPr>
      </p:pic>
    </p:spTree>
    <p:extLst>
      <p:ext uri="{BB962C8B-B14F-4D97-AF65-F5344CB8AC3E}">
        <p14:creationId xmlns:p14="http://schemas.microsoft.com/office/powerpoint/2010/main" val="777584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Naming a Transaction</a:t>
            </a:r>
            <a:endParaRPr lang="en-GB" dirty="0"/>
          </a:p>
        </p:txBody>
      </p:sp>
      <p:sp>
        <p:nvSpPr>
          <p:cNvPr id="3" name="Content Placeholder 2"/>
          <p:cNvSpPr>
            <a:spLocks noGrp="1"/>
          </p:cNvSpPr>
          <p:nvPr>
            <p:ph idx="1"/>
          </p:nvPr>
        </p:nvSpPr>
        <p:spPr/>
        <p:txBody>
          <a:bodyPr/>
          <a:lstStyle/>
          <a:p>
            <a:r>
              <a:rPr lang="en-GB" dirty="0" smtClean="0"/>
              <a:t>Transactions can have names e.g.</a:t>
            </a:r>
          </a:p>
          <a:p>
            <a:r>
              <a:rPr lang="en-GB" dirty="0" smtClean="0"/>
              <a:t>BEGIN TRAN </a:t>
            </a:r>
            <a:r>
              <a:rPr lang="en-GB" dirty="0" err="1" smtClean="0"/>
              <a:t>firstTRAN</a:t>
            </a:r>
            <a:endParaRPr lang="en-GB" dirty="0" smtClean="0"/>
          </a:p>
          <a:p>
            <a:endParaRPr lang="en-GB" dirty="0"/>
          </a:p>
          <a:p>
            <a:r>
              <a:rPr lang="en-GB" dirty="0" smtClean="0"/>
              <a:t>END TRAN </a:t>
            </a:r>
            <a:r>
              <a:rPr lang="en-GB" dirty="0" err="1" smtClean="0"/>
              <a:t>firstTRAN</a:t>
            </a:r>
            <a:endParaRPr lang="en-GB" dirty="0"/>
          </a:p>
        </p:txBody>
      </p:sp>
      <p:pic>
        <p:nvPicPr>
          <p:cNvPr id="4" name="Picture 3"/>
          <p:cNvPicPr>
            <a:picLocks noChangeAspect="1"/>
          </p:cNvPicPr>
          <p:nvPr/>
        </p:nvPicPr>
        <p:blipFill rotWithShape="1">
          <a:blip r:embed="rId2"/>
          <a:srcRect l="21256" t="15000" r="46851" b="62600"/>
          <a:stretch/>
        </p:blipFill>
        <p:spPr>
          <a:xfrm>
            <a:off x="479376" y="548680"/>
            <a:ext cx="9368174" cy="3701007"/>
          </a:xfrm>
          <a:prstGeom prst="rect">
            <a:avLst/>
          </a:prstGeom>
        </p:spPr>
      </p:pic>
    </p:spTree>
    <p:extLst>
      <p:ext uri="{BB962C8B-B14F-4D97-AF65-F5344CB8AC3E}">
        <p14:creationId xmlns:p14="http://schemas.microsoft.com/office/powerpoint/2010/main" val="1113651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Using IF Statement</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srcRect l="22437" t="12201" r="46063" b="22001"/>
          <a:stretch/>
        </p:blipFill>
        <p:spPr>
          <a:xfrm>
            <a:off x="119336" y="-2664"/>
            <a:ext cx="5760640" cy="6768752"/>
          </a:xfrm>
          <a:prstGeom prst="rect">
            <a:avLst/>
          </a:prstGeom>
        </p:spPr>
      </p:pic>
      <p:pic>
        <p:nvPicPr>
          <p:cNvPr id="5" name="Picture 4"/>
          <p:cNvPicPr>
            <a:picLocks noChangeAspect="1"/>
          </p:cNvPicPr>
          <p:nvPr/>
        </p:nvPicPr>
        <p:blipFill rotWithShape="1">
          <a:blip r:embed="rId3"/>
          <a:srcRect l="21257" t="12901" r="45275" b="39500"/>
          <a:stretch/>
        </p:blipFill>
        <p:spPr>
          <a:xfrm>
            <a:off x="5879975" y="45700"/>
            <a:ext cx="6299355" cy="5039484"/>
          </a:xfrm>
          <a:prstGeom prst="rect">
            <a:avLst/>
          </a:prstGeom>
        </p:spPr>
      </p:pic>
      <p:pic>
        <p:nvPicPr>
          <p:cNvPr id="6" name="Picture 5"/>
          <p:cNvPicPr>
            <a:picLocks noChangeAspect="1"/>
          </p:cNvPicPr>
          <p:nvPr/>
        </p:nvPicPr>
        <p:blipFill rotWithShape="1">
          <a:blip r:embed="rId4"/>
          <a:srcRect l="20863" t="15001" r="45669" b="40200"/>
          <a:stretch/>
        </p:blipFill>
        <p:spPr>
          <a:xfrm>
            <a:off x="1703512" y="75044"/>
            <a:ext cx="8950776" cy="6739408"/>
          </a:xfrm>
          <a:prstGeom prst="rect">
            <a:avLst/>
          </a:prstGeom>
        </p:spPr>
      </p:pic>
    </p:spTree>
    <p:extLst>
      <p:ext uri="{BB962C8B-B14F-4D97-AF65-F5344CB8AC3E}">
        <p14:creationId xmlns:p14="http://schemas.microsoft.com/office/powerpoint/2010/main" val="140970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nodeType="clickEffect">
                                  <p:stCondLst>
                                    <p:cond delay="0"/>
                                  </p:stCondLst>
                                  <p:childTnLst>
                                    <p:animEffect transition="out" filter="fade">
                                      <p:cBhvr>
                                        <p:cTn id="13" dur="1000"/>
                                        <p:tgtEl>
                                          <p:spTgt spid="4"/>
                                        </p:tgtEl>
                                      </p:cBhvr>
                                    </p:animEffect>
                                    <p:anim calcmode="lin" valueType="num">
                                      <p:cBhvr>
                                        <p:cTn id="14" dur="1000"/>
                                        <p:tgtEl>
                                          <p:spTgt spid="4"/>
                                        </p:tgtEl>
                                        <p:attrNameLst>
                                          <p:attrName>ppt_x</p:attrName>
                                        </p:attrNameLst>
                                      </p:cBhvr>
                                      <p:tavLst>
                                        <p:tav tm="0">
                                          <p:val>
                                            <p:strVal val="ppt_x"/>
                                          </p:val>
                                        </p:tav>
                                        <p:tav tm="100000">
                                          <p:val>
                                            <p:strVal val="ppt_x"/>
                                          </p:val>
                                        </p:tav>
                                      </p:tavLst>
                                    </p:anim>
                                    <p:anim calcmode="lin" valueType="num">
                                      <p:cBhvr>
                                        <p:cTn id="15" dur="1000"/>
                                        <p:tgtEl>
                                          <p:spTgt spid="4"/>
                                        </p:tgtEl>
                                        <p:attrNameLst>
                                          <p:attrName>ppt_y</p:attrName>
                                        </p:attrNameLst>
                                      </p:cBhvr>
                                      <p:tavLst>
                                        <p:tav tm="0">
                                          <p:val>
                                            <p:strVal val="ppt_y"/>
                                          </p:val>
                                        </p:tav>
                                        <p:tav tm="100000">
                                          <p:val>
                                            <p:strVal val="ppt_y+.1"/>
                                          </p:val>
                                        </p:tav>
                                      </p:tavLst>
                                    </p:anim>
                                    <p:set>
                                      <p:cBhvr>
                                        <p:cTn id="16" dur="1" fill="hold">
                                          <p:stCondLst>
                                            <p:cond delay="999"/>
                                          </p:stCondLst>
                                        </p:cTn>
                                        <p:tgtEl>
                                          <p:spTgt spid="4"/>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xit" presetSubtype="0" fill="hold" nodeType="clickEffect">
                                  <p:stCondLst>
                                    <p:cond delay="0"/>
                                  </p:stCondLst>
                                  <p:childTnLst>
                                    <p:animEffect transition="out" filter="fade">
                                      <p:cBhvr>
                                        <p:cTn id="27" dur="1000"/>
                                        <p:tgtEl>
                                          <p:spTgt spid="5"/>
                                        </p:tgtEl>
                                      </p:cBhvr>
                                    </p:animEffect>
                                    <p:anim calcmode="lin" valueType="num">
                                      <p:cBhvr>
                                        <p:cTn id="28" dur="1000"/>
                                        <p:tgtEl>
                                          <p:spTgt spid="5"/>
                                        </p:tgtEl>
                                        <p:attrNameLst>
                                          <p:attrName>ppt_x</p:attrName>
                                        </p:attrNameLst>
                                      </p:cBhvr>
                                      <p:tavLst>
                                        <p:tav tm="0">
                                          <p:val>
                                            <p:strVal val="ppt_x"/>
                                          </p:val>
                                        </p:tav>
                                        <p:tav tm="100000">
                                          <p:val>
                                            <p:strVal val="ppt_x"/>
                                          </p:val>
                                        </p:tav>
                                      </p:tavLst>
                                    </p:anim>
                                    <p:anim calcmode="lin" valueType="num">
                                      <p:cBhvr>
                                        <p:cTn id="29" dur="1000"/>
                                        <p:tgtEl>
                                          <p:spTgt spid="5"/>
                                        </p:tgtEl>
                                        <p:attrNameLst>
                                          <p:attrName>ppt_y</p:attrName>
                                        </p:attrNameLst>
                                      </p:cBhvr>
                                      <p:tavLst>
                                        <p:tav tm="0">
                                          <p:val>
                                            <p:strVal val="ppt_y"/>
                                          </p:val>
                                        </p:tav>
                                        <p:tav tm="100000">
                                          <p:val>
                                            <p:strVal val="ppt_y+.1"/>
                                          </p:val>
                                        </p:tav>
                                      </p:tavLst>
                                    </p:anim>
                                    <p:set>
                                      <p:cBhvr>
                                        <p:cTn id="30" dur="1" fill="hold">
                                          <p:stCondLst>
                                            <p:cond delay="999"/>
                                          </p:stCondLst>
                                        </p:cTn>
                                        <p:tgtEl>
                                          <p:spTgt spid="5"/>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1000"/>
                                        <p:tgtEl>
                                          <p:spTgt spid="6"/>
                                        </p:tgtEl>
                                      </p:cBhvr>
                                    </p:animEffect>
                                    <p:anim calcmode="lin" valueType="num">
                                      <p:cBhvr>
                                        <p:cTn id="36" dur="1000" fill="hold"/>
                                        <p:tgtEl>
                                          <p:spTgt spid="6"/>
                                        </p:tgtEl>
                                        <p:attrNameLst>
                                          <p:attrName>ppt_x</p:attrName>
                                        </p:attrNameLst>
                                      </p:cBhvr>
                                      <p:tavLst>
                                        <p:tav tm="0">
                                          <p:val>
                                            <p:strVal val="#ppt_x"/>
                                          </p:val>
                                        </p:tav>
                                        <p:tav tm="100000">
                                          <p:val>
                                            <p:strVal val="#ppt_x"/>
                                          </p:val>
                                        </p:tav>
                                      </p:tavLst>
                                    </p:anim>
                                    <p:anim calcmode="lin" valueType="num">
                                      <p:cBhvr>
                                        <p:cTn id="3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Transactions with ERROR Handling</a:t>
            </a:r>
            <a:endParaRPr lang="en-GB" dirty="0"/>
          </a:p>
        </p:txBody>
      </p:sp>
      <p:pic>
        <p:nvPicPr>
          <p:cNvPr id="5" name="Picture 4"/>
          <p:cNvPicPr>
            <a:picLocks noChangeAspect="1"/>
          </p:cNvPicPr>
          <p:nvPr/>
        </p:nvPicPr>
        <p:blipFill rotWithShape="1">
          <a:blip r:embed="rId2"/>
          <a:srcRect l="22438" t="15001" r="43306" b="36000"/>
          <a:stretch/>
        </p:blipFill>
        <p:spPr>
          <a:xfrm>
            <a:off x="191344" y="442765"/>
            <a:ext cx="6264696" cy="5040560"/>
          </a:xfrm>
          <a:prstGeom prst="rect">
            <a:avLst/>
          </a:prstGeom>
        </p:spPr>
      </p:pic>
      <p:cxnSp>
        <p:nvCxnSpPr>
          <p:cNvPr id="7" name="Straight Arrow Connector 6"/>
          <p:cNvCxnSpPr/>
          <p:nvPr/>
        </p:nvCxnSpPr>
        <p:spPr>
          <a:xfrm flipH="1">
            <a:off x="6240016" y="2780928"/>
            <a:ext cx="1368152" cy="18211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4295800" y="3933056"/>
            <a:ext cx="3456384" cy="7200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8544272" y="2204864"/>
            <a:ext cx="2448272" cy="369332"/>
          </a:xfrm>
          <a:prstGeom prst="rect">
            <a:avLst/>
          </a:prstGeom>
          <a:noFill/>
        </p:spPr>
        <p:txBody>
          <a:bodyPr wrap="square" rtlCol="0">
            <a:spAutoFit/>
          </a:bodyPr>
          <a:lstStyle/>
          <a:p>
            <a:r>
              <a:rPr lang="en-GB" dirty="0" smtClean="0"/>
              <a:t>This Executes</a:t>
            </a:r>
            <a:endParaRPr lang="en-GB" dirty="0"/>
          </a:p>
        </p:txBody>
      </p:sp>
      <p:sp>
        <p:nvSpPr>
          <p:cNvPr id="11" name="TextBox 10"/>
          <p:cNvSpPr txBox="1"/>
          <p:nvPr/>
        </p:nvSpPr>
        <p:spPr>
          <a:xfrm>
            <a:off x="8400256" y="3717032"/>
            <a:ext cx="2592288" cy="646331"/>
          </a:xfrm>
          <a:prstGeom prst="rect">
            <a:avLst/>
          </a:prstGeom>
          <a:noFill/>
        </p:spPr>
        <p:txBody>
          <a:bodyPr wrap="square" rtlCol="0">
            <a:spAutoFit/>
          </a:bodyPr>
          <a:lstStyle/>
          <a:p>
            <a:r>
              <a:rPr lang="en-GB" dirty="0" smtClean="0"/>
              <a:t>This fails as </a:t>
            </a:r>
            <a:r>
              <a:rPr lang="en-GB" dirty="0" err="1" smtClean="0"/>
              <a:t>FilmDirtector</a:t>
            </a:r>
            <a:r>
              <a:rPr lang="en-GB" dirty="0" smtClean="0"/>
              <a:t> is an INT</a:t>
            </a:r>
            <a:endParaRPr lang="en-GB" dirty="0"/>
          </a:p>
        </p:txBody>
      </p:sp>
    </p:spTree>
    <p:extLst>
      <p:ext uri="{BB962C8B-B14F-4D97-AF65-F5344CB8AC3E}">
        <p14:creationId xmlns:p14="http://schemas.microsoft.com/office/powerpoint/2010/main" val="1111070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Error Handling</a:t>
            </a:r>
            <a:endParaRPr lang="en-GB" dirty="0"/>
          </a:p>
        </p:txBody>
      </p:sp>
      <p:pic>
        <p:nvPicPr>
          <p:cNvPr id="4" name="Picture 3"/>
          <p:cNvPicPr>
            <a:picLocks noChangeAspect="1"/>
          </p:cNvPicPr>
          <p:nvPr/>
        </p:nvPicPr>
        <p:blipFill rotWithShape="1">
          <a:blip r:embed="rId2"/>
          <a:srcRect l="22044" t="15001" r="44881" b="29700"/>
          <a:stretch/>
        </p:blipFill>
        <p:spPr>
          <a:xfrm>
            <a:off x="191344" y="291405"/>
            <a:ext cx="6408712" cy="6027241"/>
          </a:xfrm>
          <a:prstGeom prst="rect">
            <a:avLst/>
          </a:prstGeom>
        </p:spPr>
      </p:pic>
      <p:cxnSp>
        <p:nvCxnSpPr>
          <p:cNvPr id="6" name="Straight Arrow Connector 5"/>
          <p:cNvCxnSpPr/>
          <p:nvPr/>
        </p:nvCxnSpPr>
        <p:spPr>
          <a:xfrm flipH="1" flipV="1">
            <a:off x="2927648" y="2276872"/>
            <a:ext cx="5400600" cy="14401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2351584" y="2420888"/>
            <a:ext cx="5976664" cy="20882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8760296" y="1916832"/>
            <a:ext cx="3168352" cy="1200329"/>
          </a:xfrm>
          <a:prstGeom prst="rect">
            <a:avLst/>
          </a:prstGeom>
          <a:noFill/>
        </p:spPr>
        <p:txBody>
          <a:bodyPr wrap="square" rtlCol="0">
            <a:spAutoFit/>
          </a:bodyPr>
          <a:lstStyle/>
          <a:p>
            <a:r>
              <a:rPr lang="en-GB" dirty="0" smtClean="0"/>
              <a:t>SQL will automatically ROLLBACK the whole transaction if any one of the events fail</a:t>
            </a:r>
            <a:endParaRPr lang="en-GB" dirty="0"/>
          </a:p>
        </p:txBody>
      </p:sp>
    </p:spTree>
    <p:extLst>
      <p:ext uri="{BB962C8B-B14F-4D97-AF65-F5344CB8AC3E}">
        <p14:creationId xmlns:p14="http://schemas.microsoft.com/office/powerpoint/2010/main" val="29338559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Try Catch</a:t>
            </a:r>
            <a:endParaRPr lang="en-GB" dirty="0"/>
          </a:p>
        </p:txBody>
      </p:sp>
      <p:pic>
        <p:nvPicPr>
          <p:cNvPr id="4" name="Picture 3"/>
          <p:cNvPicPr>
            <a:picLocks noChangeAspect="1"/>
          </p:cNvPicPr>
          <p:nvPr/>
        </p:nvPicPr>
        <p:blipFill rotWithShape="1">
          <a:blip r:embed="rId2"/>
          <a:srcRect l="25194" t="15001" r="43700" b="21300"/>
          <a:stretch/>
        </p:blipFill>
        <p:spPr>
          <a:xfrm>
            <a:off x="191344" y="33536"/>
            <a:ext cx="5688632" cy="6552728"/>
          </a:xfrm>
          <a:prstGeom prst="rect">
            <a:avLst/>
          </a:prstGeom>
        </p:spPr>
      </p:pic>
      <p:pic>
        <p:nvPicPr>
          <p:cNvPr id="5" name="Picture 4"/>
          <p:cNvPicPr>
            <a:picLocks noChangeAspect="1"/>
          </p:cNvPicPr>
          <p:nvPr/>
        </p:nvPicPr>
        <p:blipFill rotWithShape="1">
          <a:blip r:embed="rId3"/>
          <a:srcRect l="21257" t="16401" r="45275" b="38800"/>
          <a:stretch/>
        </p:blipFill>
        <p:spPr>
          <a:xfrm>
            <a:off x="5879976" y="68982"/>
            <a:ext cx="6312024" cy="5173018"/>
          </a:xfrm>
          <a:prstGeom prst="rect">
            <a:avLst/>
          </a:prstGeom>
        </p:spPr>
      </p:pic>
      <p:pic>
        <p:nvPicPr>
          <p:cNvPr id="6" name="Picture 5"/>
          <p:cNvPicPr>
            <a:picLocks noChangeAspect="1"/>
          </p:cNvPicPr>
          <p:nvPr/>
        </p:nvPicPr>
        <p:blipFill rotWithShape="1">
          <a:blip r:embed="rId4"/>
          <a:srcRect l="20863" t="14300" r="42519" b="30401"/>
          <a:stretch/>
        </p:blipFill>
        <p:spPr>
          <a:xfrm>
            <a:off x="191344" y="68982"/>
            <a:ext cx="7776864" cy="6606153"/>
          </a:xfrm>
          <a:prstGeom prst="rect">
            <a:avLst/>
          </a:prstGeom>
        </p:spPr>
      </p:pic>
    </p:spTree>
    <p:extLst>
      <p:ext uri="{BB962C8B-B14F-4D97-AF65-F5344CB8AC3E}">
        <p14:creationId xmlns:p14="http://schemas.microsoft.com/office/powerpoint/2010/main" val="211540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xit" presetSubtype="0" fill="hold" nodeType="clickEffect">
                                  <p:stCondLst>
                                    <p:cond delay="0"/>
                                  </p:stCondLst>
                                  <p:childTnLst>
                                    <p:animEffect transition="out" filter="fade">
                                      <p:cBhvr>
                                        <p:cTn id="27" dur="1000"/>
                                        <p:tgtEl>
                                          <p:spTgt spid="4"/>
                                        </p:tgtEl>
                                      </p:cBhvr>
                                    </p:animEffect>
                                    <p:anim calcmode="lin" valueType="num">
                                      <p:cBhvr>
                                        <p:cTn id="28" dur="1000"/>
                                        <p:tgtEl>
                                          <p:spTgt spid="4"/>
                                        </p:tgtEl>
                                        <p:attrNameLst>
                                          <p:attrName>ppt_x</p:attrName>
                                        </p:attrNameLst>
                                      </p:cBhvr>
                                      <p:tavLst>
                                        <p:tav tm="0">
                                          <p:val>
                                            <p:strVal val="ppt_x"/>
                                          </p:val>
                                        </p:tav>
                                        <p:tav tm="100000">
                                          <p:val>
                                            <p:strVal val="ppt_x"/>
                                          </p:val>
                                        </p:tav>
                                      </p:tavLst>
                                    </p:anim>
                                    <p:anim calcmode="lin" valueType="num">
                                      <p:cBhvr>
                                        <p:cTn id="29" dur="1000"/>
                                        <p:tgtEl>
                                          <p:spTgt spid="4"/>
                                        </p:tgtEl>
                                        <p:attrNameLst>
                                          <p:attrName>ppt_y</p:attrName>
                                        </p:attrNameLst>
                                      </p:cBhvr>
                                      <p:tavLst>
                                        <p:tav tm="0">
                                          <p:val>
                                            <p:strVal val="ppt_y"/>
                                          </p:val>
                                        </p:tav>
                                        <p:tav tm="100000">
                                          <p:val>
                                            <p:strVal val="ppt_y+.1"/>
                                          </p:val>
                                        </p:tav>
                                      </p:tavLst>
                                    </p:anim>
                                    <p:set>
                                      <p:cBhvr>
                                        <p:cTn id="30" dur="1" fill="hold">
                                          <p:stCondLst>
                                            <p:cond delay="999"/>
                                          </p:stCondLst>
                                        </p:cTn>
                                        <p:tgtEl>
                                          <p:spTgt spid="4"/>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2" presetClass="exit" presetSubtype="0" fill="hold" nodeType="clickEffect">
                                  <p:stCondLst>
                                    <p:cond delay="0"/>
                                  </p:stCondLst>
                                  <p:childTnLst>
                                    <p:animEffect transition="out" filter="fade">
                                      <p:cBhvr>
                                        <p:cTn id="34" dur="1000"/>
                                        <p:tgtEl>
                                          <p:spTgt spid="5"/>
                                        </p:tgtEl>
                                      </p:cBhvr>
                                    </p:animEffect>
                                    <p:anim calcmode="lin" valueType="num">
                                      <p:cBhvr>
                                        <p:cTn id="35" dur="1000"/>
                                        <p:tgtEl>
                                          <p:spTgt spid="5"/>
                                        </p:tgtEl>
                                        <p:attrNameLst>
                                          <p:attrName>ppt_x</p:attrName>
                                        </p:attrNameLst>
                                      </p:cBhvr>
                                      <p:tavLst>
                                        <p:tav tm="0">
                                          <p:val>
                                            <p:strVal val="ppt_x"/>
                                          </p:val>
                                        </p:tav>
                                        <p:tav tm="100000">
                                          <p:val>
                                            <p:strVal val="ppt_x"/>
                                          </p:val>
                                        </p:tav>
                                      </p:tavLst>
                                    </p:anim>
                                    <p:anim calcmode="lin" valueType="num">
                                      <p:cBhvr>
                                        <p:cTn id="36" dur="1000"/>
                                        <p:tgtEl>
                                          <p:spTgt spid="5"/>
                                        </p:tgtEl>
                                        <p:attrNameLst>
                                          <p:attrName>ppt_y</p:attrName>
                                        </p:attrNameLst>
                                      </p:cBhvr>
                                      <p:tavLst>
                                        <p:tav tm="0">
                                          <p:val>
                                            <p:strVal val="ppt_y"/>
                                          </p:val>
                                        </p:tav>
                                        <p:tav tm="100000">
                                          <p:val>
                                            <p:strVal val="ppt_y+.1"/>
                                          </p:val>
                                        </p:tav>
                                      </p:tavLst>
                                    </p:anim>
                                    <p:set>
                                      <p:cBhvr>
                                        <p:cTn id="37" dur="1" fill="hold">
                                          <p:stCondLst>
                                            <p:cond delay="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Nested Transactions</a:t>
            </a:r>
            <a:endParaRPr lang="en-GB" dirty="0"/>
          </a:p>
        </p:txBody>
      </p:sp>
      <p:pic>
        <p:nvPicPr>
          <p:cNvPr id="4" name="Picture 3"/>
          <p:cNvPicPr>
            <a:picLocks noChangeAspect="1"/>
          </p:cNvPicPr>
          <p:nvPr/>
        </p:nvPicPr>
        <p:blipFill rotWithShape="1">
          <a:blip r:embed="rId2"/>
          <a:srcRect l="22050" t="12600" r="53932" b="43301"/>
          <a:stretch/>
        </p:blipFill>
        <p:spPr>
          <a:xfrm>
            <a:off x="191344" y="1196752"/>
            <a:ext cx="5229152" cy="5400600"/>
          </a:xfrm>
          <a:prstGeom prst="rect">
            <a:avLst/>
          </a:prstGeom>
        </p:spPr>
      </p:pic>
      <p:pic>
        <p:nvPicPr>
          <p:cNvPr id="5" name="Picture 4"/>
          <p:cNvPicPr>
            <a:picLocks noChangeAspect="1"/>
          </p:cNvPicPr>
          <p:nvPr/>
        </p:nvPicPr>
        <p:blipFill rotWithShape="1">
          <a:blip r:embed="rId3"/>
          <a:srcRect l="20862" t="25892" r="52691" b="38100"/>
          <a:stretch/>
        </p:blipFill>
        <p:spPr>
          <a:xfrm>
            <a:off x="4986669" y="1227212"/>
            <a:ext cx="7051535" cy="5400600"/>
          </a:xfrm>
          <a:prstGeom prst="rect">
            <a:avLst/>
          </a:prstGeom>
        </p:spPr>
      </p:pic>
    </p:spTree>
    <p:extLst>
      <p:ext uri="{BB962C8B-B14F-4D97-AF65-F5344CB8AC3E}">
        <p14:creationId xmlns:p14="http://schemas.microsoft.com/office/powerpoint/2010/main" val="169239097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9376" y="188640"/>
            <a:ext cx="10972800" cy="490066"/>
          </a:xfrm>
        </p:spPr>
        <p:txBody>
          <a:bodyPr>
            <a:normAutofit fontScale="90000"/>
          </a:bodyPr>
          <a:lstStyle/>
          <a:p>
            <a:r>
              <a:rPr lang="en-GB" dirty="0" smtClean="0"/>
              <a:t>Rolling Back Nested Transactions</a:t>
            </a:r>
            <a:endParaRPr lang="en-GB" dirty="0"/>
          </a:p>
        </p:txBody>
      </p:sp>
      <p:pic>
        <p:nvPicPr>
          <p:cNvPr id="4" name="Picture 3"/>
          <p:cNvPicPr>
            <a:picLocks noChangeAspect="1"/>
          </p:cNvPicPr>
          <p:nvPr/>
        </p:nvPicPr>
        <p:blipFill rotWithShape="1">
          <a:blip r:embed="rId2"/>
          <a:srcRect l="22444" t="12600" r="49601" b="31401"/>
          <a:stretch/>
        </p:blipFill>
        <p:spPr>
          <a:xfrm>
            <a:off x="191344" y="966168"/>
            <a:ext cx="5112568" cy="5760640"/>
          </a:xfrm>
          <a:prstGeom prst="rect">
            <a:avLst/>
          </a:prstGeom>
        </p:spPr>
      </p:pic>
      <p:pic>
        <p:nvPicPr>
          <p:cNvPr id="5" name="Picture 4"/>
          <p:cNvPicPr>
            <a:picLocks noChangeAspect="1"/>
          </p:cNvPicPr>
          <p:nvPr/>
        </p:nvPicPr>
        <p:blipFill rotWithShape="1">
          <a:blip r:embed="rId3"/>
          <a:srcRect l="21257" t="15001" r="57875" b="30400"/>
          <a:stretch/>
        </p:blipFill>
        <p:spPr>
          <a:xfrm>
            <a:off x="5591944" y="966168"/>
            <a:ext cx="3865353" cy="5688632"/>
          </a:xfrm>
          <a:prstGeom prst="rect">
            <a:avLst/>
          </a:prstGeom>
        </p:spPr>
      </p:pic>
      <p:sp>
        <p:nvSpPr>
          <p:cNvPr id="6" name="TextBox 5"/>
          <p:cNvSpPr txBox="1"/>
          <p:nvPr/>
        </p:nvSpPr>
        <p:spPr>
          <a:xfrm>
            <a:off x="9984432" y="2060848"/>
            <a:ext cx="1728192" cy="923330"/>
          </a:xfrm>
          <a:prstGeom prst="rect">
            <a:avLst/>
          </a:prstGeom>
          <a:noFill/>
        </p:spPr>
        <p:txBody>
          <a:bodyPr wrap="square" rtlCol="0">
            <a:spAutoFit/>
          </a:bodyPr>
          <a:lstStyle/>
          <a:p>
            <a:r>
              <a:rPr lang="en-GB" dirty="0" smtClean="0"/>
              <a:t>Here the whole transaction is rolled back</a:t>
            </a:r>
            <a:endParaRPr lang="en-GB" dirty="0"/>
          </a:p>
        </p:txBody>
      </p:sp>
      <p:sp>
        <p:nvSpPr>
          <p:cNvPr id="7" name="TextBox 6"/>
          <p:cNvSpPr txBox="1"/>
          <p:nvPr/>
        </p:nvSpPr>
        <p:spPr>
          <a:xfrm>
            <a:off x="3503712" y="4509120"/>
            <a:ext cx="1368152" cy="1477328"/>
          </a:xfrm>
          <a:prstGeom prst="rect">
            <a:avLst/>
          </a:prstGeom>
          <a:noFill/>
        </p:spPr>
        <p:txBody>
          <a:bodyPr wrap="square" rtlCol="0">
            <a:spAutoFit/>
          </a:bodyPr>
          <a:lstStyle/>
          <a:p>
            <a:r>
              <a:rPr lang="en-GB" dirty="0" smtClean="0"/>
              <a:t>Here the rollback will rollback the </a:t>
            </a:r>
            <a:r>
              <a:rPr lang="en-GB" dirty="0" err="1" smtClean="0"/>
              <a:t>wjhole</a:t>
            </a:r>
            <a:r>
              <a:rPr lang="en-GB" dirty="0" smtClean="0"/>
              <a:t> transaction</a:t>
            </a:r>
            <a:endParaRPr lang="en-GB" dirty="0"/>
          </a:p>
        </p:txBody>
      </p:sp>
    </p:spTree>
    <p:extLst>
      <p:ext uri="{BB962C8B-B14F-4D97-AF65-F5344CB8AC3E}">
        <p14:creationId xmlns:p14="http://schemas.microsoft.com/office/powerpoint/2010/main" val="1326451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760296" y="116632"/>
            <a:ext cx="3123928" cy="1143000"/>
          </a:xfrm>
        </p:spPr>
        <p:txBody>
          <a:bodyPr>
            <a:normAutofit fontScale="90000"/>
          </a:bodyPr>
          <a:lstStyle/>
          <a:p>
            <a:r>
              <a:rPr lang="en-GB" dirty="0" smtClean="0"/>
              <a:t>Save Points</a:t>
            </a:r>
            <a:endParaRPr lang="en-GB" dirty="0"/>
          </a:p>
        </p:txBody>
      </p:sp>
      <p:pic>
        <p:nvPicPr>
          <p:cNvPr id="4" name="Picture 3"/>
          <p:cNvPicPr>
            <a:picLocks noChangeAspect="1"/>
          </p:cNvPicPr>
          <p:nvPr/>
        </p:nvPicPr>
        <p:blipFill rotWithShape="1">
          <a:blip r:embed="rId2"/>
          <a:srcRect l="21650" t="14300" r="57087" b="29701"/>
          <a:stretch/>
        </p:blipFill>
        <p:spPr>
          <a:xfrm>
            <a:off x="335360" y="404664"/>
            <a:ext cx="3888432" cy="5760640"/>
          </a:xfrm>
          <a:prstGeom prst="rect">
            <a:avLst/>
          </a:prstGeom>
        </p:spPr>
      </p:pic>
      <p:cxnSp>
        <p:nvCxnSpPr>
          <p:cNvPr id="6" name="Straight Arrow Connector 5"/>
          <p:cNvCxnSpPr/>
          <p:nvPr/>
        </p:nvCxnSpPr>
        <p:spPr>
          <a:xfrm flipH="1">
            <a:off x="3647728" y="2348880"/>
            <a:ext cx="302433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104112" y="2060848"/>
            <a:ext cx="3600400" cy="369332"/>
          </a:xfrm>
          <a:prstGeom prst="rect">
            <a:avLst/>
          </a:prstGeom>
          <a:noFill/>
        </p:spPr>
        <p:txBody>
          <a:bodyPr wrap="square" rtlCol="0">
            <a:spAutoFit/>
          </a:bodyPr>
          <a:lstStyle/>
          <a:p>
            <a:r>
              <a:rPr lang="en-GB" dirty="0" smtClean="0"/>
              <a:t>Save Point created Here</a:t>
            </a:r>
            <a:endParaRPr lang="en-GB" dirty="0"/>
          </a:p>
        </p:txBody>
      </p:sp>
      <p:cxnSp>
        <p:nvCxnSpPr>
          <p:cNvPr id="9" name="Straight Arrow Connector 8"/>
          <p:cNvCxnSpPr/>
          <p:nvPr/>
        </p:nvCxnSpPr>
        <p:spPr>
          <a:xfrm flipH="1">
            <a:off x="3863752" y="3284984"/>
            <a:ext cx="2808312"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7104112" y="3068960"/>
            <a:ext cx="3600400" cy="369332"/>
          </a:xfrm>
          <a:prstGeom prst="rect">
            <a:avLst/>
          </a:prstGeom>
          <a:noFill/>
        </p:spPr>
        <p:txBody>
          <a:bodyPr wrap="square" rtlCol="0">
            <a:spAutoFit/>
          </a:bodyPr>
          <a:lstStyle/>
          <a:p>
            <a:r>
              <a:rPr lang="en-GB" dirty="0" smtClean="0"/>
              <a:t>Rollback to named </a:t>
            </a:r>
            <a:r>
              <a:rPr lang="en-GB" dirty="0" err="1" smtClean="0"/>
              <a:t>savepoint</a:t>
            </a:r>
            <a:endParaRPr lang="en-GB" dirty="0"/>
          </a:p>
        </p:txBody>
      </p:sp>
    </p:spTree>
    <p:extLst>
      <p:ext uri="{BB962C8B-B14F-4D97-AF65-F5344CB8AC3E}">
        <p14:creationId xmlns:p14="http://schemas.microsoft.com/office/powerpoint/2010/main" val="295976233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67608" y="620688"/>
            <a:ext cx="7560840" cy="4712214"/>
          </a:xfrm>
          <a:prstGeom prst="rect">
            <a:avLst/>
          </a:prstGeom>
        </p:spPr>
      </p:pic>
    </p:spTree>
    <p:extLst>
      <p:ext uri="{BB962C8B-B14F-4D97-AF65-F5344CB8AC3E}">
        <p14:creationId xmlns:p14="http://schemas.microsoft.com/office/powerpoint/2010/main" val="1154691381"/>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UID" val="{B6140712-12CA-4D7D-B69A-4F87E7DA4524}"/>
  <p:tag name="ISPRING_RESOURCE_FOLDER" val="C:\Users\paulj\OneDrive\UWTSD\Templates\UWTSD PowerPoint Presentation Template\"/>
  <p:tag name="ISPRING_PRESENTATION_PATH" val="C:\Users\paulj\OneDrive\UWTSD\Templates\UWTSD PowerPoint Presentation Template.pptx"/>
  <p:tag name="ISPRING_PROJECT_VERSION" val="9.32"/>
  <p:tag name="ISPRING_PROJECT_FOLDER_UPDATED" val="1"/>
  <p:tag name="ISPRING_FIRST_PUBLISH" val="1"/>
  <p:tag name="ISPRING_LMS_API_VERSION" val="SCORM 1.2"/>
  <p:tag name="ISPRING_ULTRA_SCORM_COURCE_TITLE" val="UWTSD DSR Population and Sampling Quiz"/>
  <p:tag name="ISPRING_ULTRA_SCORM_COURSE_ID" val="E694FA33-01F5-4EE9-A15E-CB2CE89D36A0"/>
  <p:tag name="ISPRING_CMI5_LAUNCH_METHOD" val="any window"/>
  <p:tag name="ISPRING_SCORM_ENDPOINT" val="&lt;endpoint&gt;&lt;enable&gt;0&lt;/enable&gt;&lt;lrs&gt;http://&lt;/lrs&gt;&lt;auth&gt;0&lt;/auth&gt;&lt;login&gt;&lt;/login&gt;&lt;password&gt;&lt;/password&gt;&lt;key&gt;&lt;/key&gt;&lt;name&gt;&lt;/name&gt;&lt;email&gt;&lt;/email&gt;&lt;/endpoint&gt;&#10;"/>
  <p:tag name="ISPRING_SCORM_RATE_SLIDES" val="1"/>
  <p:tag name="ISPRINGCLOUDFOLDERID" val="1"/>
  <p:tag name="ISPRINGONLINEFOLDERID" val="1"/>
  <p:tag name="ISPRING_OUTPUT_FOLDER" val="[[&quot;\uFFFD6CF{9C281737-88BC-423B-A74A-AFF9314B427E}&quot;,&quot;C:\\Users\\paulj\\OneDrive\\UWTSD\\DSR\\Term 2\\Week 5 Quiz&quot;]]"/>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free&quot;},&quot;advancedSettings&quot;:{&quot;enableTextAllocation&quot;:&quot;T_TRUE&quot;,&quot;viewingFromLocalDrive&quot;:&quot;T_TRUE&quot;,&quot;contentScale&quot;:75,&quot;contentScaleMode&quot;:&quot;SCAL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wordSettings&quot;:{&quot;printCopies&quot;:1}}"/>
  <p:tag name="ISPRING_SCORM_PASSING_SCORE" val="90.000000"/>
  <p:tag name="ISPRING_PRESENTATION_TITLE" val="UWTSD DSR Population and Sampling Quiz"/>
</p:tagLst>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2006/metadata/properties"/>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303dbf9b-b85b-46a0-94f1-894078c07ecd"/>
    <ds:schemaRef ds:uri="http://purl.org/dc/elements/1.1/"/>
    <ds:schemaRef ds:uri="211f9404-bca0-4bcf-9c1d-965ccb6f8d2d"/>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404</TotalTime>
  <Words>223</Words>
  <Application>Microsoft Office PowerPoint</Application>
  <PresentationFormat>Widescreen</PresentationFormat>
  <Paragraphs>51</Paragraphs>
  <Slides>15</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Myriad Pro</vt:lpstr>
      <vt:lpstr>20140311PresentationUWTSDTemplate</vt:lpstr>
      <vt:lpstr>SQL Server</vt:lpstr>
      <vt:lpstr>Agenda</vt:lpstr>
      <vt:lpstr>Agenda</vt:lpstr>
      <vt:lpstr>What is a transaction?</vt:lpstr>
      <vt:lpstr>Beginning a Transaction</vt:lpstr>
      <vt:lpstr>Rollback</vt:lpstr>
      <vt:lpstr>Naming a Transaction</vt:lpstr>
      <vt:lpstr>Using IF Statement</vt:lpstr>
      <vt:lpstr>Transactions with ERROR Handling</vt:lpstr>
      <vt:lpstr>Error Handling</vt:lpstr>
      <vt:lpstr>Try Catch</vt:lpstr>
      <vt:lpstr>Nested Transactions</vt:lpstr>
      <vt:lpstr>Rolling Back Nested Transactions</vt:lpstr>
      <vt:lpstr>Save Points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UWTSD DSR Population and Sampling Quiz</dc:title>
  <dc:creator>Swanson, Mike</dc:creator>
  <cp:lastModifiedBy>Paul Jenkins</cp:lastModifiedBy>
  <cp:revision>35</cp:revision>
  <dcterms:created xsi:type="dcterms:W3CDTF">2015-04-14T15:21:28Z</dcterms:created>
  <dcterms:modified xsi:type="dcterms:W3CDTF">2020-07-22T00:01:24Z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