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257" r:id="rId6"/>
    <p:sldId id="279" r:id="rId7"/>
    <p:sldId id="280" r:id="rId8"/>
    <p:sldId id="287" r:id="rId9"/>
    <p:sldId id="258" r:id="rId10"/>
    <p:sldId id="259" r:id="rId11"/>
    <p:sldId id="260" r:id="rId12"/>
    <p:sldId id="261" r:id="rId13"/>
    <p:sldId id="262" r:id="rId14"/>
    <p:sldId id="263" r:id="rId15"/>
    <p:sldId id="264" r:id="rId16"/>
    <p:sldId id="265" r:id="rId17"/>
    <p:sldId id="267" r:id="rId18"/>
    <p:sldId id="269" r:id="rId19"/>
    <p:sldId id="268" r:id="rId20"/>
    <p:sldId id="270" r:id="rId21"/>
    <p:sldId id="271" r:id="rId22"/>
    <p:sldId id="272" r:id="rId23"/>
    <p:sldId id="286" r:id="rId24"/>
    <p:sldId id="266" r:id="rId25"/>
    <p:sldId id="273" r:id="rId26"/>
    <p:sldId id="274" r:id="rId27"/>
    <p:sldId id="278" r:id="rId28"/>
    <p:sldId id="275" r:id="rId29"/>
    <p:sldId id="282" r:id="rId30"/>
    <p:sldId id="283" r:id="rId31"/>
    <p:sldId id="284" r:id="rId32"/>
    <p:sldId id="285" r:id="rId33"/>
    <p:sldId id="27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A764B0-B812-A613-6AB6-409DB3B592EA}" v="226" dt="2023-05-22T09:08:51.127"/>
    <p1510:client id="{647332C2-49B2-BC8A-8698-84E02B378F20}" v="13" dt="2023-05-17T14:31:54.321"/>
    <p1510:client id="{786EAD1A-9FD7-AF1B-6372-29751B75A193}" v="44" dt="2023-05-17T14:39:00.2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Points for year 1</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Sheet1!$A$2:$A$7</c:f>
              <c:strCache>
                <c:ptCount val="6"/>
                <c:pt idx="0">
                  <c:v>Information Technology system </c:v>
                </c:pt>
                <c:pt idx="1">
                  <c:v>Creating system to manage IT</c:v>
                </c:pt>
                <c:pt idx="2">
                  <c:v>Using Social medai in business </c:v>
                </c:pt>
                <c:pt idx="3">
                  <c:v>Programming</c:v>
                </c:pt>
                <c:pt idx="4">
                  <c:v>data modeling</c:v>
                </c:pt>
                <c:pt idx="5">
                  <c:v>website Development </c:v>
                </c:pt>
              </c:strCache>
            </c:strRef>
          </c:cat>
          <c:val>
            <c:numRef>
              <c:f>Sheet1!$B$2:$B$7</c:f>
              <c:numCache>
                <c:formatCode>General</c:formatCode>
                <c:ptCount val="6"/>
                <c:pt idx="0">
                  <c:v>4.0999999999999996</c:v>
                </c:pt>
                <c:pt idx="1">
                  <c:v>2.5</c:v>
                </c:pt>
                <c:pt idx="2">
                  <c:v>4.5</c:v>
                </c:pt>
                <c:pt idx="3">
                  <c:v>2.5</c:v>
                </c:pt>
                <c:pt idx="4">
                  <c:v>2</c:v>
                </c:pt>
                <c:pt idx="5">
                  <c:v>2</c:v>
                </c:pt>
              </c:numCache>
            </c:numRef>
          </c:val>
          <c:extLst>
            <c:ext xmlns:c16="http://schemas.microsoft.com/office/drawing/2014/chart" uri="{C3380CC4-5D6E-409C-BE32-E72D297353CC}">
              <c16:uniqueId val="{00000000-BFE0-4D3C-9B3C-F51BF20705F1}"/>
            </c:ext>
          </c:extLst>
        </c:ser>
        <c:dLbls>
          <c:dLblPos val="inEnd"/>
          <c:showLegendKey val="0"/>
          <c:showVal val="1"/>
          <c:showCatName val="0"/>
          <c:showSerName val="0"/>
          <c:showPercent val="0"/>
          <c:showBubbleSize val="0"/>
        </c:dLbls>
        <c:gapWidth val="65"/>
        <c:axId val="1098812655"/>
        <c:axId val="1098810159"/>
      </c:barChart>
      <c:catAx>
        <c:axId val="1098812655"/>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098810159"/>
        <c:crosses val="autoZero"/>
        <c:auto val="1"/>
        <c:lblAlgn val="ctr"/>
        <c:lblOffset val="100"/>
        <c:noMultiLvlLbl val="0"/>
      </c:catAx>
      <c:valAx>
        <c:axId val="1098810159"/>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098812655"/>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Points for year 2</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Sheet1!$A$2:$A$8</c:f>
              <c:strCache>
                <c:ptCount val="7"/>
                <c:pt idx="0">
                  <c:v>Project Management</c:v>
                </c:pt>
                <c:pt idx="1">
                  <c:v>Cyber Security</c:v>
                </c:pt>
                <c:pt idx="2">
                  <c:v>IT service Delievry </c:v>
                </c:pt>
                <c:pt idx="3">
                  <c:v>Cloud storaage </c:v>
                </c:pt>
                <c:pt idx="4">
                  <c:v>2D+3D raphics</c:v>
                </c:pt>
                <c:pt idx="5">
                  <c:v>Animation </c:v>
                </c:pt>
                <c:pt idx="6">
                  <c:v>Internet of things </c:v>
                </c:pt>
              </c:strCache>
            </c:strRef>
          </c:cat>
          <c:val>
            <c:numRef>
              <c:f>Sheet1!$B$2:$B$8</c:f>
              <c:numCache>
                <c:formatCode>General</c:formatCode>
                <c:ptCount val="7"/>
                <c:pt idx="0">
                  <c:v>3</c:v>
                </c:pt>
                <c:pt idx="1">
                  <c:v>5</c:v>
                </c:pt>
                <c:pt idx="2">
                  <c:v>5</c:v>
                </c:pt>
                <c:pt idx="3">
                  <c:v>2.5</c:v>
                </c:pt>
                <c:pt idx="4">
                  <c:v>2.5</c:v>
                </c:pt>
                <c:pt idx="5">
                  <c:v>2.5</c:v>
                </c:pt>
                <c:pt idx="6">
                  <c:v>2.5</c:v>
                </c:pt>
              </c:numCache>
            </c:numRef>
          </c:val>
          <c:extLst>
            <c:ext xmlns:c16="http://schemas.microsoft.com/office/drawing/2014/chart" uri="{C3380CC4-5D6E-409C-BE32-E72D297353CC}">
              <c16:uniqueId val="{00000000-90D9-49F2-9FAD-7B118A8D5378}"/>
            </c:ext>
          </c:extLst>
        </c:ser>
        <c:dLbls>
          <c:dLblPos val="inEnd"/>
          <c:showLegendKey val="0"/>
          <c:showVal val="1"/>
          <c:showCatName val="0"/>
          <c:showSerName val="0"/>
          <c:showPercent val="0"/>
          <c:showBubbleSize val="0"/>
        </c:dLbls>
        <c:gapWidth val="65"/>
        <c:axId val="1839173775"/>
        <c:axId val="1839176271"/>
      </c:barChart>
      <c:catAx>
        <c:axId val="1839173775"/>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839176271"/>
        <c:crosses val="autoZero"/>
        <c:auto val="1"/>
        <c:lblAlgn val="ctr"/>
        <c:lblOffset val="100"/>
        <c:noMultiLvlLbl val="0"/>
      </c:catAx>
      <c:valAx>
        <c:axId val="1839176271"/>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839173775"/>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10B9C1-D807-45E6-A673-7886A079788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FC09E62-081F-4C83-B312-0B5E4AE3DE24}">
      <dgm:prSet/>
      <dgm:spPr/>
      <dgm:t>
        <a:bodyPr/>
        <a:lstStyle/>
        <a:p>
          <a:pPr>
            <a:defRPr cap="all"/>
          </a:pPr>
          <a:r>
            <a:rPr lang="en-GB"/>
            <a:t>What this project is about</a:t>
          </a:r>
          <a:endParaRPr lang="en-US"/>
        </a:p>
      </dgm:t>
    </dgm:pt>
    <dgm:pt modelId="{7529770D-9212-4A8A-9117-3A293B0E4E6E}" type="parTrans" cxnId="{D7B56C57-005B-49EF-B8A5-65DE62983FB3}">
      <dgm:prSet/>
      <dgm:spPr/>
      <dgm:t>
        <a:bodyPr/>
        <a:lstStyle/>
        <a:p>
          <a:endParaRPr lang="en-US"/>
        </a:p>
      </dgm:t>
    </dgm:pt>
    <dgm:pt modelId="{098FBEA0-AA1E-49FD-A6C7-AE4F836D8131}" type="sibTrans" cxnId="{D7B56C57-005B-49EF-B8A5-65DE62983FB3}">
      <dgm:prSet/>
      <dgm:spPr/>
      <dgm:t>
        <a:bodyPr/>
        <a:lstStyle/>
        <a:p>
          <a:endParaRPr lang="en-US"/>
        </a:p>
      </dgm:t>
    </dgm:pt>
    <dgm:pt modelId="{D31C7645-46D8-46E8-89D6-5CE74D8BA210}">
      <dgm:prSet/>
      <dgm:spPr/>
      <dgm:t>
        <a:bodyPr/>
        <a:lstStyle/>
        <a:p>
          <a:pPr>
            <a:defRPr cap="all"/>
          </a:pPr>
          <a:r>
            <a:rPr lang="en-GB"/>
            <a:t>What you are creating</a:t>
          </a:r>
          <a:endParaRPr lang="en-US"/>
        </a:p>
      </dgm:t>
    </dgm:pt>
    <dgm:pt modelId="{BBEDD56D-AA18-48DC-A881-7DB6D36B1B7D}" type="parTrans" cxnId="{43B301CE-39A8-4292-87EB-6401023121B0}">
      <dgm:prSet/>
      <dgm:spPr/>
      <dgm:t>
        <a:bodyPr/>
        <a:lstStyle/>
        <a:p>
          <a:endParaRPr lang="en-US"/>
        </a:p>
      </dgm:t>
    </dgm:pt>
    <dgm:pt modelId="{DF3C0843-EBC9-401B-881D-2F344F37DE26}" type="sibTrans" cxnId="{43B301CE-39A8-4292-87EB-6401023121B0}">
      <dgm:prSet/>
      <dgm:spPr/>
      <dgm:t>
        <a:bodyPr/>
        <a:lstStyle/>
        <a:p>
          <a:endParaRPr lang="en-US"/>
        </a:p>
      </dgm:t>
    </dgm:pt>
    <dgm:pt modelId="{606181CE-AFF8-4E1F-A706-B26BFC5DE95F}">
      <dgm:prSet/>
      <dgm:spPr/>
      <dgm:t>
        <a:bodyPr/>
        <a:lstStyle/>
        <a:p>
          <a:pPr>
            <a:defRPr cap="all"/>
          </a:pPr>
          <a:r>
            <a:rPr lang="en-GB"/>
            <a:t>Timescales for the project</a:t>
          </a:r>
          <a:endParaRPr lang="en-US"/>
        </a:p>
      </dgm:t>
    </dgm:pt>
    <dgm:pt modelId="{9C21AAC3-A39C-4107-B3AC-0533C9C040BC}" type="parTrans" cxnId="{B9424E6A-EB95-4DE2-9F06-60A6404F7444}">
      <dgm:prSet/>
      <dgm:spPr/>
      <dgm:t>
        <a:bodyPr/>
        <a:lstStyle/>
        <a:p>
          <a:endParaRPr lang="en-US"/>
        </a:p>
      </dgm:t>
    </dgm:pt>
    <dgm:pt modelId="{A416896E-8350-4EAB-B5AE-9CF09AFFF20F}" type="sibTrans" cxnId="{B9424E6A-EB95-4DE2-9F06-60A6404F7444}">
      <dgm:prSet/>
      <dgm:spPr/>
      <dgm:t>
        <a:bodyPr/>
        <a:lstStyle/>
        <a:p>
          <a:endParaRPr lang="en-US"/>
        </a:p>
      </dgm:t>
    </dgm:pt>
    <dgm:pt modelId="{CCD5EB96-9073-40DC-B2CA-70351663BDAB}" type="pres">
      <dgm:prSet presAssocID="{D910B9C1-D807-45E6-A673-7886A079788B}" presName="root" presStyleCnt="0">
        <dgm:presLayoutVars>
          <dgm:dir/>
          <dgm:resizeHandles val="exact"/>
        </dgm:presLayoutVars>
      </dgm:prSet>
      <dgm:spPr/>
    </dgm:pt>
    <dgm:pt modelId="{B91A23E3-9334-40CB-99E7-5FE91746A33C}" type="pres">
      <dgm:prSet presAssocID="{FFC09E62-081F-4C83-B312-0B5E4AE3DE24}" presName="compNode" presStyleCnt="0"/>
      <dgm:spPr/>
    </dgm:pt>
    <dgm:pt modelId="{DE6FD828-5108-445F-9167-B84BF3241BFA}" type="pres">
      <dgm:prSet presAssocID="{FFC09E62-081F-4C83-B312-0B5E4AE3DE24}" presName="iconBgRect" presStyleLbl="bgShp" presStyleIdx="0" presStyleCnt="3"/>
      <dgm:spPr/>
    </dgm:pt>
    <dgm:pt modelId="{2DEAE75C-01EA-405D-954F-3C10F04CC4F7}" type="pres">
      <dgm:prSet presAssocID="{FFC09E62-081F-4C83-B312-0B5E4AE3DE2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72A3B14-60ED-48E8-9D01-9EFB3247FE0C}" type="pres">
      <dgm:prSet presAssocID="{FFC09E62-081F-4C83-B312-0B5E4AE3DE24}" presName="spaceRect" presStyleCnt="0"/>
      <dgm:spPr/>
    </dgm:pt>
    <dgm:pt modelId="{F752DD1B-031C-4E72-A8D9-5EF21768BD89}" type="pres">
      <dgm:prSet presAssocID="{FFC09E62-081F-4C83-B312-0B5E4AE3DE24}" presName="textRect" presStyleLbl="revTx" presStyleIdx="0" presStyleCnt="3">
        <dgm:presLayoutVars>
          <dgm:chMax val="1"/>
          <dgm:chPref val="1"/>
        </dgm:presLayoutVars>
      </dgm:prSet>
      <dgm:spPr/>
    </dgm:pt>
    <dgm:pt modelId="{A5BE2E66-7401-4862-91BA-8AC926205653}" type="pres">
      <dgm:prSet presAssocID="{098FBEA0-AA1E-49FD-A6C7-AE4F836D8131}" presName="sibTrans" presStyleCnt="0"/>
      <dgm:spPr/>
    </dgm:pt>
    <dgm:pt modelId="{89F45807-6707-4775-BB1C-A6ACA8FAF9ED}" type="pres">
      <dgm:prSet presAssocID="{D31C7645-46D8-46E8-89D6-5CE74D8BA210}" presName="compNode" presStyleCnt="0"/>
      <dgm:spPr/>
    </dgm:pt>
    <dgm:pt modelId="{188E9C75-ABC3-42ED-ADEE-E0C4EC8DF4B2}" type="pres">
      <dgm:prSet presAssocID="{D31C7645-46D8-46E8-89D6-5CE74D8BA210}" presName="iconBgRect" presStyleLbl="bgShp" presStyleIdx="1" presStyleCnt="3"/>
      <dgm:spPr/>
    </dgm:pt>
    <dgm:pt modelId="{37B84684-F769-4DE9-AB3F-4B83854E1AE4}" type="pres">
      <dgm:prSet presAssocID="{D31C7645-46D8-46E8-89D6-5CE74D8BA2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090109B5-A2A8-41BF-80BB-2F1C18D7C67E}" type="pres">
      <dgm:prSet presAssocID="{D31C7645-46D8-46E8-89D6-5CE74D8BA210}" presName="spaceRect" presStyleCnt="0"/>
      <dgm:spPr/>
    </dgm:pt>
    <dgm:pt modelId="{45927100-EC58-4B39-88D0-F368755C1D68}" type="pres">
      <dgm:prSet presAssocID="{D31C7645-46D8-46E8-89D6-5CE74D8BA210}" presName="textRect" presStyleLbl="revTx" presStyleIdx="1" presStyleCnt="3">
        <dgm:presLayoutVars>
          <dgm:chMax val="1"/>
          <dgm:chPref val="1"/>
        </dgm:presLayoutVars>
      </dgm:prSet>
      <dgm:spPr/>
    </dgm:pt>
    <dgm:pt modelId="{5F9693BE-C85D-462F-A421-61C3DAE4CE81}" type="pres">
      <dgm:prSet presAssocID="{DF3C0843-EBC9-401B-881D-2F344F37DE26}" presName="sibTrans" presStyleCnt="0"/>
      <dgm:spPr/>
    </dgm:pt>
    <dgm:pt modelId="{F0C595EB-E2A5-48E1-9352-7B31B411A8E9}" type="pres">
      <dgm:prSet presAssocID="{606181CE-AFF8-4E1F-A706-B26BFC5DE95F}" presName="compNode" presStyleCnt="0"/>
      <dgm:spPr/>
    </dgm:pt>
    <dgm:pt modelId="{36EA2757-71C5-4B6E-BC08-8D443E2B3EE6}" type="pres">
      <dgm:prSet presAssocID="{606181CE-AFF8-4E1F-A706-B26BFC5DE95F}" presName="iconBgRect" presStyleLbl="bgShp" presStyleIdx="2" presStyleCnt="3"/>
      <dgm:spPr/>
    </dgm:pt>
    <dgm:pt modelId="{4E522F31-7EC9-49E0-B63D-A404EEAF389C}" type="pres">
      <dgm:prSet presAssocID="{606181CE-AFF8-4E1F-A706-B26BFC5DE9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ck"/>
        </a:ext>
      </dgm:extLst>
    </dgm:pt>
    <dgm:pt modelId="{BDB5210E-1B03-4B25-862F-C664BD9AC12A}" type="pres">
      <dgm:prSet presAssocID="{606181CE-AFF8-4E1F-A706-B26BFC5DE95F}" presName="spaceRect" presStyleCnt="0"/>
      <dgm:spPr/>
    </dgm:pt>
    <dgm:pt modelId="{CA6CFA20-2494-480D-886D-CC06AF840654}" type="pres">
      <dgm:prSet presAssocID="{606181CE-AFF8-4E1F-A706-B26BFC5DE95F}" presName="textRect" presStyleLbl="revTx" presStyleIdx="2" presStyleCnt="3">
        <dgm:presLayoutVars>
          <dgm:chMax val="1"/>
          <dgm:chPref val="1"/>
        </dgm:presLayoutVars>
      </dgm:prSet>
      <dgm:spPr/>
    </dgm:pt>
  </dgm:ptLst>
  <dgm:cxnLst>
    <dgm:cxn modelId="{6765B424-5DCF-4E3E-A685-C16CE319C51C}" type="presOf" srcId="{D910B9C1-D807-45E6-A673-7886A079788B}" destId="{CCD5EB96-9073-40DC-B2CA-70351663BDAB}" srcOrd="0" destOrd="0" presId="urn:microsoft.com/office/officeart/2018/5/layout/IconCircleLabelList"/>
    <dgm:cxn modelId="{B9424E6A-EB95-4DE2-9F06-60A6404F7444}" srcId="{D910B9C1-D807-45E6-A673-7886A079788B}" destId="{606181CE-AFF8-4E1F-A706-B26BFC5DE95F}" srcOrd="2" destOrd="0" parTransId="{9C21AAC3-A39C-4107-B3AC-0533C9C040BC}" sibTransId="{A416896E-8350-4EAB-B5AE-9CF09AFFF20F}"/>
    <dgm:cxn modelId="{F9104072-D20B-4061-B7F7-ACEB32F06AD2}" type="presOf" srcId="{D31C7645-46D8-46E8-89D6-5CE74D8BA210}" destId="{45927100-EC58-4B39-88D0-F368755C1D68}" srcOrd="0" destOrd="0" presId="urn:microsoft.com/office/officeart/2018/5/layout/IconCircleLabelList"/>
    <dgm:cxn modelId="{D7B56C57-005B-49EF-B8A5-65DE62983FB3}" srcId="{D910B9C1-D807-45E6-A673-7886A079788B}" destId="{FFC09E62-081F-4C83-B312-0B5E4AE3DE24}" srcOrd="0" destOrd="0" parTransId="{7529770D-9212-4A8A-9117-3A293B0E4E6E}" sibTransId="{098FBEA0-AA1E-49FD-A6C7-AE4F836D8131}"/>
    <dgm:cxn modelId="{47634659-00BB-4E4E-9364-CF12623A230C}" type="presOf" srcId="{606181CE-AFF8-4E1F-A706-B26BFC5DE95F}" destId="{CA6CFA20-2494-480D-886D-CC06AF840654}" srcOrd="0" destOrd="0" presId="urn:microsoft.com/office/officeart/2018/5/layout/IconCircleLabelList"/>
    <dgm:cxn modelId="{D901059F-9458-41B7-92F6-71007E9EB9DD}" type="presOf" srcId="{FFC09E62-081F-4C83-B312-0B5E4AE3DE24}" destId="{F752DD1B-031C-4E72-A8D9-5EF21768BD89}" srcOrd="0" destOrd="0" presId="urn:microsoft.com/office/officeart/2018/5/layout/IconCircleLabelList"/>
    <dgm:cxn modelId="{43B301CE-39A8-4292-87EB-6401023121B0}" srcId="{D910B9C1-D807-45E6-A673-7886A079788B}" destId="{D31C7645-46D8-46E8-89D6-5CE74D8BA210}" srcOrd="1" destOrd="0" parTransId="{BBEDD56D-AA18-48DC-A881-7DB6D36B1B7D}" sibTransId="{DF3C0843-EBC9-401B-881D-2F344F37DE26}"/>
    <dgm:cxn modelId="{BEE508E3-6DA0-41A6-A272-582641CB19CE}" type="presParOf" srcId="{CCD5EB96-9073-40DC-B2CA-70351663BDAB}" destId="{B91A23E3-9334-40CB-99E7-5FE91746A33C}" srcOrd="0" destOrd="0" presId="urn:microsoft.com/office/officeart/2018/5/layout/IconCircleLabelList"/>
    <dgm:cxn modelId="{CEFF8FEE-D7BA-4663-A351-7CD1B00EE176}" type="presParOf" srcId="{B91A23E3-9334-40CB-99E7-5FE91746A33C}" destId="{DE6FD828-5108-445F-9167-B84BF3241BFA}" srcOrd="0" destOrd="0" presId="urn:microsoft.com/office/officeart/2018/5/layout/IconCircleLabelList"/>
    <dgm:cxn modelId="{E893ED07-92D9-41A4-A793-13B71338B27B}" type="presParOf" srcId="{B91A23E3-9334-40CB-99E7-5FE91746A33C}" destId="{2DEAE75C-01EA-405D-954F-3C10F04CC4F7}" srcOrd="1" destOrd="0" presId="urn:microsoft.com/office/officeart/2018/5/layout/IconCircleLabelList"/>
    <dgm:cxn modelId="{6AC02903-ADB8-4721-A435-31F253D2EC3A}" type="presParOf" srcId="{B91A23E3-9334-40CB-99E7-5FE91746A33C}" destId="{572A3B14-60ED-48E8-9D01-9EFB3247FE0C}" srcOrd="2" destOrd="0" presId="urn:microsoft.com/office/officeart/2018/5/layout/IconCircleLabelList"/>
    <dgm:cxn modelId="{E33C5305-2012-458F-B0D1-AA58C310E4EE}" type="presParOf" srcId="{B91A23E3-9334-40CB-99E7-5FE91746A33C}" destId="{F752DD1B-031C-4E72-A8D9-5EF21768BD89}" srcOrd="3" destOrd="0" presId="urn:microsoft.com/office/officeart/2018/5/layout/IconCircleLabelList"/>
    <dgm:cxn modelId="{2503979B-D6FA-4449-8DFA-793E132F0291}" type="presParOf" srcId="{CCD5EB96-9073-40DC-B2CA-70351663BDAB}" destId="{A5BE2E66-7401-4862-91BA-8AC926205653}" srcOrd="1" destOrd="0" presId="urn:microsoft.com/office/officeart/2018/5/layout/IconCircleLabelList"/>
    <dgm:cxn modelId="{D980CDC2-846C-4806-9664-560B7614E8B7}" type="presParOf" srcId="{CCD5EB96-9073-40DC-B2CA-70351663BDAB}" destId="{89F45807-6707-4775-BB1C-A6ACA8FAF9ED}" srcOrd="2" destOrd="0" presId="urn:microsoft.com/office/officeart/2018/5/layout/IconCircleLabelList"/>
    <dgm:cxn modelId="{61509070-529C-4869-A048-1A79921F03BA}" type="presParOf" srcId="{89F45807-6707-4775-BB1C-A6ACA8FAF9ED}" destId="{188E9C75-ABC3-42ED-ADEE-E0C4EC8DF4B2}" srcOrd="0" destOrd="0" presId="urn:microsoft.com/office/officeart/2018/5/layout/IconCircleLabelList"/>
    <dgm:cxn modelId="{48EB5FA7-C6D1-437C-BA63-7E6512452275}" type="presParOf" srcId="{89F45807-6707-4775-BB1C-A6ACA8FAF9ED}" destId="{37B84684-F769-4DE9-AB3F-4B83854E1AE4}" srcOrd="1" destOrd="0" presId="urn:microsoft.com/office/officeart/2018/5/layout/IconCircleLabelList"/>
    <dgm:cxn modelId="{2575A988-9BD6-44DB-8AF1-D8176BC8EEEC}" type="presParOf" srcId="{89F45807-6707-4775-BB1C-A6ACA8FAF9ED}" destId="{090109B5-A2A8-41BF-80BB-2F1C18D7C67E}" srcOrd="2" destOrd="0" presId="urn:microsoft.com/office/officeart/2018/5/layout/IconCircleLabelList"/>
    <dgm:cxn modelId="{85F79B1C-0534-48D9-9F33-D437F424A8FF}" type="presParOf" srcId="{89F45807-6707-4775-BB1C-A6ACA8FAF9ED}" destId="{45927100-EC58-4B39-88D0-F368755C1D68}" srcOrd="3" destOrd="0" presId="urn:microsoft.com/office/officeart/2018/5/layout/IconCircleLabelList"/>
    <dgm:cxn modelId="{9899BEB7-2D18-4364-B199-4A0415EF700B}" type="presParOf" srcId="{CCD5EB96-9073-40DC-B2CA-70351663BDAB}" destId="{5F9693BE-C85D-462F-A421-61C3DAE4CE81}" srcOrd="3" destOrd="0" presId="urn:microsoft.com/office/officeart/2018/5/layout/IconCircleLabelList"/>
    <dgm:cxn modelId="{96563004-8DCD-43BB-901B-FE06C7B898D4}" type="presParOf" srcId="{CCD5EB96-9073-40DC-B2CA-70351663BDAB}" destId="{F0C595EB-E2A5-48E1-9352-7B31B411A8E9}" srcOrd="4" destOrd="0" presId="urn:microsoft.com/office/officeart/2018/5/layout/IconCircleLabelList"/>
    <dgm:cxn modelId="{5B70C2BA-CD8C-4BBB-847C-A6DD3D460991}" type="presParOf" srcId="{F0C595EB-E2A5-48E1-9352-7B31B411A8E9}" destId="{36EA2757-71C5-4B6E-BC08-8D443E2B3EE6}" srcOrd="0" destOrd="0" presId="urn:microsoft.com/office/officeart/2018/5/layout/IconCircleLabelList"/>
    <dgm:cxn modelId="{EBBCFB02-B809-401D-9506-4A3473687910}" type="presParOf" srcId="{F0C595EB-E2A5-48E1-9352-7B31B411A8E9}" destId="{4E522F31-7EC9-49E0-B63D-A404EEAF389C}" srcOrd="1" destOrd="0" presId="urn:microsoft.com/office/officeart/2018/5/layout/IconCircleLabelList"/>
    <dgm:cxn modelId="{DEC3A8C6-62E3-470E-B7C8-C9156B1BBF9B}" type="presParOf" srcId="{F0C595EB-E2A5-48E1-9352-7B31B411A8E9}" destId="{BDB5210E-1B03-4B25-862F-C664BD9AC12A}" srcOrd="2" destOrd="0" presId="urn:microsoft.com/office/officeart/2018/5/layout/IconCircleLabelList"/>
    <dgm:cxn modelId="{9827C860-2873-4D0E-AFF3-04E3E2D58417}" type="presParOf" srcId="{F0C595EB-E2A5-48E1-9352-7B31B411A8E9}" destId="{CA6CFA20-2494-480D-886D-CC06AF84065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FD828-5108-445F-9167-B84BF3241BFA}">
      <dsp:nvSpPr>
        <dsp:cNvPr id="0" name=""/>
        <dsp:cNvSpPr/>
      </dsp:nvSpPr>
      <dsp:spPr>
        <a:xfrm>
          <a:off x="679050" y="57816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EAE75C-01EA-405D-954F-3C10F04CC4F7}">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52DD1B-031C-4E72-A8D9-5EF21768BD89}">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this project is about</a:t>
          </a:r>
          <a:endParaRPr lang="en-US" sz="2500" kern="1200"/>
        </a:p>
      </dsp:txBody>
      <dsp:txXfrm>
        <a:off x="75768" y="3053169"/>
        <a:ext cx="3093750" cy="720000"/>
      </dsp:txXfrm>
    </dsp:sp>
    <dsp:sp modelId="{188E9C75-ABC3-42ED-ADEE-E0C4EC8DF4B2}">
      <dsp:nvSpPr>
        <dsp:cNvPr id="0" name=""/>
        <dsp:cNvSpPr/>
      </dsp:nvSpPr>
      <dsp:spPr>
        <a:xfrm>
          <a:off x="4314206" y="57816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84684-F769-4DE9-AB3F-4B83854E1AE4}">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927100-EC58-4B39-88D0-F368755C1D68}">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you are creating</a:t>
          </a:r>
          <a:endParaRPr lang="en-US" sz="2500" kern="1200"/>
        </a:p>
      </dsp:txBody>
      <dsp:txXfrm>
        <a:off x="3710925" y="3053169"/>
        <a:ext cx="3093750" cy="720000"/>
      </dsp:txXfrm>
    </dsp:sp>
    <dsp:sp modelId="{36EA2757-71C5-4B6E-BC08-8D443E2B3EE6}">
      <dsp:nvSpPr>
        <dsp:cNvPr id="0" name=""/>
        <dsp:cNvSpPr/>
      </dsp:nvSpPr>
      <dsp:spPr>
        <a:xfrm>
          <a:off x="7949362"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522F31-7EC9-49E0-B63D-A404EEAF389C}">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6CFA20-2494-480D-886D-CC06AF840654}">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Timescales for the project</a:t>
          </a:r>
          <a:endParaRPr lang="en-US" sz="2500" kern="1200"/>
        </a:p>
      </dsp:txBody>
      <dsp:txXfrm>
        <a:off x="7346081" y="3053169"/>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7D53D6-C38C-4C33-9158-72754837ABA7}" type="datetimeFigureOut">
              <a:rPr lang="en-GB" smtClean="0"/>
              <a:t>24/10/2023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1151D4-68D2-44C5-8F4B-CFDC29C8D2A8}" type="slidenum">
              <a:rPr lang="en-GB" smtClean="0"/>
              <a:t>‹#›</a:t>
            </a:fld>
            <a:endParaRPr lang="en-GB"/>
          </a:p>
        </p:txBody>
      </p:sp>
    </p:spTree>
    <p:extLst>
      <p:ext uri="{BB962C8B-B14F-4D97-AF65-F5344CB8AC3E}">
        <p14:creationId xmlns:p14="http://schemas.microsoft.com/office/powerpoint/2010/main" val="2516466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61151D4-68D2-44C5-8F4B-CFDC29C8D2A8}" type="slidenum">
              <a:rPr lang="en-GB" smtClean="0"/>
              <a:t>21</a:t>
            </a:fld>
            <a:endParaRPr lang="en-GB"/>
          </a:p>
        </p:txBody>
      </p:sp>
    </p:spTree>
    <p:extLst>
      <p:ext uri="{BB962C8B-B14F-4D97-AF65-F5344CB8AC3E}">
        <p14:creationId xmlns:p14="http://schemas.microsoft.com/office/powerpoint/2010/main" val="887385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5F30F-4832-6F64-BA5B-9A7A59975C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B7C187-61B5-D681-2E01-F1B14168D8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6ADFDA-1902-38C6-6DEC-383F17BA9BAB}"/>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5" name="Footer Placeholder 4">
            <a:extLst>
              <a:ext uri="{FF2B5EF4-FFF2-40B4-BE49-F238E27FC236}">
                <a16:creationId xmlns:a16="http://schemas.microsoft.com/office/drawing/2014/main" id="{48F74428-1D30-D0DF-4000-9C7A61A8D8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CF2E08-D9BA-128D-69AF-0DFC6BEC98F5}"/>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1161649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B1197-663D-038E-0F03-DA197A7742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B929A8-3B6A-163D-BCA9-840FBB89C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D1B551-164C-2D8B-1A12-82AE302BAC30}"/>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5" name="Footer Placeholder 4">
            <a:extLst>
              <a:ext uri="{FF2B5EF4-FFF2-40B4-BE49-F238E27FC236}">
                <a16:creationId xmlns:a16="http://schemas.microsoft.com/office/drawing/2014/main" id="{104EA51E-99B5-181F-CE2E-8E6A10755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BD958-1230-AAD4-DEE8-14D06F8C5F4E}"/>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2853151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220CA-7CD2-45A3-77C0-1DE7D91467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8812A6-76B0-2905-A7E1-C569FAC45C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935AA3-AB3E-6531-8FEF-86975A93AE02}"/>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5" name="Footer Placeholder 4">
            <a:extLst>
              <a:ext uri="{FF2B5EF4-FFF2-40B4-BE49-F238E27FC236}">
                <a16:creationId xmlns:a16="http://schemas.microsoft.com/office/drawing/2014/main" id="{F246A015-0BF0-20E3-4A4B-CB1BEA12CC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C1D1F9-C026-C4BC-2FCC-0655AC20FC3E}"/>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1622952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911C6-3A2A-C035-1AE6-1F71E3CEF6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A90421-DCEF-01DB-7C0C-DDB9E55375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782A8C-4BB5-4A38-2090-464305F778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5B5722-7C98-1244-E3B2-435094EB36F4}"/>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6" name="Footer Placeholder 5">
            <a:extLst>
              <a:ext uri="{FF2B5EF4-FFF2-40B4-BE49-F238E27FC236}">
                <a16:creationId xmlns:a16="http://schemas.microsoft.com/office/drawing/2014/main" id="{DCE28FFB-65C2-D03D-1130-A724CC2E6F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42F1EB-FFD8-C22F-10D8-B53848B8BB83}"/>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3240120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E5D6D-44AD-A416-7C12-016E831342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B8C4B2-AC85-25D9-7623-992EF380C7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A181C0-A701-A058-19E6-18317AA1CE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B49272-D3F9-6688-673B-45716F5C24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7F0545-507A-B150-856C-B5A2389CF5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FDAD54-0E8F-4F38-DBD0-2552443E7309}"/>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8" name="Footer Placeholder 7">
            <a:extLst>
              <a:ext uri="{FF2B5EF4-FFF2-40B4-BE49-F238E27FC236}">
                <a16:creationId xmlns:a16="http://schemas.microsoft.com/office/drawing/2014/main" id="{9B91DD2C-6A79-DA71-31F6-50D2747A81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B28826-EAB2-9868-A55B-F93B44A8884F}"/>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3384546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B99D5-B494-7994-5E97-14DADA3A34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7906AD-9FA2-B6BB-6D13-99BBFCCB7AD0}"/>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4" name="Footer Placeholder 3">
            <a:extLst>
              <a:ext uri="{FF2B5EF4-FFF2-40B4-BE49-F238E27FC236}">
                <a16:creationId xmlns:a16="http://schemas.microsoft.com/office/drawing/2014/main" id="{D85789F7-2DEA-E9B3-EAAA-CB78B6CDF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62DC44-DB76-8C18-49E5-056227DA2D8F}"/>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3418398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635E9-8889-6104-AC09-8274622F6E36}"/>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3" name="Footer Placeholder 2">
            <a:extLst>
              <a:ext uri="{FF2B5EF4-FFF2-40B4-BE49-F238E27FC236}">
                <a16:creationId xmlns:a16="http://schemas.microsoft.com/office/drawing/2014/main" id="{B8DE01C3-9CA8-230F-D680-AF1BFF6A1B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5F00CA-CC95-0C3F-469E-1F210D1A39D0}"/>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1674025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2AA5-12E9-994C-58BF-5FFB6B4B3B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4BA628-4B57-F526-947D-6518081B0B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C78C74-6AD5-55BE-5366-B8F9589BCA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CA98DC-3973-77A7-F5CA-9C194F289F30}"/>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6" name="Footer Placeholder 5">
            <a:extLst>
              <a:ext uri="{FF2B5EF4-FFF2-40B4-BE49-F238E27FC236}">
                <a16:creationId xmlns:a16="http://schemas.microsoft.com/office/drawing/2014/main" id="{E4385294-84D1-EB67-4E33-F40DAD7CFE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169308-54CA-B626-A798-B0557B2BF6BE}"/>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2381917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74AC8-72D1-7616-02E7-3E25D6A9D0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EA1E95-33E6-4C5A-1849-D9FE612C8E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514322-D48F-8967-E4D6-47A8207CD6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9EE45D-AB96-6047-1579-0190480F2389}"/>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6" name="Footer Placeholder 5">
            <a:extLst>
              <a:ext uri="{FF2B5EF4-FFF2-40B4-BE49-F238E27FC236}">
                <a16:creationId xmlns:a16="http://schemas.microsoft.com/office/drawing/2014/main" id="{522E96CD-CF09-CC30-69D2-26167873D0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ABDA06-6A3C-5283-CB9D-F6D1C1BEF5E6}"/>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4129933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235B3-CD69-FF53-1490-914EACFAF2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C3464A-1EFD-CE92-01F4-57D428599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5B9B3E-F6CF-BBE2-7A6B-8E7106A60993}"/>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5" name="Footer Placeholder 4">
            <a:extLst>
              <a:ext uri="{FF2B5EF4-FFF2-40B4-BE49-F238E27FC236}">
                <a16:creationId xmlns:a16="http://schemas.microsoft.com/office/drawing/2014/main" id="{4AD4839E-8D2F-E427-85F9-4B2175E5C4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EDB7A-2076-98F5-A167-B8A12CDB6669}"/>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1057587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C145CE-F922-3399-CF6A-D14895FB56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2534F5-90E9-18D6-6BF1-429860D5ED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266ACE-89D7-1444-8BBA-D7D65D490140}"/>
              </a:ext>
            </a:extLst>
          </p:cNvPr>
          <p:cNvSpPr>
            <a:spLocks noGrp="1"/>
          </p:cNvSpPr>
          <p:nvPr>
            <p:ph type="dt" sz="half" idx="10"/>
          </p:nvPr>
        </p:nvSpPr>
        <p:spPr/>
        <p:txBody>
          <a:bodyPr/>
          <a:lstStyle/>
          <a:p>
            <a:fld id="{4B3BB7CF-03F9-41D9-8C64-3141312B25DD}" type="datetimeFigureOut">
              <a:rPr lang="en-GB" smtClean="0"/>
              <a:t>24/10/2023</a:t>
            </a:fld>
            <a:endParaRPr lang="en-GB"/>
          </a:p>
        </p:txBody>
      </p:sp>
      <p:sp>
        <p:nvSpPr>
          <p:cNvPr id="5" name="Footer Placeholder 4">
            <a:extLst>
              <a:ext uri="{FF2B5EF4-FFF2-40B4-BE49-F238E27FC236}">
                <a16:creationId xmlns:a16="http://schemas.microsoft.com/office/drawing/2014/main" id="{209C540F-BB53-A21D-6985-E4024193A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97701A-DAF1-4CFF-2E70-E58B77D65C28}"/>
              </a:ext>
            </a:extLst>
          </p:cNvPr>
          <p:cNvSpPr>
            <a:spLocks noGrp="1"/>
          </p:cNvSpPr>
          <p:nvPr>
            <p:ph type="sldNum" sz="quarter" idx="12"/>
          </p:nvPr>
        </p:nvSpPr>
        <p:spPr/>
        <p:txBody>
          <a:bodyPr/>
          <a:lstStyle/>
          <a:p>
            <a:fld id="{89CC8604-9E1C-4944-AE0F-1FFC208404A2}" type="slidenum">
              <a:rPr lang="en-GB" smtClean="0"/>
              <a:t>‹#›</a:t>
            </a:fld>
            <a:endParaRPr lang="en-GB"/>
          </a:p>
        </p:txBody>
      </p:sp>
    </p:spTree>
    <p:extLst>
      <p:ext uri="{BB962C8B-B14F-4D97-AF65-F5344CB8AC3E}">
        <p14:creationId xmlns:p14="http://schemas.microsoft.com/office/powerpoint/2010/main" val="4125465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AFE617-41AF-8175-2BB6-82430F75C4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AAEECA-D966-DA05-3787-1901825A0C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ECA145-20DC-F008-A544-AC536A6146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3BB7CF-03F9-41D9-8C64-3141312B25DD}" type="datetimeFigureOut">
              <a:rPr lang="en-GB" smtClean="0"/>
              <a:t>24/10/2023</a:t>
            </a:fld>
            <a:endParaRPr lang="en-GB"/>
          </a:p>
        </p:txBody>
      </p:sp>
      <p:sp>
        <p:nvSpPr>
          <p:cNvPr id="5" name="Footer Placeholder 4">
            <a:extLst>
              <a:ext uri="{FF2B5EF4-FFF2-40B4-BE49-F238E27FC236}">
                <a16:creationId xmlns:a16="http://schemas.microsoft.com/office/drawing/2014/main" id="{7D154B2A-C366-5C70-92C9-1DE5541AD2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86B79B-55D3-B63E-4942-35E067C610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CC8604-9E1C-4944-AE0F-1FFC208404A2}" type="slidenum">
              <a:rPr lang="en-GB" smtClean="0"/>
              <a:t>‹#›</a:t>
            </a:fld>
            <a:endParaRPr lang="en-GB"/>
          </a:p>
        </p:txBody>
      </p:sp>
    </p:spTree>
    <p:extLst>
      <p:ext uri="{BB962C8B-B14F-4D97-AF65-F5344CB8AC3E}">
        <p14:creationId xmlns:p14="http://schemas.microsoft.com/office/powerpoint/2010/main" val="203971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8"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CE09F5E-B5C9-FD4C-EBBB-505F38235EEE}"/>
              </a:ext>
            </a:extLst>
          </p:cNvPr>
          <p:cNvSpPr>
            <a:spLocks noGrp="1"/>
          </p:cNvSpPr>
          <p:nvPr>
            <p:ph type="ctrTitle"/>
          </p:nvPr>
        </p:nvSpPr>
        <p:spPr>
          <a:xfrm>
            <a:off x="3315031" y="1380754"/>
            <a:ext cx="5561938" cy="2513516"/>
          </a:xfrm>
        </p:spPr>
        <p:txBody>
          <a:bodyPr>
            <a:normAutofit/>
          </a:bodyPr>
          <a:lstStyle/>
          <a:p>
            <a:r>
              <a:rPr lang="en-GB"/>
              <a:t>Spreadsheet Designs</a:t>
            </a:r>
          </a:p>
        </p:txBody>
      </p:sp>
      <p:sp>
        <p:nvSpPr>
          <p:cNvPr id="3" name="Subtitle 2">
            <a:extLst>
              <a:ext uri="{FF2B5EF4-FFF2-40B4-BE49-F238E27FC236}">
                <a16:creationId xmlns:a16="http://schemas.microsoft.com/office/drawing/2014/main" id="{EF492C9E-FF5E-8958-1CB7-2AD7F8E09D10}"/>
              </a:ext>
            </a:extLst>
          </p:cNvPr>
          <p:cNvSpPr>
            <a:spLocks noGrp="1"/>
          </p:cNvSpPr>
          <p:nvPr>
            <p:ph type="subTitle" idx="1"/>
          </p:nvPr>
        </p:nvSpPr>
        <p:spPr>
          <a:xfrm>
            <a:off x="3315031" y="4076802"/>
            <a:ext cx="5561938" cy="1534587"/>
          </a:xfrm>
        </p:spPr>
        <p:txBody>
          <a:bodyPr>
            <a:normAutofit/>
          </a:bodyPr>
          <a:lstStyle/>
          <a:p>
            <a:r>
              <a:rPr lang="en-GB"/>
              <a:t>By Hewad Rustom </a:t>
            </a:r>
          </a:p>
        </p:txBody>
      </p:sp>
      <p:sp>
        <p:nvSpPr>
          <p:cNvPr id="40"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1"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9134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6DC5E-48B5-C693-B5BD-DC1C74BEDC0D}"/>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Introduction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69D864A-BAE8-345A-EE01-294E9C144DDA}"/>
              </a:ext>
            </a:extLst>
          </p:cNvPr>
          <p:cNvGraphicFramePr>
            <a:graphicFrameLocks noGrp="1"/>
          </p:cNvGraphicFramePr>
          <p:nvPr>
            <p:ph idx="1"/>
            <p:extLst>
              <p:ext uri="{D42A27DB-BD31-4B8C-83A1-F6EECF244321}">
                <p14:modId xmlns:p14="http://schemas.microsoft.com/office/powerpoint/2010/main" val="356670036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178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827BF-31EB-456F-E8A2-289C7B543413}"/>
              </a:ext>
            </a:extLst>
          </p:cNvPr>
          <p:cNvSpPr>
            <a:spLocks noGrp="1"/>
          </p:cNvSpPr>
          <p:nvPr>
            <p:ph type="title"/>
          </p:nvPr>
        </p:nvSpPr>
        <p:spPr>
          <a:xfrm>
            <a:off x="686834" y="591344"/>
            <a:ext cx="3200400" cy="5585619"/>
          </a:xfrm>
        </p:spPr>
        <p:txBody>
          <a:bodyPr>
            <a:normAutofit/>
          </a:bodyPr>
          <a:lstStyle/>
          <a:p>
            <a:r>
              <a:rPr lang="en-GB">
                <a:solidFill>
                  <a:srgbClr val="FFFFFF"/>
                </a:solidFill>
              </a:rPr>
              <a:t>What this project is about?</a:t>
            </a:r>
            <a:br>
              <a:rPr lang="en-GB"/>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39A84E-3079-D461-5C29-8287C799378C}"/>
              </a:ext>
            </a:extLst>
          </p:cNvPr>
          <p:cNvSpPr>
            <a:spLocks noGrp="1"/>
          </p:cNvSpPr>
          <p:nvPr>
            <p:ph idx="1"/>
          </p:nvPr>
        </p:nvSpPr>
        <p:spPr>
          <a:xfrm>
            <a:off x="4447308" y="591344"/>
            <a:ext cx="6906491" cy="5585619"/>
          </a:xfrm>
        </p:spPr>
        <p:txBody>
          <a:bodyPr anchor="ctr">
            <a:normAutofit/>
          </a:bodyPr>
          <a:lstStyle/>
          <a:p>
            <a:pPr marL="0" indent="0">
              <a:buNone/>
            </a:pPr>
            <a:br>
              <a:rPr lang="en-GB" sz="1800" b="0" i="0">
                <a:effectLst/>
                <a:latin typeface="Söhne"/>
              </a:rPr>
            </a:br>
            <a:r>
              <a:rPr lang="en-GB" sz="1800" b="0" i="0">
                <a:effectLst/>
                <a:latin typeface="Söhne"/>
              </a:rPr>
              <a:t>This project focuses on calculating UCAS points for the Level Three BTEC Diploma. The goal is to determine the total grades or points achieved based on the different grades within Level Three.</a:t>
            </a:r>
          </a:p>
          <a:p>
            <a:pPr marL="0" indent="0">
              <a:buNone/>
            </a:pPr>
            <a:r>
              <a:rPr lang="en-GB" sz="1800" b="0" i="0">
                <a:effectLst/>
                <a:latin typeface="Söhne"/>
              </a:rPr>
              <a:t>Within Level Three, there are various grades that will be incorporated into a spreadsheet. This spreadsheet will provide a simple and efficient method for calculating all the grades and obtaining the total UCAS points. By utilizing the spreadsheet, the process of calculating and tracking UCAS points will be made easier and more accessible.</a:t>
            </a:r>
          </a:p>
          <a:p>
            <a:pPr marL="0" indent="0">
              <a:buNone/>
            </a:pPr>
            <a:r>
              <a:rPr lang="en-GB" sz="1800" b="0" i="0">
                <a:effectLst/>
                <a:latin typeface="Söhne"/>
              </a:rPr>
              <a:t>UCAS points play a crucial role in higher education admissions in the UK, as they are used by universities and colleges to assess the qualifications and suitability of applicants. The ability to accurately calculate and track UCAS points can be highly beneficial for students pursuing further education opportunities.</a:t>
            </a:r>
          </a:p>
          <a:p>
            <a:pPr marL="0" indent="0">
              <a:buNone/>
            </a:pPr>
            <a:r>
              <a:rPr lang="en-GB" sz="1800" b="0" i="0">
                <a:effectLst/>
                <a:latin typeface="Söhne"/>
              </a:rPr>
              <a:t>By developing a comprehensive spreadsheet for this purpose, you will have a valuable tool to assist in managing and understanding your UCAS points throughout your Level Three BTEC Diploma program.</a:t>
            </a:r>
          </a:p>
        </p:txBody>
      </p:sp>
    </p:spTree>
    <p:extLst>
      <p:ext uri="{BB962C8B-B14F-4D97-AF65-F5344CB8AC3E}">
        <p14:creationId xmlns:p14="http://schemas.microsoft.com/office/powerpoint/2010/main" val="4104347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lose-up of a calculator keypad">
            <a:extLst>
              <a:ext uri="{FF2B5EF4-FFF2-40B4-BE49-F238E27FC236}">
                <a16:creationId xmlns:a16="http://schemas.microsoft.com/office/drawing/2014/main" id="{5EFF00AE-161F-B901-720B-EEC6501FB4A5}"/>
              </a:ext>
            </a:extLst>
          </p:cNvPr>
          <p:cNvPicPr>
            <a:picLocks noChangeAspect="1"/>
          </p:cNvPicPr>
          <p:nvPr/>
        </p:nvPicPr>
        <p:blipFill rotWithShape="1">
          <a:blip r:embed="rId2"/>
          <a:srcRect l="23303" r="29786" b="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CCE916-F506-2471-DBB2-B779C15F23BD}"/>
              </a:ext>
            </a:extLst>
          </p:cNvPr>
          <p:cNvSpPr>
            <a:spLocks noGrp="1"/>
          </p:cNvSpPr>
          <p:nvPr>
            <p:ph type="title"/>
          </p:nvPr>
        </p:nvSpPr>
        <p:spPr>
          <a:xfrm>
            <a:off x="5827048" y="407987"/>
            <a:ext cx="5721484" cy="1325563"/>
          </a:xfrm>
        </p:spPr>
        <p:txBody>
          <a:bodyPr>
            <a:normAutofit/>
          </a:bodyPr>
          <a:lstStyle/>
          <a:p>
            <a:r>
              <a:rPr lang="en-GB"/>
              <a:t>What am I creating?</a:t>
            </a:r>
            <a:br>
              <a:rPr lang="en-GB"/>
            </a:br>
            <a:endParaRPr lang="en-GB"/>
          </a:p>
        </p:txBody>
      </p:sp>
      <p:sp>
        <p:nvSpPr>
          <p:cNvPr id="3" name="Content Placeholder 2">
            <a:extLst>
              <a:ext uri="{FF2B5EF4-FFF2-40B4-BE49-F238E27FC236}">
                <a16:creationId xmlns:a16="http://schemas.microsoft.com/office/drawing/2014/main" id="{FD5B609B-3568-21F2-D29E-F726CF1795F9}"/>
              </a:ext>
            </a:extLst>
          </p:cNvPr>
          <p:cNvSpPr>
            <a:spLocks noGrp="1"/>
          </p:cNvSpPr>
          <p:nvPr>
            <p:ph idx="1"/>
          </p:nvPr>
        </p:nvSpPr>
        <p:spPr>
          <a:xfrm>
            <a:off x="5827048" y="1868487"/>
            <a:ext cx="5721484" cy="4351338"/>
          </a:xfrm>
        </p:spPr>
        <p:txBody>
          <a:bodyPr>
            <a:normAutofit/>
          </a:bodyPr>
          <a:lstStyle/>
          <a:p>
            <a:pPr marL="0" indent="0">
              <a:buNone/>
            </a:pPr>
            <a:br>
              <a:rPr lang="en-GB" sz="1500" b="0" i="0">
                <a:effectLst/>
                <a:latin typeface="Söhne"/>
              </a:rPr>
            </a:br>
            <a:r>
              <a:rPr lang="en-GB" sz="1500" b="0" i="0">
                <a:effectLst/>
                <a:latin typeface="Söhne"/>
              </a:rPr>
              <a:t>I am creating a spreadsheet that will assist in calculating UCAS points for the Level Three BTEC Diploma.</a:t>
            </a:r>
          </a:p>
          <a:p>
            <a:pPr marL="0" indent="0">
              <a:buNone/>
            </a:pPr>
            <a:r>
              <a:rPr lang="en-GB" sz="1500" b="0" i="0">
                <a:effectLst/>
                <a:latin typeface="Söhne"/>
              </a:rPr>
              <a:t>The UCAS points system is widely used in the United Kingdom as a way to measure and compare the achievements of students across different qualifications. The Level Three BTEC Diploma is a popular qualification pursued by students in various subjects such as Business, Engineering, Health, and more. The spreadsheet you are developing will simplify the process of calculating UCAS points, making it easier to track progress and assess eligibility for higher education institutions.</a:t>
            </a:r>
          </a:p>
          <a:p>
            <a:pPr marL="0" indent="0">
              <a:buNone/>
            </a:pPr>
            <a:r>
              <a:rPr lang="en-GB" sz="1500" b="0" i="0">
                <a:effectLst/>
                <a:latin typeface="Söhne"/>
              </a:rPr>
              <a:t>By creating this UCAS points calculator spreadsheet, </a:t>
            </a:r>
            <a:r>
              <a:rPr lang="en-GB" sz="1500">
                <a:latin typeface="Söhne"/>
              </a:rPr>
              <a:t>I</a:t>
            </a:r>
            <a:r>
              <a:rPr lang="en-GB" sz="1500" b="0" i="0">
                <a:effectLst/>
                <a:latin typeface="Söhne"/>
              </a:rPr>
              <a:t> will have a valuable tool that simplifies the process of calculating UCAS points for the Level Three BTEC Diploma. It will enable you to monitor your progress, track your grades, and assess your eligibility for higher education opportunities.</a:t>
            </a:r>
          </a:p>
          <a:p>
            <a:pPr marL="0" indent="0">
              <a:buNone/>
            </a:pPr>
            <a:endParaRPr lang="en-GB" sz="1500" b="0" i="0">
              <a:effectLst/>
              <a:latin typeface="Söhne"/>
            </a:endParaRPr>
          </a:p>
        </p:txBody>
      </p:sp>
    </p:spTree>
    <p:extLst>
      <p:ext uri="{BB962C8B-B14F-4D97-AF65-F5344CB8AC3E}">
        <p14:creationId xmlns:p14="http://schemas.microsoft.com/office/powerpoint/2010/main" val="984709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D92E9107-DF59-514C-E739-3ED763519CC2}"/>
              </a:ext>
            </a:extLst>
          </p:cNvPr>
          <p:cNvPicPr>
            <a:picLocks noChangeAspect="1"/>
          </p:cNvPicPr>
          <p:nvPr/>
        </p:nvPicPr>
        <p:blipFill rotWithShape="1">
          <a:blip r:embed="rId2"/>
          <a:srcRect l="36501" r="22449" b="-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74C91134-04A8-929A-6DA9-B29A55D0C215}"/>
              </a:ext>
            </a:extLst>
          </p:cNvPr>
          <p:cNvSpPr>
            <a:spLocks noGrp="1"/>
          </p:cNvSpPr>
          <p:nvPr>
            <p:ph type="title"/>
          </p:nvPr>
        </p:nvSpPr>
        <p:spPr>
          <a:xfrm>
            <a:off x="1137034" y="52754"/>
            <a:ext cx="6821419" cy="990733"/>
          </a:xfrm>
        </p:spPr>
        <p:txBody>
          <a:bodyPr>
            <a:normAutofit/>
          </a:bodyPr>
          <a:lstStyle/>
          <a:p>
            <a:r>
              <a:rPr lang="en-GB" sz="4800" b="1" dirty="0">
                <a:cs typeface="Calibri Light"/>
              </a:rPr>
              <a:t>Timescales for the project</a:t>
            </a:r>
            <a:endParaRPr lang="en-US" sz="4800" b="1" dirty="0"/>
          </a:p>
        </p:txBody>
      </p:sp>
      <p:sp>
        <p:nvSpPr>
          <p:cNvPr id="3" name="Content Placeholder 2">
            <a:extLst>
              <a:ext uri="{FF2B5EF4-FFF2-40B4-BE49-F238E27FC236}">
                <a16:creationId xmlns:a16="http://schemas.microsoft.com/office/drawing/2014/main" id="{502724C5-5E67-5331-77C9-312CC0FDFA30}"/>
              </a:ext>
            </a:extLst>
          </p:cNvPr>
          <p:cNvSpPr>
            <a:spLocks noGrp="1"/>
          </p:cNvSpPr>
          <p:nvPr>
            <p:ph idx="1"/>
          </p:nvPr>
        </p:nvSpPr>
        <p:spPr>
          <a:xfrm>
            <a:off x="1137035" y="777564"/>
            <a:ext cx="6516216" cy="6292276"/>
          </a:xfrm>
        </p:spPr>
        <p:txBody>
          <a:bodyPr vert="horz" lIns="91440" tIns="45720" rIns="91440" bIns="45720" rtlCol="0" anchor="t">
            <a:noAutofit/>
          </a:bodyPr>
          <a:lstStyle/>
          <a:p>
            <a:pPr>
              <a:spcBef>
                <a:spcPts val="0"/>
              </a:spcBef>
            </a:pPr>
            <a:r>
              <a:rPr lang="en-GB" sz="1400" dirty="0">
                <a:cs typeface="Calibri"/>
              </a:rPr>
              <a:t>The timescales for the project will depend on various factors, including the scope of the project, the complexity of calculations and formulas involved, and the availability of resources and data. However, here is a general outline of the timescales for completing such a project:</a:t>
            </a:r>
            <a:endParaRPr lang="en-US" sz="1400">
              <a:cs typeface="Calibri"/>
            </a:endParaRPr>
          </a:p>
          <a:p>
            <a:pPr>
              <a:spcBef>
                <a:spcPts val="0"/>
              </a:spcBef>
            </a:pPr>
            <a:r>
              <a:rPr lang="en-GB" sz="1400" dirty="0">
                <a:cs typeface="Calibri"/>
              </a:rPr>
              <a:t>Planning and Requirements Gathering: This phase involves understanding the project's objectives, identifying the required functionality, and determining the data and formulas needed. It may take a few days to a week, depending on the project's complexity and clarity of requirements.</a:t>
            </a:r>
            <a:endParaRPr lang="en-US" sz="1400">
              <a:cs typeface="Calibri"/>
            </a:endParaRPr>
          </a:p>
          <a:p>
            <a:pPr>
              <a:spcBef>
                <a:spcPts val="0"/>
              </a:spcBef>
            </a:pPr>
            <a:r>
              <a:rPr lang="en-GB" sz="1400" dirty="0">
                <a:cs typeface="Calibri"/>
              </a:rPr>
              <a:t>Spreadsheet Design and Setup: This phase involves creating the spreadsheet structure, setting up formulas, creating tables, and designing user-friendly interfaces. The timescale for this phase can vary depending on the complexity of the design, but it typically ranges from a few days to a couple of weeks.</a:t>
            </a:r>
            <a:endParaRPr lang="en-US" sz="1400">
              <a:cs typeface="Calibri"/>
            </a:endParaRPr>
          </a:p>
          <a:p>
            <a:pPr>
              <a:spcBef>
                <a:spcPts val="0"/>
              </a:spcBef>
            </a:pPr>
            <a:r>
              <a:rPr lang="en-GB" sz="1400" dirty="0">
                <a:cs typeface="Calibri"/>
              </a:rPr>
              <a:t>Data Entry and Validation: This phase involves entering the relevant data, such as grades, units, and corresponding UCAS points. It may also involve implementing data validation checks to ensure accurate input. The timescale for this phase depends on the amount of data and the speed of data entry, but it usually takes a few days to complete.</a:t>
            </a:r>
            <a:endParaRPr lang="en-US" sz="1400">
              <a:cs typeface="Calibri"/>
            </a:endParaRPr>
          </a:p>
          <a:p>
            <a:pPr>
              <a:spcBef>
                <a:spcPts val="0"/>
              </a:spcBef>
            </a:pPr>
            <a:r>
              <a:rPr lang="en-GB" sz="1400" dirty="0">
                <a:cs typeface="Calibri"/>
              </a:rPr>
              <a:t>Testing and Refinement: This phase involves thoroughly testing the spreadsheet, checking for accuracy and functionality, and making any necessary refinements or adjustments. It is important to test various scenarios and edge cases to ensure the spreadsheet performs as expected. The duration of this phase can vary but generally takes around a week.</a:t>
            </a:r>
            <a:endParaRPr lang="en-US" sz="1400">
              <a:cs typeface="Calibri"/>
            </a:endParaRPr>
          </a:p>
          <a:p>
            <a:pPr>
              <a:spcBef>
                <a:spcPts val="0"/>
              </a:spcBef>
            </a:pPr>
            <a:r>
              <a:rPr lang="en-GB" sz="1400" dirty="0">
                <a:cs typeface="Calibri"/>
              </a:rPr>
              <a:t>Documentation and Presentation: This phase involves documenting the spreadsheet's usage, providing instructions, and creating a presentation to showcase the project. The timescale for this phase depends on the level of detail required and the complexity of the documentation. It can range from a few days to a week.</a:t>
            </a:r>
            <a:endParaRPr lang="en-US" sz="1400">
              <a:cs typeface="Calibri"/>
            </a:endParaRPr>
          </a:p>
          <a:p>
            <a:pPr>
              <a:spcBef>
                <a:spcPts val="0"/>
              </a:spcBef>
            </a:pPr>
            <a:r>
              <a:rPr lang="en-GB" sz="1400" dirty="0">
                <a:cs typeface="Calibri"/>
              </a:rPr>
              <a:t>It is important to note that these timescales are approximate and can vary based on individual circumstances. It is recommended to allocate sufficient time for each phase and allow for potential revisions or iterations to ensure a successful and accurate UCAS point calculation spreadsheet.</a:t>
            </a:r>
            <a:endParaRPr lang="en-US" sz="1400">
              <a:cs typeface="Calibri"/>
            </a:endParaRPr>
          </a:p>
          <a:p>
            <a:endParaRPr lang="en-US" sz="1100">
              <a:cs typeface="Calibri"/>
            </a:endParaRPr>
          </a:p>
        </p:txBody>
      </p:sp>
    </p:spTree>
    <p:extLst>
      <p:ext uri="{BB962C8B-B14F-4D97-AF65-F5344CB8AC3E}">
        <p14:creationId xmlns:p14="http://schemas.microsoft.com/office/powerpoint/2010/main" val="2635245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6">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09E602-DE32-D850-86C8-4D758F912D23}"/>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Gannt chart</a:t>
            </a:r>
          </a:p>
        </p:txBody>
      </p:sp>
      <p:sp>
        <p:nvSpPr>
          <p:cNvPr id="19" name="Rectangle 18">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1" name="Rectangle 20">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175CF2CF-DA97-A42D-9BA9-90142E01D238}"/>
              </a:ext>
            </a:extLst>
          </p:cNvPr>
          <p:cNvSpPr txBox="1"/>
          <p:nvPr/>
        </p:nvSpPr>
        <p:spPr>
          <a:xfrm>
            <a:off x="5351164" y="586822"/>
            <a:ext cx="6002636" cy="1645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t>This a Gantt chart which shows the start of my project, and I will plan my project here step by step </a:t>
            </a:r>
          </a:p>
        </p:txBody>
      </p:sp>
      <p:pic>
        <p:nvPicPr>
          <p:cNvPr id="4" name="Picture 4" descr="Chart&#10;&#10;Description automatically generated">
            <a:extLst>
              <a:ext uri="{FF2B5EF4-FFF2-40B4-BE49-F238E27FC236}">
                <a16:creationId xmlns:a16="http://schemas.microsoft.com/office/drawing/2014/main" id="{0344F9E9-F8FC-D6A2-29B5-DC23838A10FF}"/>
              </a:ext>
            </a:extLst>
          </p:cNvPr>
          <p:cNvPicPr>
            <a:picLocks noGrp="1" noChangeAspect="1"/>
          </p:cNvPicPr>
          <p:nvPr>
            <p:ph idx="1"/>
          </p:nvPr>
        </p:nvPicPr>
        <p:blipFill>
          <a:blip r:embed="rId2"/>
          <a:stretch>
            <a:fillRect/>
          </a:stretch>
        </p:blipFill>
        <p:spPr>
          <a:xfrm>
            <a:off x="2290623" y="2734056"/>
            <a:ext cx="7699145" cy="3483864"/>
          </a:xfrm>
          <a:prstGeom prst="rect">
            <a:avLst/>
          </a:prstGeom>
        </p:spPr>
      </p:pic>
    </p:spTree>
    <p:extLst>
      <p:ext uri="{BB962C8B-B14F-4D97-AF65-F5344CB8AC3E}">
        <p14:creationId xmlns:p14="http://schemas.microsoft.com/office/powerpoint/2010/main" val="1310665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B0FB1-24EF-F02B-57A1-24B9652940B0}"/>
              </a:ext>
            </a:extLst>
          </p:cNvPr>
          <p:cNvSpPr>
            <a:spLocks noGrp="1"/>
          </p:cNvSpPr>
          <p:nvPr>
            <p:ph type="title"/>
          </p:nvPr>
        </p:nvSpPr>
        <p:spPr>
          <a:xfrm>
            <a:off x="1008184" y="174032"/>
            <a:ext cx="10175631" cy="1111843"/>
          </a:xfrm>
        </p:spPr>
        <p:txBody>
          <a:bodyPr vert="horz" lIns="91440" tIns="45720" rIns="91440" bIns="45720" rtlCol="0" anchor="ctr">
            <a:normAutofit/>
          </a:bodyPr>
          <a:lstStyle/>
          <a:p>
            <a:pPr algn="ctr"/>
            <a:r>
              <a:rPr lang="en-US" sz="3700" kern="1200">
                <a:solidFill>
                  <a:schemeClr val="tx1"/>
                </a:solidFill>
                <a:latin typeface="+mj-lt"/>
                <a:ea typeface="+mj-ea"/>
                <a:cs typeface="+mj-cs"/>
              </a:rPr>
              <a:t>Table 1 design</a:t>
            </a:r>
            <a:br>
              <a:rPr lang="en-US" sz="3700" kern="1200">
                <a:solidFill>
                  <a:schemeClr val="tx1"/>
                </a:solidFill>
                <a:latin typeface="+mj-lt"/>
                <a:ea typeface="+mj-ea"/>
                <a:cs typeface="+mj-cs"/>
              </a:rPr>
            </a:br>
            <a:r>
              <a:rPr lang="en-US" sz="3700" b="1" kern="1200">
                <a:solidFill>
                  <a:schemeClr val="tx1"/>
                </a:solidFill>
                <a:latin typeface="+mj-lt"/>
                <a:ea typeface="+mj-ea"/>
                <a:cs typeface="+mj-cs"/>
              </a:rPr>
              <a:t>First year </a:t>
            </a:r>
          </a:p>
        </p:txBody>
      </p:sp>
      <p:graphicFrame>
        <p:nvGraphicFramePr>
          <p:cNvPr id="8" name="Table 8">
            <a:extLst>
              <a:ext uri="{FF2B5EF4-FFF2-40B4-BE49-F238E27FC236}">
                <a16:creationId xmlns:a16="http://schemas.microsoft.com/office/drawing/2014/main" id="{8BE881B1-BE98-5B6F-CA94-23D1338E732B}"/>
              </a:ext>
            </a:extLst>
          </p:cNvPr>
          <p:cNvGraphicFramePr>
            <a:graphicFrameLocks noGrp="1"/>
          </p:cNvGraphicFramePr>
          <p:nvPr>
            <p:ph idx="1"/>
            <p:extLst>
              <p:ext uri="{D42A27DB-BD31-4B8C-83A1-F6EECF244321}">
                <p14:modId xmlns:p14="http://schemas.microsoft.com/office/powerpoint/2010/main" val="2884145681"/>
              </p:ext>
            </p:extLst>
          </p:nvPr>
        </p:nvGraphicFramePr>
        <p:xfrm>
          <a:off x="1769954" y="2405149"/>
          <a:ext cx="8645998" cy="3899399"/>
        </p:xfrm>
        <a:graphic>
          <a:graphicData uri="http://schemas.openxmlformats.org/drawingml/2006/table">
            <a:tbl>
              <a:tblPr firstRow="1" bandRow="1">
                <a:tableStyleId>{5C22544A-7EE6-4342-B048-85BDC9FD1C3A}</a:tableStyleId>
              </a:tblPr>
              <a:tblGrid>
                <a:gridCol w="1558565">
                  <a:extLst>
                    <a:ext uri="{9D8B030D-6E8A-4147-A177-3AD203B41FA5}">
                      <a16:colId xmlns:a16="http://schemas.microsoft.com/office/drawing/2014/main" val="4212744338"/>
                    </a:ext>
                  </a:extLst>
                </a:gridCol>
                <a:gridCol w="1240176">
                  <a:extLst>
                    <a:ext uri="{9D8B030D-6E8A-4147-A177-3AD203B41FA5}">
                      <a16:colId xmlns:a16="http://schemas.microsoft.com/office/drawing/2014/main" val="1610043453"/>
                    </a:ext>
                  </a:extLst>
                </a:gridCol>
                <a:gridCol w="2644148">
                  <a:extLst>
                    <a:ext uri="{9D8B030D-6E8A-4147-A177-3AD203B41FA5}">
                      <a16:colId xmlns:a16="http://schemas.microsoft.com/office/drawing/2014/main" val="756945181"/>
                    </a:ext>
                  </a:extLst>
                </a:gridCol>
                <a:gridCol w="901276">
                  <a:extLst>
                    <a:ext uri="{9D8B030D-6E8A-4147-A177-3AD203B41FA5}">
                      <a16:colId xmlns:a16="http://schemas.microsoft.com/office/drawing/2014/main" val="2022140164"/>
                    </a:ext>
                  </a:extLst>
                </a:gridCol>
                <a:gridCol w="1141064">
                  <a:extLst>
                    <a:ext uri="{9D8B030D-6E8A-4147-A177-3AD203B41FA5}">
                      <a16:colId xmlns:a16="http://schemas.microsoft.com/office/drawing/2014/main" val="3666148997"/>
                    </a:ext>
                  </a:extLst>
                </a:gridCol>
                <a:gridCol w="1160769">
                  <a:extLst>
                    <a:ext uri="{9D8B030D-6E8A-4147-A177-3AD203B41FA5}">
                      <a16:colId xmlns:a16="http://schemas.microsoft.com/office/drawing/2014/main" val="692081377"/>
                    </a:ext>
                  </a:extLst>
                </a:gridCol>
              </a:tblGrid>
              <a:tr h="557057">
                <a:tc>
                  <a:txBody>
                    <a:bodyPr/>
                    <a:lstStyle/>
                    <a:p>
                      <a:r>
                        <a:rPr lang="en-GB" sz="1500">
                          <a:solidFill>
                            <a:schemeClr val="tx1"/>
                          </a:solidFill>
                        </a:rPr>
                        <a:t>Assessment type</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GB" sz="1500">
                          <a:solidFill>
                            <a:schemeClr val="tx1"/>
                          </a:solidFill>
                        </a:rPr>
                        <a:t>Unit number</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GB" sz="1500">
                          <a:solidFill>
                            <a:schemeClr val="tx1"/>
                          </a:solidFill>
                        </a:rPr>
                        <a:t>Unit name </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en-GB" sz="1500">
                          <a:solidFill>
                            <a:schemeClr val="tx1"/>
                          </a:solidFill>
                        </a:rPr>
                        <a:t>GLH</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en-GB" sz="1500">
                          <a:solidFill>
                            <a:schemeClr val="tx1"/>
                          </a:solidFill>
                        </a:rPr>
                        <a:t>Grade</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en-GB" sz="1500">
                          <a:solidFill>
                            <a:schemeClr val="tx1"/>
                          </a:solidFill>
                        </a:rPr>
                        <a:t>Points</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3229836312"/>
                  </a:ext>
                </a:extLst>
              </a:tr>
              <a:tr h="557057">
                <a:tc>
                  <a:txBody>
                    <a:bodyPr/>
                    <a:lstStyle/>
                    <a:p>
                      <a:r>
                        <a:rPr lang="en-GB" sz="1500"/>
                        <a:t>Mandatory </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6"/>
                    </a:solidFill>
                  </a:tcPr>
                </a:tc>
                <a:tc>
                  <a:txBody>
                    <a:bodyPr/>
                    <a:lstStyle/>
                    <a:p>
                      <a:r>
                        <a:rPr lang="en-GB" sz="1500"/>
                        <a:t>1</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6"/>
                    </a:solidFill>
                  </a:tcPr>
                </a:tc>
                <a:tc>
                  <a:txBody>
                    <a:bodyPr/>
                    <a:lstStyle/>
                    <a:p>
                      <a:r>
                        <a:rPr lang="en-GB" sz="1500"/>
                        <a:t>Information technology system </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6"/>
                    </a:solidFill>
                  </a:tcPr>
                </a:tc>
                <a:tc>
                  <a:txBody>
                    <a:bodyPr/>
                    <a:lstStyle/>
                    <a:p>
                      <a:pPr algn="ctr"/>
                      <a:r>
                        <a:rPr lang="en-GB" sz="1500"/>
                        <a:t>120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6"/>
                    </a:solidFill>
                  </a:tcPr>
                </a:tc>
                <a:tc>
                  <a:txBody>
                    <a:bodyPr/>
                    <a:lstStyle/>
                    <a:p>
                      <a:pPr algn="ctr"/>
                      <a:r>
                        <a:rPr lang="en-GB" sz="1500"/>
                        <a:t>M</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6"/>
                    </a:solidFill>
                  </a:tcPr>
                </a:tc>
                <a:tc>
                  <a:txBody>
                    <a:bodyPr/>
                    <a:lstStyle/>
                    <a:p>
                      <a:pPr algn="ctr"/>
                      <a:r>
                        <a:rPr lang="en-GB" sz="1500"/>
                        <a:t>20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6"/>
                    </a:solidFill>
                  </a:tcPr>
                </a:tc>
                <a:extLst>
                  <a:ext uri="{0D108BD9-81ED-4DB2-BD59-A6C34878D82A}">
                    <a16:rowId xmlns:a16="http://schemas.microsoft.com/office/drawing/2014/main" val="3931001422"/>
                  </a:ext>
                </a:extLst>
              </a:tr>
              <a:tr h="557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t>Mandatory </a:t>
                      </a:r>
                    </a:p>
                    <a:p>
                      <a:endParaRPr lang="en-GB" sz="1500"/>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r>
                        <a:rPr lang="en-GB" sz="1500"/>
                        <a:t>2</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r>
                        <a:rPr lang="en-GB" sz="1500"/>
                        <a:t>creating system to manage IT </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90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P</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9</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extLst>
                  <a:ext uri="{0D108BD9-81ED-4DB2-BD59-A6C34878D82A}">
                    <a16:rowId xmlns:a16="http://schemas.microsoft.com/office/drawing/2014/main" val="1263650222"/>
                  </a:ext>
                </a:extLst>
              </a:tr>
              <a:tr h="557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t>Mandatory </a:t>
                      </a:r>
                    </a:p>
                    <a:p>
                      <a:endParaRPr lang="en-GB" sz="1500"/>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r>
                        <a:rPr lang="en-GB" sz="1500"/>
                        <a:t>3</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r>
                        <a:rPr lang="en-GB" sz="1500"/>
                        <a:t>using social medai in business </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90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D</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24</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extLst>
                  <a:ext uri="{0D108BD9-81ED-4DB2-BD59-A6C34878D82A}">
                    <a16:rowId xmlns:a16="http://schemas.microsoft.com/office/drawing/2014/main" val="353240945"/>
                  </a:ext>
                </a:extLst>
              </a:tr>
              <a:tr h="557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t>Mandatory </a:t>
                      </a:r>
                    </a:p>
                    <a:p>
                      <a:endParaRPr lang="en-GB" sz="1500"/>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r>
                        <a:rPr lang="en-GB" sz="1500"/>
                        <a:t>4</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r>
                        <a:rPr lang="en-GB" sz="1500"/>
                        <a:t>programming</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90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M</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15</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extLst>
                  <a:ext uri="{0D108BD9-81ED-4DB2-BD59-A6C34878D82A}">
                    <a16:rowId xmlns:a16="http://schemas.microsoft.com/office/drawing/2014/main" val="4143181656"/>
                  </a:ext>
                </a:extLst>
              </a:tr>
              <a:tr h="557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t>Mandatory </a:t>
                      </a:r>
                    </a:p>
                    <a:p>
                      <a:endParaRPr lang="en-GB" sz="1500"/>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r>
                        <a:rPr lang="en-GB" sz="1500"/>
                        <a:t>5</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r>
                        <a:rPr lang="en-GB" sz="1500"/>
                        <a:t>data modelling </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60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M</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tc>
                  <a:txBody>
                    <a:bodyPr/>
                    <a:lstStyle/>
                    <a:p>
                      <a:pPr algn="ctr"/>
                      <a:r>
                        <a:rPr lang="en-GB" sz="1500"/>
                        <a:t>10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solidFill>
                  </a:tcPr>
                </a:tc>
                <a:extLst>
                  <a:ext uri="{0D108BD9-81ED-4DB2-BD59-A6C34878D82A}">
                    <a16:rowId xmlns:a16="http://schemas.microsoft.com/office/drawing/2014/main" val="2850075430"/>
                  </a:ext>
                </a:extLst>
              </a:tr>
              <a:tr h="557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t>Mandatory </a:t>
                      </a:r>
                    </a:p>
                    <a:p>
                      <a:endParaRPr lang="en-GB" sz="1500"/>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solidFill>
                  </a:tcPr>
                </a:tc>
                <a:tc>
                  <a:txBody>
                    <a:bodyPr/>
                    <a:lstStyle/>
                    <a:p>
                      <a:r>
                        <a:rPr lang="en-GB" sz="1500"/>
                        <a:t>6</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solidFill>
                  </a:tcPr>
                </a:tc>
                <a:tc>
                  <a:txBody>
                    <a:bodyPr/>
                    <a:lstStyle/>
                    <a:p>
                      <a:r>
                        <a:rPr lang="en-GB" sz="1500"/>
                        <a:t>website development </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solidFill>
                  </a:tcPr>
                </a:tc>
                <a:tc>
                  <a:txBody>
                    <a:bodyPr/>
                    <a:lstStyle/>
                    <a:p>
                      <a:pPr algn="ctr"/>
                      <a:r>
                        <a:rPr lang="en-GB" sz="1500"/>
                        <a:t>60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solidFill>
                  </a:tcPr>
                </a:tc>
                <a:tc>
                  <a:txBody>
                    <a:bodyPr/>
                    <a:lstStyle/>
                    <a:p>
                      <a:pPr algn="ctr"/>
                      <a:r>
                        <a:rPr lang="en-GB" sz="1500"/>
                        <a:t>M</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solidFill>
                  </a:tcPr>
                </a:tc>
                <a:tc>
                  <a:txBody>
                    <a:bodyPr/>
                    <a:lstStyle/>
                    <a:p>
                      <a:pPr algn="ctr"/>
                      <a:r>
                        <a:rPr lang="en-GB" sz="1500"/>
                        <a:t>10</a:t>
                      </a:r>
                    </a:p>
                  </a:txBody>
                  <a:tcPr marL="73691" marR="73691" marT="36845" marB="3684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solidFill>
                  </a:tcPr>
                </a:tc>
                <a:extLst>
                  <a:ext uri="{0D108BD9-81ED-4DB2-BD59-A6C34878D82A}">
                    <a16:rowId xmlns:a16="http://schemas.microsoft.com/office/drawing/2014/main" val="1087963331"/>
                  </a:ext>
                </a:extLst>
              </a:tr>
            </a:tbl>
          </a:graphicData>
        </a:graphic>
      </p:graphicFrame>
      <p:sp>
        <p:nvSpPr>
          <p:cNvPr id="9" name="TextBox 8">
            <a:extLst>
              <a:ext uri="{FF2B5EF4-FFF2-40B4-BE49-F238E27FC236}">
                <a16:creationId xmlns:a16="http://schemas.microsoft.com/office/drawing/2014/main" id="{8EBC243E-CBF7-9189-6B14-BA83B822C292}"/>
              </a:ext>
            </a:extLst>
          </p:cNvPr>
          <p:cNvSpPr txBox="1"/>
          <p:nvPr/>
        </p:nvSpPr>
        <p:spPr>
          <a:xfrm>
            <a:off x="1008184" y="1459907"/>
            <a:ext cx="10175630" cy="767904"/>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1600"/>
              <a:t>This table is for BETC Level three Diploma First year, In this table in the Grade section I have created the dropdown menu which is include different grades such as:,</a:t>
            </a:r>
            <a:r>
              <a:rPr lang="en-US" sz="1600" err="1"/>
              <a:t>U,N,P,D,It</a:t>
            </a:r>
            <a:r>
              <a:rPr lang="en-US" sz="1600"/>
              <a:t> means you can use different Grades and can get different UCAS and Total points.</a:t>
            </a:r>
          </a:p>
        </p:txBody>
      </p:sp>
    </p:spTree>
    <p:extLst>
      <p:ext uri="{BB962C8B-B14F-4D97-AF65-F5344CB8AC3E}">
        <p14:creationId xmlns:p14="http://schemas.microsoft.com/office/powerpoint/2010/main" val="392927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50FD4-1E4C-4648-C560-23DF809D45E2}"/>
              </a:ext>
            </a:extLst>
          </p:cNvPr>
          <p:cNvSpPr>
            <a:spLocks noGrp="1"/>
          </p:cNvSpPr>
          <p:nvPr>
            <p:ph type="title"/>
          </p:nvPr>
        </p:nvSpPr>
        <p:spPr>
          <a:xfrm>
            <a:off x="1008184" y="174032"/>
            <a:ext cx="10175631" cy="1111843"/>
          </a:xfrm>
        </p:spPr>
        <p:txBody>
          <a:bodyPr vert="horz" lIns="91440" tIns="45720" rIns="91440" bIns="45720" rtlCol="0" anchor="ctr">
            <a:normAutofit/>
          </a:bodyPr>
          <a:lstStyle/>
          <a:p>
            <a:pPr algn="ctr"/>
            <a:r>
              <a:rPr lang="en-US" sz="3700" kern="1200">
                <a:solidFill>
                  <a:schemeClr val="tx1"/>
                </a:solidFill>
                <a:latin typeface="+mj-lt"/>
                <a:ea typeface="+mj-ea"/>
                <a:cs typeface="+mj-cs"/>
              </a:rPr>
              <a:t>Table 2 designs</a:t>
            </a:r>
            <a:br>
              <a:rPr lang="en-US" sz="3700" kern="1200">
                <a:solidFill>
                  <a:schemeClr val="tx1"/>
                </a:solidFill>
                <a:latin typeface="+mj-lt"/>
                <a:ea typeface="+mj-ea"/>
                <a:cs typeface="+mj-cs"/>
              </a:rPr>
            </a:br>
            <a:r>
              <a:rPr lang="en-US" sz="3700" b="1" kern="1200">
                <a:solidFill>
                  <a:schemeClr val="tx1"/>
                </a:solidFill>
                <a:latin typeface="+mj-lt"/>
                <a:ea typeface="+mj-ea"/>
                <a:cs typeface="+mj-cs"/>
              </a:rPr>
              <a:t>second year </a:t>
            </a:r>
          </a:p>
        </p:txBody>
      </p:sp>
      <p:graphicFrame>
        <p:nvGraphicFramePr>
          <p:cNvPr id="4" name="Table 4">
            <a:extLst>
              <a:ext uri="{FF2B5EF4-FFF2-40B4-BE49-F238E27FC236}">
                <a16:creationId xmlns:a16="http://schemas.microsoft.com/office/drawing/2014/main" id="{70CE7DFC-3317-C4CB-E5BA-EACEF6430E19}"/>
              </a:ext>
            </a:extLst>
          </p:cNvPr>
          <p:cNvGraphicFramePr>
            <a:graphicFrameLocks noGrp="1"/>
          </p:cNvGraphicFramePr>
          <p:nvPr>
            <p:ph idx="1"/>
            <p:extLst>
              <p:ext uri="{D42A27DB-BD31-4B8C-83A1-F6EECF244321}">
                <p14:modId xmlns:p14="http://schemas.microsoft.com/office/powerpoint/2010/main" val="3007277636"/>
              </p:ext>
            </p:extLst>
          </p:nvPr>
        </p:nvGraphicFramePr>
        <p:xfrm>
          <a:off x="1081116" y="2405149"/>
          <a:ext cx="10023672" cy="3899394"/>
        </p:xfrm>
        <a:graphic>
          <a:graphicData uri="http://schemas.openxmlformats.org/drawingml/2006/table">
            <a:tbl>
              <a:tblPr firstRow="1" bandRow="1">
                <a:tableStyleId>{5C22544A-7EE6-4342-B048-85BDC9FD1C3A}</a:tableStyleId>
              </a:tblPr>
              <a:tblGrid>
                <a:gridCol w="2014743">
                  <a:extLst>
                    <a:ext uri="{9D8B030D-6E8A-4147-A177-3AD203B41FA5}">
                      <a16:colId xmlns:a16="http://schemas.microsoft.com/office/drawing/2014/main" val="2037731220"/>
                    </a:ext>
                  </a:extLst>
                </a:gridCol>
                <a:gridCol w="1798677">
                  <a:extLst>
                    <a:ext uri="{9D8B030D-6E8A-4147-A177-3AD203B41FA5}">
                      <a16:colId xmlns:a16="http://schemas.microsoft.com/office/drawing/2014/main" val="541590466"/>
                    </a:ext>
                  </a:extLst>
                </a:gridCol>
                <a:gridCol w="2361624">
                  <a:extLst>
                    <a:ext uri="{9D8B030D-6E8A-4147-A177-3AD203B41FA5}">
                      <a16:colId xmlns:a16="http://schemas.microsoft.com/office/drawing/2014/main" val="63544883"/>
                    </a:ext>
                  </a:extLst>
                </a:gridCol>
                <a:gridCol w="1047807">
                  <a:extLst>
                    <a:ext uri="{9D8B030D-6E8A-4147-A177-3AD203B41FA5}">
                      <a16:colId xmlns:a16="http://schemas.microsoft.com/office/drawing/2014/main" val="16870521"/>
                    </a:ext>
                  </a:extLst>
                </a:gridCol>
                <a:gridCol w="1345732">
                  <a:extLst>
                    <a:ext uri="{9D8B030D-6E8A-4147-A177-3AD203B41FA5}">
                      <a16:colId xmlns:a16="http://schemas.microsoft.com/office/drawing/2014/main" val="1075622311"/>
                    </a:ext>
                  </a:extLst>
                </a:gridCol>
                <a:gridCol w="1455089">
                  <a:extLst>
                    <a:ext uri="{9D8B030D-6E8A-4147-A177-3AD203B41FA5}">
                      <a16:colId xmlns:a16="http://schemas.microsoft.com/office/drawing/2014/main" val="1348548910"/>
                    </a:ext>
                  </a:extLst>
                </a:gridCol>
              </a:tblGrid>
              <a:tr h="380607">
                <a:tc>
                  <a:txBody>
                    <a:bodyPr/>
                    <a:lstStyle/>
                    <a:p>
                      <a:r>
                        <a:rPr lang="en-GB" sz="1800">
                          <a:solidFill>
                            <a:schemeClr val="tx1"/>
                          </a:solidFill>
                        </a:rPr>
                        <a:t>Assessment type </a:t>
                      </a:r>
                    </a:p>
                  </a:txBody>
                  <a:tcPr marL="69311" marR="69311" marT="34656" marB="34656">
                    <a:lnB w="12700" cap="flat" cmpd="sng" algn="ctr">
                      <a:solidFill>
                        <a:schemeClr val="tx1"/>
                      </a:solidFill>
                      <a:prstDash val="solid"/>
                      <a:round/>
                      <a:headEnd type="none" w="med" len="med"/>
                      <a:tailEnd type="none" w="med" len="med"/>
                    </a:lnB>
                    <a:solidFill>
                      <a:srgbClr val="FFFF00"/>
                    </a:solidFill>
                  </a:tcPr>
                </a:tc>
                <a:tc>
                  <a:txBody>
                    <a:bodyPr/>
                    <a:lstStyle/>
                    <a:p>
                      <a:r>
                        <a:rPr lang="en-GB" sz="1800">
                          <a:solidFill>
                            <a:schemeClr val="tx1"/>
                          </a:solidFill>
                        </a:rPr>
                        <a:t>Unit numbers </a:t>
                      </a:r>
                    </a:p>
                  </a:txBody>
                  <a:tcPr marL="69311" marR="69311" marT="34656" marB="34656">
                    <a:lnB w="12700" cap="flat" cmpd="sng" algn="ctr">
                      <a:solidFill>
                        <a:schemeClr val="tx1"/>
                      </a:solidFill>
                      <a:prstDash val="solid"/>
                      <a:round/>
                      <a:headEnd type="none" w="med" len="med"/>
                      <a:tailEnd type="none" w="med" len="med"/>
                    </a:lnB>
                    <a:solidFill>
                      <a:srgbClr val="FFFF00"/>
                    </a:solidFill>
                  </a:tcPr>
                </a:tc>
                <a:tc>
                  <a:txBody>
                    <a:bodyPr/>
                    <a:lstStyle/>
                    <a:p>
                      <a:r>
                        <a:rPr lang="en-GB" sz="1800">
                          <a:solidFill>
                            <a:schemeClr val="tx1"/>
                          </a:solidFill>
                        </a:rPr>
                        <a:t>unit name</a:t>
                      </a:r>
                    </a:p>
                  </a:txBody>
                  <a:tcPr marL="69311" marR="69311" marT="34656" marB="34656">
                    <a:lnB w="12700" cap="flat" cmpd="sng" algn="ctr">
                      <a:solidFill>
                        <a:schemeClr val="tx1"/>
                      </a:solidFill>
                      <a:prstDash val="solid"/>
                      <a:round/>
                      <a:headEnd type="none" w="med" len="med"/>
                      <a:tailEnd type="none" w="med" len="med"/>
                    </a:lnB>
                    <a:solidFill>
                      <a:srgbClr val="FFFF00"/>
                    </a:solidFill>
                  </a:tcPr>
                </a:tc>
                <a:tc>
                  <a:txBody>
                    <a:bodyPr/>
                    <a:lstStyle/>
                    <a:p>
                      <a:pPr algn="ctr"/>
                      <a:r>
                        <a:rPr lang="en-GB" sz="1800">
                          <a:solidFill>
                            <a:schemeClr val="tx1"/>
                          </a:solidFill>
                        </a:rPr>
                        <a:t>GLH</a:t>
                      </a:r>
                    </a:p>
                  </a:txBody>
                  <a:tcPr marL="69311" marR="69311" marT="34656" marB="34656">
                    <a:lnB w="12700" cap="flat" cmpd="sng" algn="ctr">
                      <a:solidFill>
                        <a:schemeClr val="tx1"/>
                      </a:solidFill>
                      <a:prstDash val="solid"/>
                      <a:round/>
                      <a:headEnd type="none" w="med" len="med"/>
                      <a:tailEnd type="none" w="med" len="med"/>
                    </a:lnB>
                    <a:solidFill>
                      <a:srgbClr val="FFFF00"/>
                    </a:solidFill>
                  </a:tcPr>
                </a:tc>
                <a:tc>
                  <a:txBody>
                    <a:bodyPr/>
                    <a:lstStyle/>
                    <a:p>
                      <a:pPr algn="ctr"/>
                      <a:r>
                        <a:rPr lang="en-GB" sz="1800">
                          <a:solidFill>
                            <a:schemeClr val="tx1"/>
                          </a:solidFill>
                        </a:rPr>
                        <a:t>Grade</a:t>
                      </a:r>
                    </a:p>
                  </a:txBody>
                  <a:tcPr marL="69311" marR="69311" marT="34656" marB="34656">
                    <a:lnB w="12700" cap="flat" cmpd="sng" algn="ctr">
                      <a:solidFill>
                        <a:schemeClr val="tx1"/>
                      </a:solidFill>
                      <a:prstDash val="solid"/>
                      <a:round/>
                      <a:headEnd type="none" w="med" len="med"/>
                      <a:tailEnd type="none" w="med" len="med"/>
                    </a:lnB>
                    <a:solidFill>
                      <a:srgbClr val="FFFF00"/>
                    </a:solidFill>
                  </a:tcPr>
                </a:tc>
                <a:tc>
                  <a:txBody>
                    <a:bodyPr/>
                    <a:lstStyle/>
                    <a:p>
                      <a:pPr algn="ctr"/>
                      <a:r>
                        <a:rPr lang="en-GB" sz="1800">
                          <a:solidFill>
                            <a:schemeClr val="tx1"/>
                          </a:solidFill>
                        </a:rPr>
                        <a:t>Points </a:t>
                      </a:r>
                    </a:p>
                  </a:txBody>
                  <a:tcPr marL="69311" marR="69311" marT="34656" marB="34656">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3508089336"/>
                  </a:ext>
                </a:extLst>
              </a:tr>
              <a:tr h="319569">
                <a:tc>
                  <a:txBody>
                    <a:bodyPr/>
                    <a:lstStyle/>
                    <a:p>
                      <a:r>
                        <a:rPr lang="en-GB" sz="1400">
                          <a:solidFill>
                            <a:schemeClr val="tx1"/>
                          </a:solidFill>
                        </a:rPr>
                        <a:t>Mandatory </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0B050"/>
                    </a:solidFill>
                  </a:tcPr>
                </a:tc>
                <a:tc>
                  <a:txBody>
                    <a:bodyPr/>
                    <a:lstStyle/>
                    <a:p>
                      <a:pPr algn="ctr"/>
                      <a:r>
                        <a:rPr lang="en-GB" sz="1400">
                          <a:solidFill>
                            <a:schemeClr val="tx1"/>
                          </a:solidFill>
                        </a:rPr>
                        <a:t>9</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0B050"/>
                    </a:solidFill>
                  </a:tcPr>
                </a:tc>
                <a:tc>
                  <a:txBody>
                    <a:bodyPr/>
                    <a:lstStyle/>
                    <a:p>
                      <a:r>
                        <a:rPr lang="en-GB" sz="1400">
                          <a:solidFill>
                            <a:schemeClr val="tx1"/>
                          </a:solidFill>
                        </a:rPr>
                        <a:t>Project Management</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0B050"/>
                    </a:solidFill>
                  </a:tcPr>
                </a:tc>
                <a:tc>
                  <a:txBody>
                    <a:bodyPr/>
                    <a:lstStyle/>
                    <a:p>
                      <a:pPr algn="ctr"/>
                      <a:r>
                        <a:rPr lang="en-GB" sz="1400">
                          <a:solidFill>
                            <a:schemeClr val="tx1"/>
                          </a:solidFill>
                        </a:rPr>
                        <a:t>90</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0B050"/>
                    </a:solidFill>
                  </a:tcPr>
                </a:tc>
                <a:tc>
                  <a:txBody>
                    <a:bodyPr/>
                    <a:lstStyle/>
                    <a:p>
                      <a:pPr algn="ctr"/>
                      <a:r>
                        <a:rPr lang="en-GB" sz="1400">
                          <a:solidFill>
                            <a:schemeClr val="tx1"/>
                          </a:solidFill>
                        </a:rPr>
                        <a:t>D</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0B050"/>
                    </a:solidFill>
                  </a:tcPr>
                </a:tc>
                <a:tc>
                  <a:txBody>
                    <a:bodyPr/>
                    <a:lstStyle/>
                    <a:p>
                      <a:pPr algn="ctr"/>
                      <a:r>
                        <a:rPr lang="en-GB" sz="1400">
                          <a:solidFill>
                            <a:schemeClr val="tx1"/>
                          </a:solidFill>
                        </a:rPr>
                        <a:t>24</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00B050"/>
                    </a:solidFill>
                  </a:tcPr>
                </a:tc>
                <a:extLst>
                  <a:ext uri="{0D108BD9-81ED-4DB2-BD59-A6C34878D82A}">
                    <a16:rowId xmlns:a16="http://schemas.microsoft.com/office/drawing/2014/main" val="162562513"/>
                  </a:ext>
                </a:extLst>
              </a:tr>
              <a:tr h="5332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solidFill>
                            <a:schemeClr val="tx1"/>
                          </a:solidFill>
                        </a:rPr>
                        <a:t>Mandatory</a:t>
                      </a:r>
                      <a:r>
                        <a:rPr lang="en-GB" sz="1400">
                          <a:solidFill>
                            <a:schemeClr val="tx1"/>
                          </a:solidFill>
                        </a:rPr>
                        <a:t> </a:t>
                      </a:r>
                    </a:p>
                    <a:p>
                      <a:endParaRPr lang="en-GB" sz="1400">
                        <a:solidFill>
                          <a:schemeClr val="tx1"/>
                        </a:solidFill>
                      </a:endParaRP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11</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r>
                        <a:rPr lang="en-GB" sz="1400">
                          <a:solidFill>
                            <a:schemeClr val="tx1"/>
                          </a:solidFill>
                        </a:rPr>
                        <a:t>Cyber security </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120</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D</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32</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extLst>
                  <a:ext uri="{0D108BD9-81ED-4DB2-BD59-A6C34878D82A}">
                    <a16:rowId xmlns:a16="http://schemas.microsoft.com/office/drawing/2014/main" val="4023083729"/>
                  </a:ext>
                </a:extLst>
              </a:tr>
              <a:tr h="5332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solidFill>
                            <a:schemeClr val="tx1"/>
                          </a:solidFill>
                        </a:rPr>
                        <a:t>Mandatory </a:t>
                      </a:r>
                    </a:p>
                    <a:p>
                      <a:endParaRPr lang="en-GB" sz="1400">
                        <a:solidFill>
                          <a:schemeClr val="tx1"/>
                        </a:solidFill>
                      </a:endParaRP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14</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r>
                        <a:rPr lang="en-GB" sz="1400">
                          <a:solidFill>
                            <a:schemeClr val="tx1"/>
                          </a:solidFill>
                        </a:rPr>
                        <a:t>IT Service Delivery</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120</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D</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32</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extLst>
                  <a:ext uri="{0D108BD9-81ED-4DB2-BD59-A6C34878D82A}">
                    <a16:rowId xmlns:a16="http://schemas.microsoft.com/office/drawing/2014/main" val="1365131204"/>
                  </a:ext>
                </a:extLst>
              </a:tr>
              <a:tr h="5332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solidFill>
                            <a:schemeClr val="tx1"/>
                          </a:solidFill>
                        </a:rPr>
                        <a:t>Mandatory </a:t>
                      </a:r>
                    </a:p>
                    <a:p>
                      <a:endParaRPr lang="en-GB" sz="1400">
                        <a:solidFill>
                          <a:schemeClr val="tx1"/>
                        </a:solidFill>
                      </a:endParaRP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16</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r>
                        <a:rPr lang="en-GB" sz="1400">
                          <a:solidFill>
                            <a:schemeClr val="tx1"/>
                          </a:solidFill>
                        </a:rPr>
                        <a:t>Cloud storage</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60</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D</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16</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extLst>
                  <a:ext uri="{0D108BD9-81ED-4DB2-BD59-A6C34878D82A}">
                    <a16:rowId xmlns:a16="http://schemas.microsoft.com/office/drawing/2014/main" val="1120220010"/>
                  </a:ext>
                </a:extLst>
              </a:tr>
              <a:tr h="5332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solidFill>
                            <a:schemeClr val="tx1"/>
                          </a:solidFill>
                        </a:rPr>
                        <a:t>Mandatory </a:t>
                      </a:r>
                    </a:p>
                    <a:p>
                      <a:endParaRPr lang="en-GB" sz="1400">
                        <a:solidFill>
                          <a:schemeClr val="tx1"/>
                        </a:solidFill>
                      </a:endParaRP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17</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r>
                        <a:rPr lang="en-GB" sz="1400">
                          <a:solidFill>
                            <a:schemeClr val="tx1"/>
                          </a:solidFill>
                        </a:rPr>
                        <a:t>2D+3D graphics </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60</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D</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16</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extLst>
                  <a:ext uri="{0D108BD9-81ED-4DB2-BD59-A6C34878D82A}">
                    <a16:rowId xmlns:a16="http://schemas.microsoft.com/office/drawing/2014/main" val="1492093914"/>
                  </a:ext>
                </a:extLst>
              </a:tr>
              <a:tr h="5332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solidFill>
                            <a:schemeClr val="tx1"/>
                          </a:solidFill>
                        </a:rPr>
                        <a:t>Mandatory </a:t>
                      </a:r>
                    </a:p>
                    <a:p>
                      <a:endParaRPr lang="en-GB" sz="1400">
                        <a:solidFill>
                          <a:schemeClr val="tx1"/>
                        </a:solidFill>
                      </a:endParaRP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18</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B050"/>
                    </a:solidFill>
                  </a:tcPr>
                </a:tc>
                <a:tc>
                  <a:txBody>
                    <a:bodyPr/>
                    <a:lstStyle/>
                    <a:p>
                      <a:r>
                        <a:rPr lang="en-GB" sz="1400">
                          <a:solidFill>
                            <a:schemeClr val="tx1"/>
                          </a:solidFill>
                        </a:rPr>
                        <a:t>Animation </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60</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D</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tc>
                  <a:txBody>
                    <a:bodyPr/>
                    <a:lstStyle/>
                    <a:p>
                      <a:pPr algn="ctr"/>
                      <a:r>
                        <a:rPr lang="en-GB" sz="1400">
                          <a:solidFill>
                            <a:schemeClr val="tx1"/>
                          </a:solidFill>
                        </a:rPr>
                        <a:t>16</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B050"/>
                    </a:solidFill>
                  </a:tcPr>
                </a:tc>
                <a:extLst>
                  <a:ext uri="{0D108BD9-81ED-4DB2-BD59-A6C34878D82A}">
                    <a16:rowId xmlns:a16="http://schemas.microsoft.com/office/drawing/2014/main" val="3021987707"/>
                  </a:ext>
                </a:extLst>
              </a:tr>
              <a:tr h="5332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solidFill>
                            <a:schemeClr val="tx1"/>
                          </a:solidFill>
                        </a:rPr>
                        <a:t>Mandatory </a:t>
                      </a:r>
                    </a:p>
                    <a:p>
                      <a:endParaRPr lang="en-GB" sz="1400">
                        <a:solidFill>
                          <a:schemeClr val="tx1"/>
                        </a:solidFill>
                      </a:endParaRP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B050"/>
                    </a:solidFill>
                  </a:tcPr>
                </a:tc>
                <a:tc>
                  <a:txBody>
                    <a:bodyPr/>
                    <a:lstStyle/>
                    <a:p>
                      <a:pPr algn="ctr"/>
                      <a:r>
                        <a:rPr lang="en-GB" sz="1400">
                          <a:solidFill>
                            <a:schemeClr val="tx1"/>
                          </a:solidFill>
                        </a:rPr>
                        <a:t>19</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r>
                        <a:rPr lang="en-GB" sz="1400">
                          <a:solidFill>
                            <a:schemeClr val="tx1"/>
                          </a:solidFill>
                        </a:rPr>
                        <a:t>Internet of things</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B050"/>
                    </a:solidFill>
                  </a:tcPr>
                </a:tc>
                <a:tc>
                  <a:txBody>
                    <a:bodyPr/>
                    <a:lstStyle/>
                    <a:p>
                      <a:pPr algn="ctr"/>
                      <a:r>
                        <a:rPr lang="en-GB" sz="1400">
                          <a:solidFill>
                            <a:schemeClr val="tx1"/>
                          </a:solidFill>
                        </a:rPr>
                        <a:t>60</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B050"/>
                    </a:solidFill>
                  </a:tcPr>
                </a:tc>
                <a:tc>
                  <a:txBody>
                    <a:bodyPr/>
                    <a:lstStyle/>
                    <a:p>
                      <a:pPr algn="ctr"/>
                      <a:r>
                        <a:rPr lang="en-GB" sz="1400">
                          <a:solidFill>
                            <a:schemeClr val="tx1"/>
                          </a:solidFill>
                        </a:rPr>
                        <a:t>D</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B050"/>
                    </a:solidFill>
                  </a:tcPr>
                </a:tc>
                <a:tc>
                  <a:txBody>
                    <a:bodyPr/>
                    <a:lstStyle/>
                    <a:p>
                      <a:pPr algn="ctr"/>
                      <a:r>
                        <a:rPr lang="en-GB" sz="1400">
                          <a:solidFill>
                            <a:schemeClr val="tx1"/>
                          </a:solidFill>
                        </a:rPr>
                        <a:t>16</a:t>
                      </a:r>
                    </a:p>
                  </a:txBody>
                  <a:tcPr marL="69311" marR="69311" marT="34656" marB="346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2782062008"/>
                  </a:ext>
                </a:extLst>
              </a:tr>
            </a:tbl>
          </a:graphicData>
        </a:graphic>
      </p:graphicFrame>
      <p:sp>
        <p:nvSpPr>
          <p:cNvPr id="5" name="TextBox 4">
            <a:extLst>
              <a:ext uri="{FF2B5EF4-FFF2-40B4-BE49-F238E27FC236}">
                <a16:creationId xmlns:a16="http://schemas.microsoft.com/office/drawing/2014/main" id="{18A3AFC5-2CEE-F468-6818-7875C2CBA8FC}"/>
              </a:ext>
            </a:extLst>
          </p:cNvPr>
          <p:cNvSpPr txBox="1"/>
          <p:nvPr/>
        </p:nvSpPr>
        <p:spPr>
          <a:xfrm>
            <a:off x="1008184" y="1459907"/>
            <a:ext cx="10175630" cy="767904"/>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1700"/>
              <a:t>This is a table design for year 2 BETC level 3 diploma, in this table I also created the dropdown menu in the Grade section by which we can select different Grades and can get different results and UCAS and Total points.</a:t>
            </a:r>
          </a:p>
        </p:txBody>
      </p:sp>
    </p:spTree>
    <p:extLst>
      <p:ext uri="{BB962C8B-B14F-4D97-AF65-F5344CB8AC3E}">
        <p14:creationId xmlns:p14="http://schemas.microsoft.com/office/powerpoint/2010/main" val="3881010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C685B-0928-41ED-7148-8AB5BA9CFA4B}"/>
              </a:ext>
            </a:extLst>
          </p:cNvPr>
          <p:cNvSpPr>
            <a:spLocks noGrp="1"/>
          </p:cNvSpPr>
          <p:nvPr>
            <p:ph type="title"/>
          </p:nvPr>
        </p:nvSpPr>
        <p:spPr>
          <a:xfrm>
            <a:off x="1008184" y="174032"/>
            <a:ext cx="10175631" cy="1111843"/>
          </a:xfrm>
        </p:spPr>
        <p:txBody>
          <a:bodyPr vert="horz" lIns="91440" tIns="45720" rIns="91440" bIns="45720" rtlCol="0" anchor="ctr">
            <a:normAutofit/>
          </a:bodyPr>
          <a:lstStyle/>
          <a:p>
            <a:pPr algn="ctr"/>
            <a:r>
              <a:rPr lang="en-US" sz="3700" kern="1200">
                <a:solidFill>
                  <a:schemeClr val="tx1"/>
                </a:solidFill>
                <a:latin typeface="+mj-lt"/>
                <a:ea typeface="+mj-ea"/>
                <a:cs typeface="+mj-cs"/>
              </a:rPr>
              <a:t>Table 3 designs</a:t>
            </a:r>
            <a:br>
              <a:rPr lang="en-US" sz="3700" kern="1200">
                <a:solidFill>
                  <a:schemeClr val="tx1"/>
                </a:solidFill>
                <a:latin typeface="+mj-lt"/>
                <a:ea typeface="+mj-ea"/>
                <a:cs typeface="+mj-cs"/>
              </a:rPr>
            </a:br>
            <a:r>
              <a:rPr lang="en-US" sz="3700" kern="1200">
                <a:solidFill>
                  <a:schemeClr val="tx1"/>
                </a:solidFill>
                <a:latin typeface="+mj-lt"/>
                <a:ea typeface="+mj-ea"/>
                <a:cs typeface="+mj-cs"/>
              </a:rPr>
              <a:t>Extended</a:t>
            </a:r>
          </a:p>
        </p:txBody>
      </p:sp>
      <p:graphicFrame>
        <p:nvGraphicFramePr>
          <p:cNvPr id="5" name="Table 5">
            <a:extLst>
              <a:ext uri="{FF2B5EF4-FFF2-40B4-BE49-F238E27FC236}">
                <a16:creationId xmlns:a16="http://schemas.microsoft.com/office/drawing/2014/main" id="{345573C5-5B40-D77D-25FB-5027F7FACE0F}"/>
              </a:ext>
            </a:extLst>
          </p:cNvPr>
          <p:cNvGraphicFramePr>
            <a:graphicFrameLocks noGrp="1"/>
          </p:cNvGraphicFramePr>
          <p:nvPr>
            <p:ph idx="1"/>
            <p:extLst>
              <p:ext uri="{D42A27DB-BD31-4B8C-83A1-F6EECF244321}">
                <p14:modId xmlns:p14="http://schemas.microsoft.com/office/powerpoint/2010/main" val="3800216270"/>
              </p:ext>
            </p:extLst>
          </p:nvPr>
        </p:nvGraphicFramePr>
        <p:xfrm>
          <a:off x="3809095" y="2405149"/>
          <a:ext cx="4567714" cy="3899400"/>
        </p:xfrm>
        <a:graphic>
          <a:graphicData uri="http://schemas.openxmlformats.org/drawingml/2006/table">
            <a:tbl>
              <a:tblPr firstRow="1" bandRow="1">
                <a:tableStyleId>{5C22544A-7EE6-4342-B048-85BDC9FD1C3A}</a:tableStyleId>
              </a:tblPr>
              <a:tblGrid>
                <a:gridCol w="2207385">
                  <a:extLst>
                    <a:ext uri="{9D8B030D-6E8A-4147-A177-3AD203B41FA5}">
                      <a16:colId xmlns:a16="http://schemas.microsoft.com/office/drawing/2014/main" val="3894366032"/>
                    </a:ext>
                  </a:extLst>
                </a:gridCol>
                <a:gridCol w="2360329">
                  <a:extLst>
                    <a:ext uri="{9D8B030D-6E8A-4147-A177-3AD203B41FA5}">
                      <a16:colId xmlns:a16="http://schemas.microsoft.com/office/drawing/2014/main" val="2401922909"/>
                    </a:ext>
                  </a:extLst>
                </a:gridCol>
              </a:tblGrid>
              <a:tr h="324950">
                <a:tc>
                  <a:txBody>
                    <a:bodyPr/>
                    <a:lstStyle/>
                    <a:p>
                      <a:pPr algn="ctr"/>
                      <a:r>
                        <a:rPr lang="en-GB" sz="1500">
                          <a:solidFill>
                            <a:schemeClr val="tx1"/>
                          </a:solidFill>
                        </a:rPr>
                        <a:t>Points</a:t>
                      </a:r>
                    </a:p>
                  </a:txBody>
                  <a:tcPr marL="73852" marR="73852" marT="36926" marB="36926">
                    <a:solidFill>
                      <a:srgbClr val="FFFF00"/>
                    </a:solidFill>
                  </a:tcPr>
                </a:tc>
                <a:tc>
                  <a:txBody>
                    <a:bodyPr/>
                    <a:lstStyle/>
                    <a:p>
                      <a:pPr algn="ctr"/>
                      <a:r>
                        <a:rPr lang="en-GB" sz="1500">
                          <a:solidFill>
                            <a:schemeClr val="tx1"/>
                          </a:solidFill>
                        </a:rPr>
                        <a:t>Grade </a:t>
                      </a:r>
                    </a:p>
                  </a:txBody>
                  <a:tcPr marL="73852" marR="73852" marT="36926" marB="36926">
                    <a:solidFill>
                      <a:srgbClr val="FFFF00"/>
                    </a:solidFill>
                  </a:tcPr>
                </a:tc>
                <a:extLst>
                  <a:ext uri="{0D108BD9-81ED-4DB2-BD59-A6C34878D82A}">
                    <a16:rowId xmlns:a16="http://schemas.microsoft.com/office/drawing/2014/main" val="1642168403"/>
                  </a:ext>
                </a:extLst>
              </a:tr>
              <a:tr h="324950">
                <a:tc>
                  <a:txBody>
                    <a:bodyPr/>
                    <a:lstStyle/>
                    <a:p>
                      <a:pPr algn="ctr"/>
                      <a:r>
                        <a:rPr lang="en-GB" sz="1500">
                          <a:solidFill>
                            <a:schemeClr val="tx1"/>
                          </a:solidFill>
                        </a:rPr>
                        <a:t>0</a:t>
                      </a:r>
                    </a:p>
                  </a:txBody>
                  <a:tcPr marL="73852" marR="73852" marT="36926" marB="36926">
                    <a:solidFill>
                      <a:schemeClr val="accent6"/>
                    </a:solidFill>
                  </a:tcPr>
                </a:tc>
                <a:tc>
                  <a:txBody>
                    <a:bodyPr/>
                    <a:lstStyle/>
                    <a:p>
                      <a:pPr algn="ctr"/>
                      <a:r>
                        <a:rPr lang="en-GB" sz="1500">
                          <a:solidFill>
                            <a:schemeClr val="tx1"/>
                          </a:solidFill>
                        </a:rPr>
                        <a:t>U</a:t>
                      </a:r>
                    </a:p>
                  </a:txBody>
                  <a:tcPr marL="73852" marR="73852" marT="36926" marB="36926">
                    <a:solidFill>
                      <a:schemeClr val="accent6"/>
                    </a:solidFill>
                  </a:tcPr>
                </a:tc>
                <a:extLst>
                  <a:ext uri="{0D108BD9-81ED-4DB2-BD59-A6C34878D82A}">
                    <a16:rowId xmlns:a16="http://schemas.microsoft.com/office/drawing/2014/main" val="3594864027"/>
                  </a:ext>
                </a:extLst>
              </a:tr>
              <a:tr h="324950">
                <a:tc>
                  <a:txBody>
                    <a:bodyPr/>
                    <a:lstStyle/>
                    <a:p>
                      <a:pPr algn="ctr"/>
                      <a:r>
                        <a:rPr lang="en-GB" sz="1500">
                          <a:solidFill>
                            <a:schemeClr val="tx1"/>
                          </a:solidFill>
                        </a:rPr>
                        <a:t>108</a:t>
                      </a:r>
                    </a:p>
                  </a:txBody>
                  <a:tcPr marL="73852" marR="73852" marT="36926" marB="36926">
                    <a:solidFill>
                      <a:schemeClr val="accent6"/>
                    </a:solidFill>
                  </a:tcPr>
                </a:tc>
                <a:tc>
                  <a:txBody>
                    <a:bodyPr/>
                    <a:lstStyle/>
                    <a:p>
                      <a:pPr algn="ctr"/>
                      <a:r>
                        <a:rPr lang="en-GB" sz="1500">
                          <a:solidFill>
                            <a:schemeClr val="tx1"/>
                          </a:solidFill>
                        </a:rPr>
                        <a:t>PPP</a:t>
                      </a:r>
                    </a:p>
                  </a:txBody>
                  <a:tcPr marL="73852" marR="73852" marT="36926" marB="36926">
                    <a:solidFill>
                      <a:schemeClr val="accent6"/>
                    </a:solidFill>
                  </a:tcPr>
                </a:tc>
                <a:extLst>
                  <a:ext uri="{0D108BD9-81ED-4DB2-BD59-A6C34878D82A}">
                    <a16:rowId xmlns:a16="http://schemas.microsoft.com/office/drawing/2014/main" val="4052441531"/>
                  </a:ext>
                </a:extLst>
              </a:tr>
              <a:tr h="324950">
                <a:tc>
                  <a:txBody>
                    <a:bodyPr/>
                    <a:lstStyle/>
                    <a:p>
                      <a:pPr algn="ctr"/>
                      <a:r>
                        <a:rPr lang="en-GB" sz="1500">
                          <a:solidFill>
                            <a:schemeClr val="tx1"/>
                          </a:solidFill>
                        </a:rPr>
                        <a:t>124</a:t>
                      </a:r>
                    </a:p>
                  </a:txBody>
                  <a:tcPr marL="73852" marR="73852" marT="36926" marB="36926">
                    <a:solidFill>
                      <a:schemeClr val="accent6"/>
                    </a:solidFill>
                  </a:tcPr>
                </a:tc>
                <a:tc>
                  <a:txBody>
                    <a:bodyPr/>
                    <a:lstStyle/>
                    <a:p>
                      <a:pPr algn="ctr"/>
                      <a:r>
                        <a:rPr lang="en-GB" sz="1500">
                          <a:solidFill>
                            <a:schemeClr val="tx1"/>
                          </a:solidFill>
                        </a:rPr>
                        <a:t>MPP</a:t>
                      </a:r>
                    </a:p>
                  </a:txBody>
                  <a:tcPr marL="73852" marR="73852" marT="36926" marB="36926">
                    <a:solidFill>
                      <a:schemeClr val="accent6"/>
                    </a:solidFill>
                  </a:tcPr>
                </a:tc>
                <a:extLst>
                  <a:ext uri="{0D108BD9-81ED-4DB2-BD59-A6C34878D82A}">
                    <a16:rowId xmlns:a16="http://schemas.microsoft.com/office/drawing/2014/main" val="4071374113"/>
                  </a:ext>
                </a:extLst>
              </a:tr>
              <a:tr h="324950">
                <a:tc>
                  <a:txBody>
                    <a:bodyPr/>
                    <a:lstStyle/>
                    <a:p>
                      <a:pPr algn="ctr"/>
                      <a:r>
                        <a:rPr lang="en-GB" sz="1500">
                          <a:solidFill>
                            <a:schemeClr val="tx1"/>
                          </a:solidFill>
                        </a:rPr>
                        <a:t>140</a:t>
                      </a:r>
                    </a:p>
                  </a:txBody>
                  <a:tcPr marL="73852" marR="73852" marT="36926" marB="36926">
                    <a:solidFill>
                      <a:schemeClr val="accent6"/>
                    </a:solidFill>
                  </a:tcPr>
                </a:tc>
                <a:tc>
                  <a:txBody>
                    <a:bodyPr/>
                    <a:lstStyle/>
                    <a:p>
                      <a:pPr algn="ctr"/>
                      <a:r>
                        <a:rPr lang="en-GB" sz="1500">
                          <a:solidFill>
                            <a:schemeClr val="tx1"/>
                          </a:solidFill>
                        </a:rPr>
                        <a:t>MMP</a:t>
                      </a:r>
                    </a:p>
                  </a:txBody>
                  <a:tcPr marL="73852" marR="73852" marT="36926" marB="36926">
                    <a:solidFill>
                      <a:schemeClr val="accent6"/>
                    </a:solidFill>
                  </a:tcPr>
                </a:tc>
                <a:extLst>
                  <a:ext uri="{0D108BD9-81ED-4DB2-BD59-A6C34878D82A}">
                    <a16:rowId xmlns:a16="http://schemas.microsoft.com/office/drawing/2014/main" val="2344041472"/>
                  </a:ext>
                </a:extLst>
              </a:tr>
              <a:tr h="324950">
                <a:tc>
                  <a:txBody>
                    <a:bodyPr/>
                    <a:lstStyle/>
                    <a:p>
                      <a:pPr algn="ctr"/>
                      <a:r>
                        <a:rPr lang="en-GB" sz="1500">
                          <a:solidFill>
                            <a:schemeClr val="tx1"/>
                          </a:solidFill>
                        </a:rPr>
                        <a:t>156</a:t>
                      </a:r>
                    </a:p>
                  </a:txBody>
                  <a:tcPr marL="73852" marR="73852" marT="36926" marB="36926">
                    <a:solidFill>
                      <a:schemeClr val="accent6"/>
                    </a:solidFill>
                  </a:tcPr>
                </a:tc>
                <a:tc>
                  <a:txBody>
                    <a:bodyPr/>
                    <a:lstStyle/>
                    <a:p>
                      <a:pPr algn="ctr"/>
                      <a:r>
                        <a:rPr lang="en-GB" sz="1500">
                          <a:solidFill>
                            <a:schemeClr val="tx1"/>
                          </a:solidFill>
                        </a:rPr>
                        <a:t>MMM</a:t>
                      </a:r>
                    </a:p>
                  </a:txBody>
                  <a:tcPr marL="73852" marR="73852" marT="36926" marB="36926">
                    <a:solidFill>
                      <a:schemeClr val="accent6"/>
                    </a:solidFill>
                  </a:tcPr>
                </a:tc>
                <a:extLst>
                  <a:ext uri="{0D108BD9-81ED-4DB2-BD59-A6C34878D82A}">
                    <a16:rowId xmlns:a16="http://schemas.microsoft.com/office/drawing/2014/main" val="1157642211"/>
                  </a:ext>
                </a:extLst>
              </a:tr>
              <a:tr h="324950">
                <a:tc>
                  <a:txBody>
                    <a:bodyPr/>
                    <a:lstStyle/>
                    <a:p>
                      <a:pPr algn="ctr"/>
                      <a:r>
                        <a:rPr lang="en-GB" sz="1500">
                          <a:solidFill>
                            <a:schemeClr val="tx1"/>
                          </a:solidFill>
                        </a:rPr>
                        <a:t>176</a:t>
                      </a:r>
                    </a:p>
                  </a:txBody>
                  <a:tcPr marL="73852" marR="73852" marT="36926" marB="36926">
                    <a:solidFill>
                      <a:schemeClr val="accent6"/>
                    </a:solidFill>
                  </a:tcPr>
                </a:tc>
                <a:tc>
                  <a:txBody>
                    <a:bodyPr/>
                    <a:lstStyle/>
                    <a:p>
                      <a:pPr algn="ctr"/>
                      <a:r>
                        <a:rPr lang="en-GB" sz="1500">
                          <a:solidFill>
                            <a:schemeClr val="tx1"/>
                          </a:solidFill>
                        </a:rPr>
                        <a:t>DMM</a:t>
                      </a:r>
                    </a:p>
                  </a:txBody>
                  <a:tcPr marL="73852" marR="73852" marT="36926" marB="36926">
                    <a:solidFill>
                      <a:schemeClr val="accent6"/>
                    </a:solidFill>
                  </a:tcPr>
                </a:tc>
                <a:extLst>
                  <a:ext uri="{0D108BD9-81ED-4DB2-BD59-A6C34878D82A}">
                    <a16:rowId xmlns:a16="http://schemas.microsoft.com/office/drawing/2014/main" val="2228440094"/>
                  </a:ext>
                </a:extLst>
              </a:tr>
              <a:tr h="324950">
                <a:tc>
                  <a:txBody>
                    <a:bodyPr/>
                    <a:lstStyle/>
                    <a:p>
                      <a:pPr algn="ctr"/>
                      <a:r>
                        <a:rPr lang="en-GB" sz="1500">
                          <a:solidFill>
                            <a:schemeClr val="tx1"/>
                          </a:solidFill>
                        </a:rPr>
                        <a:t>196</a:t>
                      </a:r>
                    </a:p>
                  </a:txBody>
                  <a:tcPr marL="73852" marR="73852" marT="36926" marB="36926">
                    <a:solidFill>
                      <a:schemeClr val="accent6"/>
                    </a:solidFill>
                  </a:tcPr>
                </a:tc>
                <a:tc>
                  <a:txBody>
                    <a:bodyPr/>
                    <a:lstStyle/>
                    <a:p>
                      <a:pPr algn="ctr"/>
                      <a:r>
                        <a:rPr lang="en-GB" sz="1500">
                          <a:solidFill>
                            <a:schemeClr val="tx1"/>
                          </a:solidFill>
                        </a:rPr>
                        <a:t>DDM</a:t>
                      </a:r>
                    </a:p>
                  </a:txBody>
                  <a:tcPr marL="73852" marR="73852" marT="36926" marB="36926">
                    <a:solidFill>
                      <a:schemeClr val="accent6"/>
                    </a:solidFill>
                  </a:tcPr>
                </a:tc>
                <a:extLst>
                  <a:ext uri="{0D108BD9-81ED-4DB2-BD59-A6C34878D82A}">
                    <a16:rowId xmlns:a16="http://schemas.microsoft.com/office/drawing/2014/main" val="2016195547"/>
                  </a:ext>
                </a:extLst>
              </a:tr>
              <a:tr h="324950">
                <a:tc>
                  <a:txBody>
                    <a:bodyPr/>
                    <a:lstStyle/>
                    <a:p>
                      <a:pPr algn="ctr"/>
                      <a:r>
                        <a:rPr lang="en-GB" sz="1500">
                          <a:solidFill>
                            <a:schemeClr val="tx1"/>
                          </a:solidFill>
                        </a:rPr>
                        <a:t>216</a:t>
                      </a:r>
                    </a:p>
                  </a:txBody>
                  <a:tcPr marL="73852" marR="73852" marT="36926" marB="36926">
                    <a:solidFill>
                      <a:schemeClr val="accent6"/>
                    </a:solidFill>
                  </a:tcPr>
                </a:tc>
                <a:tc>
                  <a:txBody>
                    <a:bodyPr/>
                    <a:lstStyle/>
                    <a:p>
                      <a:pPr algn="ctr"/>
                      <a:r>
                        <a:rPr lang="en-GB" sz="1500">
                          <a:solidFill>
                            <a:schemeClr val="tx1"/>
                          </a:solidFill>
                        </a:rPr>
                        <a:t>DDD</a:t>
                      </a:r>
                    </a:p>
                  </a:txBody>
                  <a:tcPr marL="73852" marR="73852" marT="36926" marB="36926">
                    <a:solidFill>
                      <a:schemeClr val="accent6"/>
                    </a:solidFill>
                  </a:tcPr>
                </a:tc>
                <a:extLst>
                  <a:ext uri="{0D108BD9-81ED-4DB2-BD59-A6C34878D82A}">
                    <a16:rowId xmlns:a16="http://schemas.microsoft.com/office/drawing/2014/main" val="2837583087"/>
                  </a:ext>
                </a:extLst>
              </a:tr>
              <a:tr h="324950">
                <a:tc>
                  <a:txBody>
                    <a:bodyPr/>
                    <a:lstStyle/>
                    <a:p>
                      <a:pPr algn="ctr"/>
                      <a:r>
                        <a:rPr lang="en-GB" sz="1500">
                          <a:solidFill>
                            <a:schemeClr val="tx1"/>
                          </a:solidFill>
                        </a:rPr>
                        <a:t>234</a:t>
                      </a:r>
                    </a:p>
                  </a:txBody>
                  <a:tcPr marL="73852" marR="73852" marT="36926" marB="36926">
                    <a:solidFill>
                      <a:schemeClr val="accent6"/>
                    </a:solidFill>
                  </a:tcPr>
                </a:tc>
                <a:tc>
                  <a:txBody>
                    <a:bodyPr/>
                    <a:lstStyle/>
                    <a:p>
                      <a:pPr algn="ctr"/>
                      <a:r>
                        <a:rPr lang="en-GB" sz="1500">
                          <a:solidFill>
                            <a:schemeClr val="tx1"/>
                          </a:solidFill>
                        </a:rPr>
                        <a:t>D*DD</a:t>
                      </a:r>
                    </a:p>
                  </a:txBody>
                  <a:tcPr marL="73852" marR="73852" marT="36926" marB="36926">
                    <a:solidFill>
                      <a:schemeClr val="accent6"/>
                    </a:solidFill>
                  </a:tcPr>
                </a:tc>
                <a:extLst>
                  <a:ext uri="{0D108BD9-81ED-4DB2-BD59-A6C34878D82A}">
                    <a16:rowId xmlns:a16="http://schemas.microsoft.com/office/drawing/2014/main" val="2754289875"/>
                  </a:ext>
                </a:extLst>
              </a:tr>
              <a:tr h="324950">
                <a:tc>
                  <a:txBody>
                    <a:bodyPr/>
                    <a:lstStyle/>
                    <a:p>
                      <a:pPr algn="ctr"/>
                      <a:r>
                        <a:rPr lang="en-GB" sz="1500">
                          <a:solidFill>
                            <a:schemeClr val="tx1"/>
                          </a:solidFill>
                        </a:rPr>
                        <a:t>252</a:t>
                      </a:r>
                    </a:p>
                  </a:txBody>
                  <a:tcPr marL="73852" marR="73852" marT="36926" marB="36926">
                    <a:solidFill>
                      <a:schemeClr val="accent6"/>
                    </a:solidFill>
                  </a:tcPr>
                </a:tc>
                <a:tc>
                  <a:txBody>
                    <a:bodyPr/>
                    <a:lstStyle/>
                    <a:p>
                      <a:pPr algn="ctr"/>
                      <a:r>
                        <a:rPr lang="en-GB" sz="1500">
                          <a:solidFill>
                            <a:schemeClr val="tx1"/>
                          </a:solidFill>
                        </a:rPr>
                        <a:t>D*D*D</a:t>
                      </a:r>
                    </a:p>
                  </a:txBody>
                  <a:tcPr marL="73852" marR="73852" marT="36926" marB="36926">
                    <a:solidFill>
                      <a:schemeClr val="accent6"/>
                    </a:solidFill>
                  </a:tcPr>
                </a:tc>
                <a:extLst>
                  <a:ext uri="{0D108BD9-81ED-4DB2-BD59-A6C34878D82A}">
                    <a16:rowId xmlns:a16="http://schemas.microsoft.com/office/drawing/2014/main" val="3313293324"/>
                  </a:ext>
                </a:extLst>
              </a:tr>
              <a:tr h="324950">
                <a:tc>
                  <a:txBody>
                    <a:bodyPr/>
                    <a:lstStyle/>
                    <a:p>
                      <a:pPr algn="ctr"/>
                      <a:r>
                        <a:rPr lang="en-GB" sz="1500">
                          <a:solidFill>
                            <a:schemeClr val="tx1"/>
                          </a:solidFill>
                        </a:rPr>
                        <a:t>270</a:t>
                      </a:r>
                    </a:p>
                  </a:txBody>
                  <a:tcPr marL="73852" marR="73852" marT="36926" marB="36926">
                    <a:solidFill>
                      <a:schemeClr val="accent6"/>
                    </a:solidFill>
                  </a:tcPr>
                </a:tc>
                <a:tc>
                  <a:txBody>
                    <a:bodyPr/>
                    <a:lstStyle/>
                    <a:p>
                      <a:pPr algn="ctr"/>
                      <a:r>
                        <a:rPr lang="en-GB" sz="1500">
                          <a:solidFill>
                            <a:schemeClr val="tx1"/>
                          </a:solidFill>
                        </a:rPr>
                        <a:t>D*D*D</a:t>
                      </a:r>
                    </a:p>
                  </a:txBody>
                  <a:tcPr marL="73852" marR="73852" marT="36926" marB="36926">
                    <a:solidFill>
                      <a:schemeClr val="accent6"/>
                    </a:solidFill>
                  </a:tcPr>
                </a:tc>
                <a:extLst>
                  <a:ext uri="{0D108BD9-81ED-4DB2-BD59-A6C34878D82A}">
                    <a16:rowId xmlns:a16="http://schemas.microsoft.com/office/drawing/2014/main" val="88993254"/>
                  </a:ext>
                </a:extLst>
              </a:tr>
            </a:tbl>
          </a:graphicData>
        </a:graphic>
      </p:graphicFrame>
      <p:sp>
        <p:nvSpPr>
          <p:cNvPr id="8" name="TextBox 7">
            <a:extLst>
              <a:ext uri="{FF2B5EF4-FFF2-40B4-BE49-F238E27FC236}">
                <a16:creationId xmlns:a16="http://schemas.microsoft.com/office/drawing/2014/main" id="{FBF3BCC7-664A-DB54-8CAB-F7DCBD393C0D}"/>
              </a:ext>
            </a:extLst>
          </p:cNvPr>
          <p:cNvSpPr txBox="1"/>
          <p:nvPr/>
        </p:nvSpPr>
        <p:spPr>
          <a:xfrm>
            <a:off x="1008184" y="1459907"/>
            <a:ext cx="10175630" cy="767904"/>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2000"/>
              <a:t>This is a table for Extended Diploma which has Grades and points by which we can Achieve overall grade and overall points,</a:t>
            </a:r>
          </a:p>
        </p:txBody>
      </p:sp>
    </p:spTree>
    <p:extLst>
      <p:ext uri="{BB962C8B-B14F-4D97-AF65-F5344CB8AC3E}">
        <p14:creationId xmlns:p14="http://schemas.microsoft.com/office/powerpoint/2010/main" val="2624182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98443-E0C6-4CC7-A2AC-8AF04DE30E60}"/>
              </a:ext>
            </a:extLst>
          </p:cNvPr>
          <p:cNvSpPr>
            <a:spLocks noGrp="1"/>
          </p:cNvSpPr>
          <p:nvPr>
            <p:ph type="title"/>
          </p:nvPr>
        </p:nvSpPr>
        <p:spPr/>
        <p:txBody>
          <a:bodyPr/>
          <a:lstStyle/>
          <a:p>
            <a:r>
              <a:rPr lang="en-GB"/>
              <a:t>Table of assets </a:t>
            </a:r>
          </a:p>
        </p:txBody>
      </p:sp>
      <p:sp>
        <p:nvSpPr>
          <p:cNvPr id="7" name="Content Placeholder 6">
            <a:extLst>
              <a:ext uri="{FF2B5EF4-FFF2-40B4-BE49-F238E27FC236}">
                <a16:creationId xmlns:a16="http://schemas.microsoft.com/office/drawing/2014/main" id="{71921A0F-71E4-4E69-74B3-1A7AC6D01B18}"/>
              </a:ext>
            </a:extLst>
          </p:cNvPr>
          <p:cNvSpPr>
            <a:spLocks noGrp="1"/>
          </p:cNvSpPr>
          <p:nvPr>
            <p:ph idx="1"/>
          </p:nvPr>
        </p:nvSpPr>
        <p:spPr>
          <a:xfrm>
            <a:off x="9937102" y="1825625"/>
            <a:ext cx="1416698" cy="4351338"/>
          </a:xfrm>
        </p:spPr>
        <p:txBody>
          <a:bodyPr/>
          <a:lstStyle/>
          <a:p>
            <a:endParaRPr lang="en-GB"/>
          </a:p>
        </p:txBody>
      </p:sp>
      <p:graphicFrame>
        <p:nvGraphicFramePr>
          <p:cNvPr id="8" name="Table 4">
            <a:extLst>
              <a:ext uri="{FF2B5EF4-FFF2-40B4-BE49-F238E27FC236}">
                <a16:creationId xmlns:a16="http://schemas.microsoft.com/office/drawing/2014/main" id="{41D231A4-8949-66F5-4B1C-3CB9DE9368CF}"/>
              </a:ext>
            </a:extLst>
          </p:cNvPr>
          <p:cNvGraphicFramePr>
            <a:graphicFrameLocks noGrp="1"/>
          </p:cNvGraphicFramePr>
          <p:nvPr>
            <p:extLst>
              <p:ext uri="{D42A27DB-BD31-4B8C-83A1-F6EECF244321}">
                <p14:modId xmlns:p14="http://schemas.microsoft.com/office/powerpoint/2010/main" val="2024416154"/>
              </p:ext>
            </p:extLst>
          </p:nvPr>
        </p:nvGraphicFramePr>
        <p:xfrm>
          <a:off x="838200" y="1786871"/>
          <a:ext cx="10515598" cy="4469019"/>
        </p:xfrm>
        <a:graphic>
          <a:graphicData uri="http://schemas.openxmlformats.org/drawingml/2006/table">
            <a:tbl>
              <a:tblPr firstRow="1" bandRow="1">
                <a:tableStyleId>{5C22544A-7EE6-4342-B048-85BDC9FD1C3A}</a:tableStyleId>
              </a:tblPr>
              <a:tblGrid>
                <a:gridCol w="4499122">
                  <a:extLst>
                    <a:ext uri="{9D8B030D-6E8A-4147-A177-3AD203B41FA5}">
                      <a16:colId xmlns:a16="http://schemas.microsoft.com/office/drawing/2014/main" val="3487159096"/>
                    </a:ext>
                  </a:extLst>
                </a:gridCol>
                <a:gridCol w="6016476">
                  <a:extLst>
                    <a:ext uri="{9D8B030D-6E8A-4147-A177-3AD203B41FA5}">
                      <a16:colId xmlns:a16="http://schemas.microsoft.com/office/drawing/2014/main" val="3788401691"/>
                    </a:ext>
                  </a:extLst>
                </a:gridCol>
              </a:tblGrid>
              <a:tr h="521217">
                <a:tc>
                  <a:txBody>
                    <a:bodyPr/>
                    <a:lstStyle/>
                    <a:p>
                      <a:r>
                        <a:rPr lang="en-GB" sz="2300">
                          <a:solidFill>
                            <a:schemeClr val="tx1"/>
                          </a:solidFill>
                        </a:rPr>
                        <a:t>Asset</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300">
                          <a:solidFill>
                            <a:schemeClr val="tx1"/>
                          </a:solidFill>
                        </a:rPr>
                        <a:t>Description</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20776646"/>
                  </a:ext>
                </a:extLst>
              </a:tr>
              <a:tr h="521217">
                <a:tc>
                  <a:txBody>
                    <a:bodyPr/>
                    <a:lstStyle/>
                    <a:p>
                      <a:r>
                        <a:rPr lang="en-GB" sz="2300">
                          <a:solidFill>
                            <a:schemeClr val="tx1"/>
                          </a:solidFill>
                        </a:rPr>
                        <a:t>Heading Font</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300">
                          <a:solidFill>
                            <a:schemeClr val="tx1"/>
                          </a:solidFill>
                        </a:rPr>
                        <a:t>I used Calibri for heading font </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820828"/>
                  </a:ext>
                </a:extLst>
              </a:tr>
              <a:tr h="521217">
                <a:tc>
                  <a:txBody>
                    <a:bodyPr/>
                    <a:lstStyle/>
                    <a:p>
                      <a:r>
                        <a:rPr lang="en-GB" sz="2300">
                          <a:solidFill>
                            <a:schemeClr val="tx1"/>
                          </a:solidFill>
                        </a:rPr>
                        <a:t>Heading Colour</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300">
                          <a:solidFill>
                            <a:schemeClr val="tx1"/>
                          </a:solidFill>
                        </a:rPr>
                        <a:t>I used yellow colour for heading </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4628332"/>
                  </a:ext>
                </a:extLst>
              </a:tr>
              <a:tr h="521217">
                <a:tc>
                  <a:txBody>
                    <a:bodyPr/>
                    <a:lstStyle/>
                    <a:p>
                      <a:r>
                        <a:rPr lang="en-GB" sz="2300">
                          <a:solidFill>
                            <a:schemeClr val="tx1"/>
                          </a:solidFill>
                        </a:rPr>
                        <a:t>General Text Font</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300">
                          <a:solidFill>
                            <a:schemeClr val="tx1"/>
                          </a:solidFill>
                        </a:rPr>
                        <a:t>I used black General text font </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30845313"/>
                  </a:ext>
                </a:extLst>
              </a:tr>
              <a:tr h="521217">
                <a:tc>
                  <a:txBody>
                    <a:bodyPr/>
                    <a:lstStyle/>
                    <a:p>
                      <a:r>
                        <a:rPr lang="en-GB" sz="2300">
                          <a:solidFill>
                            <a:schemeClr val="tx1"/>
                          </a:solidFill>
                        </a:rPr>
                        <a:t>General Text Colour</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300">
                          <a:solidFill>
                            <a:schemeClr val="tx1"/>
                          </a:solidFill>
                        </a:rPr>
                        <a:t>It is also black </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59734173"/>
                  </a:ext>
                </a:extLst>
              </a:tr>
              <a:tr h="521217">
                <a:tc>
                  <a:txBody>
                    <a:bodyPr/>
                    <a:lstStyle/>
                    <a:p>
                      <a:r>
                        <a:rPr lang="en-GB" sz="2300">
                          <a:solidFill>
                            <a:schemeClr val="tx1"/>
                          </a:solidFill>
                        </a:rPr>
                        <a:t>Table Border</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300">
                          <a:solidFill>
                            <a:schemeClr val="tx1"/>
                          </a:solidFill>
                        </a:rPr>
                        <a:t>I used borders I draw some of them as well </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16815573"/>
                  </a:ext>
                </a:extLst>
              </a:tr>
              <a:tr h="521217">
                <a:tc>
                  <a:txBody>
                    <a:bodyPr/>
                    <a:lstStyle/>
                    <a:p>
                      <a:r>
                        <a:rPr lang="en-GB" sz="2300">
                          <a:solidFill>
                            <a:schemeClr val="tx1"/>
                          </a:solidFill>
                        </a:rPr>
                        <a:t>Table Border Colour</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300">
                          <a:solidFill>
                            <a:schemeClr val="tx1"/>
                          </a:solidFill>
                        </a:rPr>
                        <a:t>I used black colour for the border </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42000747"/>
                  </a:ext>
                </a:extLst>
              </a:tr>
              <a:tr h="521217">
                <a:tc>
                  <a:txBody>
                    <a:bodyPr/>
                    <a:lstStyle/>
                    <a:p>
                      <a:r>
                        <a:rPr lang="en-GB" sz="2300">
                          <a:solidFill>
                            <a:schemeClr val="tx1"/>
                          </a:solidFill>
                        </a:rPr>
                        <a:t>Table Background</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300">
                          <a:solidFill>
                            <a:schemeClr val="tx1"/>
                          </a:solidFill>
                        </a:rPr>
                        <a:t>I used two different colours one is yellow and the other one is green </a:t>
                      </a:r>
                    </a:p>
                  </a:txBody>
                  <a:tcPr marL="119461" marR="119461" marT="59730" marB="59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7995108"/>
                  </a:ext>
                </a:extLst>
              </a:tr>
            </a:tbl>
          </a:graphicData>
        </a:graphic>
      </p:graphicFrame>
    </p:spTree>
    <p:extLst>
      <p:ext uri="{BB962C8B-B14F-4D97-AF65-F5344CB8AC3E}">
        <p14:creationId xmlns:p14="http://schemas.microsoft.com/office/powerpoint/2010/main" val="1186264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FCF46-E22F-6CE8-5102-0B995E7E3BC9}"/>
              </a:ext>
            </a:extLst>
          </p:cNvPr>
          <p:cNvSpPr>
            <a:spLocks noGrp="1"/>
          </p:cNvSpPr>
          <p:nvPr>
            <p:ph type="title"/>
          </p:nvPr>
        </p:nvSpPr>
        <p:spPr>
          <a:xfrm>
            <a:off x="1008184" y="174032"/>
            <a:ext cx="10175631" cy="1111843"/>
          </a:xfrm>
        </p:spPr>
        <p:txBody>
          <a:bodyPr vert="horz" lIns="91440" tIns="45720" rIns="91440" bIns="45720" rtlCol="0" anchor="ctr">
            <a:normAutofit/>
          </a:bodyPr>
          <a:lstStyle/>
          <a:p>
            <a:pPr algn="ctr"/>
            <a:r>
              <a:rPr lang="en-US" sz="4000" kern="1200">
                <a:solidFill>
                  <a:schemeClr val="tx1"/>
                </a:solidFill>
                <a:latin typeface="+mj-lt"/>
                <a:ea typeface="+mj-ea"/>
                <a:cs typeface="+mj-cs"/>
              </a:rPr>
              <a:t>Chart design 1</a:t>
            </a:r>
          </a:p>
        </p:txBody>
      </p:sp>
      <p:graphicFrame>
        <p:nvGraphicFramePr>
          <p:cNvPr id="6" name="Content Placeholder 5">
            <a:extLst>
              <a:ext uri="{FF2B5EF4-FFF2-40B4-BE49-F238E27FC236}">
                <a16:creationId xmlns:a16="http://schemas.microsoft.com/office/drawing/2014/main" id="{BEFD8E6E-AD68-D564-E0FA-F8DA123D0689}"/>
              </a:ext>
            </a:extLst>
          </p:cNvPr>
          <p:cNvGraphicFramePr>
            <a:graphicFrameLocks noGrp="1"/>
          </p:cNvGraphicFramePr>
          <p:nvPr>
            <p:ph idx="1"/>
            <p:extLst>
              <p:ext uri="{D42A27DB-BD31-4B8C-83A1-F6EECF244321}">
                <p14:modId xmlns:p14="http://schemas.microsoft.com/office/powerpoint/2010/main" val="2365111785"/>
              </p:ext>
            </p:extLst>
          </p:nvPr>
        </p:nvGraphicFramePr>
        <p:xfrm>
          <a:off x="835154" y="2405149"/>
          <a:ext cx="10515595" cy="3899393"/>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a:extLst>
              <a:ext uri="{FF2B5EF4-FFF2-40B4-BE49-F238E27FC236}">
                <a16:creationId xmlns:a16="http://schemas.microsoft.com/office/drawing/2014/main" id="{B7E08A44-8F51-1380-9BA8-1AE7DFE39B40}"/>
              </a:ext>
            </a:extLst>
          </p:cNvPr>
          <p:cNvSpPr txBox="1"/>
          <p:nvPr/>
        </p:nvSpPr>
        <p:spPr>
          <a:xfrm>
            <a:off x="1008184" y="1459907"/>
            <a:ext cx="10175630" cy="767904"/>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2000"/>
              <a:t>This is a chart design for year one points, this is a basic design I have done some design in the actual spreadsheet. </a:t>
            </a:r>
          </a:p>
        </p:txBody>
      </p:sp>
    </p:spTree>
    <p:extLst>
      <p:ext uri="{BB962C8B-B14F-4D97-AF65-F5344CB8AC3E}">
        <p14:creationId xmlns:p14="http://schemas.microsoft.com/office/powerpoint/2010/main" val="2859040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BAAC9-04E9-0522-3BBE-C39F92FE971E}"/>
              </a:ext>
            </a:extLst>
          </p:cNvPr>
          <p:cNvSpPr>
            <a:spLocks noGrp="1"/>
          </p:cNvSpPr>
          <p:nvPr>
            <p:ph type="title"/>
          </p:nvPr>
        </p:nvSpPr>
        <p:spPr>
          <a:xfrm>
            <a:off x="1008184" y="174032"/>
            <a:ext cx="10175631" cy="1111843"/>
          </a:xfrm>
        </p:spPr>
        <p:txBody>
          <a:bodyPr vert="horz" lIns="91440" tIns="45720" rIns="91440" bIns="45720" rtlCol="0" anchor="ctr">
            <a:normAutofit/>
          </a:bodyPr>
          <a:lstStyle/>
          <a:p>
            <a:pPr algn="ctr"/>
            <a:r>
              <a:rPr lang="en-US" sz="4000" kern="1200">
                <a:solidFill>
                  <a:schemeClr val="tx1"/>
                </a:solidFill>
                <a:latin typeface="+mj-lt"/>
                <a:ea typeface="+mj-ea"/>
                <a:cs typeface="+mj-cs"/>
              </a:rPr>
              <a:t>Chart design 2</a:t>
            </a:r>
          </a:p>
        </p:txBody>
      </p:sp>
      <p:graphicFrame>
        <p:nvGraphicFramePr>
          <p:cNvPr id="9" name="Content Placeholder 8">
            <a:extLst>
              <a:ext uri="{FF2B5EF4-FFF2-40B4-BE49-F238E27FC236}">
                <a16:creationId xmlns:a16="http://schemas.microsoft.com/office/drawing/2014/main" id="{E03FEE28-80CC-510F-3F61-C720FEC61CD9}"/>
              </a:ext>
            </a:extLst>
          </p:cNvPr>
          <p:cNvGraphicFramePr>
            <a:graphicFrameLocks noGrp="1"/>
          </p:cNvGraphicFramePr>
          <p:nvPr>
            <p:ph idx="1"/>
            <p:extLst>
              <p:ext uri="{D42A27DB-BD31-4B8C-83A1-F6EECF244321}">
                <p14:modId xmlns:p14="http://schemas.microsoft.com/office/powerpoint/2010/main" val="1615177308"/>
              </p:ext>
            </p:extLst>
          </p:nvPr>
        </p:nvGraphicFramePr>
        <p:xfrm>
          <a:off x="835154" y="2405149"/>
          <a:ext cx="10515595" cy="3899393"/>
        </p:xfrm>
        <a:graphic>
          <a:graphicData uri="http://schemas.openxmlformats.org/drawingml/2006/chart">
            <c:chart xmlns:c="http://schemas.openxmlformats.org/drawingml/2006/chart" xmlns:r="http://schemas.openxmlformats.org/officeDocument/2006/relationships" r:id="rId2"/>
          </a:graphicData>
        </a:graphic>
      </p:graphicFrame>
      <p:sp>
        <p:nvSpPr>
          <p:cNvPr id="10" name="TextBox 9">
            <a:extLst>
              <a:ext uri="{FF2B5EF4-FFF2-40B4-BE49-F238E27FC236}">
                <a16:creationId xmlns:a16="http://schemas.microsoft.com/office/drawing/2014/main" id="{1BE698FF-345A-F9D4-4F16-1C78F51D5699}"/>
              </a:ext>
            </a:extLst>
          </p:cNvPr>
          <p:cNvSpPr txBox="1"/>
          <p:nvPr/>
        </p:nvSpPr>
        <p:spPr>
          <a:xfrm>
            <a:off x="1008184" y="1459907"/>
            <a:ext cx="10175630" cy="767904"/>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2000"/>
              <a:t>This chart shows points for year two </a:t>
            </a:r>
          </a:p>
        </p:txBody>
      </p:sp>
    </p:spTree>
    <p:extLst>
      <p:ext uri="{BB962C8B-B14F-4D97-AF65-F5344CB8AC3E}">
        <p14:creationId xmlns:p14="http://schemas.microsoft.com/office/powerpoint/2010/main" val="2126378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813FC-247C-CAEC-6CAB-D36FA9575A1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Formulas used</a:t>
            </a:r>
          </a:p>
        </p:txBody>
      </p:sp>
      <p:graphicFrame>
        <p:nvGraphicFramePr>
          <p:cNvPr id="4" name="Table 4">
            <a:extLst>
              <a:ext uri="{FF2B5EF4-FFF2-40B4-BE49-F238E27FC236}">
                <a16:creationId xmlns:a16="http://schemas.microsoft.com/office/drawing/2014/main" id="{401CF192-1FDD-1CF9-08A8-146122681F34}"/>
              </a:ext>
            </a:extLst>
          </p:cNvPr>
          <p:cNvGraphicFramePr>
            <a:graphicFrameLocks noGrp="1"/>
          </p:cNvGraphicFramePr>
          <p:nvPr>
            <p:extLst>
              <p:ext uri="{D42A27DB-BD31-4B8C-83A1-F6EECF244321}">
                <p14:modId xmlns:p14="http://schemas.microsoft.com/office/powerpoint/2010/main" val="3473318355"/>
              </p:ext>
            </p:extLst>
          </p:nvPr>
        </p:nvGraphicFramePr>
        <p:xfrm>
          <a:off x="432225" y="2102343"/>
          <a:ext cx="11327550" cy="4180063"/>
        </p:xfrm>
        <a:graphic>
          <a:graphicData uri="http://schemas.openxmlformats.org/drawingml/2006/table">
            <a:tbl>
              <a:tblPr firstRow="1" bandRow="1">
                <a:tableStyleId>{8EC20E35-A176-4012-BC5E-935CFFF8708E}</a:tableStyleId>
              </a:tblPr>
              <a:tblGrid>
                <a:gridCol w="3526772">
                  <a:extLst>
                    <a:ext uri="{9D8B030D-6E8A-4147-A177-3AD203B41FA5}">
                      <a16:colId xmlns:a16="http://schemas.microsoft.com/office/drawing/2014/main" val="3754958693"/>
                    </a:ext>
                  </a:extLst>
                </a:gridCol>
                <a:gridCol w="7800778">
                  <a:extLst>
                    <a:ext uri="{9D8B030D-6E8A-4147-A177-3AD203B41FA5}">
                      <a16:colId xmlns:a16="http://schemas.microsoft.com/office/drawing/2014/main" val="2090467631"/>
                    </a:ext>
                  </a:extLst>
                </a:gridCol>
              </a:tblGrid>
              <a:tr h="441256">
                <a:tc>
                  <a:txBody>
                    <a:bodyPr/>
                    <a:lstStyle/>
                    <a:p>
                      <a:r>
                        <a:rPr lang="en-GB" sz="2000">
                          <a:solidFill>
                            <a:schemeClr val="tx1"/>
                          </a:solidFill>
                        </a:rPr>
                        <a:t>Formula/Function</a:t>
                      </a:r>
                    </a:p>
                  </a:txBody>
                  <a:tcPr marL="104654" marR="104654" marT="52327" marB="52327"/>
                </a:tc>
                <a:tc>
                  <a:txBody>
                    <a:bodyPr/>
                    <a:lstStyle/>
                    <a:p>
                      <a:r>
                        <a:rPr lang="en-GB" sz="2000">
                          <a:solidFill>
                            <a:schemeClr val="tx1"/>
                          </a:solidFill>
                        </a:rPr>
                        <a:t>Description</a:t>
                      </a:r>
                    </a:p>
                  </a:txBody>
                  <a:tcPr marL="104654" marR="104654" marT="52327" marB="52327"/>
                </a:tc>
                <a:extLst>
                  <a:ext uri="{0D108BD9-81ED-4DB2-BD59-A6C34878D82A}">
                    <a16:rowId xmlns:a16="http://schemas.microsoft.com/office/drawing/2014/main" val="3380470556"/>
                  </a:ext>
                </a:extLst>
              </a:tr>
              <a:tr h="1176091">
                <a:tc>
                  <a:txBody>
                    <a:bodyPr/>
                    <a:lstStyle/>
                    <a:p>
                      <a:r>
                        <a:rPr lang="en-GB" sz="1400" b="1" kern="1200">
                          <a:solidFill>
                            <a:schemeClr val="dk1"/>
                          </a:solidFill>
                          <a:effectLst/>
                        </a:rPr>
                        <a:t>=SUM(number1, number2, ...)</a:t>
                      </a:r>
                      <a:endParaRPr lang="en-GB" sz="2000">
                        <a:solidFill>
                          <a:schemeClr val="tx1"/>
                        </a:solidFill>
                      </a:endParaRPr>
                    </a:p>
                  </a:txBody>
                  <a:tcPr marL="104654" marR="104654" marT="52327" marB="52327"/>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a:solidFill>
                            <a:schemeClr val="dk1"/>
                          </a:solidFill>
                          <a:effectLst/>
                        </a:rPr>
                        <a:t>In Excel, the "=SUM" function is used to add up a range of numbers or a series of individual values. It allows you to quickly calculate the total of multiple cells or numbers within a worksheet.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a:solidFill>
                            <a:schemeClr val="dk1"/>
                          </a:solidFill>
                          <a:effectLst/>
                        </a:rPr>
                        <a:t>This is one of the example from my spreadsheet which I have used it for total grade :=SUM(K11:K17)</a:t>
                      </a:r>
                    </a:p>
                    <a:p>
                      <a:r>
                        <a:rPr lang="en-GB" sz="1200"/>
                        <a:t>Also I used sum function for overall Grade in my spreadsheet </a:t>
                      </a:r>
                    </a:p>
                  </a:txBody>
                  <a:tcPr marL="104654" marR="104654" marT="52327" marB="52327"/>
                </a:tc>
                <a:extLst>
                  <a:ext uri="{0D108BD9-81ED-4DB2-BD59-A6C34878D82A}">
                    <a16:rowId xmlns:a16="http://schemas.microsoft.com/office/drawing/2014/main" val="1662147162"/>
                  </a:ext>
                </a:extLst>
              </a:tr>
              <a:tr h="1531656">
                <a:tc>
                  <a:txBody>
                    <a:bodyPr/>
                    <a:lstStyle/>
                    <a:p>
                      <a:r>
                        <a:rPr lang="en-GB" sz="1400" b="1" kern="1200">
                          <a:solidFill>
                            <a:schemeClr val="dk1"/>
                          </a:solidFill>
                          <a:effectLst/>
                        </a:rPr>
                        <a:t>=VLOOKUP(</a:t>
                      </a:r>
                      <a:r>
                        <a:rPr lang="en-GB" sz="1400" b="1" kern="1200" err="1">
                          <a:solidFill>
                            <a:schemeClr val="dk1"/>
                          </a:solidFill>
                          <a:effectLst/>
                        </a:rPr>
                        <a:t>lookup_value</a:t>
                      </a:r>
                      <a:r>
                        <a:rPr lang="en-GB" sz="1400" b="1" kern="1200">
                          <a:solidFill>
                            <a:schemeClr val="dk1"/>
                          </a:solidFill>
                          <a:effectLst/>
                        </a:rPr>
                        <a:t>, </a:t>
                      </a:r>
                      <a:r>
                        <a:rPr lang="en-GB" sz="1400" b="1" kern="1200" err="1">
                          <a:solidFill>
                            <a:schemeClr val="dk1"/>
                          </a:solidFill>
                          <a:effectLst/>
                        </a:rPr>
                        <a:t>table_array</a:t>
                      </a:r>
                      <a:r>
                        <a:rPr lang="en-GB" sz="1400" b="1" kern="1200">
                          <a:solidFill>
                            <a:schemeClr val="dk1"/>
                          </a:solidFill>
                          <a:effectLst/>
                        </a:rPr>
                        <a:t>, </a:t>
                      </a:r>
                      <a:r>
                        <a:rPr lang="en-GB" sz="1400" b="1" kern="1200" err="1">
                          <a:solidFill>
                            <a:schemeClr val="dk1"/>
                          </a:solidFill>
                          <a:effectLst/>
                        </a:rPr>
                        <a:t>col_index_num</a:t>
                      </a:r>
                      <a:r>
                        <a:rPr lang="en-GB" sz="1400" b="1" kern="1200">
                          <a:solidFill>
                            <a:schemeClr val="dk1"/>
                          </a:solidFill>
                          <a:effectLst/>
                        </a:rPr>
                        <a:t>, [</a:t>
                      </a:r>
                      <a:r>
                        <a:rPr lang="en-GB" sz="1400" b="1" kern="1200" err="1">
                          <a:solidFill>
                            <a:schemeClr val="dk1"/>
                          </a:solidFill>
                          <a:effectLst/>
                        </a:rPr>
                        <a:t>range_lookup</a:t>
                      </a:r>
                      <a:r>
                        <a:rPr lang="en-GB" sz="1400" b="1" kern="1200">
                          <a:solidFill>
                            <a:schemeClr val="dk1"/>
                          </a:solidFill>
                          <a:effectLst/>
                        </a:rPr>
                        <a:t>])</a:t>
                      </a:r>
                      <a:endParaRPr lang="en-GB" sz="2000">
                        <a:solidFill>
                          <a:schemeClr val="tx1"/>
                        </a:solidFill>
                      </a:endParaRPr>
                    </a:p>
                  </a:txBody>
                  <a:tcPr marL="104654" marR="104654" marT="52327" marB="52327"/>
                </a:tc>
                <a:tc>
                  <a:txBody>
                    <a:bodyPr/>
                    <a:lstStyle/>
                    <a:p>
                      <a:br>
                        <a:rPr lang="en-GB" sz="2200"/>
                      </a:br>
                      <a:r>
                        <a:rPr lang="en-GB" sz="1400" b="0" kern="1200">
                          <a:solidFill>
                            <a:schemeClr val="dk1"/>
                          </a:solidFill>
                          <a:effectLst/>
                        </a:rPr>
                        <a:t>The "=VLOOKUP" function in Excel is used to search for a specific value in the leftmost column of a table or range, and retrieve a corresponding value from a specified column. It stands for "vertical lookup" because it looks vertically in a table to find and retrieve data.</a:t>
                      </a:r>
                    </a:p>
                    <a:p>
                      <a:r>
                        <a:rPr lang="en-GB" sz="1400" b="0" kern="1200">
                          <a:solidFill>
                            <a:schemeClr val="dk1"/>
                          </a:solidFill>
                          <a:effectLst/>
                        </a:rPr>
                        <a:t>I used the =VLOOKUP function in my worksheet to calculate the overall UCAS points, here is one example from my worksheet;</a:t>
                      </a:r>
                      <a:r>
                        <a:rPr lang="pl-PL" sz="1400" b="0" kern="1200">
                          <a:solidFill>
                            <a:schemeClr val="dk1"/>
                          </a:solidFill>
                          <a:effectLst/>
                        </a:rPr>
                        <a:t> =VLOOKUP(K19,Y32:Z35,2,FALSE)</a:t>
                      </a:r>
                      <a:endParaRPr lang="en-GB" sz="2000">
                        <a:solidFill>
                          <a:schemeClr val="tx1"/>
                        </a:solidFill>
                      </a:endParaRPr>
                    </a:p>
                  </a:txBody>
                  <a:tcPr marL="104654" marR="104654" marT="52327" marB="52327"/>
                </a:tc>
                <a:extLst>
                  <a:ext uri="{0D108BD9-81ED-4DB2-BD59-A6C34878D82A}">
                    <a16:rowId xmlns:a16="http://schemas.microsoft.com/office/drawing/2014/main" val="846807287"/>
                  </a:ext>
                </a:extLst>
              </a:tr>
              <a:tr h="515530">
                <a:tc>
                  <a:txBody>
                    <a:bodyPr/>
                    <a:lstStyle/>
                    <a:p>
                      <a:endParaRPr lang="en-GB" sz="2000">
                        <a:solidFill>
                          <a:schemeClr val="tx1"/>
                        </a:solidFill>
                      </a:endParaRPr>
                    </a:p>
                  </a:txBody>
                  <a:tcPr marL="104654" marR="104654" marT="52327" marB="52327"/>
                </a:tc>
                <a:tc>
                  <a:txBody>
                    <a:bodyPr/>
                    <a:lstStyle/>
                    <a:p>
                      <a:endParaRPr lang="en-GB" sz="2000">
                        <a:solidFill>
                          <a:schemeClr val="tx1"/>
                        </a:solidFill>
                      </a:endParaRPr>
                    </a:p>
                  </a:txBody>
                  <a:tcPr marL="104654" marR="104654" marT="52327" marB="52327"/>
                </a:tc>
                <a:extLst>
                  <a:ext uri="{0D108BD9-81ED-4DB2-BD59-A6C34878D82A}">
                    <a16:rowId xmlns:a16="http://schemas.microsoft.com/office/drawing/2014/main" val="927637925"/>
                  </a:ext>
                </a:extLst>
              </a:tr>
              <a:tr h="515530">
                <a:tc>
                  <a:txBody>
                    <a:bodyPr/>
                    <a:lstStyle/>
                    <a:p>
                      <a:endParaRPr lang="en-GB" sz="2000">
                        <a:solidFill>
                          <a:schemeClr val="tx1"/>
                        </a:solidFill>
                      </a:endParaRPr>
                    </a:p>
                  </a:txBody>
                  <a:tcPr marL="104654" marR="104654" marT="52327" marB="52327"/>
                </a:tc>
                <a:tc>
                  <a:txBody>
                    <a:bodyPr/>
                    <a:lstStyle/>
                    <a:p>
                      <a:endParaRPr lang="en-GB" sz="2000">
                        <a:solidFill>
                          <a:schemeClr val="tx1"/>
                        </a:solidFill>
                      </a:endParaRPr>
                    </a:p>
                  </a:txBody>
                  <a:tcPr marL="104654" marR="104654" marT="52327" marB="52327"/>
                </a:tc>
                <a:extLst>
                  <a:ext uri="{0D108BD9-81ED-4DB2-BD59-A6C34878D82A}">
                    <a16:rowId xmlns:a16="http://schemas.microsoft.com/office/drawing/2014/main" val="4242859405"/>
                  </a:ext>
                </a:extLst>
              </a:tr>
            </a:tbl>
          </a:graphicData>
        </a:graphic>
      </p:graphicFrame>
    </p:spTree>
    <p:extLst>
      <p:ext uri="{BB962C8B-B14F-4D97-AF65-F5344CB8AC3E}">
        <p14:creationId xmlns:p14="http://schemas.microsoft.com/office/powerpoint/2010/main" val="3873510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0B6B5-320D-3623-C35C-1F0D287397FA}"/>
              </a:ext>
            </a:extLst>
          </p:cNvPr>
          <p:cNvSpPr>
            <a:spLocks noGrp="1"/>
          </p:cNvSpPr>
          <p:nvPr>
            <p:ph type="title"/>
          </p:nvPr>
        </p:nvSpPr>
        <p:spPr>
          <a:xfrm>
            <a:off x="1010279" y="64655"/>
            <a:ext cx="10424339" cy="812800"/>
          </a:xfrm>
        </p:spPr>
        <p:txBody>
          <a:bodyPr/>
          <a:lstStyle/>
          <a:p>
            <a:r>
              <a:rPr lang="en-GB"/>
              <a:t>Test plan template</a:t>
            </a:r>
          </a:p>
        </p:txBody>
      </p:sp>
      <p:sp>
        <p:nvSpPr>
          <p:cNvPr id="3" name="Content Placeholder 2">
            <a:extLst>
              <a:ext uri="{FF2B5EF4-FFF2-40B4-BE49-F238E27FC236}">
                <a16:creationId xmlns:a16="http://schemas.microsoft.com/office/drawing/2014/main" id="{EDD71241-88BC-E900-81BB-C31FBD8D59F5}"/>
              </a:ext>
            </a:extLst>
          </p:cNvPr>
          <p:cNvSpPr>
            <a:spLocks noGrp="1"/>
          </p:cNvSpPr>
          <p:nvPr>
            <p:ph idx="1"/>
          </p:nvPr>
        </p:nvSpPr>
        <p:spPr>
          <a:xfrm>
            <a:off x="8036652" y="1825625"/>
            <a:ext cx="3317147" cy="4351338"/>
          </a:xfrm>
        </p:spPr>
        <p:txBody>
          <a:bodyPr/>
          <a:lstStyle/>
          <a:p>
            <a:endParaRPr lang="en-GB"/>
          </a:p>
        </p:txBody>
      </p:sp>
      <p:graphicFrame>
        <p:nvGraphicFramePr>
          <p:cNvPr id="4" name="Table 4">
            <a:extLst>
              <a:ext uri="{FF2B5EF4-FFF2-40B4-BE49-F238E27FC236}">
                <a16:creationId xmlns:a16="http://schemas.microsoft.com/office/drawing/2014/main" id="{EEBEED77-D037-A272-88B1-DEFF3B79074A}"/>
              </a:ext>
            </a:extLst>
          </p:cNvPr>
          <p:cNvGraphicFramePr>
            <a:graphicFrameLocks noGrp="1"/>
          </p:cNvGraphicFramePr>
          <p:nvPr>
            <p:extLst>
              <p:ext uri="{D42A27DB-BD31-4B8C-83A1-F6EECF244321}">
                <p14:modId xmlns:p14="http://schemas.microsoft.com/office/powerpoint/2010/main" val="1493108895"/>
              </p:ext>
            </p:extLst>
          </p:nvPr>
        </p:nvGraphicFramePr>
        <p:xfrm>
          <a:off x="1189608" y="953732"/>
          <a:ext cx="10156942" cy="5680592"/>
        </p:xfrm>
        <a:graphic>
          <a:graphicData uri="http://schemas.openxmlformats.org/drawingml/2006/table">
            <a:tbl>
              <a:tblPr firstRow="1" bandRow="1">
                <a:tableStyleId>{5C22544A-7EE6-4342-B048-85BDC9FD1C3A}</a:tableStyleId>
              </a:tblPr>
              <a:tblGrid>
                <a:gridCol w="2522495">
                  <a:extLst>
                    <a:ext uri="{9D8B030D-6E8A-4147-A177-3AD203B41FA5}">
                      <a16:colId xmlns:a16="http://schemas.microsoft.com/office/drawing/2014/main" val="3263869606"/>
                    </a:ext>
                  </a:extLst>
                </a:gridCol>
                <a:gridCol w="3867712">
                  <a:extLst>
                    <a:ext uri="{9D8B030D-6E8A-4147-A177-3AD203B41FA5}">
                      <a16:colId xmlns:a16="http://schemas.microsoft.com/office/drawing/2014/main" val="2850290965"/>
                    </a:ext>
                  </a:extLst>
                </a:gridCol>
                <a:gridCol w="3766735">
                  <a:extLst>
                    <a:ext uri="{9D8B030D-6E8A-4147-A177-3AD203B41FA5}">
                      <a16:colId xmlns:a16="http://schemas.microsoft.com/office/drawing/2014/main" val="2308856932"/>
                    </a:ext>
                  </a:extLst>
                </a:gridCol>
              </a:tblGrid>
              <a:tr h="477229">
                <a:tc>
                  <a:txBody>
                    <a:bodyPr/>
                    <a:lstStyle/>
                    <a:p>
                      <a:pPr algn="ctr"/>
                      <a:r>
                        <a:rPr lang="en-GB" sz="2300" u="none">
                          <a:solidFill>
                            <a:schemeClr val="tx1"/>
                          </a:solidFill>
                        </a:rPr>
                        <a:t>Test</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300">
                          <a:solidFill>
                            <a:schemeClr val="tx1"/>
                          </a:solidFill>
                        </a:rPr>
                        <a:t>Expected Outcome</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300">
                          <a:solidFill>
                            <a:schemeClr val="tx1"/>
                          </a:solidFill>
                        </a:rPr>
                        <a:t>Actual Outcome</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02850219"/>
                  </a:ext>
                </a:extLst>
              </a:tr>
              <a:tr h="2126214">
                <a:tc>
                  <a:txBody>
                    <a:bodyPr/>
                    <a:lstStyle/>
                    <a:p>
                      <a:r>
                        <a:rPr lang="en-GB" sz="2300">
                          <a:solidFill>
                            <a:schemeClr val="tx1"/>
                          </a:solidFill>
                        </a:rPr>
                        <a:t>Formulas</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=SUM(number1, number2, ...)</a:t>
                      </a:r>
                    </a:p>
                    <a:p>
                      <a:r>
                        <a:rPr lang="en-GB" sz="1000" b="0" i="0" kern="1200">
                          <a:solidFill>
                            <a:schemeClr val="dk1"/>
                          </a:solidFill>
                          <a:effectLst/>
                          <a:latin typeface="+mn-lt"/>
                          <a:ea typeface="+mn-ea"/>
                          <a:cs typeface="+mn-cs"/>
                        </a:rPr>
                        <a:t>I tried using the SUM formula to calculate the total points, but it didn't give me the expected outcome initially. So, I decided to investigate what went wrong with the formula. Eventually, I realized that I had missed a comma when entering the values. Once I added the comma, I obtained the expected outcome.</a:t>
                      </a:r>
                    </a:p>
                    <a:p>
                      <a:r>
                        <a:rPr lang="en-GB" sz="1000" b="0" i="0" kern="1200">
                          <a:solidFill>
                            <a:schemeClr val="dk1"/>
                          </a:solidFill>
                          <a:effectLst/>
                          <a:latin typeface="+mn-lt"/>
                          <a:ea typeface="+mn-ea"/>
                          <a:cs typeface="+mn-cs"/>
                        </a:rPr>
                        <a:t>=VLOOKUP(K19, Y32:Z35, 2, FALSE) This is my formula for calculating the UCAS total points. Initially, it didn't give me the expected outcome because I used "FALSE". After realizing the issue, I corrected it by using "TRUE". Now, it gives me the desired result, which is the total UCAS points calculation.</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The actual outcome of using the SUM formula in my spreadsheet is that it gives me the result of the total points.</a:t>
                      </a:r>
                    </a:p>
                    <a:p>
                      <a:endParaRPr lang="en-GB" sz="1000" b="0" i="0" kern="1200">
                        <a:solidFill>
                          <a:schemeClr val="dk1"/>
                        </a:solidFill>
                        <a:effectLst/>
                        <a:latin typeface="+mn-lt"/>
                        <a:ea typeface="+mn-ea"/>
                        <a:cs typeface="+mn-cs"/>
                      </a:endParaRPr>
                    </a:p>
                    <a:p>
                      <a:endParaRPr lang="en-GB" sz="1000" b="0" i="0" kern="1200">
                        <a:solidFill>
                          <a:schemeClr val="dk1"/>
                        </a:solidFill>
                        <a:effectLst/>
                        <a:latin typeface="+mn-lt"/>
                        <a:ea typeface="+mn-ea"/>
                        <a:cs typeface="+mn-cs"/>
                      </a:endParaRPr>
                    </a:p>
                    <a:p>
                      <a:endParaRPr lang="en-GB" sz="1000" b="0" i="0" kern="1200">
                        <a:solidFill>
                          <a:schemeClr val="dk1"/>
                        </a:solidFill>
                        <a:effectLst/>
                        <a:latin typeface="+mn-lt"/>
                        <a:ea typeface="+mn-ea"/>
                        <a:cs typeface="+mn-cs"/>
                      </a:endParaRPr>
                    </a:p>
                    <a:p>
                      <a:endParaRPr lang="en-GB" sz="1000" b="0" i="0" kern="1200">
                        <a:solidFill>
                          <a:schemeClr val="dk1"/>
                        </a:solidFill>
                        <a:effectLst/>
                        <a:latin typeface="+mn-lt"/>
                        <a:ea typeface="+mn-ea"/>
                        <a:cs typeface="+mn-cs"/>
                      </a:endParaRPr>
                    </a:p>
                    <a:p>
                      <a:r>
                        <a:rPr lang="en-GB" sz="1000" b="0" i="0" kern="1200">
                          <a:solidFill>
                            <a:schemeClr val="dk1"/>
                          </a:solidFill>
                          <a:effectLst/>
                          <a:latin typeface="+mn-lt"/>
                          <a:ea typeface="+mn-ea"/>
                          <a:cs typeface="+mn-cs"/>
                        </a:rPr>
                        <a:t>The actual outcome is to calculate the total points of UCAS </a:t>
                      </a:r>
                      <a:endParaRPr lang="en-GB" sz="10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63308095"/>
                  </a:ext>
                </a:extLst>
              </a:tr>
              <a:tr h="1237835">
                <a:tc>
                  <a:txBody>
                    <a:bodyPr/>
                    <a:lstStyle/>
                    <a:p>
                      <a:r>
                        <a:rPr lang="en-GB" sz="2300">
                          <a:solidFill>
                            <a:schemeClr val="tx1"/>
                          </a:solidFill>
                        </a:rPr>
                        <a:t>Validation</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I have created a dropdown menu for the Grades, which includes different grades. However, when I changed the letter "D" to "C" as part of the validation rules, it didn't produce the expected outcome. In fact, it didn't display anything meaningful. After recognizing this issue, I reverted the change and now the dropdown menu is providing the expected outcome as intended.</a:t>
                      </a:r>
                      <a:endParaRPr lang="en-GB" sz="10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The actual outcome of the dropdown menu is to allow easy selection of a grade from the menu, and it is currently functioning as intended.</a:t>
                      </a:r>
                      <a:endParaRPr lang="en-GB" sz="10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6127095"/>
                  </a:ext>
                </a:extLst>
              </a:tr>
              <a:tr h="1287008">
                <a:tc>
                  <a:txBody>
                    <a:bodyPr/>
                    <a:lstStyle/>
                    <a:p>
                      <a:r>
                        <a:rPr lang="en-GB" sz="2300">
                          <a:solidFill>
                            <a:schemeClr val="tx1"/>
                          </a:solidFill>
                        </a:rPr>
                        <a:t>Charts</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I created two charts, one for Year One and another one for Year Two points. However, when attempting to create the charts, there was an empty cell that I mistakenly selected, resulting in an unexpected outcome. I sought assistance from my teacher, who helped identify the problem. Together, we fixed the issue, and now the charts accurately display the points for Year One and Year Two. Additionally, I have included a screenshot of my chart design in this presentation.</a:t>
                      </a:r>
                      <a:endParaRPr lang="en-GB" sz="10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a:solidFill>
                            <a:schemeClr val="tx1"/>
                          </a:solidFill>
                        </a:rPr>
                        <a:t>The actual outcomes is to show the points of the both year one and year two which it does.</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14750111"/>
                  </a:ext>
                </a:extLst>
              </a:tr>
              <a:tr h="552306">
                <a:tc>
                  <a:txBody>
                    <a:bodyPr/>
                    <a:lstStyle/>
                    <a:p>
                      <a:endParaRPr lang="en-GB" sz="23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sz="23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sz="23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52838045"/>
                  </a:ext>
                </a:extLst>
              </a:tr>
            </a:tbl>
          </a:graphicData>
        </a:graphic>
      </p:graphicFrame>
    </p:spTree>
    <p:extLst>
      <p:ext uri="{BB962C8B-B14F-4D97-AF65-F5344CB8AC3E}">
        <p14:creationId xmlns:p14="http://schemas.microsoft.com/office/powerpoint/2010/main" val="3268569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EE4F-CE8A-2949-C742-7A3A7226875D}"/>
              </a:ext>
            </a:extLst>
          </p:cNvPr>
          <p:cNvSpPr>
            <a:spLocks noGrp="1"/>
          </p:cNvSpPr>
          <p:nvPr>
            <p:ph type="title"/>
          </p:nvPr>
        </p:nvSpPr>
        <p:spPr>
          <a:xfrm>
            <a:off x="838200" y="365125"/>
            <a:ext cx="10515600" cy="817723"/>
          </a:xfrm>
        </p:spPr>
        <p:txBody>
          <a:bodyPr/>
          <a:lstStyle/>
          <a:p>
            <a:r>
              <a:rPr lang="en-GB"/>
              <a:t>Feedback gathered of my design document</a:t>
            </a:r>
          </a:p>
        </p:txBody>
      </p:sp>
      <p:sp>
        <p:nvSpPr>
          <p:cNvPr id="3" name="Content Placeholder 2">
            <a:extLst>
              <a:ext uri="{FF2B5EF4-FFF2-40B4-BE49-F238E27FC236}">
                <a16:creationId xmlns:a16="http://schemas.microsoft.com/office/drawing/2014/main" id="{604101E5-E0DF-8C3C-D459-989FE6A15706}"/>
              </a:ext>
            </a:extLst>
          </p:cNvPr>
          <p:cNvSpPr>
            <a:spLocks noGrp="1"/>
          </p:cNvSpPr>
          <p:nvPr>
            <p:ph idx="1"/>
          </p:nvPr>
        </p:nvSpPr>
        <p:spPr>
          <a:xfrm>
            <a:off x="838200" y="1182848"/>
            <a:ext cx="10515600" cy="5675152"/>
          </a:xfrm>
        </p:spPr>
        <p:txBody>
          <a:bodyPr>
            <a:normAutofit fontScale="77500" lnSpcReduction="20000"/>
          </a:bodyPr>
          <a:lstStyle/>
          <a:p>
            <a:pPr marL="0" indent="0">
              <a:buNone/>
            </a:pPr>
            <a:r>
              <a:rPr lang="en-GB" sz="3600" b="1"/>
              <a:t>Feedback1 from Angelo:</a:t>
            </a:r>
          </a:p>
          <a:p>
            <a:pPr marL="0" indent="0">
              <a:buNone/>
            </a:pPr>
            <a:r>
              <a:rPr lang="en-GB" b="0" i="0">
                <a:solidFill>
                  <a:srgbClr val="374151"/>
                </a:solidFill>
                <a:effectLst/>
                <a:latin typeface="Söhne"/>
              </a:rPr>
              <a:t>"I found the UCAS spreadsheet to be incredibly helpful in calculating my UCAS points. The user-friendly interface made it easy for me to input my grades and credits, and the spreadsheet automatically calculated my total points. The clear presentation of results through charts allowed me to visually track my progress over time, which was motivating. One suggestion I have is to include a feature that allows users to save and compare multiple sets of data. This would be beneficial for individuals like me who may want to compare different scenarios or track progress over multiple academic years. Overall, I think the spreadsheet is a valuable tool for anyone aiming to calculate their UCAS points accurately.“</a:t>
            </a:r>
          </a:p>
          <a:p>
            <a:pPr marL="0" indent="0">
              <a:buNone/>
            </a:pPr>
            <a:r>
              <a:rPr lang="en-GB" sz="3100" b="1" i="0">
                <a:solidFill>
                  <a:srgbClr val="374151"/>
                </a:solidFill>
                <a:effectLst/>
                <a:latin typeface="Söhne"/>
              </a:rPr>
              <a:t>Feedback2 from Sleiman:</a:t>
            </a:r>
          </a:p>
          <a:p>
            <a:pPr marL="0" indent="0">
              <a:buNone/>
            </a:pPr>
            <a:r>
              <a:rPr lang="en-GB" b="0" i="0">
                <a:solidFill>
                  <a:srgbClr val="374151"/>
                </a:solidFill>
                <a:effectLst/>
                <a:latin typeface="Söhne"/>
              </a:rPr>
              <a:t>"As </a:t>
            </a:r>
            <a:r>
              <a:rPr lang="en-GB">
                <a:solidFill>
                  <a:srgbClr val="374151"/>
                </a:solidFill>
                <a:latin typeface="Söhne"/>
              </a:rPr>
              <a:t> a </a:t>
            </a:r>
            <a:r>
              <a:rPr lang="en-GB" b="0" i="0">
                <a:solidFill>
                  <a:srgbClr val="374151"/>
                </a:solidFill>
                <a:effectLst/>
                <a:latin typeface="Söhne"/>
              </a:rPr>
              <a:t>classmate , I had the opportunity to review the UCAS spreadsheet created by Hewad Rustom . I was impressed by the level of detail and accuracy in the calculations. The spreadsheet adheres to the requirements of the level three BTEC diploma grading system and effectively calculates UCAS points. The inclusion of a user guide and clear instructions made it easy for students to navigate and understand how to use the spreadsheet. One suggestion I have is to provide a troubleshooting section in the user guide that addresses common issues or errors that users may encounter. This would assist students in resolving any potential difficulties they might face while using the spreadsheet. Overall, the UCAS spreadsheet demonstrates a thorough understanding of the grading system and provides an efficient solution for calculating UCAS points."</a:t>
            </a:r>
          </a:p>
          <a:p>
            <a:pPr marL="0" indent="0">
              <a:buNone/>
            </a:pPr>
            <a:endParaRPr lang="en-GB"/>
          </a:p>
        </p:txBody>
      </p:sp>
    </p:spTree>
    <p:extLst>
      <p:ext uri="{BB962C8B-B14F-4D97-AF65-F5344CB8AC3E}">
        <p14:creationId xmlns:p14="http://schemas.microsoft.com/office/powerpoint/2010/main" val="2740204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F2A6D-41D3-B907-F4CB-60788A394CB3}"/>
              </a:ext>
            </a:extLst>
          </p:cNvPr>
          <p:cNvSpPr>
            <a:spLocks noGrp="1"/>
          </p:cNvSpPr>
          <p:nvPr>
            <p:ph type="title"/>
          </p:nvPr>
        </p:nvSpPr>
        <p:spPr/>
        <p:txBody>
          <a:bodyPr/>
          <a:lstStyle/>
          <a:p>
            <a:r>
              <a:rPr lang="en-GB"/>
              <a:t>Justification and evaluation of my designs (M2)</a:t>
            </a:r>
          </a:p>
        </p:txBody>
      </p:sp>
      <p:sp>
        <p:nvSpPr>
          <p:cNvPr id="3" name="Content Placeholder 2">
            <a:extLst>
              <a:ext uri="{FF2B5EF4-FFF2-40B4-BE49-F238E27FC236}">
                <a16:creationId xmlns:a16="http://schemas.microsoft.com/office/drawing/2014/main" id="{59FF48CA-9DB8-E440-3D83-CDBF133D7C25}"/>
              </a:ext>
            </a:extLst>
          </p:cNvPr>
          <p:cNvSpPr>
            <a:spLocks noGrp="1"/>
          </p:cNvSpPr>
          <p:nvPr>
            <p:ph idx="1"/>
          </p:nvPr>
        </p:nvSpPr>
        <p:spPr/>
        <p:txBody>
          <a:bodyPr>
            <a:normAutofit lnSpcReduction="10000"/>
          </a:bodyPr>
          <a:lstStyle/>
          <a:p>
            <a:pPr algn="l"/>
            <a:br>
              <a:rPr lang="en-GB" b="0" i="0">
                <a:solidFill>
                  <a:srgbClr val="374151"/>
                </a:solidFill>
                <a:effectLst/>
                <a:latin typeface="Söhne"/>
              </a:rPr>
            </a:br>
            <a:r>
              <a:rPr lang="en-GB" b="0" i="0">
                <a:solidFill>
                  <a:srgbClr val="374151"/>
                </a:solidFill>
                <a:effectLst/>
                <a:latin typeface="Söhne"/>
              </a:rPr>
              <a:t>In the evaluation of the design of my spreadsheet, I will incorporate the use of different colours to enhance visibility and make the spreadsheet more visually appealing. Additionally, I will establish links between tables by utilizing formulas such as SUM and VLOOKUP. These formulas will facilitate the linking of tables and provide the desired outcomes in my spreadsheet.</a:t>
            </a:r>
          </a:p>
          <a:p>
            <a:pPr algn="l"/>
            <a:r>
              <a:rPr lang="en-GB" b="0" i="0">
                <a:solidFill>
                  <a:srgbClr val="374151"/>
                </a:solidFill>
                <a:effectLst/>
                <a:latin typeface="Söhne"/>
              </a:rPr>
              <a:t>To further enhance the presentation of data, I will create charts for both Year One and Year Two points. These charts will display the points achieved in each year and also include the corresponding grade points for each unit. This visual representation will provide a clear overview of the data and make it easier to interpret.</a:t>
            </a:r>
          </a:p>
        </p:txBody>
      </p:sp>
    </p:spTree>
    <p:extLst>
      <p:ext uri="{BB962C8B-B14F-4D97-AF65-F5344CB8AC3E}">
        <p14:creationId xmlns:p14="http://schemas.microsoft.com/office/powerpoint/2010/main" val="201553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05A3-5771-1A8F-CE5D-D55B2F91FFA9}"/>
              </a:ext>
            </a:extLst>
          </p:cNvPr>
          <p:cNvSpPr>
            <a:spLocks noGrp="1"/>
          </p:cNvSpPr>
          <p:nvPr>
            <p:ph type="title"/>
          </p:nvPr>
        </p:nvSpPr>
        <p:spPr>
          <a:xfrm>
            <a:off x="564223" y="240146"/>
            <a:ext cx="10515600" cy="812799"/>
          </a:xfrm>
        </p:spPr>
        <p:txBody>
          <a:bodyPr/>
          <a:lstStyle/>
          <a:p>
            <a:r>
              <a:rPr lang="en-GB" dirty="0"/>
              <a:t>My actual spreadsheet screenshots (P5)</a:t>
            </a:r>
          </a:p>
        </p:txBody>
      </p:sp>
      <p:pic>
        <p:nvPicPr>
          <p:cNvPr id="4" name="Content Placeholder 4">
            <a:extLst>
              <a:ext uri="{FF2B5EF4-FFF2-40B4-BE49-F238E27FC236}">
                <a16:creationId xmlns:a16="http://schemas.microsoft.com/office/drawing/2014/main" id="{4A6C9BC7-A055-012C-AB98-C116C9B26C42}"/>
              </a:ext>
            </a:extLst>
          </p:cNvPr>
          <p:cNvPicPr>
            <a:picLocks noGrp="1" noChangeAspect="1"/>
          </p:cNvPicPr>
          <p:nvPr>
            <p:ph idx="1"/>
          </p:nvPr>
        </p:nvPicPr>
        <p:blipFill>
          <a:blip r:embed="rId2"/>
          <a:stretch>
            <a:fillRect/>
          </a:stretch>
        </p:blipFill>
        <p:spPr>
          <a:xfrm>
            <a:off x="175481" y="1191491"/>
            <a:ext cx="6520884" cy="4802909"/>
          </a:xfrm>
          <a:prstGeom prst="rect">
            <a:avLst/>
          </a:prstGeom>
        </p:spPr>
      </p:pic>
      <p:pic>
        <p:nvPicPr>
          <p:cNvPr id="6" name="Picture 5">
            <a:extLst>
              <a:ext uri="{FF2B5EF4-FFF2-40B4-BE49-F238E27FC236}">
                <a16:creationId xmlns:a16="http://schemas.microsoft.com/office/drawing/2014/main" id="{B87F71C5-52D9-CD41-F8FF-BC9E4DF06285}"/>
              </a:ext>
            </a:extLst>
          </p:cNvPr>
          <p:cNvPicPr>
            <a:picLocks noChangeAspect="1"/>
          </p:cNvPicPr>
          <p:nvPr/>
        </p:nvPicPr>
        <p:blipFill>
          <a:blip r:embed="rId3"/>
          <a:stretch>
            <a:fillRect/>
          </a:stretch>
        </p:blipFill>
        <p:spPr>
          <a:xfrm>
            <a:off x="6869644" y="2788892"/>
            <a:ext cx="5128391" cy="3934691"/>
          </a:xfrm>
          <a:prstGeom prst="rect">
            <a:avLst/>
          </a:prstGeom>
        </p:spPr>
      </p:pic>
      <p:sp>
        <p:nvSpPr>
          <p:cNvPr id="7" name="TextBox 6">
            <a:extLst>
              <a:ext uri="{FF2B5EF4-FFF2-40B4-BE49-F238E27FC236}">
                <a16:creationId xmlns:a16="http://schemas.microsoft.com/office/drawing/2014/main" id="{1768C3B8-2E88-C87E-1376-FCD8262E3331}"/>
              </a:ext>
            </a:extLst>
          </p:cNvPr>
          <p:cNvSpPr txBox="1"/>
          <p:nvPr/>
        </p:nvSpPr>
        <p:spPr>
          <a:xfrm>
            <a:off x="7509164" y="1025236"/>
            <a:ext cx="2863272" cy="1477328"/>
          </a:xfrm>
          <a:prstGeom prst="rect">
            <a:avLst/>
          </a:prstGeom>
          <a:noFill/>
        </p:spPr>
        <p:txBody>
          <a:bodyPr wrap="square" rtlCol="0">
            <a:spAutoFit/>
          </a:bodyPr>
          <a:lstStyle/>
          <a:p>
            <a:r>
              <a:rPr lang="en-GB" dirty="0"/>
              <a:t>This two screenshot shows the home page of my spreadsheet and also show the charts design of my spreadsheet </a:t>
            </a:r>
          </a:p>
        </p:txBody>
      </p:sp>
    </p:spTree>
    <p:extLst>
      <p:ext uri="{BB962C8B-B14F-4D97-AF65-F5344CB8AC3E}">
        <p14:creationId xmlns:p14="http://schemas.microsoft.com/office/powerpoint/2010/main" val="2964481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25F4F-8EFE-7E01-D477-0B7652678299}"/>
              </a:ext>
            </a:extLst>
          </p:cNvPr>
          <p:cNvSpPr>
            <a:spLocks noGrp="1"/>
          </p:cNvSpPr>
          <p:nvPr>
            <p:ph type="title"/>
          </p:nvPr>
        </p:nvSpPr>
        <p:spPr>
          <a:xfrm>
            <a:off x="564222" y="228136"/>
            <a:ext cx="10515600" cy="1325563"/>
          </a:xfrm>
        </p:spPr>
        <p:txBody>
          <a:bodyPr/>
          <a:lstStyle/>
          <a:p>
            <a:r>
              <a:rPr lang="en-GB"/>
              <a:t>Testing carried out (P6)</a:t>
            </a:r>
          </a:p>
        </p:txBody>
      </p:sp>
      <p:graphicFrame>
        <p:nvGraphicFramePr>
          <p:cNvPr id="3" name="Table 2">
            <a:extLst>
              <a:ext uri="{FF2B5EF4-FFF2-40B4-BE49-F238E27FC236}">
                <a16:creationId xmlns:a16="http://schemas.microsoft.com/office/drawing/2014/main" id="{2FFB89C2-93D9-2834-03DF-4D81A17E31E1}"/>
              </a:ext>
            </a:extLst>
          </p:cNvPr>
          <p:cNvGraphicFramePr>
            <a:graphicFrameLocks noGrp="1"/>
          </p:cNvGraphicFramePr>
          <p:nvPr>
            <p:extLst>
              <p:ext uri="{D42A27DB-BD31-4B8C-83A1-F6EECF244321}">
                <p14:modId xmlns:p14="http://schemas.microsoft.com/office/powerpoint/2010/main" val="3749887063"/>
              </p:ext>
            </p:extLst>
          </p:nvPr>
        </p:nvGraphicFramePr>
        <p:xfrm>
          <a:off x="838200" y="1468582"/>
          <a:ext cx="10156942" cy="5301672"/>
        </p:xfrm>
        <a:graphic>
          <a:graphicData uri="http://schemas.openxmlformats.org/drawingml/2006/table">
            <a:tbl>
              <a:tblPr firstRow="1" bandRow="1">
                <a:tableStyleId>{5C22544A-7EE6-4342-B048-85BDC9FD1C3A}</a:tableStyleId>
              </a:tblPr>
              <a:tblGrid>
                <a:gridCol w="2522495">
                  <a:extLst>
                    <a:ext uri="{9D8B030D-6E8A-4147-A177-3AD203B41FA5}">
                      <a16:colId xmlns:a16="http://schemas.microsoft.com/office/drawing/2014/main" val="51103028"/>
                    </a:ext>
                  </a:extLst>
                </a:gridCol>
                <a:gridCol w="3867712">
                  <a:extLst>
                    <a:ext uri="{9D8B030D-6E8A-4147-A177-3AD203B41FA5}">
                      <a16:colId xmlns:a16="http://schemas.microsoft.com/office/drawing/2014/main" val="2082526160"/>
                    </a:ext>
                  </a:extLst>
                </a:gridCol>
                <a:gridCol w="3766735">
                  <a:extLst>
                    <a:ext uri="{9D8B030D-6E8A-4147-A177-3AD203B41FA5}">
                      <a16:colId xmlns:a16="http://schemas.microsoft.com/office/drawing/2014/main" val="705384480"/>
                    </a:ext>
                  </a:extLst>
                </a:gridCol>
              </a:tblGrid>
              <a:tr h="493364">
                <a:tc>
                  <a:txBody>
                    <a:bodyPr/>
                    <a:lstStyle/>
                    <a:p>
                      <a:pPr algn="ctr"/>
                      <a:r>
                        <a:rPr lang="en-GB" sz="2300" u="none">
                          <a:solidFill>
                            <a:schemeClr val="tx1"/>
                          </a:solidFill>
                        </a:rPr>
                        <a:t>Test</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300">
                          <a:solidFill>
                            <a:schemeClr val="tx1"/>
                          </a:solidFill>
                        </a:rPr>
                        <a:t>Expected Outcome</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300">
                          <a:solidFill>
                            <a:schemeClr val="tx1"/>
                          </a:solidFill>
                        </a:rPr>
                        <a:t>Actual Outcome</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63360679"/>
                  </a:ext>
                </a:extLst>
              </a:tr>
              <a:tr h="2198101">
                <a:tc>
                  <a:txBody>
                    <a:bodyPr/>
                    <a:lstStyle/>
                    <a:p>
                      <a:r>
                        <a:rPr lang="en-GB" sz="2300">
                          <a:solidFill>
                            <a:schemeClr val="tx1"/>
                          </a:solidFill>
                        </a:rPr>
                        <a:t>Formulas</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=SUM(number1, number2, ...)</a:t>
                      </a:r>
                    </a:p>
                    <a:p>
                      <a:r>
                        <a:rPr lang="en-GB" sz="1000" b="0" i="0" kern="1200">
                          <a:solidFill>
                            <a:schemeClr val="dk1"/>
                          </a:solidFill>
                          <a:effectLst/>
                          <a:latin typeface="+mn-lt"/>
                          <a:ea typeface="+mn-ea"/>
                          <a:cs typeface="+mn-cs"/>
                        </a:rPr>
                        <a:t>I tried using the SUM formula to calculate the total points, but it didn't give me the expected outcome initially. So, I decided to investigate what went wrong with the formula. Eventually, I realized that I had missed a comma when entering the values. Once I added the comma, I obtained the expected outcome.</a:t>
                      </a:r>
                    </a:p>
                    <a:p>
                      <a:r>
                        <a:rPr lang="en-GB" sz="1000" b="0" i="0" kern="1200">
                          <a:solidFill>
                            <a:schemeClr val="dk1"/>
                          </a:solidFill>
                          <a:effectLst/>
                          <a:latin typeface="+mn-lt"/>
                          <a:ea typeface="+mn-ea"/>
                          <a:cs typeface="+mn-cs"/>
                        </a:rPr>
                        <a:t>=VLOOKUP(K19, Y32:Z35, 2, FALSE) This is my formula for calculating the UCAS total points. Initially, it didn't give me the expected outcome because I used "FALSE". After realizing the issue, I corrected it by using "TRUE". Now, it gives me the desired result, which is the total UCAS points calculation.</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The actual outcome of using the SUM formula in my spreadsheet is that it gives me the result of the total points.</a:t>
                      </a:r>
                    </a:p>
                    <a:p>
                      <a:endParaRPr lang="en-GB" sz="1000" b="0" i="0" kern="1200">
                        <a:solidFill>
                          <a:schemeClr val="dk1"/>
                        </a:solidFill>
                        <a:effectLst/>
                        <a:latin typeface="+mn-lt"/>
                        <a:ea typeface="+mn-ea"/>
                        <a:cs typeface="+mn-cs"/>
                      </a:endParaRPr>
                    </a:p>
                    <a:p>
                      <a:endParaRPr lang="en-GB" sz="1000" b="0" i="0" kern="1200">
                        <a:solidFill>
                          <a:schemeClr val="dk1"/>
                        </a:solidFill>
                        <a:effectLst/>
                        <a:latin typeface="+mn-lt"/>
                        <a:ea typeface="+mn-ea"/>
                        <a:cs typeface="+mn-cs"/>
                      </a:endParaRPr>
                    </a:p>
                    <a:p>
                      <a:endParaRPr lang="en-GB" sz="1000" b="0" i="0" kern="1200">
                        <a:solidFill>
                          <a:schemeClr val="dk1"/>
                        </a:solidFill>
                        <a:effectLst/>
                        <a:latin typeface="+mn-lt"/>
                        <a:ea typeface="+mn-ea"/>
                        <a:cs typeface="+mn-cs"/>
                      </a:endParaRPr>
                    </a:p>
                    <a:p>
                      <a:endParaRPr lang="en-GB" sz="1000" b="0" i="0" kern="1200">
                        <a:solidFill>
                          <a:schemeClr val="dk1"/>
                        </a:solidFill>
                        <a:effectLst/>
                        <a:latin typeface="+mn-lt"/>
                        <a:ea typeface="+mn-ea"/>
                        <a:cs typeface="+mn-cs"/>
                      </a:endParaRPr>
                    </a:p>
                    <a:p>
                      <a:r>
                        <a:rPr lang="en-GB" sz="1000" b="0" i="0" kern="1200">
                          <a:solidFill>
                            <a:schemeClr val="dk1"/>
                          </a:solidFill>
                          <a:effectLst/>
                          <a:latin typeface="+mn-lt"/>
                          <a:ea typeface="+mn-ea"/>
                          <a:cs typeface="+mn-cs"/>
                        </a:rPr>
                        <a:t>The actual outcome is to calculate the total points of UCAS </a:t>
                      </a:r>
                      <a:endParaRPr lang="en-GB" sz="10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66026789"/>
                  </a:ext>
                </a:extLst>
              </a:tr>
              <a:tr h="1279686">
                <a:tc>
                  <a:txBody>
                    <a:bodyPr/>
                    <a:lstStyle/>
                    <a:p>
                      <a:r>
                        <a:rPr lang="en-GB" sz="2300">
                          <a:solidFill>
                            <a:schemeClr val="tx1"/>
                          </a:solidFill>
                        </a:rPr>
                        <a:t>Validation</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I have created a dropdown menu for the Grades, which includes different grades. However, when I changed the letter "D" to "C" as part of the validation rules, it didn't produce the expected outcome. In fact, it didn't display anything meaningful. After recognizing this issue, I reverted the change and now the dropdown menu is providing the expected outcome as intended.</a:t>
                      </a:r>
                      <a:endParaRPr lang="en-GB" sz="10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The actual outcome of the dropdown menu is to allow easy selection of a grade from the menu, and it is currently functioning as intended.</a:t>
                      </a:r>
                      <a:endParaRPr lang="en-GB" sz="10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73400243"/>
                  </a:ext>
                </a:extLst>
              </a:tr>
              <a:tr h="1330521">
                <a:tc>
                  <a:txBody>
                    <a:bodyPr/>
                    <a:lstStyle/>
                    <a:p>
                      <a:r>
                        <a:rPr lang="en-GB" sz="2300">
                          <a:solidFill>
                            <a:schemeClr val="tx1"/>
                          </a:solidFill>
                        </a:rPr>
                        <a:t>Charts</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b="0" i="0" kern="1200">
                          <a:solidFill>
                            <a:schemeClr val="dk1"/>
                          </a:solidFill>
                          <a:effectLst/>
                          <a:latin typeface="+mn-lt"/>
                          <a:ea typeface="+mn-ea"/>
                          <a:cs typeface="+mn-cs"/>
                        </a:rPr>
                        <a:t>I created two charts, one for Year One and another one for Year Two points. However, when attempting to create the charts, there was an empty cell that I mistakenly selected, resulting in an unexpected outcome. I sought assistance from my teacher, who helped identify the problem. Together, we fixed the issue, and now the charts accurately display the points for Year One and Year Two. Additionally, I have included a screenshot of my chart design in this presentation.</a:t>
                      </a:r>
                      <a:endParaRPr lang="en-GB" sz="1000">
                        <a:solidFill>
                          <a:schemeClr val="tx1"/>
                        </a:solidFill>
                      </a:endParaRP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000">
                          <a:solidFill>
                            <a:schemeClr val="tx1"/>
                          </a:solidFill>
                        </a:rPr>
                        <a:t>The actual outcomes is to show the points of the both year one and year two which it does.</a:t>
                      </a:r>
                    </a:p>
                  </a:txBody>
                  <a:tcPr marL="115212" marR="115212" marT="57606" marB="5760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073960826"/>
                  </a:ext>
                </a:extLst>
              </a:tr>
            </a:tbl>
          </a:graphicData>
        </a:graphic>
      </p:graphicFrame>
    </p:spTree>
    <p:extLst>
      <p:ext uri="{BB962C8B-B14F-4D97-AF65-F5344CB8AC3E}">
        <p14:creationId xmlns:p14="http://schemas.microsoft.com/office/powerpoint/2010/main" val="2972197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15366-AA9D-6763-914A-F1D51F8F25F4}"/>
              </a:ext>
            </a:extLst>
          </p:cNvPr>
          <p:cNvSpPr>
            <a:spLocks noGrp="1"/>
          </p:cNvSpPr>
          <p:nvPr>
            <p:ph type="title"/>
          </p:nvPr>
        </p:nvSpPr>
        <p:spPr>
          <a:xfrm>
            <a:off x="692649" y="399372"/>
            <a:ext cx="10515600" cy="1325563"/>
          </a:xfrm>
        </p:spPr>
        <p:txBody>
          <a:bodyPr>
            <a:normAutofit/>
          </a:bodyPr>
          <a:lstStyle/>
          <a:p>
            <a:r>
              <a:rPr lang="en-GB" sz="5400" b="1"/>
              <a:t>Optimised data model (M3)</a:t>
            </a:r>
          </a:p>
        </p:txBody>
      </p:sp>
      <p:sp>
        <p:nvSpPr>
          <p:cNvPr id="3" name="Content Placeholder 2">
            <a:extLst>
              <a:ext uri="{FF2B5EF4-FFF2-40B4-BE49-F238E27FC236}">
                <a16:creationId xmlns:a16="http://schemas.microsoft.com/office/drawing/2014/main" id="{F9BE36EB-141B-71D7-628E-7ADF543DD346}"/>
              </a:ext>
            </a:extLst>
          </p:cNvPr>
          <p:cNvSpPr>
            <a:spLocks noGrp="1"/>
          </p:cNvSpPr>
          <p:nvPr>
            <p:ph idx="1"/>
          </p:nvPr>
        </p:nvSpPr>
        <p:spPr/>
        <p:txBody>
          <a:bodyPr>
            <a:normAutofit fontScale="62500" lnSpcReduction="20000"/>
          </a:bodyPr>
          <a:lstStyle/>
          <a:p>
            <a:r>
              <a:rPr lang="en-GB" sz="6500" b="1"/>
              <a:t>Data validation(drop down menu is optimised)</a:t>
            </a:r>
          </a:p>
          <a:p>
            <a:pPr algn="l"/>
            <a:r>
              <a:rPr lang="en-GB" b="0" i="0">
                <a:solidFill>
                  <a:srgbClr val="374151"/>
                </a:solidFill>
                <a:effectLst/>
                <a:latin typeface="Söhne"/>
              </a:rPr>
              <a:t>I have successfully implemented a drop-down menu feature in my spreadsheet, which allows me to easily select different grades for level three BTEC diploma. The drop-down menu is designed to provide a user-friendly interface and it always gives me the expected outcome. I have tested it several times and it has proven to be very reliable.</a:t>
            </a:r>
          </a:p>
          <a:p>
            <a:pPr algn="l"/>
            <a:r>
              <a:rPr lang="en-GB" b="0" i="0">
                <a:solidFill>
                  <a:srgbClr val="374151"/>
                </a:solidFill>
                <a:effectLst/>
                <a:latin typeface="Söhne"/>
              </a:rPr>
              <a:t>Moreover, I have optimized the performance of my spreadsheet by using various techniques such as simplifying complex formulas and minimizing unnecessary calculations. This has resulted in a more efficient and faster spreadsheet that can handle a large amount of data without any lag or delays. The optimized spreadsheet allows me to quickly and accurately calculate the UCAS points for different units and grades, which is crucial for monitoring my progress in the course.</a:t>
            </a:r>
          </a:p>
          <a:p>
            <a:pPr algn="l"/>
            <a:r>
              <a:rPr lang="en-GB" b="0" i="0">
                <a:solidFill>
                  <a:srgbClr val="374151"/>
                </a:solidFill>
                <a:effectLst/>
                <a:latin typeface="Söhne"/>
              </a:rPr>
              <a:t>In addition, I have also incorporated various validation rules and error-checking features to ensure the accuracy and consistency of the data. For example, I have set up formulas to automatically calculate the total points for each unit and the overall UCAS points for the diploma. This not only saves time and effort but also reduces the likelihood of errors or mistakes in the calculations.</a:t>
            </a:r>
          </a:p>
          <a:p>
            <a:pPr algn="l"/>
            <a:r>
              <a:rPr lang="en-GB" b="0" i="0">
                <a:solidFill>
                  <a:srgbClr val="374151"/>
                </a:solidFill>
                <a:effectLst/>
                <a:latin typeface="Söhne"/>
              </a:rPr>
              <a:t>Overall, my optimized spreadsheet with a drop-down menu feature and various validation rules provides an efficient and reliable way to calculate UCAS points for the level three BTEC diploma. It enables me to monitor my progress more effectively and efficiently, and I can be confident in the accuracy of my calculations.</a:t>
            </a:r>
          </a:p>
          <a:p>
            <a:pPr marL="0" indent="0">
              <a:buNone/>
            </a:pPr>
            <a:endParaRPr lang="en-GB"/>
          </a:p>
        </p:txBody>
      </p:sp>
    </p:spTree>
    <p:extLst>
      <p:ext uri="{BB962C8B-B14F-4D97-AF65-F5344CB8AC3E}">
        <p14:creationId xmlns:p14="http://schemas.microsoft.com/office/powerpoint/2010/main" val="2618029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458A8-827D-0A5E-283B-09B3983D9785}"/>
              </a:ext>
            </a:extLst>
          </p:cNvPr>
          <p:cNvSpPr>
            <a:spLocks noGrp="1"/>
          </p:cNvSpPr>
          <p:nvPr>
            <p:ph type="title"/>
          </p:nvPr>
        </p:nvSpPr>
        <p:spPr/>
        <p:txBody>
          <a:bodyPr/>
          <a:lstStyle/>
          <a:p>
            <a:r>
              <a:rPr lang="en-GB" sz="4400" b="1"/>
              <a:t>Optimised data model (M3)</a:t>
            </a:r>
            <a:endParaRPr lang="en-GB" b="1"/>
          </a:p>
        </p:txBody>
      </p:sp>
      <p:sp>
        <p:nvSpPr>
          <p:cNvPr id="3" name="Content Placeholder 2">
            <a:extLst>
              <a:ext uri="{FF2B5EF4-FFF2-40B4-BE49-F238E27FC236}">
                <a16:creationId xmlns:a16="http://schemas.microsoft.com/office/drawing/2014/main" id="{B6259EB7-25A1-C19E-CAAB-CB163EC54463}"/>
              </a:ext>
            </a:extLst>
          </p:cNvPr>
          <p:cNvSpPr>
            <a:spLocks noGrp="1"/>
          </p:cNvSpPr>
          <p:nvPr>
            <p:ph idx="1"/>
          </p:nvPr>
        </p:nvSpPr>
        <p:spPr/>
        <p:txBody>
          <a:bodyPr>
            <a:normAutofit fontScale="47500" lnSpcReduction="20000"/>
          </a:bodyPr>
          <a:lstStyle/>
          <a:p>
            <a:pPr marL="0" indent="0">
              <a:buNone/>
            </a:pPr>
            <a:r>
              <a:rPr lang="en-GB" sz="5900" b="1"/>
              <a:t>Is my Macro buttons optimised?</a:t>
            </a:r>
          </a:p>
          <a:p>
            <a:pPr marL="0" indent="0">
              <a:buNone/>
            </a:pPr>
            <a:r>
              <a:rPr lang="en-GB" sz="2900" b="0" i="0">
                <a:solidFill>
                  <a:srgbClr val="374151"/>
                </a:solidFill>
                <a:effectLst/>
                <a:latin typeface="Söhne"/>
              </a:rPr>
              <a:t>I have successfully incorporated three distinct buttons in my spreadsheet, each serving a different purpose. The buttons are labelled as "Home Page," "Tables," and "Charts." These buttons have been meticulously optimized to enhance the functionality and usability of my spreadsheet, consistently delivering the expected outcomes.</a:t>
            </a:r>
          </a:p>
          <a:p>
            <a:pPr algn="l"/>
            <a:r>
              <a:rPr lang="en-GB" sz="2900" b="0" i="0">
                <a:solidFill>
                  <a:srgbClr val="374151"/>
                </a:solidFill>
                <a:effectLst/>
                <a:latin typeface="Söhne"/>
              </a:rPr>
              <a:t>The "Home Page" button acts as a convenient navigational tool, allowing me to quickly return to the main page of my spreadsheet. It ensures easy accessibility and serves as a central hub from which I can access different sections and functionalities with ease.</a:t>
            </a:r>
          </a:p>
          <a:p>
            <a:pPr algn="l"/>
            <a:r>
              <a:rPr lang="en-GB" sz="2900" b="0" i="0">
                <a:solidFill>
                  <a:srgbClr val="374151"/>
                </a:solidFill>
                <a:effectLst/>
                <a:latin typeface="Söhne"/>
              </a:rPr>
              <a:t>The "Tables" button is designed to seamlessly transition me to the tables section of my spreadsheet. By clicking on this button, I am instantly directed to the dedicated area where I can input and manage data within various tables. This feature streamlines data entry and organization, saving time and ensuring a structured approach to managing information.</a:t>
            </a:r>
          </a:p>
          <a:p>
            <a:pPr algn="l"/>
            <a:r>
              <a:rPr lang="en-GB" sz="2900" b="0" i="0">
                <a:solidFill>
                  <a:srgbClr val="374151"/>
                </a:solidFill>
                <a:effectLst/>
                <a:latin typeface="Söhne"/>
              </a:rPr>
              <a:t>Similarly, the "Charts" button is a valuable addition that enhances data visualization capabilities. When clicked, it grants me immediate access to visually compelling charts and graphs that represent important data trends and patterns. This feature allows me to gain valuable insights and communicate data effectively, empowering me to make informed decisions based on the visual representation of my information.</a:t>
            </a:r>
          </a:p>
          <a:p>
            <a:pPr algn="l"/>
            <a:r>
              <a:rPr lang="en-GB" sz="2900" b="0" i="0">
                <a:solidFill>
                  <a:srgbClr val="374151"/>
                </a:solidFill>
                <a:effectLst/>
                <a:latin typeface="Söhne"/>
              </a:rPr>
              <a:t>The optimization of these buttons ensures that they are responsive, user-friendly, and consistent in delivering the intended functionality. By incorporating these buttons into my spreadsheet, I have created a streamlined user experience that facilitates navigation, data management, and visual representation of information.</a:t>
            </a:r>
          </a:p>
          <a:p>
            <a:pPr algn="l"/>
            <a:r>
              <a:rPr lang="en-GB" sz="2900" b="0" i="0">
                <a:solidFill>
                  <a:srgbClr val="374151"/>
                </a:solidFill>
                <a:effectLst/>
                <a:latin typeface="Söhne"/>
              </a:rPr>
              <a:t>Overall, the carefully crafted buttons in my optimized spreadsheet contribute to a more efficient and intuitive workflow. They provide quick access to essential sections and functionalities, ensuring that I can effortlessly navigate through the various components of my spreadsheet. The inclusion of these buttons enhances usability and productivity, enabling me to work with confidence and achieve the desired outcomes in a seamless manner.</a:t>
            </a:r>
          </a:p>
          <a:p>
            <a:pPr marL="0" indent="0">
              <a:buNone/>
            </a:pPr>
            <a:endParaRPr lang="en-GB"/>
          </a:p>
        </p:txBody>
      </p:sp>
    </p:spTree>
    <p:extLst>
      <p:ext uri="{BB962C8B-B14F-4D97-AF65-F5344CB8AC3E}">
        <p14:creationId xmlns:p14="http://schemas.microsoft.com/office/powerpoint/2010/main" val="40757514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4A6AE-AF9C-0FEB-8340-2F24EF44C370}"/>
              </a:ext>
            </a:extLst>
          </p:cNvPr>
          <p:cNvSpPr>
            <a:spLocks noGrp="1"/>
          </p:cNvSpPr>
          <p:nvPr>
            <p:ph type="title"/>
          </p:nvPr>
        </p:nvSpPr>
        <p:spPr>
          <a:xfrm>
            <a:off x="572493" y="238539"/>
            <a:ext cx="11018520" cy="1434415"/>
          </a:xfrm>
        </p:spPr>
        <p:txBody>
          <a:bodyPr anchor="b">
            <a:normAutofit/>
          </a:bodyPr>
          <a:lstStyle/>
          <a:p>
            <a:r>
              <a:rPr lang="en-GB" sz="5400"/>
              <a:t>Validation rules</a:t>
            </a:r>
          </a:p>
        </p:txBody>
      </p:sp>
      <p:sp>
        <p:nvSpPr>
          <p:cNvPr id="3" name="Content Placeholder 2">
            <a:extLst>
              <a:ext uri="{FF2B5EF4-FFF2-40B4-BE49-F238E27FC236}">
                <a16:creationId xmlns:a16="http://schemas.microsoft.com/office/drawing/2014/main" id="{1CEB87CC-1B46-1DCC-7215-6BA6142794DD}"/>
              </a:ext>
            </a:extLst>
          </p:cNvPr>
          <p:cNvSpPr>
            <a:spLocks noGrp="1"/>
          </p:cNvSpPr>
          <p:nvPr>
            <p:ph idx="1"/>
          </p:nvPr>
        </p:nvSpPr>
        <p:spPr>
          <a:xfrm>
            <a:off x="572493" y="2071316"/>
            <a:ext cx="6713552" cy="4119172"/>
          </a:xfrm>
        </p:spPr>
        <p:txBody>
          <a:bodyPr anchor="t">
            <a:normAutofit/>
          </a:bodyPr>
          <a:lstStyle/>
          <a:p>
            <a:r>
              <a:rPr lang="en-GB" sz="1000" b="0" i="0">
                <a:effectLst/>
                <a:latin typeface="Söhne"/>
              </a:rPr>
              <a:t>A dropdown list, created using data validation in Excel, is a feature that helps with data validation by providing a predefined set of options for users to choose from. It restricts the type of data that can be entered into a cell and ensures that the entered data is within the allowed range or list of options.</a:t>
            </a:r>
          </a:p>
          <a:p>
            <a:r>
              <a:rPr lang="en-GB" sz="1000" b="0" i="0">
                <a:effectLst/>
                <a:latin typeface="Söhne"/>
              </a:rPr>
              <a:t>Here's why a dropdown list helps with data validation:</a:t>
            </a:r>
          </a:p>
          <a:p>
            <a:pPr>
              <a:buFont typeface="+mj-lt"/>
              <a:buAutoNum type="arabicPeriod"/>
            </a:pPr>
            <a:r>
              <a:rPr lang="en-GB" sz="1000" b="1" i="0">
                <a:effectLst/>
                <a:latin typeface="Söhne"/>
              </a:rPr>
              <a:t>Accuracy and Consistency</a:t>
            </a:r>
            <a:r>
              <a:rPr lang="en-GB" sz="1000" b="0" i="0">
                <a:effectLst/>
                <a:latin typeface="Söhne"/>
              </a:rPr>
              <a:t>: By providing a predefined list of options, a dropdown list helps ensure data accuracy and consistency. It eliminates the possibility of typographical errors or inconsistent data entry. Users can simply select an option from the list, reducing the chances of entering incorrect or inconsistent data.</a:t>
            </a:r>
          </a:p>
          <a:p>
            <a:pPr>
              <a:buFont typeface="+mj-lt"/>
              <a:buAutoNum type="arabicPeriod"/>
            </a:pPr>
            <a:r>
              <a:rPr lang="en-GB" sz="1000" b="1" i="0">
                <a:effectLst/>
                <a:latin typeface="Söhne"/>
              </a:rPr>
              <a:t>Easy Data Entry: </a:t>
            </a:r>
            <a:r>
              <a:rPr lang="en-GB" sz="1000" b="0" i="0">
                <a:effectLst/>
                <a:latin typeface="Söhne"/>
              </a:rPr>
              <a:t>A dropdown list makes data entry easier for users. They don't have to remember or manually type the available options. Instead, they can simply click on the dropdown arrow and choose the desired option from the list. This improves efficiency and reduces the effort required for data entry.</a:t>
            </a:r>
          </a:p>
          <a:p>
            <a:pPr>
              <a:buFont typeface="+mj-lt"/>
              <a:buAutoNum type="arabicPeriod"/>
            </a:pPr>
            <a:r>
              <a:rPr lang="en-GB" sz="1000" b="1" i="0">
                <a:effectLst/>
                <a:latin typeface="Söhne"/>
              </a:rPr>
              <a:t>Standardization: </a:t>
            </a:r>
            <a:r>
              <a:rPr lang="en-GB" sz="1000" b="0" i="0">
                <a:effectLst/>
                <a:latin typeface="Söhne"/>
              </a:rPr>
              <a:t>Dropdown lists promote standardization in data entry. By offering a set of predefined options, it enforces a consistent format or selection across different users or data entry points. This ensures that the data is entered uniformly, making it easier to </a:t>
            </a:r>
            <a:r>
              <a:rPr lang="en-GB" sz="1000" b="0" i="0" err="1">
                <a:effectLst/>
                <a:latin typeface="Söhne"/>
              </a:rPr>
              <a:t>analyze</a:t>
            </a:r>
            <a:r>
              <a:rPr lang="en-GB" sz="1000" b="0" i="0">
                <a:effectLst/>
                <a:latin typeface="Söhne"/>
              </a:rPr>
              <a:t>, sort, or filter later on.</a:t>
            </a:r>
          </a:p>
          <a:p>
            <a:pPr>
              <a:buFont typeface="+mj-lt"/>
              <a:buAutoNum type="arabicPeriod"/>
            </a:pPr>
            <a:r>
              <a:rPr lang="en-GB" sz="1000" b="1" i="0">
                <a:effectLst/>
                <a:latin typeface="Söhne"/>
              </a:rPr>
              <a:t>Error Prevention: </a:t>
            </a:r>
            <a:r>
              <a:rPr lang="en-GB" sz="1000" b="0" i="0">
                <a:effectLst/>
                <a:latin typeface="Söhne"/>
              </a:rPr>
              <a:t>Using a dropdown list helps prevent errors by limiting the available choices to valid options. For example, if you have a dropdown list for "Month," users won't be able to enter a value like "13" or "</a:t>
            </a:r>
            <a:r>
              <a:rPr lang="en-GB" sz="1000" b="0" i="0" err="1">
                <a:effectLst/>
                <a:latin typeface="Söhne"/>
              </a:rPr>
              <a:t>Febuary</a:t>
            </a:r>
            <a:r>
              <a:rPr lang="en-GB" sz="1000" b="0" i="0">
                <a:effectLst/>
                <a:latin typeface="Söhne"/>
              </a:rPr>
              <a:t>" (typo). This prevents invalid data from being entered and helps maintain data integrity.</a:t>
            </a:r>
          </a:p>
          <a:p>
            <a:pPr>
              <a:buFont typeface="+mj-lt"/>
              <a:buAutoNum type="arabicPeriod"/>
            </a:pPr>
            <a:r>
              <a:rPr lang="en-GB" sz="1000" b="1" i="0">
                <a:effectLst/>
                <a:latin typeface="Söhne"/>
              </a:rPr>
              <a:t>Improved Data Analysis</a:t>
            </a:r>
            <a:r>
              <a:rPr lang="en-GB" sz="1000" b="0" i="0">
                <a:effectLst/>
                <a:latin typeface="Söhne"/>
              </a:rPr>
              <a:t>: Dropdown lists can enhance data analysis capabilities in Excel. Since the data is restricted to predefined options, it becomes easier to perform calculations, filters, and pivot tables based on the selected values. You can aggregate and </a:t>
            </a:r>
            <a:r>
              <a:rPr lang="en-GB" sz="1000" b="0" i="0" err="1">
                <a:effectLst/>
                <a:latin typeface="Söhne"/>
              </a:rPr>
              <a:t>analyze</a:t>
            </a:r>
            <a:r>
              <a:rPr lang="en-GB" sz="1000" b="0" i="0">
                <a:effectLst/>
                <a:latin typeface="Söhne"/>
              </a:rPr>
              <a:t> data more efficiently when the data is consistent and well-defined.</a:t>
            </a:r>
          </a:p>
          <a:p>
            <a:r>
              <a:rPr lang="en-GB" sz="1000" b="1" i="0">
                <a:effectLst/>
                <a:latin typeface="Söhne"/>
              </a:rPr>
              <a:t>Overall, the dropdown list created through data validation in Excel provides a user-friendly interface, promotes accurate and consistent data entry, prevents errors, and enhances data analysis capabilities. It's a valuable tool for maintaining data quality and integrity in your Excel spreadsheets</a:t>
            </a:r>
            <a:r>
              <a:rPr lang="en-GB" sz="1000" b="0" i="0">
                <a:effectLst/>
                <a:latin typeface="Söhne"/>
              </a:rPr>
              <a:t>.</a:t>
            </a:r>
          </a:p>
          <a:p>
            <a:endParaRPr lang="en-GB" sz="1000"/>
          </a:p>
        </p:txBody>
      </p:sp>
      <p:sp>
        <p:nvSpPr>
          <p:cNvPr id="7" name="TextBox 6">
            <a:extLst>
              <a:ext uri="{FF2B5EF4-FFF2-40B4-BE49-F238E27FC236}">
                <a16:creationId xmlns:a16="http://schemas.microsoft.com/office/drawing/2014/main" id="{79988654-151E-2472-CDC3-0BAEC2B0AEE4}"/>
              </a:ext>
            </a:extLst>
          </p:cNvPr>
          <p:cNvSpPr txBox="1"/>
          <p:nvPr/>
        </p:nvSpPr>
        <p:spPr>
          <a:xfrm>
            <a:off x="7813963" y="4267200"/>
            <a:ext cx="2881745" cy="2308324"/>
          </a:xfrm>
          <a:prstGeom prst="rect">
            <a:avLst/>
          </a:prstGeom>
          <a:noFill/>
        </p:spPr>
        <p:txBody>
          <a:bodyPr wrap="square" rtlCol="0">
            <a:spAutoFit/>
          </a:bodyPr>
          <a:lstStyle/>
          <a:p>
            <a:r>
              <a:rPr lang="en-GB"/>
              <a:t>In this screenshot we can see I gave the message which is(please use and item from the dropdown menu)it means I have created the dropdown menu for the grade section which include:</a:t>
            </a:r>
            <a:r>
              <a:rPr lang="en-US" sz="1800"/>
              <a:t>U,N,P,D</a:t>
            </a:r>
            <a:endParaRPr lang="en-GB"/>
          </a:p>
        </p:txBody>
      </p:sp>
      <p:pic>
        <p:nvPicPr>
          <p:cNvPr id="6" name="Picture 5">
            <a:extLst>
              <a:ext uri="{FF2B5EF4-FFF2-40B4-BE49-F238E27FC236}">
                <a16:creationId xmlns:a16="http://schemas.microsoft.com/office/drawing/2014/main" id="{17CA0FAD-D989-9A75-6667-3FFFC72F0712}"/>
              </a:ext>
            </a:extLst>
          </p:cNvPr>
          <p:cNvPicPr>
            <a:picLocks noChangeAspect="1"/>
          </p:cNvPicPr>
          <p:nvPr/>
        </p:nvPicPr>
        <p:blipFill rotWithShape="1">
          <a:blip r:embed="rId3"/>
          <a:srcRect l="63277" t="32604" r="26092" b="38476"/>
          <a:stretch/>
        </p:blipFill>
        <p:spPr>
          <a:xfrm>
            <a:off x="8256233" y="1847087"/>
            <a:ext cx="3058241" cy="2339763"/>
          </a:xfrm>
          <a:prstGeom prst="rect">
            <a:avLst/>
          </a:prstGeom>
        </p:spPr>
      </p:pic>
    </p:spTree>
    <p:extLst>
      <p:ext uri="{BB962C8B-B14F-4D97-AF65-F5344CB8AC3E}">
        <p14:creationId xmlns:p14="http://schemas.microsoft.com/office/powerpoint/2010/main" val="1754066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C39B7-FEB1-E0F5-D2CE-74FBB74EE284}"/>
              </a:ext>
            </a:extLst>
          </p:cNvPr>
          <p:cNvSpPr>
            <a:spLocks noGrp="1"/>
          </p:cNvSpPr>
          <p:nvPr>
            <p:ph type="title"/>
          </p:nvPr>
        </p:nvSpPr>
        <p:spPr>
          <a:xfrm>
            <a:off x="838200" y="1"/>
            <a:ext cx="10515600" cy="1052944"/>
          </a:xfrm>
        </p:spPr>
        <p:txBody>
          <a:bodyPr/>
          <a:lstStyle/>
          <a:p>
            <a:r>
              <a:rPr lang="en-GB"/>
              <a:t>Buttons screenshot</a:t>
            </a:r>
          </a:p>
        </p:txBody>
      </p:sp>
      <p:pic>
        <p:nvPicPr>
          <p:cNvPr id="7" name="Content Placeholder 6">
            <a:extLst>
              <a:ext uri="{FF2B5EF4-FFF2-40B4-BE49-F238E27FC236}">
                <a16:creationId xmlns:a16="http://schemas.microsoft.com/office/drawing/2014/main" id="{3FB051F0-EA48-C2CB-D82D-D57FBE62BFAE}"/>
              </a:ext>
            </a:extLst>
          </p:cNvPr>
          <p:cNvPicPr>
            <a:picLocks noGrp="1" noChangeAspect="1"/>
          </p:cNvPicPr>
          <p:nvPr>
            <p:ph idx="1"/>
          </p:nvPr>
        </p:nvPicPr>
        <p:blipFill>
          <a:blip r:embed="rId2"/>
          <a:stretch>
            <a:fillRect/>
          </a:stretch>
        </p:blipFill>
        <p:spPr>
          <a:xfrm>
            <a:off x="3814187" y="1052945"/>
            <a:ext cx="3198706" cy="3272848"/>
          </a:xfrm>
        </p:spPr>
      </p:pic>
      <p:pic>
        <p:nvPicPr>
          <p:cNvPr id="5" name="Picture 4">
            <a:extLst>
              <a:ext uri="{FF2B5EF4-FFF2-40B4-BE49-F238E27FC236}">
                <a16:creationId xmlns:a16="http://schemas.microsoft.com/office/drawing/2014/main" id="{8FE46BA7-4B3C-B29D-2FE5-996988A957C7}"/>
              </a:ext>
            </a:extLst>
          </p:cNvPr>
          <p:cNvPicPr>
            <a:picLocks noChangeAspect="1"/>
          </p:cNvPicPr>
          <p:nvPr/>
        </p:nvPicPr>
        <p:blipFill>
          <a:blip r:embed="rId3"/>
          <a:stretch>
            <a:fillRect/>
          </a:stretch>
        </p:blipFill>
        <p:spPr>
          <a:xfrm>
            <a:off x="348673" y="1287031"/>
            <a:ext cx="2996954" cy="3177309"/>
          </a:xfrm>
          <a:prstGeom prst="rect">
            <a:avLst/>
          </a:prstGeom>
        </p:spPr>
      </p:pic>
      <p:sp>
        <p:nvSpPr>
          <p:cNvPr id="9" name="TextBox 8">
            <a:extLst>
              <a:ext uri="{FF2B5EF4-FFF2-40B4-BE49-F238E27FC236}">
                <a16:creationId xmlns:a16="http://schemas.microsoft.com/office/drawing/2014/main" id="{CABD3903-A949-BE33-0764-EAC374B5EC6E}"/>
              </a:ext>
            </a:extLst>
          </p:cNvPr>
          <p:cNvSpPr txBox="1"/>
          <p:nvPr/>
        </p:nvSpPr>
        <p:spPr>
          <a:xfrm>
            <a:off x="7481454" y="1570181"/>
            <a:ext cx="4361873" cy="4247317"/>
          </a:xfrm>
          <a:prstGeom prst="rect">
            <a:avLst/>
          </a:prstGeom>
          <a:noFill/>
        </p:spPr>
        <p:txBody>
          <a:bodyPr wrap="square" rtlCol="0">
            <a:spAutoFit/>
          </a:bodyPr>
          <a:lstStyle/>
          <a:p>
            <a:br>
              <a:rPr lang="en-GB"/>
            </a:br>
            <a:r>
              <a:rPr lang="en-GB" b="0" i="0">
                <a:solidFill>
                  <a:srgbClr val="374151"/>
                </a:solidFill>
                <a:effectLst/>
                <a:latin typeface="Söhne"/>
              </a:rPr>
              <a:t>I have created two buttons in my spreadsheet to improve navigation. The first button, called "Tables," allows me to click and easily go from the home section to the tables section. Similarly, I have created another button called "Charts" which, when clicked, takes me directly to the charts section</a:t>
            </a:r>
            <a:r>
              <a:rPr lang="en-GB">
                <a:solidFill>
                  <a:srgbClr val="374151"/>
                </a:solidFill>
                <a:latin typeface="Söhne"/>
              </a:rPr>
              <a:t> and also I have created another button called “Home page” which, when clicked, takes me directly to the Home page </a:t>
            </a:r>
            <a:r>
              <a:rPr lang="en-GB" b="0" i="0">
                <a:solidFill>
                  <a:srgbClr val="374151"/>
                </a:solidFill>
                <a:effectLst/>
                <a:latin typeface="Söhne"/>
              </a:rPr>
              <a:t>These buttons provide a convenient way to navigate within the spreadsheet, enhancing the user experience and making it easier to access specific sections of interest.</a:t>
            </a:r>
            <a:endParaRPr lang="en-GB"/>
          </a:p>
        </p:txBody>
      </p:sp>
      <p:pic>
        <p:nvPicPr>
          <p:cNvPr id="4" name="Picture 3">
            <a:extLst>
              <a:ext uri="{FF2B5EF4-FFF2-40B4-BE49-F238E27FC236}">
                <a16:creationId xmlns:a16="http://schemas.microsoft.com/office/drawing/2014/main" id="{0A196964-7599-FDF4-09DF-2289A790AEC1}"/>
              </a:ext>
            </a:extLst>
          </p:cNvPr>
          <p:cNvPicPr>
            <a:picLocks noChangeAspect="1"/>
          </p:cNvPicPr>
          <p:nvPr/>
        </p:nvPicPr>
        <p:blipFill>
          <a:blip r:embed="rId4"/>
          <a:stretch>
            <a:fillRect/>
          </a:stretch>
        </p:blipFill>
        <p:spPr>
          <a:xfrm>
            <a:off x="3179186" y="4464340"/>
            <a:ext cx="3062722" cy="2054700"/>
          </a:xfrm>
          <a:prstGeom prst="rect">
            <a:avLst/>
          </a:prstGeom>
        </p:spPr>
      </p:pic>
    </p:spTree>
    <p:extLst>
      <p:ext uri="{BB962C8B-B14F-4D97-AF65-F5344CB8AC3E}">
        <p14:creationId xmlns:p14="http://schemas.microsoft.com/office/powerpoint/2010/main" val="154411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C61B-88D3-401E-2943-27BA1F40E1D3}"/>
              </a:ext>
            </a:extLst>
          </p:cNvPr>
          <p:cNvSpPr>
            <a:spLocks noGrp="1"/>
          </p:cNvSpPr>
          <p:nvPr>
            <p:ph type="title"/>
          </p:nvPr>
        </p:nvSpPr>
        <p:spPr>
          <a:xfrm>
            <a:off x="1008184" y="174032"/>
            <a:ext cx="10175631" cy="1111843"/>
          </a:xfrm>
        </p:spPr>
        <p:txBody>
          <a:bodyPr vert="horz" lIns="91440" tIns="45720" rIns="91440" bIns="45720" rtlCol="0" anchor="ctr">
            <a:normAutofit/>
          </a:bodyPr>
          <a:lstStyle/>
          <a:p>
            <a:pPr algn="ctr"/>
            <a:r>
              <a:rPr lang="en-US" sz="4000" kern="1200">
                <a:solidFill>
                  <a:schemeClr val="tx1"/>
                </a:solidFill>
                <a:latin typeface="+mj-lt"/>
                <a:ea typeface="+mj-ea"/>
                <a:cs typeface="+mj-cs"/>
              </a:rPr>
              <a:t>Home page screenshot</a:t>
            </a:r>
          </a:p>
        </p:txBody>
      </p:sp>
      <p:pic>
        <p:nvPicPr>
          <p:cNvPr id="5" name="Content Placeholder 4">
            <a:extLst>
              <a:ext uri="{FF2B5EF4-FFF2-40B4-BE49-F238E27FC236}">
                <a16:creationId xmlns:a16="http://schemas.microsoft.com/office/drawing/2014/main" id="{4533374B-08A2-F9BF-A988-0AF516974F75}"/>
              </a:ext>
            </a:extLst>
          </p:cNvPr>
          <p:cNvPicPr>
            <a:picLocks noGrp="1" noChangeAspect="1"/>
          </p:cNvPicPr>
          <p:nvPr>
            <p:ph idx="1"/>
          </p:nvPr>
        </p:nvPicPr>
        <p:blipFill>
          <a:blip r:embed="rId2"/>
          <a:stretch>
            <a:fillRect/>
          </a:stretch>
        </p:blipFill>
        <p:spPr>
          <a:xfrm>
            <a:off x="1736088" y="2405149"/>
            <a:ext cx="8713727" cy="3899393"/>
          </a:xfrm>
          <a:prstGeom prst="rect">
            <a:avLst/>
          </a:prstGeom>
        </p:spPr>
      </p:pic>
      <p:sp>
        <p:nvSpPr>
          <p:cNvPr id="6" name="TextBox 5">
            <a:extLst>
              <a:ext uri="{FF2B5EF4-FFF2-40B4-BE49-F238E27FC236}">
                <a16:creationId xmlns:a16="http://schemas.microsoft.com/office/drawing/2014/main" id="{617125D3-BBCA-247A-D9B6-169B6671AC7B}"/>
              </a:ext>
            </a:extLst>
          </p:cNvPr>
          <p:cNvSpPr txBox="1"/>
          <p:nvPr/>
        </p:nvSpPr>
        <p:spPr>
          <a:xfrm>
            <a:off x="1008184" y="1459907"/>
            <a:ext cx="10175630" cy="767904"/>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2000"/>
              <a:t>Here is the screenshot of my home page of the spreadsheet </a:t>
            </a:r>
          </a:p>
        </p:txBody>
      </p:sp>
    </p:spTree>
    <p:extLst>
      <p:ext uri="{BB962C8B-B14F-4D97-AF65-F5344CB8AC3E}">
        <p14:creationId xmlns:p14="http://schemas.microsoft.com/office/powerpoint/2010/main" val="27921863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869E4-7D2E-01BC-578F-760B3CDFB616}"/>
              </a:ext>
            </a:extLst>
          </p:cNvPr>
          <p:cNvSpPr>
            <a:spLocks noGrp="1"/>
          </p:cNvSpPr>
          <p:nvPr>
            <p:ph type="title"/>
          </p:nvPr>
        </p:nvSpPr>
        <p:spPr>
          <a:xfrm>
            <a:off x="1008184" y="174032"/>
            <a:ext cx="10175631" cy="1111843"/>
          </a:xfrm>
        </p:spPr>
        <p:txBody>
          <a:bodyPr anchor="ctr">
            <a:normAutofit/>
          </a:bodyPr>
          <a:lstStyle/>
          <a:p>
            <a:pPr algn="ctr"/>
            <a:r>
              <a:rPr lang="en-US" sz="4000" kern="1200">
                <a:latin typeface="+mj-lt"/>
                <a:ea typeface="+mj-ea"/>
                <a:cs typeface="+mj-cs"/>
              </a:rPr>
              <a:t>Screenshot of my charts </a:t>
            </a:r>
            <a:endParaRPr lang="en-GB" sz="4000"/>
          </a:p>
        </p:txBody>
      </p:sp>
      <p:sp>
        <p:nvSpPr>
          <p:cNvPr id="39" name="Content Placeholder 9">
            <a:extLst>
              <a:ext uri="{FF2B5EF4-FFF2-40B4-BE49-F238E27FC236}">
                <a16:creationId xmlns:a16="http://schemas.microsoft.com/office/drawing/2014/main" id="{E97C736E-009E-026F-96C4-FB387B64881D}"/>
              </a:ext>
            </a:extLst>
          </p:cNvPr>
          <p:cNvSpPr>
            <a:spLocks noGrp="1"/>
          </p:cNvSpPr>
          <p:nvPr>
            <p:ph idx="1"/>
          </p:nvPr>
        </p:nvSpPr>
        <p:spPr>
          <a:xfrm>
            <a:off x="1008184" y="1459907"/>
            <a:ext cx="10175630" cy="767904"/>
          </a:xfrm>
        </p:spPr>
        <p:txBody>
          <a:bodyPr anchor="ctr">
            <a:normAutofit/>
          </a:bodyPr>
          <a:lstStyle/>
          <a:p>
            <a:pPr algn="ctr"/>
            <a:r>
              <a:rPr lang="en-GB" sz="2000"/>
              <a:t>This is the design of chart for the year one and year two points </a:t>
            </a:r>
          </a:p>
        </p:txBody>
      </p:sp>
      <p:pic>
        <p:nvPicPr>
          <p:cNvPr id="5" name="Content Placeholder 4">
            <a:extLst>
              <a:ext uri="{FF2B5EF4-FFF2-40B4-BE49-F238E27FC236}">
                <a16:creationId xmlns:a16="http://schemas.microsoft.com/office/drawing/2014/main" id="{AE1840CC-8B47-C5F0-57A0-49E7F5688811}"/>
              </a:ext>
            </a:extLst>
          </p:cNvPr>
          <p:cNvPicPr>
            <a:picLocks noChangeAspect="1"/>
          </p:cNvPicPr>
          <p:nvPr/>
        </p:nvPicPr>
        <p:blipFill>
          <a:blip r:embed="rId2"/>
          <a:stretch>
            <a:fillRect/>
          </a:stretch>
        </p:blipFill>
        <p:spPr>
          <a:xfrm>
            <a:off x="835154" y="2501472"/>
            <a:ext cx="10515595" cy="3706747"/>
          </a:xfrm>
          <a:prstGeom prst="rect">
            <a:avLst/>
          </a:prstGeom>
        </p:spPr>
      </p:pic>
    </p:spTree>
    <p:extLst>
      <p:ext uri="{BB962C8B-B14F-4D97-AF65-F5344CB8AC3E}">
        <p14:creationId xmlns:p14="http://schemas.microsoft.com/office/powerpoint/2010/main" val="24230989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77FC6-87BD-1DA3-C065-2B1BCDAE4CB1}"/>
              </a:ext>
            </a:extLst>
          </p:cNvPr>
          <p:cNvSpPr>
            <a:spLocks noGrp="1"/>
          </p:cNvSpPr>
          <p:nvPr>
            <p:ph type="title"/>
          </p:nvPr>
        </p:nvSpPr>
        <p:spPr/>
        <p:txBody>
          <a:bodyPr/>
          <a:lstStyle/>
          <a:p>
            <a:r>
              <a:rPr lang="en-GB"/>
              <a:t>Review</a:t>
            </a:r>
          </a:p>
        </p:txBody>
      </p:sp>
      <p:sp>
        <p:nvSpPr>
          <p:cNvPr id="3" name="Content Placeholder 2">
            <a:extLst>
              <a:ext uri="{FF2B5EF4-FFF2-40B4-BE49-F238E27FC236}">
                <a16:creationId xmlns:a16="http://schemas.microsoft.com/office/drawing/2014/main" id="{8407ABB1-FA65-D8A8-E3FB-FA241F6F9539}"/>
              </a:ext>
            </a:extLst>
          </p:cNvPr>
          <p:cNvSpPr>
            <a:spLocks noGrp="1"/>
          </p:cNvSpPr>
          <p:nvPr>
            <p:ph idx="1"/>
          </p:nvPr>
        </p:nvSpPr>
        <p:spPr/>
        <p:txBody>
          <a:bodyPr>
            <a:normAutofit fontScale="85000" lnSpcReduction="20000"/>
          </a:bodyPr>
          <a:lstStyle/>
          <a:p>
            <a:r>
              <a:rPr lang="en-GB" b="1">
                <a:latin typeface="Verdana" panose="020B0604030504040204" pitchFamily="34" charset="0"/>
                <a:ea typeface="Verdana" panose="020B0604030504040204" pitchFamily="34" charset="0"/>
              </a:rPr>
              <a:t>Is it fit for purpose?</a:t>
            </a:r>
          </a:p>
          <a:p>
            <a:pPr marL="0" indent="0" algn="l">
              <a:buNone/>
            </a:pPr>
            <a:r>
              <a:rPr lang="en-GB" sz="1900" b="0" i="0">
                <a:solidFill>
                  <a:srgbClr val="374151"/>
                </a:solidFill>
                <a:effectLst/>
                <a:latin typeface="Söhne"/>
              </a:rPr>
              <a:t>Yes, my spreadsheet is working the way I intended, and it consistently delivers the expected outcome. I have invested effort into designing the spreadsheet with careful consideration for its functionality and usability. Through thorough testing, validation, and documentation, I have ensured that my spreadsheet is reliable and can be easily used by myself and others.</a:t>
            </a:r>
          </a:p>
          <a:p>
            <a:pPr marL="0" indent="0" algn="l">
              <a:buNone/>
            </a:pPr>
            <a:r>
              <a:rPr lang="en-GB" sz="1900" b="0" i="0">
                <a:solidFill>
                  <a:srgbClr val="374151"/>
                </a:solidFill>
                <a:effectLst/>
                <a:latin typeface="Söhne"/>
              </a:rPr>
              <a:t>Testing and validating a spreadsheet are crucial steps to guarantee its accuracy and effectiveness. By conducting regular tests, I can verify that the formulas, calculations, and data inputs are producing the desired results. This helps me identify any potential errors or discrepancies and allows me to address them promptly. Through this iterative process of testing and refinement, I can maintain the reliability and performance of my spreadsheet over time.</a:t>
            </a:r>
          </a:p>
          <a:p>
            <a:pPr marL="0" indent="0" algn="l">
              <a:buNone/>
            </a:pPr>
            <a:r>
              <a:rPr lang="en-GB" sz="1900" b="0" i="0">
                <a:solidFill>
                  <a:srgbClr val="374151"/>
                </a:solidFill>
                <a:effectLst/>
                <a:latin typeface="Söhne"/>
              </a:rPr>
              <a:t>Overall, my well-designed and thoroughly tested spreadsheet has proven to be reliable and user-friendly. By validating and documenting its functionality, I have established a solid foundation for its ongoing use and maintenance. This allows me to confidently rely on the spreadsheet to perform accurate calculations and generate the expected outcomes. As I continue to use and improve </a:t>
            </a:r>
            <a:r>
              <a:rPr lang="en-GB" sz="1700" b="0" i="0">
                <a:solidFill>
                  <a:srgbClr val="374151"/>
                </a:solidFill>
                <a:effectLst/>
                <a:latin typeface="Söhne"/>
              </a:rPr>
              <a:t>the spreadsheet, I will remain vigilant in ensuring its reliability and usability through regular testing and updates to the documentation.</a:t>
            </a:r>
          </a:p>
          <a:p>
            <a:r>
              <a:rPr lang="en-GB" b="1">
                <a:latin typeface="Verdana" panose="020B0604030504040204" pitchFamily="34" charset="0"/>
                <a:ea typeface="Verdana" panose="020B0604030504040204" pitchFamily="34" charset="0"/>
              </a:rPr>
              <a:t>Does it fully work?</a:t>
            </a:r>
          </a:p>
          <a:p>
            <a:pPr marL="0" indent="0">
              <a:buNone/>
            </a:pPr>
            <a:r>
              <a:rPr lang="en-GB" sz="1900" b="0" i="0">
                <a:solidFill>
                  <a:srgbClr val="374151"/>
                </a:solidFill>
                <a:effectLst/>
                <a:latin typeface="Söhne"/>
              </a:rPr>
              <a:t>Yes, my spreadsheet is fully functional, and I am able to test all the elements and features I have implemented. I am pleased to say that everything works exactly as I intended.</a:t>
            </a:r>
          </a:p>
          <a:p>
            <a:pPr marL="0" indent="0">
              <a:buNone/>
            </a:pPr>
            <a:r>
              <a:rPr lang="en-GB" sz="1900" b="0" i="0">
                <a:solidFill>
                  <a:srgbClr val="374151"/>
                </a:solidFill>
                <a:effectLst/>
                <a:latin typeface="Söhne"/>
              </a:rPr>
              <a:t>Overall, having a fully functional spreadsheet that performs as intended is a significant achievement. By continuously testing, refining, and documenting your spreadsheet, you can maintain its effectiveness and usability over time. This enables you to confidently rely on your spreadsheet to deliver accurate results and support your data analysis or calculations efficiently.</a:t>
            </a:r>
            <a:endParaRPr lang="en-GB" sz="1900"/>
          </a:p>
        </p:txBody>
      </p:sp>
    </p:spTree>
    <p:extLst>
      <p:ext uri="{BB962C8B-B14F-4D97-AF65-F5344CB8AC3E}">
        <p14:creationId xmlns:p14="http://schemas.microsoft.com/office/powerpoint/2010/main" val="174394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71E3C-DADF-3C2F-1339-F34E61E2CDB4}"/>
              </a:ext>
            </a:extLst>
          </p:cNvPr>
          <p:cNvSpPr>
            <a:spLocks noGrp="1"/>
          </p:cNvSpPr>
          <p:nvPr>
            <p:ph type="title"/>
          </p:nvPr>
        </p:nvSpPr>
        <p:spPr>
          <a:xfrm>
            <a:off x="838200" y="-352338"/>
            <a:ext cx="10515600" cy="1644244"/>
          </a:xfrm>
        </p:spPr>
        <p:txBody>
          <a:bodyPr>
            <a:normAutofit/>
          </a:bodyPr>
          <a:lstStyle/>
          <a:p>
            <a:br>
              <a:rPr lang="en-GB"/>
            </a:br>
            <a:r>
              <a:rPr lang="en-GB" b="1"/>
              <a:t>Evaluate the designs and final product</a:t>
            </a:r>
          </a:p>
        </p:txBody>
      </p:sp>
      <p:sp>
        <p:nvSpPr>
          <p:cNvPr id="3" name="Content Placeholder 2">
            <a:extLst>
              <a:ext uri="{FF2B5EF4-FFF2-40B4-BE49-F238E27FC236}">
                <a16:creationId xmlns:a16="http://schemas.microsoft.com/office/drawing/2014/main" id="{F8D77ADB-19E5-45B1-58EA-662E54E16F9D}"/>
              </a:ext>
            </a:extLst>
          </p:cNvPr>
          <p:cNvSpPr>
            <a:spLocks noGrp="1"/>
          </p:cNvSpPr>
          <p:nvPr>
            <p:ph idx="1"/>
          </p:nvPr>
        </p:nvSpPr>
        <p:spPr/>
        <p:txBody>
          <a:bodyPr>
            <a:normAutofit fontScale="47500" lnSpcReduction="20000"/>
          </a:bodyPr>
          <a:lstStyle/>
          <a:p>
            <a:pPr marL="0" indent="0">
              <a:buNone/>
            </a:pPr>
            <a:endParaRPr lang="en-GB" sz="2800" b="1" i="0">
              <a:solidFill>
                <a:srgbClr val="374151"/>
              </a:solidFill>
              <a:effectLst/>
              <a:latin typeface="Söhne"/>
            </a:endParaRPr>
          </a:p>
          <a:p>
            <a:pPr marL="0" indent="0">
              <a:buNone/>
            </a:pPr>
            <a:r>
              <a:rPr lang="en-GB" sz="2800" b="1" i="0">
                <a:solidFill>
                  <a:srgbClr val="374151"/>
                </a:solidFill>
                <a:effectLst/>
                <a:latin typeface="Söhne"/>
              </a:rPr>
              <a:t> </a:t>
            </a:r>
            <a:r>
              <a:rPr lang="en-GB" sz="5100" b="1"/>
              <a:t>Evaluate the design and optimised data model of my spreadsheet  against client requirements.</a:t>
            </a:r>
            <a:endParaRPr lang="en-GB" sz="5100" b="1" i="0">
              <a:solidFill>
                <a:srgbClr val="374151"/>
              </a:solidFill>
              <a:effectLst/>
              <a:latin typeface="Söhne"/>
            </a:endParaRPr>
          </a:p>
          <a:p>
            <a:pPr marL="0" indent="0">
              <a:buNone/>
            </a:pPr>
            <a:r>
              <a:rPr lang="en-GB" sz="2900">
                <a:solidFill>
                  <a:srgbClr val="374151"/>
                </a:solidFill>
                <a:latin typeface="Söhne"/>
              </a:rPr>
              <a:t>My </a:t>
            </a:r>
            <a:r>
              <a:rPr lang="en-GB" sz="2900" b="0" i="0">
                <a:solidFill>
                  <a:srgbClr val="374151"/>
                </a:solidFill>
                <a:effectLst/>
                <a:latin typeface="Söhne"/>
              </a:rPr>
              <a:t>spreadsheet meets the specific requirements outlined by the client for calculating UCAS points. It reflects a comprehensive understanding of the level three BTEC diploma grading system and accurately incorporates the necessary calculations and formulas to determine the total points.</a:t>
            </a:r>
          </a:p>
          <a:p>
            <a:pPr marL="0" indent="0" algn="l">
              <a:buNone/>
            </a:pPr>
            <a:r>
              <a:rPr lang="en-GB" sz="2900" b="1" i="0">
                <a:solidFill>
                  <a:srgbClr val="374151"/>
                </a:solidFill>
                <a:effectLst/>
                <a:latin typeface="Söhne"/>
              </a:rPr>
              <a:t>In addition </a:t>
            </a:r>
            <a:r>
              <a:rPr lang="en-GB" sz="2900" b="0" i="0">
                <a:solidFill>
                  <a:srgbClr val="374151"/>
                </a:solidFill>
                <a:effectLst/>
                <a:latin typeface="Söhne"/>
              </a:rPr>
              <a:t>to meeting the specific requirements outlined by the client, my  UCAS spreadsheet demonstrates a deep understanding of the level three BTEC diploma grading system and incorporates the necessary calculations and formulas to determine the total points. This level of comprehension allows my  spreadsheet to accurately reflect the intricacies of the grading system, ensuring that the calculated UCAS points align with the established criteria.</a:t>
            </a:r>
          </a:p>
          <a:p>
            <a:pPr marL="0" indent="0" algn="l">
              <a:buNone/>
            </a:pPr>
            <a:r>
              <a:rPr lang="en-GB" sz="2900" b="0" i="0">
                <a:solidFill>
                  <a:srgbClr val="374151"/>
                </a:solidFill>
                <a:effectLst/>
                <a:latin typeface="Söhne"/>
              </a:rPr>
              <a:t>By incorporating the specific calculations and formulas required for UCAS point calculation, </a:t>
            </a:r>
            <a:r>
              <a:rPr lang="en-GB" sz="2900">
                <a:solidFill>
                  <a:srgbClr val="374151"/>
                </a:solidFill>
                <a:latin typeface="Söhne"/>
              </a:rPr>
              <a:t>my </a:t>
            </a:r>
            <a:r>
              <a:rPr lang="en-GB" sz="2900" b="0" i="0">
                <a:solidFill>
                  <a:srgbClr val="374151"/>
                </a:solidFill>
                <a:effectLst/>
                <a:latin typeface="Söhne"/>
              </a:rPr>
              <a:t>spreadsheet enables users to confidently rely on the results it produces. The accuracy of the calculations is crucial in providing students, educational institutions, and other stakeholders with reliable information for decision-making purposes, such as university admissions or progression tracking.</a:t>
            </a:r>
          </a:p>
          <a:p>
            <a:pPr marL="0" indent="0" algn="l">
              <a:buNone/>
            </a:pPr>
            <a:r>
              <a:rPr lang="en-GB" sz="2900" b="1" i="0">
                <a:solidFill>
                  <a:srgbClr val="374151"/>
                </a:solidFill>
                <a:effectLst/>
                <a:latin typeface="Söhne"/>
              </a:rPr>
              <a:t>Further more </a:t>
            </a:r>
            <a:r>
              <a:rPr lang="en-GB" sz="2900" b="0" i="0">
                <a:solidFill>
                  <a:srgbClr val="374151"/>
                </a:solidFill>
                <a:effectLst/>
                <a:latin typeface="Söhne"/>
              </a:rPr>
              <a:t>, my  spreadsheet's ability to handle various scenarios within the level three BTEC diploma grading system demonstrates its versatility. It accommodates different grading scales, weighting factors, and optional modules, allowing for a comprehensive evaluation of UCAS points across a range of student profiles. This adaptability ensures that the spreadsheet can be used effectively for different students pursuing the level three BTEC diploma, catering to the diverse requirements and paths within the qualification.</a:t>
            </a:r>
          </a:p>
          <a:p>
            <a:pPr algn="l"/>
            <a:r>
              <a:rPr lang="en-GB" sz="2900" b="0" i="0">
                <a:solidFill>
                  <a:srgbClr val="374151"/>
                </a:solidFill>
                <a:effectLst/>
                <a:latin typeface="Söhne"/>
              </a:rPr>
              <a:t>Overall, my  UCAS spreadsheet excels in meeting the specific requirements outlined by the client, showcasing a comprehensive understanding of the level three BTEC diploma grading system. By accurately incorporating the necessary calculations, formulas, and adaptability to changes, your spreadsheet becomes a valuable tool for calculating UCAS points, providing a reliable and efficient solution for students, educational institutions, and other stakeholders involved in the UCAS application process.</a:t>
            </a:r>
          </a:p>
          <a:p>
            <a:endParaRPr lang="en-GB"/>
          </a:p>
        </p:txBody>
      </p:sp>
    </p:spTree>
    <p:extLst>
      <p:ext uri="{BB962C8B-B14F-4D97-AF65-F5344CB8AC3E}">
        <p14:creationId xmlns:p14="http://schemas.microsoft.com/office/powerpoint/2010/main" val="2402826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3EB4A-E344-31AD-CCD8-0ACD80316B69}"/>
              </a:ext>
            </a:extLst>
          </p:cNvPr>
          <p:cNvSpPr>
            <a:spLocks noGrp="1"/>
          </p:cNvSpPr>
          <p:nvPr>
            <p:ph type="title"/>
          </p:nvPr>
        </p:nvSpPr>
        <p:spPr/>
        <p:txBody>
          <a:bodyPr/>
          <a:lstStyle/>
          <a:p>
            <a:r>
              <a:rPr lang="en-GB"/>
              <a:t> </a:t>
            </a:r>
            <a:r>
              <a:rPr lang="en-GB" b="1"/>
              <a:t>Evaluate the designs and final product</a:t>
            </a:r>
            <a:br>
              <a:rPr lang="en-GB"/>
            </a:br>
            <a:endParaRPr lang="en-GB"/>
          </a:p>
        </p:txBody>
      </p:sp>
      <p:sp>
        <p:nvSpPr>
          <p:cNvPr id="3" name="Content Placeholder 2">
            <a:extLst>
              <a:ext uri="{FF2B5EF4-FFF2-40B4-BE49-F238E27FC236}">
                <a16:creationId xmlns:a16="http://schemas.microsoft.com/office/drawing/2014/main" id="{E71AD38A-572E-E588-01CA-34052065B06B}"/>
              </a:ext>
            </a:extLst>
          </p:cNvPr>
          <p:cNvSpPr>
            <a:spLocks noGrp="1"/>
          </p:cNvSpPr>
          <p:nvPr>
            <p:ph idx="1"/>
          </p:nvPr>
        </p:nvSpPr>
        <p:spPr/>
        <p:txBody>
          <a:bodyPr>
            <a:normAutofit fontScale="62500" lnSpcReduction="20000"/>
          </a:bodyPr>
          <a:lstStyle/>
          <a:p>
            <a:pPr marL="0" indent="0">
              <a:buNone/>
            </a:pPr>
            <a:r>
              <a:rPr lang="en-GB" b="1"/>
              <a:t>Limitations(weaknesses)</a:t>
            </a:r>
          </a:p>
          <a:p>
            <a:pPr marL="0" indent="0">
              <a:buNone/>
            </a:pPr>
            <a:r>
              <a:rPr lang="en-GB"/>
              <a:t>My spreadsheet for calculating UCAS points may be functional and aligned with clients requirements, it s important to consider its </a:t>
            </a:r>
            <a:r>
              <a:rPr lang="en-GB" b="0" i="0">
                <a:solidFill>
                  <a:srgbClr val="374151"/>
                </a:solidFill>
                <a:effectLst/>
                <a:latin typeface="Söhne"/>
              </a:rPr>
              <a:t>potential limitations or weaknesses. Here are some possible limitations to be aware of:</a:t>
            </a:r>
          </a:p>
          <a:p>
            <a:pPr marL="0" indent="0">
              <a:buNone/>
            </a:pPr>
            <a:r>
              <a:rPr lang="en-GB">
                <a:solidFill>
                  <a:srgbClr val="374151"/>
                </a:solidFill>
                <a:latin typeface="Söhne"/>
              </a:rPr>
              <a:t>1.</a:t>
            </a:r>
            <a:r>
              <a:rPr lang="en-GB" b="1">
                <a:solidFill>
                  <a:srgbClr val="374151"/>
                </a:solidFill>
                <a:latin typeface="Söhne"/>
              </a:rPr>
              <a:t>Data accuracy: </a:t>
            </a:r>
            <a:r>
              <a:rPr lang="en-GB" b="0" i="0">
                <a:solidFill>
                  <a:srgbClr val="374151"/>
                </a:solidFill>
                <a:effectLst/>
                <a:latin typeface="Söhne"/>
              </a:rPr>
              <a:t>The accuracy of my  UCAS points calculation depends on the accuracy of the data entered into the spreadsheet. If there are manual data inputs, there is a risk of human error, such as mistyping or omitting values. It's important to implement data validation techniques and provide clear instructions to minimize input errors.</a:t>
            </a:r>
          </a:p>
          <a:p>
            <a:pPr marL="0" indent="0" algn="l">
              <a:buNone/>
            </a:pPr>
            <a:r>
              <a:rPr lang="en-GB"/>
              <a:t>2</a:t>
            </a:r>
            <a:r>
              <a:rPr lang="en-GB" b="0" i="0">
                <a:solidFill>
                  <a:srgbClr val="374151"/>
                </a:solidFill>
                <a:effectLst/>
                <a:latin typeface="Söhne"/>
              </a:rPr>
              <a:t> </a:t>
            </a:r>
            <a:r>
              <a:rPr lang="en-GB" b="1" i="0">
                <a:solidFill>
                  <a:srgbClr val="374151"/>
                </a:solidFill>
                <a:effectLst/>
                <a:latin typeface="Söhne"/>
              </a:rPr>
              <a:t>Limited flexibility and scalability: </a:t>
            </a:r>
            <a:r>
              <a:rPr lang="en-GB" b="0" i="0">
                <a:solidFill>
                  <a:srgbClr val="374151"/>
                </a:solidFill>
                <a:effectLst/>
                <a:latin typeface="Söhne"/>
              </a:rPr>
              <a:t>my</a:t>
            </a:r>
            <a:r>
              <a:rPr lang="en-GB">
                <a:solidFill>
                  <a:srgbClr val="374151"/>
                </a:solidFill>
                <a:latin typeface="Söhne"/>
              </a:rPr>
              <a:t> </a:t>
            </a:r>
            <a:r>
              <a:rPr lang="en-GB" b="0" i="0">
                <a:solidFill>
                  <a:srgbClr val="374151"/>
                </a:solidFill>
                <a:effectLst/>
                <a:latin typeface="Söhne"/>
              </a:rPr>
              <a:t>current spreadsheet is  designed specifically for the level three BTEC diploma, which means it may have limited flexibility to accommodate other educational programs or grading systems. If there is a need to expand or modify the spreadsheet for different qualifications or criteria, it may require significant adjustments to the formulas, data model, and overall design.</a:t>
            </a:r>
          </a:p>
          <a:p>
            <a:pPr marL="0" indent="0">
              <a:buNone/>
            </a:pPr>
            <a:r>
              <a:rPr lang="en-GB"/>
              <a:t>3.</a:t>
            </a:r>
            <a:r>
              <a:rPr lang="en-GB" b="0" i="0">
                <a:solidFill>
                  <a:srgbClr val="374151"/>
                </a:solidFill>
                <a:effectLst/>
                <a:latin typeface="Söhne"/>
              </a:rPr>
              <a:t> </a:t>
            </a:r>
            <a:r>
              <a:rPr lang="en-GB" b="1" i="0">
                <a:solidFill>
                  <a:srgbClr val="374151"/>
                </a:solidFill>
                <a:effectLst/>
                <a:latin typeface="Söhne"/>
              </a:rPr>
              <a:t>Maintenance and updates: </a:t>
            </a:r>
            <a:r>
              <a:rPr lang="en-GB" b="0" i="0">
                <a:solidFill>
                  <a:srgbClr val="374151"/>
                </a:solidFill>
                <a:effectLst/>
                <a:latin typeface="Söhne"/>
              </a:rPr>
              <a:t>As educational institutions or grading systems evolve, there may be changes to the UCAS points calculation rules or criteria. It's important to stay updated with any changes and ensure that your spreadsheet is regularly maintained and updated accordingly. Failure to keep up with changes may result in inaccuracies or inconsistencies in the UCAS points calculation.</a:t>
            </a:r>
            <a:br>
              <a:rPr lang="en-GB"/>
            </a:br>
            <a:endParaRPr lang="en-GB"/>
          </a:p>
        </p:txBody>
      </p:sp>
    </p:spTree>
    <p:extLst>
      <p:ext uri="{BB962C8B-B14F-4D97-AF65-F5344CB8AC3E}">
        <p14:creationId xmlns:p14="http://schemas.microsoft.com/office/powerpoint/2010/main" val="607554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85C42-B869-6C00-F4F0-8E5449D7D371}"/>
              </a:ext>
            </a:extLst>
          </p:cNvPr>
          <p:cNvSpPr>
            <a:spLocks noGrp="1"/>
          </p:cNvSpPr>
          <p:nvPr>
            <p:ph type="title"/>
          </p:nvPr>
        </p:nvSpPr>
        <p:spPr>
          <a:xfrm>
            <a:off x="838200" y="117447"/>
            <a:ext cx="10515600" cy="1015067"/>
          </a:xfrm>
        </p:spPr>
        <p:txBody>
          <a:bodyPr>
            <a:normAutofit fontScale="90000"/>
          </a:bodyPr>
          <a:lstStyle/>
          <a:p>
            <a:r>
              <a:rPr lang="en-GB"/>
              <a:t> </a:t>
            </a:r>
            <a:r>
              <a:rPr lang="en-GB" b="1"/>
              <a:t>Evaluate the designs and final product</a:t>
            </a:r>
            <a:br>
              <a:rPr lang="en-GB"/>
            </a:br>
            <a:endParaRPr lang="en-GB"/>
          </a:p>
        </p:txBody>
      </p:sp>
      <p:sp>
        <p:nvSpPr>
          <p:cNvPr id="3" name="Content Placeholder 2">
            <a:extLst>
              <a:ext uri="{FF2B5EF4-FFF2-40B4-BE49-F238E27FC236}">
                <a16:creationId xmlns:a16="http://schemas.microsoft.com/office/drawing/2014/main" id="{B4673F47-C0F8-797C-A792-F7C7D0E4C7DA}"/>
              </a:ext>
            </a:extLst>
          </p:cNvPr>
          <p:cNvSpPr>
            <a:spLocks noGrp="1"/>
          </p:cNvSpPr>
          <p:nvPr>
            <p:ph idx="1"/>
          </p:nvPr>
        </p:nvSpPr>
        <p:spPr>
          <a:xfrm>
            <a:off x="838200" y="713064"/>
            <a:ext cx="10515600" cy="6144936"/>
          </a:xfrm>
        </p:spPr>
        <p:txBody>
          <a:bodyPr>
            <a:normAutofit fontScale="47500" lnSpcReduction="20000"/>
          </a:bodyPr>
          <a:lstStyle/>
          <a:p>
            <a:pPr algn="l"/>
            <a:r>
              <a:rPr lang="en-GB" sz="4800" b="1"/>
              <a:t>what is good about my Spreadsheet</a:t>
            </a:r>
            <a:endParaRPr lang="en-GB" sz="3000" b="1">
              <a:solidFill>
                <a:srgbClr val="374151"/>
              </a:solidFill>
              <a:latin typeface="Söhne"/>
            </a:endParaRPr>
          </a:p>
          <a:p>
            <a:pPr algn="l"/>
            <a:r>
              <a:rPr lang="en-GB" sz="3400" b="1">
                <a:solidFill>
                  <a:srgbClr val="374151"/>
                </a:solidFill>
                <a:latin typeface="Söhne"/>
              </a:rPr>
              <a:t>My </a:t>
            </a:r>
            <a:r>
              <a:rPr lang="en-GB" sz="3400" b="1" i="0">
                <a:solidFill>
                  <a:srgbClr val="374151"/>
                </a:solidFill>
                <a:effectLst/>
                <a:latin typeface="Söhne"/>
              </a:rPr>
              <a:t>UCAS spreadsheet has several positive aspects that make it a valuable tool for calculating UCAS points. Here are some strengths of your spreadsheet:</a:t>
            </a:r>
          </a:p>
          <a:p>
            <a:pPr algn="l">
              <a:buFont typeface="+mj-lt"/>
              <a:buAutoNum type="arabicPeriod"/>
            </a:pPr>
            <a:r>
              <a:rPr lang="en-GB" sz="3400" b="1" i="0">
                <a:solidFill>
                  <a:srgbClr val="374151"/>
                </a:solidFill>
                <a:effectLst/>
                <a:latin typeface="Söhne"/>
              </a:rPr>
              <a:t>Efficiency and accuracy: </a:t>
            </a:r>
            <a:r>
              <a:rPr lang="en-GB" sz="3400">
                <a:solidFill>
                  <a:srgbClr val="374151"/>
                </a:solidFill>
                <a:latin typeface="Söhne"/>
              </a:rPr>
              <a:t>my </a:t>
            </a:r>
            <a:r>
              <a:rPr lang="en-GB" sz="3400" b="0" i="0">
                <a:solidFill>
                  <a:srgbClr val="374151"/>
                </a:solidFill>
                <a:effectLst/>
                <a:latin typeface="Söhne"/>
              </a:rPr>
              <a:t> spreadsheet enables efficient and accurate calculation of UCAS points for the level three BTEC diploma. By automating the calculations through formulas, you eliminate the need for manual calculations, reducing the chances of errors and saving time.</a:t>
            </a:r>
          </a:p>
          <a:p>
            <a:pPr algn="l">
              <a:buFont typeface="+mj-lt"/>
              <a:buAutoNum type="arabicPeriod"/>
            </a:pPr>
            <a:r>
              <a:rPr lang="en-GB" sz="3400" b="1" i="0">
                <a:solidFill>
                  <a:srgbClr val="374151"/>
                </a:solidFill>
                <a:effectLst/>
                <a:latin typeface="Söhne"/>
              </a:rPr>
              <a:t>User-friendly interface: </a:t>
            </a:r>
            <a:r>
              <a:rPr lang="en-GB" sz="3400">
                <a:solidFill>
                  <a:srgbClr val="374151"/>
                </a:solidFill>
                <a:latin typeface="Söhne"/>
              </a:rPr>
              <a:t>My</a:t>
            </a:r>
            <a:r>
              <a:rPr lang="en-GB" sz="3400" b="0" i="0">
                <a:solidFill>
                  <a:srgbClr val="374151"/>
                </a:solidFill>
                <a:effectLst/>
                <a:latin typeface="Söhne"/>
              </a:rPr>
              <a:t> spreadsheet is designed in a user-friendly manner, making it easy for users to navigate and input data. Clear instructions and intuitive layout contribute to a positive user experience, allowing users to interact with the spreadsheet without confusion or complexity.</a:t>
            </a:r>
          </a:p>
          <a:p>
            <a:pPr algn="l">
              <a:buFont typeface="+mj-lt"/>
              <a:buAutoNum type="arabicPeriod"/>
            </a:pPr>
            <a:r>
              <a:rPr lang="en-GB" sz="3400" b="1" i="0">
                <a:solidFill>
                  <a:srgbClr val="374151"/>
                </a:solidFill>
                <a:effectLst/>
                <a:latin typeface="Söhne"/>
              </a:rPr>
              <a:t>Alignment with client requirements: </a:t>
            </a:r>
            <a:r>
              <a:rPr lang="en-GB" sz="3400">
                <a:solidFill>
                  <a:srgbClr val="374151"/>
                </a:solidFill>
                <a:latin typeface="Söhne"/>
              </a:rPr>
              <a:t>My </a:t>
            </a:r>
            <a:r>
              <a:rPr lang="en-GB" sz="3400" b="0" i="0">
                <a:solidFill>
                  <a:srgbClr val="374151"/>
                </a:solidFill>
                <a:effectLst/>
                <a:latin typeface="Söhne"/>
              </a:rPr>
              <a:t>spreadsheet meets the specific requirements outlined by the client for calculating UCAS points. It reflects a comprehensive understanding of the level three BTEC diploma grading system and accurately incorporates the necessary calculations and formulas to determine the total points.</a:t>
            </a:r>
          </a:p>
          <a:p>
            <a:pPr algn="l">
              <a:buFont typeface="+mj-lt"/>
              <a:buAutoNum type="arabicPeriod"/>
            </a:pPr>
            <a:r>
              <a:rPr lang="en-GB" sz="3400" b="1" i="0">
                <a:solidFill>
                  <a:srgbClr val="374151"/>
                </a:solidFill>
                <a:effectLst/>
                <a:latin typeface="Söhne"/>
              </a:rPr>
              <a:t>Flexibility for customization: </a:t>
            </a:r>
            <a:r>
              <a:rPr lang="en-GB" sz="3400" b="0" i="0">
                <a:solidFill>
                  <a:srgbClr val="374151"/>
                </a:solidFill>
                <a:effectLst/>
                <a:latin typeface="Söhne"/>
              </a:rPr>
              <a:t>While my spreadsheet is tailored to the level three BTEC diploma, it can be customized and modified as per future requirements. The underlying structure and formulas can be adjusted to accommodate changes in grading systems or qualification criteria, making it adaptable for future updates.</a:t>
            </a:r>
          </a:p>
          <a:p>
            <a:pPr algn="l">
              <a:buFont typeface="+mj-lt"/>
              <a:buAutoNum type="arabicPeriod"/>
            </a:pPr>
            <a:r>
              <a:rPr lang="en-GB" sz="3400" b="1" i="0">
                <a:solidFill>
                  <a:srgbClr val="374151"/>
                </a:solidFill>
                <a:effectLst/>
                <a:latin typeface="Söhne"/>
              </a:rPr>
              <a:t>Documentation and instructions: </a:t>
            </a:r>
            <a:r>
              <a:rPr lang="en-GB" sz="3400">
                <a:solidFill>
                  <a:srgbClr val="374151"/>
                </a:solidFill>
                <a:latin typeface="Söhne"/>
              </a:rPr>
              <a:t>I</a:t>
            </a:r>
            <a:r>
              <a:rPr lang="en-GB" sz="3400" b="0" i="0">
                <a:solidFill>
                  <a:srgbClr val="374151"/>
                </a:solidFill>
                <a:effectLst/>
                <a:latin typeface="Söhne"/>
              </a:rPr>
              <a:t> have taken the initiative to document the functionality and usage instructions for your spreadsheet. This documentation serves as a valuable resource for users, providing them with clear guidelines on how to input data, interpret results, and troubleshoot any issues that may arise.</a:t>
            </a:r>
          </a:p>
          <a:p>
            <a:pPr algn="l">
              <a:buFont typeface="+mj-lt"/>
              <a:buAutoNum type="arabicPeriod"/>
            </a:pPr>
            <a:r>
              <a:rPr lang="en-GB" sz="3400" b="1" i="0">
                <a:solidFill>
                  <a:srgbClr val="374151"/>
                </a:solidFill>
                <a:effectLst/>
                <a:latin typeface="Söhne"/>
              </a:rPr>
              <a:t>Reliability and validation: </a:t>
            </a:r>
            <a:r>
              <a:rPr lang="en-GB" sz="3400" b="0" i="0">
                <a:solidFill>
                  <a:srgbClr val="374151"/>
                </a:solidFill>
                <a:effectLst/>
                <a:latin typeface="Söhne"/>
              </a:rPr>
              <a:t>Through testing and validation, you have ensured the reliability of your spreadsheet. By verifying the accuracy of calculations and validating the results against known data, you can trust that the UCAS points generated by your spreadsheet are dependable and consistent.</a:t>
            </a:r>
          </a:p>
          <a:p>
            <a:pPr algn="l">
              <a:buFont typeface="+mj-lt"/>
              <a:buAutoNum type="arabicPeriod"/>
            </a:pPr>
            <a:r>
              <a:rPr lang="en-GB" sz="3400" b="1" i="0">
                <a:solidFill>
                  <a:srgbClr val="374151"/>
                </a:solidFill>
                <a:effectLst/>
                <a:latin typeface="Söhne"/>
              </a:rPr>
              <a:t>Clear presentation of results: </a:t>
            </a:r>
            <a:r>
              <a:rPr lang="en-GB" sz="3400" i="0">
                <a:solidFill>
                  <a:srgbClr val="374151"/>
                </a:solidFill>
                <a:effectLst/>
                <a:latin typeface="Söhne"/>
              </a:rPr>
              <a:t>my spreadsheet</a:t>
            </a:r>
            <a:r>
              <a:rPr lang="en-GB" sz="3400" b="0" i="0">
                <a:solidFill>
                  <a:srgbClr val="374151"/>
                </a:solidFill>
                <a:effectLst/>
                <a:latin typeface="Söhne"/>
              </a:rPr>
              <a:t> effectively presents the calculated UCAS points, allowing users to easily understand and interpret the outcomes. Whether through tables, charts, or other visual representations, you have considered the importance of presenting the results in a clear and visually appealing manner.</a:t>
            </a:r>
          </a:p>
          <a:p>
            <a:pPr algn="l"/>
            <a:r>
              <a:rPr lang="en-GB" sz="3400" b="0" i="0">
                <a:solidFill>
                  <a:srgbClr val="374151"/>
                </a:solidFill>
                <a:effectLst/>
                <a:latin typeface="Söhne"/>
              </a:rPr>
              <a:t>These strengths highlight the value and effectiveness of your UCAS spreadsheet, demonstrating its ability to accurately calculate UCAS points and provide a user-friendly experience. By leveraging these positive aspects, you can confidently rely on your spreadsheet to streamline the process of determining UCAS points for the level three BTEC diploma.</a:t>
            </a:r>
          </a:p>
          <a:p>
            <a:endParaRPr lang="en-GB"/>
          </a:p>
        </p:txBody>
      </p:sp>
    </p:spTree>
    <p:extLst>
      <p:ext uri="{BB962C8B-B14F-4D97-AF65-F5344CB8AC3E}">
        <p14:creationId xmlns:p14="http://schemas.microsoft.com/office/powerpoint/2010/main" val="31637271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3709B-438F-B6E0-3AC9-4A4468384DB1}"/>
              </a:ext>
            </a:extLst>
          </p:cNvPr>
          <p:cNvSpPr>
            <a:spLocks noGrp="1"/>
          </p:cNvSpPr>
          <p:nvPr>
            <p:ph type="title"/>
          </p:nvPr>
        </p:nvSpPr>
        <p:spPr>
          <a:xfrm>
            <a:off x="737533" y="105067"/>
            <a:ext cx="10515600" cy="993892"/>
          </a:xfrm>
        </p:spPr>
        <p:txBody>
          <a:bodyPr/>
          <a:lstStyle/>
          <a:p>
            <a:r>
              <a:rPr lang="en-GB" b="1"/>
              <a:t>Evaluate the designs and final product</a:t>
            </a:r>
            <a:endParaRPr lang="en-GB"/>
          </a:p>
        </p:txBody>
      </p:sp>
      <p:sp>
        <p:nvSpPr>
          <p:cNvPr id="3" name="Content Placeholder 2">
            <a:extLst>
              <a:ext uri="{FF2B5EF4-FFF2-40B4-BE49-F238E27FC236}">
                <a16:creationId xmlns:a16="http://schemas.microsoft.com/office/drawing/2014/main" id="{695E76A4-F959-096D-E1D2-9FB3084AF74A}"/>
              </a:ext>
            </a:extLst>
          </p:cNvPr>
          <p:cNvSpPr>
            <a:spLocks noGrp="1"/>
          </p:cNvSpPr>
          <p:nvPr>
            <p:ph idx="1"/>
          </p:nvPr>
        </p:nvSpPr>
        <p:spPr>
          <a:xfrm>
            <a:off x="838200" y="1098959"/>
            <a:ext cx="10515600" cy="5528344"/>
          </a:xfrm>
        </p:spPr>
        <p:txBody>
          <a:bodyPr>
            <a:normAutofit fontScale="92500" lnSpcReduction="20000"/>
          </a:bodyPr>
          <a:lstStyle/>
          <a:p>
            <a:pPr marL="0" indent="0">
              <a:buNone/>
            </a:pPr>
            <a:r>
              <a:rPr lang="en-GB"/>
              <a:t> How my spreadsheet will help me to monitor my progress </a:t>
            </a:r>
          </a:p>
          <a:p>
            <a:pPr marL="0" indent="0">
              <a:buNone/>
            </a:pPr>
            <a:r>
              <a:rPr lang="en-GB" sz="1700" b="0" i="0">
                <a:solidFill>
                  <a:srgbClr val="374151"/>
                </a:solidFill>
                <a:effectLst/>
                <a:latin typeface="Söhne"/>
              </a:rPr>
              <a:t>My  spreadsheet can be a useful tool for monitoring my  progress in various ways. Here are some ways your spreadsheet can assist you in monitoring your progress:</a:t>
            </a:r>
          </a:p>
          <a:p>
            <a:pPr marL="0" indent="0">
              <a:buNone/>
            </a:pPr>
            <a:r>
              <a:rPr lang="en-GB" sz="1700" b="1" i="0">
                <a:solidFill>
                  <a:srgbClr val="374151"/>
                </a:solidFill>
                <a:effectLst/>
                <a:latin typeface="Söhne"/>
              </a:rPr>
              <a:t>1.Data tracking: </a:t>
            </a:r>
            <a:r>
              <a:rPr lang="en-GB" sz="1700" b="0" i="0">
                <a:solidFill>
                  <a:srgbClr val="374151"/>
                </a:solidFill>
                <a:effectLst/>
                <a:latin typeface="Söhne"/>
              </a:rPr>
              <a:t>By inputting my academic data, such as module grades, credits earned, and any additional criteria relevant to my progress, the spreadsheet can calculate and display my current UCAS points. </a:t>
            </a:r>
            <a:r>
              <a:rPr lang="en-GB" sz="1700">
                <a:solidFill>
                  <a:srgbClr val="374151"/>
                </a:solidFill>
                <a:latin typeface="Söhne"/>
              </a:rPr>
              <a:t>I </a:t>
            </a:r>
            <a:r>
              <a:rPr lang="en-GB" sz="1700" b="0" i="0">
                <a:solidFill>
                  <a:srgbClr val="374151"/>
                </a:solidFill>
                <a:effectLst/>
                <a:latin typeface="Söhne"/>
              </a:rPr>
              <a:t>can update the spreadsheet regularly with my latest grades, allowing me  to monitor </a:t>
            </a:r>
            <a:r>
              <a:rPr lang="en-GB" sz="1700" b="0" i="0" err="1">
                <a:solidFill>
                  <a:srgbClr val="374151"/>
                </a:solidFill>
                <a:effectLst/>
                <a:latin typeface="Söhne"/>
              </a:rPr>
              <a:t>ymy</a:t>
            </a:r>
            <a:r>
              <a:rPr lang="en-GB" sz="1700" b="0" i="0">
                <a:solidFill>
                  <a:srgbClr val="374151"/>
                </a:solidFill>
                <a:effectLst/>
                <a:latin typeface="Söhne"/>
              </a:rPr>
              <a:t>  progress in real-time. This provides a clear snapshot of your academic achievements and helps you track your advancement towards your goals.</a:t>
            </a:r>
          </a:p>
          <a:p>
            <a:pPr marL="0" indent="0">
              <a:buNone/>
            </a:pPr>
            <a:r>
              <a:rPr lang="en-GB" sz="1700">
                <a:solidFill>
                  <a:srgbClr val="374151"/>
                </a:solidFill>
                <a:latin typeface="Söhne"/>
              </a:rPr>
              <a:t>2</a:t>
            </a:r>
            <a:r>
              <a:rPr lang="en-GB" sz="1700" b="1">
                <a:solidFill>
                  <a:srgbClr val="374151"/>
                </a:solidFill>
                <a:latin typeface="Söhne"/>
              </a:rPr>
              <a:t>.</a:t>
            </a:r>
            <a:r>
              <a:rPr lang="en-GB" sz="1700" b="1" i="0">
                <a:solidFill>
                  <a:srgbClr val="374151"/>
                </a:solidFill>
                <a:effectLst/>
                <a:latin typeface="Söhne"/>
              </a:rPr>
              <a:t> Goal setting and comparison: </a:t>
            </a:r>
            <a:r>
              <a:rPr lang="en-GB" sz="1700">
                <a:solidFill>
                  <a:srgbClr val="374151"/>
                </a:solidFill>
                <a:latin typeface="Söhne"/>
              </a:rPr>
              <a:t>my</a:t>
            </a:r>
            <a:r>
              <a:rPr lang="en-GB" sz="1700" b="1">
                <a:solidFill>
                  <a:srgbClr val="374151"/>
                </a:solidFill>
                <a:latin typeface="Söhne"/>
              </a:rPr>
              <a:t> </a:t>
            </a:r>
            <a:r>
              <a:rPr lang="en-GB" sz="1700" b="0" i="0">
                <a:solidFill>
                  <a:srgbClr val="374151"/>
                </a:solidFill>
                <a:effectLst/>
                <a:latin typeface="Söhne"/>
              </a:rPr>
              <a:t>spreadsheet can be customized to include your target UCAS points or specific goals you aim to achieve. By comparing your actual UCAS points with the set goals, the spreadsheet allows you to assess your progress and identify areas where you may need to focus or make improvements. This comparison helps you stay motivated and enables you to gauge how well you are meeting your objectives.</a:t>
            </a:r>
          </a:p>
          <a:p>
            <a:pPr marL="0" indent="0">
              <a:buNone/>
            </a:pPr>
            <a:r>
              <a:rPr lang="en-GB" sz="1700">
                <a:solidFill>
                  <a:srgbClr val="374151"/>
                </a:solidFill>
                <a:latin typeface="Söhne"/>
              </a:rPr>
              <a:t>3.</a:t>
            </a:r>
            <a:r>
              <a:rPr lang="en-GB" sz="1700" b="0" i="0">
                <a:solidFill>
                  <a:srgbClr val="374151"/>
                </a:solidFill>
                <a:effectLst/>
                <a:latin typeface="Söhne"/>
              </a:rPr>
              <a:t> </a:t>
            </a:r>
            <a:r>
              <a:rPr lang="en-GB" sz="1700" b="1" i="0">
                <a:solidFill>
                  <a:srgbClr val="374151"/>
                </a:solidFill>
                <a:effectLst/>
                <a:latin typeface="Söhne"/>
              </a:rPr>
              <a:t>What-if scenarios: </a:t>
            </a:r>
            <a:r>
              <a:rPr lang="en-GB" sz="1700">
                <a:solidFill>
                  <a:srgbClr val="374151"/>
                </a:solidFill>
                <a:latin typeface="Söhne"/>
              </a:rPr>
              <a:t>my </a:t>
            </a:r>
            <a:r>
              <a:rPr lang="en-GB" sz="1700" b="0" i="0">
                <a:solidFill>
                  <a:srgbClr val="374151"/>
                </a:solidFill>
                <a:effectLst/>
                <a:latin typeface="Söhne"/>
              </a:rPr>
              <a:t>spreadsheet can also allow you to explore "what-if" scenarios by adjusting data inputs. For example, you can simulate the impact of achieving higher grades in specific modules or earning additional credits. This functionality helps you understand how different academic outcomes can influence your UCAS points and provides a basis for strategic planning to optimize your progress.</a:t>
            </a:r>
          </a:p>
          <a:p>
            <a:pPr marL="0" indent="0">
              <a:buNone/>
            </a:pPr>
            <a:r>
              <a:rPr lang="en-GB" sz="1700" b="1" i="0">
                <a:solidFill>
                  <a:srgbClr val="374151"/>
                </a:solidFill>
                <a:effectLst/>
                <a:latin typeface="Söhne"/>
              </a:rPr>
              <a:t>By leveraging my  UCAS </a:t>
            </a:r>
            <a:r>
              <a:rPr lang="en-GB" sz="1700" b="0" i="0">
                <a:solidFill>
                  <a:srgbClr val="374151"/>
                </a:solidFill>
                <a:effectLst/>
                <a:latin typeface="Söhne"/>
              </a:rPr>
              <a:t>spreadsheet as a monitoring tool, you gain a comprehensive view of your academic progress and have the ability to track, evaluate, and plan accordingly. The spreadsheet's data-driven approach, goal tracking features, visualizations, historical analysis, and "what-if" scenarios contribute to your ability to make informed decisions and stay motivated throughout your academic journey.</a:t>
            </a:r>
          </a:p>
          <a:p>
            <a:pPr marL="0" indent="0">
              <a:buNone/>
            </a:pPr>
            <a:r>
              <a:rPr lang="en-GB" sz="1700"/>
              <a:t> </a:t>
            </a:r>
            <a:r>
              <a:rPr lang="en-GB" sz="1700" b="1"/>
              <a:t>What I  could have done to make my spreadsheet better</a:t>
            </a:r>
            <a:endParaRPr lang="en-GB" sz="1700">
              <a:solidFill>
                <a:srgbClr val="374151"/>
              </a:solidFill>
              <a:latin typeface="Söhne"/>
            </a:endParaRPr>
          </a:p>
          <a:p>
            <a:pPr marL="0" indent="0">
              <a:buNone/>
            </a:pPr>
            <a:r>
              <a:rPr lang="en-GB" sz="1700" b="0" i="0">
                <a:solidFill>
                  <a:srgbClr val="374151"/>
                </a:solidFill>
                <a:effectLst/>
                <a:latin typeface="Söhne"/>
              </a:rPr>
              <a:t>By implementing these improvements, you can enhance the functionality, usability, and reliability of your UCAS spreadsheet, making it an even more valuable tool for calculating and monitoring UCAS points. Continuous refinement and adaptation based on user feedback and evolving requirements will ensure that your spreadsheet remains effective and aligned with the needs of its users.</a:t>
            </a:r>
          </a:p>
          <a:p>
            <a:pPr marL="0" indent="0">
              <a:buNone/>
            </a:pPr>
            <a:endParaRPr lang="en-GB" sz="1100"/>
          </a:p>
        </p:txBody>
      </p:sp>
    </p:spTree>
    <p:extLst>
      <p:ext uri="{BB962C8B-B14F-4D97-AF65-F5344CB8AC3E}">
        <p14:creationId xmlns:p14="http://schemas.microsoft.com/office/powerpoint/2010/main" val="38530407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265252-145D-8529-F71A-7BB4D845B56B}"/>
              </a:ext>
            </a:extLst>
          </p:cNvPr>
          <p:cNvSpPr>
            <a:spLocks noGrp="1"/>
          </p:cNvSpPr>
          <p:nvPr>
            <p:ph type="title"/>
          </p:nvPr>
        </p:nvSpPr>
        <p:spPr>
          <a:xfrm>
            <a:off x="630936" y="630936"/>
            <a:ext cx="3599688" cy="1463040"/>
          </a:xfrm>
        </p:spPr>
        <p:txBody>
          <a:bodyPr vert="horz" lIns="91440" tIns="45720" rIns="91440" bIns="45720" rtlCol="0" anchor="ctr">
            <a:normAutofit/>
          </a:bodyPr>
          <a:lstStyle/>
          <a:p>
            <a:r>
              <a:rPr lang="en-US" sz="4800" kern="1200">
                <a:solidFill>
                  <a:srgbClr val="FFFFFF"/>
                </a:solidFill>
                <a:latin typeface="+mj-lt"/>
                <a:ea typeface="+mj-ea"/>
                <a:cs typeface="+mj-cs"/>
              </a:rPr>
              <a:t>Completed Gannt chart</a:t>
            </a:r>
          </a:p>
        </p:txBody>
      </p:sp>
      <p:sp>
        <p:nvSpPr>
          <p:cNvPr id="14"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367B1E1-88A8-5FDB-4891-74C5EB7FAFFE}"/>
              </a:ext>
            </a:extLst>
          </p:cNvPr>
          <p:cNvSpPr txBox="1"/>
          <p:nvPr/>
        </p:nvSpPr>
        <p:spPr>
          <a:xfrm>
            <a:off x="4474462" y="630936"/>
            <a:ext cx="7074409" cy="14630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dirty="0">
                <a:solidFill>
                  <a:srgbClr val="FFFFFF"/>
                </a:solidFill>
              </a:rPr>
              <a:t>This screenshot shows my weekly progress about my UCAS project from the start till the end.</a:t>
            </a:r>
          </a:p>
        </p:txBody>
      </p:sp>
      <p:pic>
        <p:nvPicPr>
          <p:cNvPr id="4" name="Picture 4" descr="Chart&#10;&#10;Description automatically generated">
            <a:extLst>
              <a:ext uri="{FF2B5EF4-FFF2-40B4-BE49-F238E27FC236}">
                <a16:creationId xmlns:a16="http://schemas.microsoft.com/office/drawing/2014/main" id="{C88DD91C-6F0C-8425-A135-7899C52A5608}"/>
              </a:ext>
            </a:extLst>
          </p:cNvPr>
          <p:cNvPicPr>
            <a:picLocks noGrp="1" noChangeAspect="1"/>
          </p:cNvPicPr>
          <p:nvPr>
            <p:ph idx="1"/>
          </p:nvPr>
        </p:nvPicPr>
        <p:blipFill>
          <a:blip r:embed="rId2"/>
          <a:stretch>
            <a:fillRect/>
          </a:stretch>
        </p:blipFill>
        <p:spPr>
          <a:xfrm>
            <a:off x="2426789" y="2971800"/>
            <a:ext cx="7326230" cy="3278488"/>
          </a:xfrm>
          <a:prstGeom prst="rect">
            <a:avLst/>
          </a:prstGeom>
        </p:spPr>
      </p:pic>
    </p:spTree>
    <p:extLst>
      <p:ext uri="{BB962C8B-B14F-4D97-AF65-F5344CB8AC3E}">
        <p14:creationId xmlns:p14="http://schemas.microsoft.com/office/powerpoint/2010/main" val="35163035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85d98ce-8883-4de7-baab-313cd60eeff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121C3970064344582B1B97B29EC5A60" ma:contentTypeVersion="11" ma:contentTypeDescription="Create a new document." ma:contentTypeScope="" ma:versionID="fb61e22925817e6b68f6ad019e7c8f7c">
  <xsd:schema xmlns:xsd="http://www.w3.org/2001/XMLSchema" xmlns:xs="http://www.w3.org/2001/XMLSchema" xmlns:p="http://schemas.microsoft.com/office/2006/metadata/properties" xmlns:ns3="b85d98ce-8883-4de7-baab-313cd60eeff1" xmlns:ns4="5117386d-744e-48ab-82d3-92adcdfebcfa" targetNamespace="http://schemas.microsoft.com/office/2006/metadata/properties" ma:root="true" ma:fieldsID="c66f01dd578e0b49b98424752c7be93b" ns3:_="" ns4:_="">
    <xsd:import namespace="b85d98ce-8883-4de7-baab-313cd60eeff1"/>
    <xsd:import namespace="5117386d-744e-48ab-82d3-92adcdfebcf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85d98ce-8883-4de7-baab-313cd60eef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117386d-744e-48ab-82d3-92adcdfebcf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0F789E-75B0-4620-9405-EC7B21271500}">
  <ds:schemaRefs>
    <ds:schemaRef ds:uri="http://schemas.microsoft.com/sharepoint/v3/contenttype/forms"/>
  </ds:schemaRefs>
</ds:datastoreItem>
</file>

<file path=customXml/itemProps2.xml><?xml version="1.0" encoding="utf-8"?>
<ds:datastoreItem xmlns:ds="http://schemas.openxmlformats.org/officeDocument/2006/customXml" ds:itemID="{28966F7F-5255-4C09-B2F8-8100D2DE7D07}">
  <ds:schemaRefs>
    <ds:schemaRef ds:uri="5117386d-744e-48ab-82d3-92adcdfebcfa"/>
    <ds:schemaRef ds:uri="b85d98ce-8883-4de7-baab-313cd60eeff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EAACC1E-ABDE-464A-88FD-2785B19973E8}">
  <ds:schemaRefs>
    <ds:schemaRef ds:uri="5117386d-744e-48ab-82d3-92adcdfebcfa"/>
    <ds:schemaRef ds:uri="b85d98ce-8883-4de7-baab-313cd60eeff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5638</Words>
  <Application>Microsoft Office PowerPoint</Application>
  <PresentationFormat>Widescreen</PresentationFormat>
  <Paragraphs>303</Paragraphs>
  <Slides>30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Söhne</vt:lpstr>
      <vt:lpstr>Verdana</vt:lpstr>
      <vt:lpstr>Office Theme</vt:lpstr>
      <vt:lpstr>Spreadsheet Designs</vt:lpstr>
      <vt:lpstr>Introduction</vt:lpstr>
      <vt:lpstr>What this project is about? </vt:lpstr>
      <vt:lpstr>What am I creating? </vt:lpstr>
      <vt:lpstr>Timescales for the project</vt:lpstr>
      <vt:lpstr>Gannt chart</vt:lpstr>
      <vt:lpstr>Table 1 design First year </vt:lpstr>
      <vt:lpstr>Table 2 designs second year </vt:lpstr>
      <vt:lpstr>Table 3 designs Extended</vt:lpstr>
      <vt:lpstr>Table of assets </vt:lpstr>
      <vt:lpstr>Chart design 1</vt:lpstr>
      <vt:lpstr>Chart design 2</vt:lpstr>
      <vt:lpstr>Formulas used</vt:lpstr>
      <vt:lpstr>Test plan template</vt:lpstr>
      <vt:lpstr>Feedback gathered of my design document</vt:lpstr>
      <vt:lpstr>Justification and evaluation of my designs (M2)</vt:lpstr>
      <vt:lpstr>My actual spreadsheet screenshots (P5)</vt:lpstr>
      <vt:lpstr>Testing carried out (P6)</vt:lpstr>
      <vt:lpstr>Optimised data model (M3)</vt:lpstr>
      <vt:lpstr>Optimised data model (M3)</vt:lpstr>
      <vt:lpstr>Validation rules</vt:lpstr>
      <vt:lpstr>Buttons screenshot</vt:lpstr>
      <vt:lpstr>Home page screenshot</vt:lpstr>
      <vt:lpstr>Screenshot of my charts </vt:lpstr>
      <vt:lpstr>Review</vt:lpstr>
      <vt:lpstr> Evaluate the designs and final product</vt:lpstr>
      <vt:lpstr> Evaluate the designs and final product </vt:lpstr>
      <vt:lpstr> Evaluate the designs and final product </vt:lpstr>
      <vt:lpstr>Evaluate the designs and final product</vt:lpstr>
      <vt:lpstr>Completed Gannt chart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Spreadsheet Designs</dc:title>
  <dc:creator>Pennington, Stephen</dc:creator>
  <cp:lastModifiedBy>Hewad Rustom</cp:lastModifiedBy>
  <cp:revision>58</cp:revision>
  <dcterms:created xsi:type="dcterms:W3CDTF">2023-04-24T09:08:59Z</dcterms:created>
  <dcterms:modified xsi:type="dcterms:W3CDTF">2023-10-24T13:36:52Z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0x0101009121C3970064344582B1B97B29EC5A60</vt:lpwstr>
  </property>
  <property fmtid="{D5CDD505-2E9C-101B-9397-08002B2CF9AE}" pid="3" name="MediaServiceImageTags">
    <vt:lpwstr/>
  </property>
</Properties>
</file>