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4.xml" ContentType="application/vnd.openxmlformats-officedocument.theme+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8" r:id="rId5"/>
    <p:sldMasterId id="2147483670" r:id="rId6"/>
    <p:sldMasterId id="2147483672" r:id="rId7"/>
    <p:sldMasterId id="2147483674" r:id="rId8"/>
    <p:sldMasterId id="2147483676" r:id="rId9"/>
    <p:sldMasterId id="2147483679" r:id="rId10"/>
    <p:sldMasterId id="2147483681" r:id="rId11"/>
    <p:sldMasterId id="2147483683" r:id="rId12"/>
    <p:sldMasterId id="2147483685" r:id="rId13"/>
    <p:sldMasterId id="2147483697" r:id="rId14"/>
    <p:sldMasterId id="2147483702" r:id="rId15"/>
    <p:sldMasterId id="2147483706" r:id="rId16"/>
    <p:sldMasterId id="2147483710" r:id="rId17"/>
    <p:sldMasterId id="2147483722" r:id="rId18"/>
    <p:sldMasterId id="2147483734" r:id="rId19"/>
  </p:sldMasterIdLst>
  <p:notesMasterIdLst>
    <p:notesMasterId r:id="rId84"/>
  </p:notesMasterIdLst>
  <p:handoutMasterIdLst>
    <p:handoutMasterId r:id="rId85"/>
  </p:handoutMasterIdLst>
  <p:sldIdLst>
    <p:sldId id="256" r:id="rId20"/>
    <p:sldId id="562" r:id="rId21"/>
    <p:sldId id="561" r:id="rId22"/>
    <p:sldId id="575" r:id="rId23"/>
    <p:sldId id="260" r:id="rId24"/>
    <p:sldId id="467" r:id="rId25"/>
    <p:sldId id="468" r:id="rId26"/>
    <p:sldId id="518" r:id="rId27"/>
    <p:sldId id="470" r:id="rId28"/>
    <p:sldId id="519" r:id="rId29"/>
    <p:sldId id="520" r:id="rId30"/>
    <p:sldId id="521" r:id="rId31"/>
    <p:sldId id="522" r:id="rId32"/>
    <p:sldId id="523" r:id="rId33"/>
    <p:sldId id="524" r:id="rId34"/>
    <p:sldId id="525" r:id="rId35"/>
    <p:sldId id="526" r:id="rId36"/>
    <p:sldId id="474" r:id="rId37"/>
    <p:sldId id="534" r:id="rId38"/>
    <p:sldId id="581" r:id="rId39"/>
    <p:sldId id="582" r:id="rId40"/>
    <p:sldId id="583" r:id="rId41"/>
    <p:sldId id="584" r:id="rId42"/>
    <p:sldId id="585" r:id="rId43"/>
    <p:sldId id="586" r:id="rId44"/>
    <p:sldId id="587" r:id="rId45"/>
    <p:sldId id="588" r:id="rId46"/>
    <p:sldId id="589" r:id="rId47"/>
    <p:sldId id="590" r:id="rId48"/>
    <p:sldId id="591" r:id="rId49"/>
    <p:sldId id="592" r:id="rId50"/>
    <p:sldId id="593" r:id="rId51"/>
    <p:sldId id="594" r:id="rId52"/>
    <p:sldId id="595" r:id="rId53"/>
    <p:sldId id="596" r:id="rId54"/>
    <p:sldId id="597" r:id="rId55"/>
    <p:sldId id="598" r:id="rId56"/>
    <p:sldId id="599" r:id="rId57"/>
    <p:sldId id="600" r:id="rId58"/>
    <p:sldId id="601" r:id="rId59"/>
    <p:sldId id="602" r:id="rId60"/>
    <p:sldId id="603" r:id="rId61"/>
    <p:sldId id="604" r:id="rId62"/>
    <p:sldId id="605" r:id="rId63"/>
    <p:sldId id="606" r:id="rId64"/>
    <p:sldId id="607" r:id="rId65"/>
    <p:sldId id="608" r:id="rId66"/>
    <p:sldId id="609" r:id="rId67"/>
    <p:sldId id="610" r:id="rId68"/>
    <p:sldId id="611" r:id="rId69"/>
    <p:sldId id="612" r:id="rId70"/>
    <p:sldId id="613" r:id="rId71"/>
    <p:sldId id="614" r:id="rId72"/>
    <p:sldId id="615" r:id="rId73"/>
    <p:sldId id="616" r:id="rId74"/>
    <p:sldId id="617" r:id="rId75"/>
    <p:sldId id="576" r:id="rId76"/>
    <p:sldId id="577" r:id="rId77"/>
    <p:sldId id="578" r:id="rId78"/>
    <p:sldId id="579" r:id="rId79"/>
    <p:sldId id="580" r:id="rId80"/>
    <p:sldId id="532" r:id="rId81"/>
    <p:sldId id="547" r:id="rId82"/>
    <p:sldId id="618" r:id="rId8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0346"/>
  </p:normalViewPr>
  <p:slideViewPr>
    <p:cSldViewPr>
      <p:cViewPr varScale="1">
        <p:scale>
          <a:sx n="87" d="100"/>
          <a:sy n="87" d="100"/>
        </p:scale>
        <p:origin x="116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slide" Target="slides/slide49.xml"/><Relationship Id="rId84" Type="http://schemas.openxmlformats.org/officeDocument/2006/relationships/notesMaster" Target="notesMasters/notesMaster1.xml"/><Relationship Id="rId89" Type="http://schemas.openxmlformats.org/officeDocument/2006/relationships/tableStyles" Target="tableStyles.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3.xml"/><Relationship Id="rId37" Type="http://schemas.openxmlformats.org/officeDocument/2006/relationships/slide" Target="slides/slide18.xml"/><Relationship Id="rId53" Type="http://schemas.openxmlformats.org/officeDocument/2006/relationships/slide" Target="slides/slide34.xml"/><Relationship Id="rId58" Type="http://schemas.openxmlformats.org/officeDocument/2006/relationships/slide" Target="slides/slide39.xml"/><Relationship Id="rId74" Type="http://schemas.openxmlformats.org/officeDocument/2006/relationships/slide" Target="slides/slide55.xml"/><Relationship Id="rId79" Type="http://schemas.openxmlformats.org/officeDocument/2006/relationships/slide" Target="slides/slide60.xml"/><Relationship Id="rId5" Type="http://schemas.openxmlformats.org/officeDocument/2006/relationships/slideMaster" Target="slideMasters/slideMaster2.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slide" Target="slides/slide58.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80" Type="http://schemas.openxmlformats.org/officeDocument/2006/relationships/slide" Target="slides/slide61.xml"/><Relationship Id="rId85"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slide" Target="slides/slide56.xml"/><Relationship Id="rId83" Type="http://schemas.openxmlformats.org/officeDocument/2006/relationships/slide" Target="slides/slide64.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slide" Target="slides/slide54.xml"/><Relationship Id="rId78" Type="http://schemas.openxmlformats.org/officeDocument/2006/relationships/slide" Target="slides/slide59.xml"/><Relationship Id="rId81" Type="http://schemas.openxmlformats.org/officeDocument/2006/relationships/slide" Target="slides/slide62.xml"/><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6" Type="http://schemas.openxmlformats.org/officeDocument/2006/relationships/slide" Target="slides/slide57.xml"/><Relationship Id="rId7" Type="http://schemas.openxmlformats.org/officeDocument/2006/relationships/slideMaster" Target="slideMasters/slideMaster4.xml"/><Relationship Id="rId71" Type="http://schemas.openxmlformats.org/officeDocument/2006/relationships/slide" Target="slides/slide52.xml"/><Relationship Id="rId2" Type="http://schemas.openxmlformats.org/officeDocument/2006/relationships/customXml" Target="../customXml/item2.xml"/><Relationship Id="rId29" Type="http://schemas.openxmlformats.org/officeDocument/2006/relationships/slide" Target="slides/slide10.xml"/><Relationship Id="rId24" Type="http://schemas.openxmlformats.org/officeDocument/2006/relationships/slide" Target="slides/slide5.xml"/><Relationship Id="rId40" Type="http://schemas.openxmlformats.org/officeDocument/2006/relationships/slide" Target="slides/slide21.xml"/><Relationship Id="rId45" Type="http://schemas.openxmlformats.org/officeDocument/2006/relationships/slide" Target="slides/slide26.xml"/><Relationship Id="rId66" Type="http://schemas.openxmlformats.org/officeDocument/2006/relationships/slide" Target="slides/slide47.xml"/><Relationship Id="rId87" Type="http://schemas.openxmlformats.org/officeDocument/2006/relationships/viewProps" Target="viewProps.xml"/><Relationship Id="rId61" Type="http://schemas.openxmlformats.org/officeDocument/2006/relationships/slide" Target="slides/slide42.xml"/><Relationship Id="rId82" Type="http://schemas.openxmlformats.org/officeDocument/2006/relationships/slide" Target="slides/slide63.xml"/><Relationship Id="rId19" Type="http://schemas.openxmlformats.org/officeDocument/2006/relationships/slideMaster" Target="slideMasters/slideMaster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CFA33-DD99-D445-BBF2-692ED867A9DB}" type="datetimeFigureOut">
              <a:rPr lang="en-US" smtClean="0"/>
              <a:t>10/29/21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a:t>
            </a:fld>
            <a:endParaRPr lang="en-US"/>
          </a:p>
        </p:txBody>
      </p:sp>
    </p:spTree>
    <p:extLst>
      <p:ext uri="{BB962C8B-B14F-4D97-AF65-F5344CB8AC3E}">
        <p14:creationId xmlns:p14="http://schemas.microsoft.com/office/powerpoint/2010/main" val="912944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1772709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four major facets of the EMBOK include the Phases, Processes, Core Values, and Knowledge Domains. Taken together these represent the scope of events management and provide the primary categories for a knowledge management system or event management system. </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3837767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8</a:t>
            </a:fld>
            <a:endParaRPr lang="en-GB"/>
          </a:p>
        </p:txBody>
      </p:sp>
    </p:spTree>
    <p:extLst>
      <p:ext uri="{BB962C8B-B14F-4D97-AF65-F5344CB8AC3E}">
        <p14:creationId xmlns:p14="http://schemas.microsoft.com/office/powerpoint/2010/main" val="612757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9</a:t>
            </a:fld>
            <a:endParaRPr lang="en-GB"/>
          </a:p>
        </p:txBody>
      </p:sp>
    </p:spTree>
    <p:extLst>
      <p:ext uri="{BB962C8B-B14F-4D97-AF65-F5344CB8AC3E}">
        <p14:creationId xmlns:p14="http://schemas.microsoft.com/office/powerpoint/2010/main" val="736861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2731282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3532795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12</a:t>
            </a:fld>
            <a:endParaRPr lang="en-GB"/>
          </a:p>
        </p:txBody>
      </p:sp>
    </p:spTree>
    <p:extLst>
      <p:ext uri="{BB962C8B-B14F-4D97-AF65-F5344CB8AC3E}">
        <p14:creationId xmlns:p14="http://schemas.microsoft.com/office/powerpoint/2010/main" val="3637639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2265496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17496779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3416642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3869572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17</a:t>
            </a:fld>
            <a:endParaRPr lang="en-GB"/>
          </a:p>
        </p:txBody>
      </p:sp>
    </p:spTree>
    <p:extLst>
      <p:ext uri="{BB962C8B-B14F-4D97-AF65-F5344CB8AC3E}">
        <p14:creationId xmlns:p14="http://schemas.microsoft.com/office/powerpoint/2010/main" val="31265183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18</a:t>
            </a:fld>
            <a:endParaRPr lang="en-GB"/>
          </a:p>
        </p:txBody>
      </p:sp>
    </p:spTree>
    <p:extLst>
      <p:ext uri="{BB962C8B-B14F-4D97-AF65-F5344CB8AC3E}">
        <p14:creationId xmlns:p14="http://schemas.microsoft.com/office/powerpoint/2010/main" val="22052034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22966959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31309228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942574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1884396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22928798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6425778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8305268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611835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000000"/>
              </a:solidFill>
              <a:latin typeface="Arial" panose="020B0604020202020204" pitchFamily="34" charset="0"/>
            </a:endParaRPr>
          </a:p>
          <a:p>
            <a:endParaRPr lang="en-GB" dirty="0">
              <a:solidFill>
                <a:srgbClr val="000000"/>
              </a:solidFill>
              <a:latin typeface="-webkit-standard"/>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28</a:t>
            </a:fld>
            <a:endParaRPr lang="en-GB"/>
          </a:p>
        </p:txBody>
      </p:sp>
    </p:spTree>
    <p:extLst>
      <p:ext uri="{BB962C8B-B14F-4D97-AF65-F5344CB8AC3E}">
        <p14:creationId xmlns:p14="http://schemas.microsoft.com/office/powerpoint/2010/main" val="1378866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29</a:t>
            </a:fld>
            <a:endParaRPr lang="en-US"/>
          </a:p>
        </p:txBody>
      </p:sp>
    </p:spTree>
    <p:extLst>
      <p:ext uri="{BB962C8B-B14F-4D97-AF65-F5344CB8AC3E}">
        <p14:creationId xmlns:p14="http://schemas.microsoft.com/office/powerpoint/2010/main" val="32008976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31</a:t>
            </a:fld>
            <a:endParaRPr lang="en-GB"/>
          </a:p>
        </p:txBody>
      </p:sp>
    </p:spTree>
    <p:extLst>
      <p:ext uri="{BB962C8B-B14F-4D97-AF65-F5344CB8AC3E}">
        <p14:creationId xmlns:p14="http://schemas.microsoft.com/office/powerpoint/2010/main" val="10654031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32</a:t>
            </a:fld>
            <a:endParaRPr lang="en-US"/>
          </a:p>
        </p:txBody>
      </p:sp>
    </p:spTree>
    <p:extLst>
      <p:ext uri="{BB962C8B-B14F-4D97-AF65-F5344CB8AC3E}">
        <p14:creationId xmlns:p14="http://schemas.microsoft.com/office/powerpoint/2010/main" val="22736879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33</a:t>
            </a:fld>
            <a:endParaRPr lang="en-US"/>
          </a:p>
        </p:txBody>
      </p:sp>
    </p:spTree>
    <p:extLst>
      <p:ext uri="{BB962C8B-B14F-4D97-AF65-F5344CB8AC3E}">
        <p14:creationId xmlns:p14="http://schemas.microsoft.com/office/powerpoint/2010/main" val="24662828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35</a:t>
            </a:fld>
            <a:endParaRPr lang="en-US"/>
          </a:p>
        </p:txBody>
      </p:sp>
    </p:spTree>
    <p:extLst>
      <p:ext uri="{BB962C8B-B14F-4D97-AF65-F5344CB8AC3E}">
        <p14:creationId xmlns:p14="http://schemas.microsoft.com/office/powerpoint/2010/main" val="23123507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38</a:t>
            </a:fld>
            <a:endParaRPr lang="en-US"/>
          </a:p>
        </p:txBody>
      </p:sp>
    </p:spTree>
    <p:extLst>
      <p:ext uri="{BB962C8B-B14F-4D97-AF65-F5344CB8AC3E}">
        <p14:creationId xmlns:p14="http://schemas.microsoft.com/office/powerpoint/2010/main" val="20487999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39</a:t>
            </a:fld>
            <a:endParaRPr lang="en-US"/>
          </a:p>
        </p:txBody>
      </p:sp>
    </p:spTree>
    <p:extLst>
      <p:ext uri="{BB962C8B-B14F-4D97-AF65-F5344CB8AC3E}">
        <p14:creationId xmlns:p14="http://schemas.microsoft.com/office/powerpoint/2010/main" val="25396172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40</a:t>
            </a:fld>
            <a:endParaRPr lang="en-US"/>
          </a:p>
        </p:txBody>
      </p:sp>
    </p:spTree>
    <p:extLst>
      <p:ext uri="{BB962C8B-B14F-4D97-AF65-F5344CB8AC3E}">
        <p14:creationId xmlns:p14="http://schemas.microsoft.com/office/powerpoint/2010/main" val="28424720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41</a:t>
            </a:fld>
            <a:endParaRPr lang="en-US"/>
          </a:p>
        </p:txBody>
      </p:sp>
    </p:spTree>
    <p:extLst>
      <p:ext uri="{BB962C8B-B14F-4D97-AF65-F5344CB8AC3E}">
        <p14:creationId xmlns:p14="http://schemas.microsoft.com/office/powerpoint/2010/main" val="556622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42</a:t>
            </a:fld>
            <a:endParaRPr lang="en-US"/>
          </a:p>
        </p:txBody>
      </p:sp>
    </p:spTree>
    <p:extLst>
      <p:ext uri="{BB962C8B-B14F-4D97-AF65-F5344CB8AC3E}">
        <p14:creationId xmlns:p14="http://schemas.microsoft.com/office/powerpoint/2010/main" val="273765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43</a:t>
            </a:fld>
            <a:endParaRPr lang="en-US"/>
          </a:p>
        </p:txBody>
      </p:sp>
    </p:spTree>
    <p:extLst>
      <p:ext uri="{BB962C8B-B14F-4D97-AF65-F5344CB8AC3E}">
        <p14:creationId xmlns:p14="http://schemas.microsoft.com/office/powerpoint/2010/main" val="1360009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46</a:t>
            </a:fld>
            <a:endParaRPr lang="en-US"/>
          </a:p>
        </p:txBody>
      </p:sp>
    </p:spTree>
    <p:extLst>
      <p:ext uri="{BB962C8B-B14F-4D97-AF65-F5344CB8AC3E}">
        <p14:creationId xmlns:p14="http://schemas.microsoft.com/office/powerpoint/2010/main" val="12597400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57</a:t>
            </a:fld>
            <a:endParaRPr lang="en-US"/>
          </a:p>
        </p:txBody>
      </p:sp>
    </p:spTree>
    <p:extLst>
      <p:ext uri="{BB962C8B-B14F-4D97-AF65-F5344CB8AC3E}">
        <p14:creationId xmlns:p14="http://schemas.microsoft.com/office/powerpoint/2010/main" val="20572312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59</a:t>
            </a:fld>
            <a:endParaRPr lang="en-US"/>
          </a:p>
        </p:txBody>
      </p:sp>
    </p:spTree>
    <p:extLst>
      <p:ext uri="{BB962C8B-B14F-4D97-AF65-F5344CB8AC3E}">
        <p14:creationId xmlns:p14="http://schemas.microsoft.com/office/powerpoint/2010/main" val="8015369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60</a:t>
            </a:fld>
            <a:endParaRPr lang="en-US"/>
          </a:p>
        </p:txBody>
      </p:sp>
    </p:spTree>
    <p:extLst>
      <p:ext uri="{BB962C8B-B14F-4D97-AF65-F5344CB8AC3E}">
        <p14:creationId xmlns:p14="http://schemas.microsoft.com/office/powerpoint/2010/main" val="692812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29.10.2021</a:t>
            </a:fld>
            <a:endParaRPr lang="cs-CZ"/>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61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822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51510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5912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479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383663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0021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677530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0845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587811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24919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670994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763315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7332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286178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0659853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8350918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6369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97703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44182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53726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200053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64743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595764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696358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90888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880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10/29/21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521677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10401209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063206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242465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158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350320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962592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8218260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84351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627126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8575310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97537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655441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171261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5654235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532486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753387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7158990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6399366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2654042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79911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4127815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10/29/21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522165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305382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3989506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9132772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7033386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556413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584381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877475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3733571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6826702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6763226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10/29/21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9071439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2631518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1586526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639080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2445071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7729554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6821052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03206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67591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1.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10.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5.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1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16.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5" Type="http://schemas.openxmlformats.org/officeDocument/2006/relationships/slideLayout" Target="../slideLayouts/slideLayout65.xml"/><Relationship Id="rId4" Type="http://schemas.openxmlformats.org/officeDocument/2006/relationships/slideLayout" Target="../slideLayouts/slideLayout64.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8313432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27920823"/>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3778001"/>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99564756"/>
      </p:ext>
    </p:extLst>
  </p:cSld>
  <p:clrMap bg1="lt1" tx1="dk1" bg2="lt2" tx2="dk2" accent1="accent1" accent2="accent2" accent3="accent3" accent4="accent4" accent5="accent5" accent6="accent6" hlink="hlink" folHlink="folHlink"/>
  <p:sldLayoutIdLst>
    <p:sldLayoutId id="2147483673" r:id="rId1"/>
    <p:sldLayoutId id="214748374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08246439"/>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4317698"/>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95225957"/>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2971947"/>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6823201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689099964"/>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74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18584581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357952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6494050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5112805"/>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11312059"/>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4181075"/>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8.xml"/><Relationship Id="rId1" Type="http://schemas.openxmlformats.org/officeDocument/2006/relationships/video" Target="https://www.youtube.com/embed/NzWY5nrVR_E?feature=oembed" TargetMode="External"/><Relationship Id="rId4" Type="http://schemas.openxmlformats.org/officeDocument/2006/relationships/image" Target="../media/image27.jpeg"/></Relationships>
</file>

<file path=ppt/slides/_rels/slide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8.xml"/><Relationship Id="rId1" Type="http://schemas.openxmlformats.org/officeDocument/2006/relationships/video" Target="https://www.youtube.com/embed/mSjSLYbGWqI?feature=oembed" TargetMode="Externa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15.xml"/><Relationship Id="rId1" Type="http://schemas.openxmlformats.org/officeDocument/2006/relationships/slideLayout" Target="../slideLayouts/slideLayout5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3" Type="http://schemas.openxmlformats.org/officeDocument/2006/relationships/hyperlink" Target="http://www.juliasilvers.com/embok.htm#Program_Design_Management" TargetMode="External"/><Relationship Id="rId2" Type="http://schemas.openxmlformats.org/officeDocument/2006/relationships/notesSlide" Target="../notesSlides/notesSlide24.xml"/><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3" Type="http://schemas.openxmlformats.org/officeDocument/2006/relationships/hyperlink" Target="http://www.juliasilvers.com/embok.htm#Production_" TargetMode="External"/><Relationship Id="rId2" Type="http://schemas.openxmlformats.org/officeDocument/2006/relationships/hyperlink" Target="http://www.juliasilvers.com/embok.htm#Site_Management_" TargetMode="External"/><Relationship Id="rId1" Type="http://schemas.openxmlformats.org/officeDocument/2006/relationships/slideLayout" Target="../slideLayouts/slideLayout22.xml"/><Relationship Id="rId5" Type="http://schemas.openxmlformats.org/officeDocument/2006/relationships/hyperlink" Target="http://www.juliasilvers.com/embok/design_case_study.htm" TargetMode="External"/><Relationship Id="rId4" Type="http://schemas.openxmlformats.org/officeDocument/2006/relationships/hyperlink" Target="http://www.juliasilvers.com/embok.htm#Program_Design_Management"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3.xml"/><Relationship Id="rId1" Type="http://schemas.openxmlformats.org/officeDocument/2006/relationships/video" Target="https://www.youtube.com/embed/ewCLmuc7cBg?feature=oembed" TargetMode="External"/><Relationship Id="rId4" Type="http://schemas.openxmlformats.org/officeDocument/2006/relationships/image" Target="../media/image45.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8.xml"/><Relationship Id="rId1" Type="http://schemas.openxmlformats.org/officeDocument/2006/relationships/video" Target="https://www.youtube.com/embed/qCdpeZyBskU?feature=oembed" TargetMode="External"/><Relationship Id="rId4" Type="http://schemas.openxmlformats.org/officeDocument/2006/relationships/image" Target="../media/image46.jpeg"/></Relationships>
</file>

<file path=ppt/slides/_rels/slide5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Layout" Target="../slideLayouts/slideLayout18.xml"/><Relationship Id="rId1" Type="http://schemas.openxmlformats.org/officeDocument/2006/relationships/video" Target="https://www.youtube.com/embed/eY0fR6X21c4?feature=oembed" TargetMode="Externa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8.xml"/><Relationship Id="rId1" Type="http://schemas.openxmlformats.org/officeDocument/2006/relationships/video" Target="https://www.youtube.com/embed/d1eD_Gy1p_0?feature=oembed" TargetMode="External"/><Relationship Id="rId4" Type="http://schemas.openxmlformats.org/officeDocument/2006/relationships/image" Target="../media/image48.jpeg"/></Relationships>
</file>

<file path=ppt/slides/_rels/slide6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8.xml"/><Relationship Id="rId1" Type="http://schemas.openxmlformats.org/officeDocument/2006/relationships/slideLayout" Target="../slideLayouts/slideLayout18.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6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39.xml"/><Relationship Id="rId1" Type="http://schemas.openxmlformats.org/officeDocument/2006/relationships/slideLayout" Target="../slideLayouts/slideLayout23.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 Id="rId9" Type="http://schemas.openxmlformats.org/officeDocument/2006/relationships/image" Target="../media/image59.sv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2" Type="http://schemas.openxmlformats.org/officeDocument/2006/relationships/hyperlink" Target="https://www.ibisworld.com/" TargetMode="External"/><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5085184"/>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9</a:t>
            </a:r>
            <a:br>
              <a:rPr lang="en-GB" sz="4000" i="1" dirty="0">
                <a:solidFill>
                  <a:schemeClr val="bg1"/>
                </a:solidFill>
              </a:rPr>
            </a:br>
            <a:r>
              <a:rPr lang="en-GB" sz="4000" i="1" dirty="0">
                <a:solidFill>
                  <a:schemeClr val="bg1"/>
                </a:solidFill>
              </a:rPr>
              <a:t>EMBOK &amp; Event Design </a:t>
            </a:r>
            <a:endParaRPr lang="en-GB" sz="4000" dirty="0">
              <a:solidFill>
                <a:schemeClr val="bg1"/>
              </a:solidFill>
            </a:endParaRPr>
          </a:p>
        </p:txBody>
      </p:sp>
      <p:sp>
        <p:nvSpPr>
          <p:cNvPr id="3" name="Rectangle 2">
            <a:extLst>
              <a:ext uri="{FF2B5EF4-FFF2-40B4-BE49-F238E27FC236}">
                <a16:creationId xmlns:a16="http://schemas.microsoft.com/office/drawing/2014/main" id="{45625877-DAB4-5349-A76C-699978958BB8}"/>
              </a:ext>
            </a:extLst>
          </p:cNvPr>
          <p:cNvSpPr/>
          <p:nvPr/>
        </p:nvSpPr>
        <p:spPr>
          <a:xfrm>
            <a:off x="395536" y="4149080"/>
            <a:ext cx="3392275" cy="1323439"/>
          </a:xfrm>
          <a:prstGeom prst="rect">
            <a:avLst/>
          </a:prstGeom>
        </p:spPr>
        <p:txBody>
          <a:bodyPr wrap="none">
            <a:spAutoFit/>
          </a:bodyPr>
          <a:lstStyle/>
          <a:p>
            <a:r>
              <a:rPr lang="en-GB" sz="4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a:t>
            </a:r>
          </a:p>
          <a:p>
            <a:r>
              <a:rPr lang="en-GB" sz="4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400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E0F5060-64E8-884D-BB16-6E4443A748DE}"/>
              </a:ext>
            </a:extLst>
          </p:cNvPr>
          <p:cNvSpPr>
            <a:spLocks noGrp="1"/>
          </p:cNvSpPr>
          <p:nvPr>
            <p:ph type="title"/>
          </p:nvPr>
        </p:nvSpPr>
        <p:spPr>
          <a:xfrm>
            <a:off x="513627" y="168099"/>
            <a:ext cx="8229600" cy="1143000"/>
          </a:xfrm>
        </p:spPr>
        <p:txBody>
          <a:bodyPr/>
          <a:lstStyle/>
          <a:p>
            <a:pPr algn="l"/>
            <a:r>
              <a:rPr lang="en-GB" b="1" dirty="0"/>
              <a:t>Week 7 Agenda</a:t>
            </a:r>
          </a:p>
        </p:txBody>
      </p:sp>
      <p:sp>
        <p:nvSpPr>
          <p:cNvPr id="3" name="Content Placeholder 2">
            <a:extLst>
              <a:ext uri="{FF2B5EF4-FFF2-40B4-BE49-F238E27FC236}">
                <a16:creationId xmlns:a16="http://schemas.microsoft.com/office/drawing/2014/main" id="{54078224-51E5-462E-A268-13890F97577C}"/>
              </a:ext>
            </a:extLst>
          </p:cNvPr>
          <p:cNvSpPr>
            <a:spLocks noGrp="1"/>
          </p:cNvSpPr>
          <p:nvPr>
            <p:ph idx="1"/>
          </p:nvPr>
        </p:nvSpPr>
        <p:spPr>
          <a:xfrm>
            <a:off x="417675" y="1268760"/>
            <a:ext cx="8308649" cy="3648748"/>
          </a:xfrm>
        </p:spPr>
        <p:txBody>
          <a:bodyPr>
            <a:normAutofit/>
          </a:bodyPr>
          <a:lstStyle/>
          <a:p>
            <a:r>
              <a:rPr lang="en-GB" dirty="0"/>
              <a:t>Learning Outcomes</a:t>
            </a:r>
          </a:p>
          <a:p>
            <a:r>
              <a:rPr lang="en-GB" dirty="0"/>
              <a:t>EMBOK</a:t>
            </a:r>
          </a:p>
          <a:p>
            <a:r>
              <a:rPr lang="en-GB" dirty="0"/>
              <a:t>Event Design</a:t>
            </a:r>
          </a:p>
          <a:p>
            <a:r>
              <a:rPr lang="en-GB" dirty="0"/>
              <a:t>Assignments</a:t>
            </a:r>
          </a:p>
          <a:p>
            <a:r>
              <a:rPr lang="en-GB" dirty="0"/>
              <a:t>AOB</a:t>
            </a:r>
          </a:p>
          <a:p>
            <a:endParaRPr lang="en-GB" dirty="0"/>
          </a:p>
          <a:p>
            <a:endParaRPr lang="en-GB" dirty="0"/>
          </a:p>
        </p:txBody>
      </p:sp>
      <p:pic>
        <p:nvPicPr>
          <p:cNvPr id="7" name="Graphic 6" descr="Meeting">
            <a:extLst>
              <a:ext uri="{FF2B5EF4-FFF2-40B4-BE49-F238E27FC236}">
                <a16:creationId xmlns:a16="http://schemas.microsoft.com/office/drawing/2014/main" id="{5BA13DDD-9F80-E442-8733-376C8339BA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52457" y="3716614"/>
            <a:ext cx="2401787" cy="2401787"/>
          </a:xfrm>
          <a:prstGeom prst="rect">
            <a:avLst/>
          </a:prstGeom>
        </p:spPr>
      </p:pic>
    </p:spTree>
    <p:extLst>
      <p:ext uri="{BB962C8B-B14F-4D97-AF65-F5344CB8AC3E}">
        <p14:creationId xmlns:p14="http://schemas.microsoft.com/office/powerpoint/2010/main" val="209288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5269-A337-4F8B-8B2B-289941AC295A}"/>
              </a:ext>
            </a:extLst>
          </p:cNvPr>
          <p:cNvSpPr>
            <a:spLocks noGrp="1"/>
          </p:cNvSpPr>
          <p:nvPr>
            <p:ph type="title"/>
          </p:nvPr>
        </p:nvSpPr>
        <p:spPr>
          <a:xfrm>
            <a:off x="308294" y="0"/>
            <a:ext cx="7202456" cy="786926"/>
          </a:xfrm>
        </p:spPr>
        <p:txBody>
          <a:bodyPr>
            <a:normAutofit fontScale="90000"/>
          </a:bodyPr>
          <a:lstStyle/>
          <a:p>
            <a:pPr algn="l"/>
            <a:br>
              <a:rPr lang="en-GB" b="1" cap="none" dirty="0">
                <a:latin typeface="+mn-lt"/>
              </a:rPr>
            </a:br>
            <a:r>
              <a:rPr lang="en-GB" b="1" cap="none" dirty="0">
                <a:latin typeface="+mn-lt"/>
              </a:rPr>
              <a:t>Learning Outcomes</a:t>
            </a:r>
            <a:br>
              <a:rPr lang="en-GB" b="1" cap="none" dirty="0">
                <a:latin typeface="+mn-lt"/>
              </a:rPr>
            </a:br>
            <a:endParaRPr lang="en-GB" b="1" cap="none" dirty="0">
              <a:latin typeface="+mn-lt"/>
            </a:endParaRPr>
          </a:p>
        </p:txBody>
      </p:sp>
      <p:sp>
        <p:nvSpPr>
          <p:cNvPr id="3"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11821" y="1119582"/>
            <a:ext cx="8565361" cy="3689282"/>
          </a:xfrm>
        </p:spPr>
        <p:txBody>
          <a:bodyPr>
            <a:noAutofit/>
          </a:bodyPr>
          <a:lstStyle/>
          <a:p>
            <a:endParaRPr lang="en-GB" sz="1800" dirty="0"/>
          </a:p>
          <a:p>
            <a:pPr marL="0" indent="0">
              <a:buNone/>
            </a:pPr>
            <a:r>
              <a:rPr lang="en-GB" sz="1800" dirty="0"/>
              <a:t>Upon the successful completion of this module, the student should be able to demonstrate the ability to:</a:t>
            </a:r>
          </a:p>
          <a:p>
            <a:pPr marL="0" indent="0">
              <a:buNone/>
            </a:pPr>
            <a:endParaRPr lang="en-GB" sz="1800" dirty="0"/>
          </a:p>
          <a:p>
            <a:r>
              <a:rPr lang="en-GB" sz="1800" dirty="0"/>
              <a:t>Understand the variety of different positions within facilities management and appreciate the importance of the work based key skills within this area of hotel operation.</a:t>
            </a:r>
          </a:p>
          <a:p>
            <a:endParaRPr lang="en-GB" sz="1800" dirty="0"/>
          </a:p>
          <a:p>
            <a:r>
              <a:rPr lang="en-GB" sz="1800" dirty="0"/>
              <a:t>Develop knowledge of guest service skills and competencies appropriate to each departmental area of operation – and which meet organisation standards and requirements.</a:t>
            </a:r>
          </a:p>
          <a:p>
            <a:endParaRPr lang="en-GB" sz="1800" dirty="0"/>
          </a:p>
          <a:p>
            <a:r>
              <a:rPr lang="en-GB" sz="1800" dirty="0"/>
              <a:t>Understand issues relating to Facilities service delivery such as resource allocation, need for technical knowledge, industry standards, programme management, planning and organisation, management styles, health and safety. </a:t>
            </a:r>
          </a:p>
          <a:p>
            <a:endParaRPr lang="en-GB" sz="1800" dirty="0"/>
          </a:p>
        </p:txBody>
      </p:sp>
    </p:spTree>
    <p:extLst>
      <p:ext uri="{BB962C8B-B14F-4D97-AF65-F5344CB8AC3E}">
        <p14:creationId xmlns:p14="http://schemas.microsoft.com/office/powerpoint/2010/main" val="2211193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he Ritz-Carlton, Naples - Meeting Event Designer | Art of the Craft">
            <a:hlinkClick r:id="" action="ppaction://media"/>
            <a:extLst>
              <a:ext uri="{FF2B5EF4-FFF2-40B4-BE49-F238E27FC236}">
                <a16:creationId xmlns:a16="http://schemas.microsoft.com/office/drawing/2014/main" id="{635272D5-E1F5-FD45-80C4-96E5068139B1}"/>
              </a:ext>
            </a:extLst>
          </p:cNvPr>
          <p:cNvPicPr>
            <a:picLocks noGrp="1" noRot="1" noChangeAspect="1"/>
          </p:cNvPicPr>
          <p:nvPr>
            <p:ph idx="1"/>
            <a:videoFile r:link="rId1"/>
          </p:nvPr>
        </p:nvPicPr>
        <p:blipFill>
          <a:blip r:embed="rId4"/>
          <a:stretch>
            <a:fillRect/>
          </a:stretch>
        </p:blipFill>
        <p:spPr>
          <a:xfrm>
            <a:off x="719572" y="116632"/>
            <a:ext cx="7704856" cy="5778642"/>
          </a:xfrm>
          <a:prstGeom prst="rect">
            <a:avLst/>
          </a:prstGeom>
        </p:spPr>
      </p:pic>
    </p:spTree>
    <p:extLst>
      <p:ext uri="{BB962C8B-B14F-4D97-AF65-F5344CB8AC3E}">
        <p14:creationId xmlns:p14="http://schemas.microsoft.com/office/powerpoint/2010/main" val="4061849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sign&#10;&#10;Description automatically generated">
            <a:extLst>
              <a:ext uri="{FF2B5EF4-FFF2-40B4-BE49-F238E27FC236}">
                <a16:creationId xmlns:a16="http://schemas.microsoft.com/office/drawing/2014/main" id="{0E98BD29-EBC0-6E48-A1BE-89FD193965BD}"/>
              </a:ext>
            </a:extLst>
          </p:cNvPr>
          <p:cNvPicPr>
            <a:picLocks noChangeAspect="1"/>
          </p:cNvPicPr>
          <p:nvPr/>
        </p:nvPicPr>
        <p:blipFill rotWithShape="1">
          <a:blip r:embed="rId2">
            <a:extLst>
              <a:ext uri="{28A0092B-C50C-407E-A947-70E740481C1C}">
                <a14:useLocalDpi xmlns:a14="http://schemas.microsoft.com/office/drawing/2010/main" val="0"/>
              </a:ext>
            </a:extLst>
          </a:blip>
          <a:srcRect l="2181" r="2075" b="-2"/>
          <a:stretch/>
        </p:blipFill>
        <p:spPr>
          <a:xfrm rot="21480000">
            <a:off x="853378" y="1037409"/>
            <a:ext cx="7437245" cy="3573297"/>
          </a:xfrm>
          <a:prstGeom prst="rect">
            <a:avLst/>
          </a:prstGeom>
        </p:spPr>
      </p:pic>
    </p:spTree>
    <p:extLst>
      <p:ext uri="{BB962C8B-B14F-4D97-AF65-F5344CB8AC3E}">
        <p14:creationId xmlns:p14="http://schemas.microsoft.com/office/powerpoint/2010/main" val="406020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bird&#10;&#10;Description automatically generated">
            <a:extLst>
              <a:ext uri="{FF2B5EF4-FFF2-40B4-BE49-F238E27FC236}">
                <a16:creationId xmlns:a16="http://schemas.microsoft.com/office/drawing/2014/main" id="{649D9815-AC0F-6540-B98F-89DDF2011E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9455" y="2348880"/>
            <a:ext cx="5885089" cy="3295649"/>
          </a:xfrm>
          <a:prstGeom prst="rect">
            <a:avLst/>
          </a:prstGeom>
        </p:spPr>
      </p:pic>
      <p:pic>
        <p:nvPicPr>
          <p:cNvPr id="6" name="Picture 5" descr="A close up of a sign&#10;&#10;Description automatically generated">
            <a:extLst>
              <a:ext uri="{FF2B5EF4-FFF2-40B4-BE49-F238E27FC236}">
                <a16:creationId xmlns:a16="http://schemas.microsoft.com/office/drawing/2014/main" id="{68B74A56-01EB-4941-8910-36FE8560FBF4}"/>
              </a:ext>
            </a:extLst>
          </p:cNvPr>
          <p:cNvPicPr>
            <a:picLocks noChangeAspect="1"/>
          </p:cNvPicPr>
          <p:nvPr/>
        </p:nvPicPr>
        <p:blipFill rotWithShape="1">
          <a:blip r:embed="rId4">
            <a:extLst>
              <a:ext uri="{28A0092B-C50C-407E-A947-70E740481C1C}">
                <a14:useLocalDpi xmlns:a14="http://schemas.microsoft.com/office/drawing/2010/main" val="0"/>
              </a:ext>
            </a:extLst>
          </a:blip>
          <a:srcRect l="2181" r="2075" b="-2"/>
          <a:stretch/>
        </p:blipFill>
        <p:spPr>
          <a:xfrm rot="21480000">
            <a:off x="2593385" y="262826"/>
            <a:ext cx="3957227" cy="1901288"/>
          </a:xfrm>
          <a:prstGeom prst="rect">
            <a:avLst/>
          </a:prstGeom>
        </p:spPr>
      </p:pic>
    </p:spTree>
    <p:extLst>
      <p:ext uri="{BB962C8B-B14F-4D97-AF65-F5344CB8AC3E}">
        <p14:creationId xmlns:p14="http://schemas.microsoft.com/office/powerpoint/2010/main" val="1382786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74604E52-7CC5-1046-A78B-139E3D125E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260" y="332656"/>
            <a:ext cx="7491479" cy="5143500"/>
          </a:xfrm>
          <a:prstGeom prst="rect">
            <a:avLst/>
          </a:prstGeom>
        </p:spPr>
      </p:pic>
      <p:sp>
        <p:nvSpPr>
          <p:cNvPr id="155650" name="Rectangle 2"/>
          <p:cNvSpPr>
            <a:spLocks noGrp="1" noChangeArrowheads="1"/>
          </p:cNvSpPr>
          <p:nvPr>
            <p:ph type="title"/>
          </p:nvPr>
        </p:nvSpPr>
        <p:spPr>
          <a:xfrm>
            <a:off x="5142" y="16881"/>
            <a:ext cx="7886700" cy="994172"/>
          </a:xfrm>
        </p:spPr>
        <p:txBody>
          <a:bodyPr/>
          <a:lstStyle/>
          <a:p>
            <a:r>
              <a:rPr lang="en-GB" altLang="en-US" b="1" dirty="0"/>
              <a:t>EMBOK</a:t>
            </a:r>
          </a:p>
        </p:txBody>
      </p:sp>
    </p:spTree>
    <p:extLst>
      <p:ext uri="{BB962C8B-B14F-4D97-AF65-F5344CB8AC3E}">
        <p14:creationId xmlns:p14="http://schemas.microsoft.com/office/powerpoint/2010/main" val="1846565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2E867030-F177-3846-82B7-FBB93C37B3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086" y="171389"/>
            <a:ext cx="7539828" cy="5143500"/>
          </a:xfrm>
          <a:prstGeom prst="rect">
            <a:avLst/>
          </a:prstGeom>
        </p:spPr>
      </p:pic>
      <p:sp>
        <p:nvSpPr>
          <p:cNvPr id="155650" name="Rectangle 2"/>
          <p:cNvSpPr>
            <a:spLocks noGrp="1" noChangeArrowheads="1"/>
          </p:cNvSpPr>
          <p:nvPr>
            <p:ph type="title"/>
          </p:nvPr>
        </p:nvSpPr>
        <p:spPr>
          <a:xfrm>
            <a:off x="179512" y="-9053"/>
            <a:ext cx="7886700" cy="994172"/>
          </a:xfrm>
        </p:spPr>
        <p:txBody>
          <a:bodyPr/>
          <a:lstStyle/>
          <a:p>
            <a:pPr algn="l"/>
            <a:r>
              <a:rPr lang="en-GB" altLang="en-US" b="1" dirty="0"/>
              <a:t>EMBOK</a:t>
            </a:r>
          </a:p>
        </p:txBody>
      </p:sp>
    </p:spTree>
    <p:extLst>
      <p:ext uri="{BB962C8B-B14F-4D97-AF65-F5344CB8AC3E}">
        <p14:creationId xmlns:p14="http://schemas.microsoft.com/office/powerpoint/2010/main" val="1217800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2EAFFE5E-ECC6-9C4F-B4A1-E35444299A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332656"/>
            <a:ext cx="7654817"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116632"/>
            <a:ext cx="7886700" cy="994172"/>
          </a:xfrm>
        </p:spPr>
        <p:txBody>
          <a:bodyPr/>
          <a:lstStyle/>
          <a:p>
            <a:pPr algn="l"/>
            <a:r>
              <a:rPr lang="en-GB" altLang="en-US" b="1" dirty="0"/>
              <a:t>EMBOK</a:t>
            </a:r>
          </a:p>
        </p:txBody>
      </p:sp>
    </p:spTree>
    <p:extLst>
      <p:ext uri="{BB962C8B-B14F-4D97-AF65-F5344CB8AC3E}">
        <p14:creationId xmlns:p14="http://schemas.microsoft.com/office/powerpoint/2010/main" val="4067056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device&#10;&#10;Description automatically generated">
            <a:extLst>
              <a:ext uri="{FF2B5EF4-FFF2-40B4-BE49-F238E27FC236}">
                <a16:creationId xmlns:a16="http://schemas.microsoft.com/office/drawing/2014/main" id="{63DF8A13-5F27-544A-92A3-496527A1DB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107" y="408111"/>
            <a:ext cx="7701785"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79512" y="66958"/>
            <a:ext cx="7886700" cy="994172"/>
          </a:xfrm>
        </p:spPr>
        <p:txBody>
          <a:bodyPr/>
          <a:lstStyle/>
          <a:p>
            <a:pPr algn="l"/>
            <a:r>
              <a:rPr lang="en-GB" altLang="en-US" b="1" dirty="0"/>
              <a:t>EMBOK</a:t>
            </a:r>
          </a:p>
        </p:txBody>
      </p:sp>
      <p:sp>
        <p:nvSpPr>
          <p:cNvPr id="9" name="Rectangle 8">
            <a:extLst>
              <a:ext uri="{FF2B5EF4-FFF2-40B4-BE49-F238E27FC236}">
                <a16:creationId xmlns:a16="http://schemas.microsoft.com/office/drawing/2014/main" id="{42891BB0-62EC-934E-A54E-36125763DE78}"/>
              </a:ext>
            </a:extLst>
          </p:cNvPr>
          <p:cNvSpPr/>
          <p:nvPr/>
        </p:nvSpPr>
        <p:spPr>
          <a:xfrm>
            <a:off x="974611" y="752331"/>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485035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54BDDEA1-C41B-F44A-8B43-04D9054828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019" y="332656"/>
            <a:ext cx="7641962"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79512" y="48274"/>
            <a:ext cx="7886700" cy="994172"/>
          </a:xfrm>
        </p:spPr>
        <p:txBody>
          <a:bodyPr/>
          <a:lstStyle/>
          <a:p>
            <a:pPr algn="l"/>
            <a:r>
              <a:rPr lang="en-GB" altLang="en-US" b="1" dirty="0"/>
              <a:t>EMBOK</a:t>
            </a:r>
          </a:p>
        </p:txBody>
      </p:sp>
    </p:spTree>
    <p:extLst>
      <p:ext uri="{BB962C8B-B14F-4D97-AF65-F5344CB8AC3E}">
        <p14:creationId xmlns:p14="http://schemas.microsoft.com/office/powerpoint/2010/main" val="1661125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7656A6B7-55C7-E145-99EE-786C7EC004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92" y="205669"/>
            <a:ext cx="7648796"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68699"/>
            <a:ext cx="7886700" cy="994172"/>
          </a:xfrm>
        </p:spPr>
        <p:txBody>
          <a:bodyPr/>
          <a:lstStyle/>
          <a:p>
            <a:pPr algn="l"/>
            <a:r>
              <a:rPr lang="en-GB" altLang="en-US" b="1" dirty="0"/>
              <a:t>EMBOK</a:t>
            </a:r>
          </a:p>
        </p:txBody>
      </p:sp>
    </p:spTree>
    <p:extLst>
      <p:ext uri="{BB962C8B-B14F-4D97-AF65-F5344CB8AC3E}">
        <p14:creationId xmlns:p14="http://schemas.microsoft.com/office/powerpoint/2010/main" val="1507936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6EA00CBF-D790-9D4D-958F-EFD5FE51EB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345" y="332656"/>
            <a:ext cx="7725309"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68699"/>
            <a:ext cx="7886700" cy="994172"/>
          </a:xfrm>
        </p:spPr>
        <p:txBody>
          <a:bodyPr/>
          <a:lstStyle/>
          <a:p>
            <a:pPr algn="l"/>
            <a:r>
              <a:rPr lang="en-GB" altLang="en-US" b="1" dirty="0"/>
              <a:t>EMBOK</a:t>
            </a:r>
          </a:p>
        </p:txBody>
      </p:sp>
    </p:spTree>
    <p:extLst>
      <p:ext uri="{BB962C8B-B14F-4D97-AF65-F5344CB8AC3E}">
        <p14:creationId xmlns:p14="http://schemas.microsoft.com/office/powerpoint/2010/main" val="2725870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9D0EF2DF-D95F-E149-ABA0-50F0410C09FD}"/>
              </a:ext>
            </a:extLst>
          </p:cNvPr>
          <p:cNvPicPr>
            <a:picLocks noChangeAspect="1"/>
          </p:cNvPicPr>
          <p:nvPr/>
        </p:nvPicPr>
        <p:blipFill rotWithShape="1">
          <a:blip r:embed="rId3">
            <a:extLst>
              <a:ext uri="{28A0092B-C50C-407E-A947-70E740481C1C}">
                <a14:useLocalDpi xmlns:a14="http://schemas.microsoft.com/office/drawing/2010/main" val="0"/>
              </a:ext>
            </a:extLst>
          </a:blip>
          <a:srcRect t="1400"/>
          <a:stretch/>
        </p:blipFill>
        <p:spPr>
          <a:xfrm>
            <a:off x="783382" y="404664"/>
            <a:ext cx="7613171" cy="5071492"/>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116632"/>
            <a:ext cx="7886700" cy="994172"/>
          </a:xfrm>
        </p:spPr>
        <p:txBody>
          <a:bodyPr/>
          <a:lstStyle/>
          <a:p>
            <a:pPr algn="l"/>
            <a:r>
              <a:rPr lang="en-GB" altLang="en-US" b="1" dirty="0"/>
              <a:t>EMBOK</a:t>
            </a:r>
          </a:p>
        </p:txBody>
      </p:sp>
      <p:sp>
        <p:nvSpPr>
          <p:cNvPr id="6" name="Rectangle 5">
            <a:extLst>
              <a:ext uri="{FF2B5EF4-FFF2-40B4-BE49-F238E27FC236}">
                <a16:creationId xmlns:a16="http://schemas.microsoft.com/office/drawing/2014/main" id="{8E13B433-95A8-8842-B952-A72C20306407}"/>
              </a:ext>
            </a:extLst>
          </p:cNvPr>
          <p:cNvSpPr/>
          <p:nvPr/>
        </p:nvSpPr>
        <p:spPr>
          <a:xfrm>
            <a:off x="765415" y="763047"/>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21270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12E9EC6-6F60-A448-B61E-34CF11160D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513" y="421081"/>
            <a:ext cx="7578177"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48274"/>
            <a:ext cx="7886700" cy="994172"/>
          </a:xfrm>
        </p:spPr>
        <p:txBody>
          <a:bodyPr/>
          <a:lstStyle/>
          <a:p>
            <a:pPr algn="l"/>
            <a:r>
              <a:rPr lang="en-GB" altLang="en-US" b="1" dirty="0"/>
              <a:t>EMBOK</a:t>
            </a:r>
          </a:p>
        </p:txBody>
      </p:sp>
      <p:sp>
        <p:nvSpPr>
          <p:cNvPr id="6" name="Rectangle 5">
            <a:extLst>
              <a:ext uri="{FF2B5EF4-FFF2-40B4-BE49-F238E27FC236}">
                <a16:creationId xmlns:a16="http://schemas.microsoft.com/office/drawing/2014/main" id="{8E13B433-95A8-8842-B952-A72C20306407}"/>
              </a:ext>
            </a:extLst>
          </p:cNvPr>
          <p:cNvSpPr/>
          <p:nvPr/>
        </p:nvSpPr>
        <p:spPr>
          <a:xfrm>
            <a:off x="765415" y="763047"/>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180717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A2B17715-54AF-D947-9827-F8FC90F8B8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2712" y="222646"/>
            <a:ext cx="7304153"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48274"/>
            <a:ext cx="7886700" cy="994172"/>
          </a:xfrm>
        </p:spPr>
        <p:txBody>
          <a:bodyPr/>
          <a:lstStyle/>
          <a:p>
            <a:pPr algn="l"/>
            <a:r>
              <a:rPr lang="en-GB" altLang="en-US" b="1" dirty="0"/>
              <a:t>EMBOK</a:t>
            </a:r>
          </a:p>
        </p:txBody>
      </p:sp>
      <p:sp>
        <p:nvSpPr>
          <p:cNvPr id="6" name="Rectangle 5">
            <a:extLst>
              <a:ext uri="{FF2B5EF4-FFF2-40B4-BE49-F238E27FC236}">
                <a16:creationId xmlns:a16="http://schemas.microsoft.com/office/drawing/2014/main" id="{8E13B433-95A8-8842-B952-A72C20306407}"/>
              </a:ext>
            </a:extLst>
          </p:cNvPr>
          <p:cNvSpPr/>
          <p:nvPr/>
        </p:nvSpPr>
        <p:spPr>
          <a:xfrm>
            <a:off x="765415" y="763047"/>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2491496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4AE52597-B94D-D94E-9100-53B7185362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415" y="260648"/>
            <a:ext cx="7296742" cy="5143500"/>
          </a:xfrm>
          <a:prstGeom prst="rect">
            <a:avLst/>
          </a:prstGeom>
        </p:spPr>
      </p:pic>
      <p:sp>
        <p:nvSpPr>
          <p:cNvPr id="6" name="Rectangle 5">
            <a:extLst>
              <a:ext uri="{FF2B5EF4-FFF2-40B4-BE49-F238E27FC236}">
                <a16:creationId xmlns:a16="http://schemas.microsoft.com/office/drawing/2014/main" id="{8E13B433-95A8-8842-B952-A72C20306407}"/>
              </a:ext>
            </a:extLst>
          </p:cNvPr>
          <p:cNvSpPr/>
          <p:nvPr/>
        </p:nvSpPr>
        <p:spPr>
          <a:xfrm>
            <a:off x="194891" y="137346"/>
            <a:ext cx="2777885" cy="24660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79512" y="24512"/>
            <a:ext cx="7886700" cy="994172"/>
          </a:xfrm>
        </p:spPr>
        <p:txBody>
          <a:bodyPr/>
          <a:lstStyle/>
          <a:p>
            <a:pPr algn="l"/>
            <a:r>
              <a:rPr lang="en-GB" altLang="en-US" b="1" dirty="0"/>
              <a:t>EMBOK</a:t>
            </a:r>
          </a:p>
        </p:txBody>
      </p:sp>
    </p:spTree>
    <p:extLst>
      <p:ext uri="{BB962C8B-B14F-4D97-AF65-F5344CB8AC3E}">
        <p14:creationId xmlns:p14="http://schemas.microsoft.com/office/powerpoint/2010/main" val="1282793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043581CB-65B8-1F46-89D7-24F540D186A6}"/>
              </a:ext>
            </a:extLst>
          </p:cNvPr>
          <p:cNvSpPr>
            <a:spLocks noGrp="1" noChangeArrowheads="1"/>
          </p:cNvSpPr>
          <p:nvPr>
            <p:ph type="title"/>
          </p:nvPr>
        </p:nvSpPr>
        <p:spPr>
          <a:xfrm>
            <a:off x="417399" y="1339850"/>
            <a:ext cx="8408194" cy="558627"/>
          </a:xfrm>
        </p:spPr>
        <p:txBody>
          <a:bodyPr vert="horz" lIns="68580" tIns="34290" rIns="68580" bIns="34290" rtlCol="0" anchor="ctr">
            <a:normAutofit/>
          </a:bodyPr>
          <a:lstStyle/>
          <a:p>
            <a:pPr algn="ctr"/>
            <a:r>
              <a:rPr lang="en-US" altLang="en-US" sz="2400" b="1" dirty="0">
                <a:solidFill>
                  <a:schemeClr val="bg1"/>
                </a:solidFill>
              </a:rPr>
              <a:t>EMBOK - RECAP</a:t>
            </a:r>
          </a:p>
        </p:txBody>
      </p:sp>
      <p:pic>
        <p:nvPicPr>
          <p:cNvPr id="4" name="Online Media 3" descr="Event Managment Body of Knowledge EMBOK origin">
            <a:hlinkClick r:id="" action="ppaction://media"/>
            <a:extLst>
              <a:ext uri="{FF2B5EF4-FFF2-40B4-BE49-F238E27FC236}">
                <a16:creationId xmlns:a16="http://schemas.microsoft.com/office/drawing/2014/main" id="{BAB7115C-3D59-7D44-8B93-6CE2115A7CB6}"/>
              </a:ext>
            </a:extLst>
          </p:cNvPr>
          <p:cNvPicPr>
            <a:picLocks noRot="1" noChangeAspect="1"/>
          </p:cNvPicPr>
          <p:nvPr>
            <a:videoFile r:link="rId1"/>
          </p:nvPr>
        </p:nvPicPr>
        <p:blipFill>
          <a:blip r:embed="rId4"/>
          <a:stretch>
            <a:fillRect/>
          </a:stretch>
        </p:blipFill>
        <p:spPr>
          <a:xfrm>
            <a:off x="456544" y="836712"/>
            <a:ext cx="8369049" cy="4707588"/>
          </a:xfrm>
          <a:prstGeom prst="rect">
            <a:avLst/>
          </a:prstGeom>
        </p:spPr>
      </p:pic>
      <p:sp>
        <p:nvSpPr>
          <p:cNvPr id="5" name="Rectangle 2">
            <a:extLst>
              <a:ext uri="{FF2B5EF4-FFF2-40B4-BE49-F238E27FC236}">
                <a16:creationId xmlns:a16="http://schemas.microsoft.com/office/drawing/2014/main" id="{E4982E61-F0CF-234B-8075-3D51AE4DB7BD}"/>
              </a:ext>
            </a:extLst>
          </p:cNvPr>
          <p:cNvSpPr txBox="1">
            <a:spLocks noChangeArrowheads="1"/>
          </p:cNvSpPr>
          <p:nvPr/>
        </p:nvSpPr>
        <p:spPr>
          <a:xfrm>
            <a:off x="357708" y="-27384"/>
            <a:ext cx="7886700" cy="9941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altLang="en-US" b="1"/>
              <a:t>EMBOK</a:t>
            </a:r>
            <a:endParaRPr lang="en-GB" altLang="en-US" b="1" dirty="0"/>
          </a:p>
        </p:txBody>
      </p:sp>
    </p:spTree>
    <p:extLst>
      <p:ext uri="{BB962C8B-B14F-4D97-AF65-F5344CB8AC3E}">
        <p14:creationId xmlns:p14="http://schemas.microsoft.com/office/powerpoint/2010/main" val="358196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323528" y="3786034"/>
            <a:ext cx="7772400" cy="1470025"/>
          </a:xfrm>
        </p:spPr>
        <p:txBody>
          <a:bodyPr>
            <a:normAutofit/>
          </a:bodyPr>
          <a:lstStyle/>
          <a:p>
            <a:pPr algn="l"/>
            <a:r>
              <a:rPr lang="en-US" sz="3600" b="1" dirty="0"/>
              <a:t>Chapter 8:</a:t>
            </a:r>
          </a:p>
        </p:txBody>
      </p:sp>
      <p:sp>
        <p:nvSpPr>
          <p:cNvPr id="5" name="Subtitle 4"/>
          <p:cNvSpPr>
            <a:spLocks noGrp="1"/>
          </p:cNvSpPr>
          <p:nvPr>
            <p:ph type="subTitle" idx="1"/>
          </p:nvPr>
        </p:nvSpPr>
        <p:spPr>
          <a:xfrm>
            <a:off x="323528" y="5267758"/>
            <a:ext cx="6400800" cy="1752600"/>
          </a:xfrm>
        </p:spPr>
        <p:txBody>
          <a:bodyPr>
            <a:normAutofit/>
          </a:bodyPr>
          <a:lstStyle/>
          <a:p>
            <a:pPr algn="l"/>
            <a:r>
              <a:rPr lang="en-GB" sz="3600" b="1" dirty="0"/>
              <a:t>Event design and</a:t>
            </a:r>
          </a:p>
          <a:p>
            <a:pPr algn="l"/>
            <a:r>
              <a:rPr lang="en-GB" sz="3600" b="1" dirty="0"/>
              <a:t>production</a:t>
            </a:r>
            <a:endParaRPr lang="en-US" sz="3600" b="1" dirty="0"/>
          </a:p>
        </p:txBody>
      </p:sp>
      <p:pic>
        <p:nvPicPr>
          <p:cNvPr id="6" name="Picture 5" descr="A screenshot of a video game&#10;&#10;Description automatically generated">
            <a:extLst>
              <a:ext uri="{FF2B5EF4-FFF2-40B4-BE49-F238E27FC236}">
                <a16:creationId xmlns:a16="http://schemas.microsoft.com/office/drawing/2014/main" id="{E703FD31-EF00-B444-8C1B-259AA658CB29}"/>
              </a:ext>
            </a:extLst>
          </p:cNvPr>
          <p:cNvPicPr>
            <a:picLocks noChangeAspect="1"/>
          </p:cNvPicPr>
          <p:nvPr/>
        </p:nvPicPr>
        <p:blipFill>
          <a:blip r:embed="rId3"/>
          <a:stretch>
            <a:fillRect/>
          </a:stretch>
        </p:blipFill>
        <p:spPr>
          <a:xfrm>
            <a:off x="467544" y="341952"/>
            <a:ext cx="3191482" cy="4155218"/>
          </a:xfrm>
          <a:prstGeom prst="rect">
            <a:avLst/>
          </a:prstGeom>
        </p:spPr>
      </p:pic>
    </p:spTree>
    <p:extLst>
      <p:ext uri="{BB962C8B-B14F-4D97-AF65-F5344CB8AC3E}">
        <p14:creationId xmlns:p14="http://schemas.microsoft.com/office/powerpoint/2010/main" val="30379297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8057" y="1124744"/>
            <a:ext cx="8229600" cy="3917032"/>
          </a:xfrm>
        </p:spPr>
        <p:txBody>
          <a:bodyPr>
            <a:normAutofit/>
          </a:bodyPr>
          <a:lstStyle/>
          <a:p>
            <a:r>
              <a:rPr lang="en-ZA" i="1" dirty="0"/>
              <a:t>To help identify and  understand</a:t>
            </a:r>
            <a:r>
              <a:rPr lang="en-ZA" dirty="0"/>
              <a:t>:</a:t>
            </a:r>
            <a:endParaRPr lang="en-GB" dirty="0"/>
          </a:p>
          <a:p>
            <a:pPr lvl="1"/>
            <a:r>
              <a:rPr lang="en-ZA" dirty="0"/>
              <a:t>Event design theory and practice</a:t>
            </a:r>
            <a:endParaRPr lang="en-GB" dirty="0"/>
          </a:p>
          <a:p>
            <a:pPr lvl="1"/>
            <a:r>
              <a:rPr lang="en-ZA" dirty="0"/>
              <a:t>Design domains for the event mix</a:t>
            </a:r>
            <a:endParaRPr lang="en-GB" dirty="0"/>
          </a:p>
          <a:p>
            <a:pPr lvl="1"/>
            <a:r>
              <a:rPr lang="en-ZA" dirty="0"/>
              <a:t>The creation of the event experience</a:t>
            </a:r>
            <a:endParaRPr lang="en-GB" dirty="0"/>
          </a:p>
          <a:p>
            <a:pPr lvl="1"/>
            <a:r>
              <a:rPr lang="en-ZA" dirty="0"/>
              <a:t>The various types of audio visual and production effects </a:t>
            </a:r>
            <a:endParaRPr lang="en-GB" dirty="0"/>
          </a:p>
          <a:p>
            <a:pPr lvl="1"/>
            <a:r>
              <a:rPr lang="en-ZA" dirty="0"/>
              <a:t>The role of audio visual and other production companies in design</a:t>
            </a:r>
            <a:endParaRPr lang="en-GB" dirty="0"/>
          </a:p>
        </p:txBody>
      </p:sp>
    </p:spTree>
    <p:extLst>
      <p:ext uri="{BB962C8B-B14F-4D97-AF65-F5344CB8AC3E}">
        <p14:creationId xmlns:p14="http://schemas.microsoft.com/office/powerpoint/2010/main" val="2879653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EC535-4A82-468C-BE52-945741C39596}"/>
              </a:ext>
            </a:extLst>
          </p:cNvPr>
          <p:cNvSpPr>
            <a:spLocks noGrp="1"/>
          </p:cNvSpPr>
          <p:nvPr>
            <p:ph type="title"/>
          </p:nvPr>
        </p:nvSpPr>
        <p:spPr/>
        <p:txBody>
          <a:bodyPr/>
          <a:lstStyle/>
          <a:p>
            <a:pPr algn="l"/>
            <a:r>
              <a:rPr lang="en-GB" b="1" dirty="0"/>
              <a:t>Event design</a:t>
            </a:r>
          </a:p>
        </p:txBody>
      </p:sp>
      <p:sp>
        <p:nvSpPr>
          <p:cNvPr id="3" name="Content Placeholder 2">
            <a:extLst>
              <a:ext uri="{FF2B5EF4-FFF2-40B4-BE49-F238E27FC236}">
                <a16:creationId xmlns:a16="http://schemas.microsoft.com/office/drawing/2014/main" id="{10D55671-A760-4DAB-AB9F-1CCF0B3B1793}"/>
              </a:ext>
            </a:extLst>
          </p:cNvPr>
          <p:cNvSpPr>
            <a:spLocks noGrp="1"/>
          </p:cNvSpPr>
          <p:nvPr>
            <p:ph idx="1"/>
          </p:nvPr>
        </p:nvSpPr>
        <p:spPr/>
        <p:txBody>
          <a:bodyPr/>
          <a:lstStyle/>
          <a:p>
            <a:r>
              <a:rPr lang="en-ZA" dirty="0"/>
              <a:t>The study of event design rests on three premises:</a:t>
            </a:r>
            <a:endParaRPr lang="en-GB" dirty="0"/>
          </a:p>
          <a:p>
            <a:pPr lvl="1"/>
            <a:r>
              <a:rPr lang="en-ZA" dirty="0"/>
              <a:t>All event environments are created </a:t>
            </a:r>
            <a:endParaRPr lang="en-GB" dirty="0"/>
          </a:p>
          <a:p>
            <a:pPr lvl="1"/>
            <a:r>
              <a:rPr lang="en-ZA" dirty="0"/>
              <a:t>All experiences within event environments are purposefully designed </a:t>
            </a:r>
            <a:endParaRPr lang="en-GB" dirty="0"/>
          </a:p>
          <a:p>
            <a:pPr lvl="1"/>
            <a:r>
              <a:rPr lang="en-ZA" dirty="0"/>
              <a:t>All stakeholders are the direct recipients of the designed experiences</a:t>
            </a:r>
            <a:endParaRPr lang="en-GB" dirty="0"/>
          </a:p>
        </p:txBody>
      </p:sp>
    </p:spTree>
    <p:extLst>
      <p:ext uri="{BB962C8B-B14F-4D97-AF65-F5344CB8AC3E}">
        <p14:creationId xmlns:p14="http://schemas.microsoft.com/office/powerpoint/2010/main" val="754622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628" y="250031"/>
            <a:ext cx="8229600" cy="962977"/>
          </a:xfrm>
        </p:spPr>
        <p:txBody>
          <a:bodyPr>
            <a:noAutofit/>
          </a:bodyPr>
          <a:lstStyle/>
          <a:p>
            <a:r>
              <a:rPr lang="en-GB" b="1" dirty="0"/>
              <a:t>Design terminology </a:t>
            </a:r>
            <a:br>
              <a:rPr lang="en-GB" b="1" dirty="0"/>
            </a:br>
            <a:r>
              <a:rPr lang="en-GB" b="1" dirty="0"/>
              <a:t>(adapted from </a:t>
            </a:r>
            <a:r>
              <a:rPr lang="en-GB" b="1" dirty="0" err="1"/>
              <a:t>Berridge</a:t>
            </a:r>
            <a:r>
              <a:rPr lang="en-GB" b="1" dirty="0"/>
              <a:t> 2010)</a:t>
            </a:r>
          </a:p>
        </p:txBody>
      </p:sp>
      <p:graphicFrame>
        <p:nvGraphicFramePr>
          <p:cNvPr id="4" name="Table Placeholder 3"/>
          <p:cNvGraphicFramePr>
            <a:graphicFrameLocks noGrp="1"/>
          </p:cNvGraphicFramePr>
          <p:nvPr>
            <p:ph type="tbl" sz="quarter" idx="11"/>
          </p:nvPr>
        </p:nvGraphicFramePr>
        <p:xfrm>
          <a:off x="473455" y="1274763"/>
          <a:ext cx="8129016" cy="4308474"/>
        </p:xfrm>
        <a:graphic>
          <a:graphicData uri="http://schemas.openxmlformats.org/drawingml/2006/table">
            <a:tbl>
              <a:tblPr firstRow="1" bandRow="1">
                <a:tableStyleId>{3B4B98B0-60AC-42C2-AFA5-B58CD77FA1E5}</a:tableStyleId>
              </a:tblPr>
              <a:tblGrid>
                <a:gridCol w="1746504">
                  <a:extLst>
                    <a:ext uri="{9D8B030D-6E8A-4147-A177-3AD203B41FA5}">
                      <a16:colId xmlns:a16="http://schemas.microsoft.com/office/drawing/2014/main" val="20000"/>
                    </a:ext>
                  </a:extLst>
                </a:gridCol>
                <a:gridCol w="6382512">
                  <a:extLst>
                    <a:ext uri="{9D8B030D-6E8A-4147-A177-3AD203B41FA5}">
                      <a16:colId xmlns:a16="http://schemas.microsoft.com/office/drawing/2014/main" val="20001"/>
                    </a:ext>
                  </a:extLst>
                </a:gridCol>
              </a:tblGrid>
              <a:tr h="2099000">
                <a:tc>
                  <a:txBody>
                    <a:bodyPr/>
                    <a:lstStyle/>
                    <a:p>
                      <a:r>
                        <a:rPr lang="en-GB" sz="1800" b="1" kern="1200" dirty="0">
                          <a:solidFill>
                            <a:schemeClr val="tx1"/>
                          </a:solidFill>
                          <a:effectLst/>
                          <a:latin typeface="+mn-lt"/>
                          <a:ea typeface="+mn-ea"/>
                          <a:cs typeface="+mn-cs"/>
                        </a:rPr>
                        <a:t>Dramaturgy </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400" b="1" kern="1200" dirty="0">
                          <a:solidFill>
                            <a:schemeClr val="tx1"/>
                          </a:solidFill>
                          <a:latin typeface="+mn-lt"/>
                          <a:ea typeface="+mn-ea"/>
                          <a:cs typeface="+mn-cs"/>
                        </a:rPr>
                        <a:t>Stage performance used to create an experience</a:t>
                      </a:r>
                    </a:p>
                    <a:p>
                      <a:r>
                        <a:rPr lang="en-GB" sz="1400" b="1" kern="1200" dirty="0">
                          <a:solidFill>
                            <a:schemeClr val="tx1"/>
                          </a:solidFill>
                          <a:latin typeface="+mn-lt"/>
                          <a:ea typeface="+mn-ea"/>
                          <a:cs typeface="+mn-cs"/>
                        </a:rPr>
                        <a:t>Actors and audience in a  co-creation of social reality</a:t>
                      </a:r>
                    </a:p>
                    <a:p>
                      <a:r>
                        <a:rPr lang="en-GB" sz="1400" b="1" kern="1200" dirty="0">
                          <a:solidFill>
                            <a:schemeClr val="tx1"/>
                          </a:solidFill>
                          <a:latin typeface="+mn-lt"/>
                          <a:ea typeface="+mn-ea"/>
                          <a:cs typeface="+mn-cs"/>
                        </a:rPr>
                        <a:t>Storytelling </a:t>
                      </a:r>
                    </a:p>
                    <a:p>
                      <a:r>
                        <a:rPr lang="en-GB" sz="1400" b="1" kern="1200" dirty="0">
                          <a:solidFill>
                            <a:schemeClr val="tx1"/>
                          </a:solidFill>
                          <a:latin typeface="+mn-lt"/>
                          <a:ea typeface="+mn-ea"/>
                          <a:cs typeface="+mn-cs"/>
                        </a:rPr>
                        <a:t>Theming</a:t>
                      </a:r>
                    </a:p>
                    <a:p>
                      <a:r>
                        <a:rPr lang="en-GB" sz="1400" b="1" kern="1200" dirty="0">
                          <a:solidFill>
                            <a:schemeClr val="tx1"/>
                          </a:solidFill>
                          <a:latin typeface="+mn-lt"/>
                          <a:ea typeface="+mn-ea"/>
                          <a:cs typeface="+mn-cs"/>
                        </a:rPr>
                        <a:t>Service Personnel: Actors </a:t>
                      </a:r>
                    </a:p>
                    <a:p>
                      <a:r>
                        <a:rPr lang="en-GB" sz="1400" b="1" kern="1200" dirty="0">
                          <a:solidFill>
                            <a:schemeClr val="tx1"/>
                          </a:solidFill>
                          <a:latin typeface="+mn-lt"/>
                          <a:ea typeface="+mn-ea"/>
                          <a:cs typeface="+mn-cs"/>
                        </a:rPr>
                        <a:t>Customers: Audience / Attendees </a:t>
                      </a:r>
                    </a:p>
                    <a:p>
                      <a:r>
                        <a:rPr lang="en-GB" sz="1400" b="1" kern="1200" dirty="0">
                          <a:solidFill>
                            <a:schemeClr val="tx1"/>
                          </a:solidFill>
                          <a:latin typeface="+mn-lt"/>
                          <a:ea typeface="+mn-ea"/>
                          <a:cs typeface="+mn-cs"/>
                        </a:rPr>
                        <a:t>Uniforms = Costumes of the drama</a:t>
                      </a:r>
                    </a:p>
                    <a:p>
                      <a:r>
                        <a:rPr lang="en-GB" sz="1400" b="1" kern="1200" dirty="0">
                          <a:solidFill>
                            <a:schemeClr val="tx1"/>
                          </a:solidFill>
                          <a:latin typeface="+mn-lt"/>
                          <a:ea typeface="+mn-ea"/>
                          <a:cs typeface="+mn-cs"/>
                        </a:rPr>
                        <a:t>Physical equipment = Props</a:t>
                      </a:r>
                    </a:p>
                    <a:p>
                      <a:r>
                        <a:rPr lang="en-GB" sz="1400" b="1" kern="1200" dirty="0">
                          <a:solidFill>
                            <a:schemeClr val="tx1"/>
                          </a:solidFill>
                          <a:latin typeface="+mn-lt"/>
                          <a:ea typeface="+mn-ea"/>
                          <a:cs typeface="+mn-cs"/>
                        </a:rPr>
                        <a:t>Property = Physical settings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773316">
                <a:tc>
                  <a:txBody>
                    <a:bodyPr/>
                    <a:lstStyle/>
                    <a:p>
                      <a:r>
                        <a:rPr lang="en-GB" sz="1200" b="1" i="1" kern="1200" dirty="0">
                          <a:solidFill>
                            <a:schemeClr val="tx1"/>
                          </a:solidFill>
                          <a:effectLst/>
                          <a:latin typeface="+mn-lt"/>
                          <a:ea typeface="+mn-ea"/>
                          <a:cs typeface="+mn-cs"/>
                        </a:rPr>
                        <a:t> </a:t>
                      </a:r>
                      <a:r>
                        <a:rPr lang="en-GB" sz="1800" kern="1200" dirty="0">
                          <a:solidFill>
                            <a:schemeClr val="tx1"/>
                          </a:solidFill>
                          <a:effectLst/>
                          <a:latin typeface="+mn-lt"/>
                          <a:ea typeface="+mn-ea"/>
                          <a:cs typeface="+mn-cs"/>
                        </a:rPr>
                        <a:t>Atmospherics</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400" kern="1200" dirty="0">
                          <a:solidFill>
                            <a:schemeClr val="tx1"/>
                          </a:solidFill>
                          <a:latin typeface="+mn-lt"/>
                          <a:ea typeface="+mn-ea"/>
                          <a:cs typeface="+mn-cs"/>
                        </a:rPr>
                        <a:t>Artificial environments – designing of space</a:t>
                      </a:r>
                    </a:p>
                    <a:p>
                      <a:r>
                        <a:rPr lang="en-GB" sz="1400" kern="1200" dirty="0">
                          <a:solidFill>
                            <a:schemeClr val="tx1"/>
                          </a:solidFill>
                          <a:latin typeface="+mn-lt"/>
                          <a:ea typeface="+mn-ea"/>
                          <a:cs typeface="+mn-cs"/>
                        </a:rPr>
                        <a:t>Deliberate manipulation of environment to produce a reaction </a:t>
                      </a:r>
                    </a:p>
                    <a:p>
                      <a:r>
                        <a:rPr lang="en-GB" sz="1400" kern="1200" dirty="0">
                          <a:solidFill>
                            <a:schemeClr val="tx1"/>
                          </a:solidFill>
                          <a:latin typeface="+mn-lt"/>
                          <a:ea typeface="+mn-ea"/>
                          <a:cs typeface="+mn-cs"/>
                        </a:rPr>
                        <a:t>Emotional connection to the space via experience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1436158">
                <a:tc>
                  <a:txBody>
                    <a:bodyPr/>
                    <a:lstStyle/>
                    <a:p>
                      <a:pPr>
                        <a:lnSpc>
                          <a:spcPct val="115000"/>
                        </a:lnSpc>
                        <a:spcAft>
                          <a:spcPts val="1000"/>
                        </a:spcAft>
                      </a:pPr>
                      <a:r>
                        <a:rPr lang="en-GB" sz="1800" kern="1200" dirty="0">
                          <a:solidFill>
                            <a:schemeClr val="tx1"/>
                          </a:solidFill>
                          <a:effectLst/>
                          <a:latin typeface="+mn-lt"/>
                          <a:ea typeface="+mn-ea"/>
                          <a:cs typeface="+mn-cs"/>
                        </a:rPr>
                        <a:t>Servicescapes</a:t>
                      </a:r>
                    </a:p>
                  </a:txBody>
                  <a:tcPr marL="68580" marR="68580" marT="34290" marB="34290">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400" kern="1200" dirty="0">
                          <a:solidFill>
                            <a:schemeClr val="tx1"/>
                          </a:solidFill>
                          <a:latin typeface="+mn-lt"/>
                          <a:ea typeface="+mn-ea"/>
                          <a:cs typeface="+mn-cs"/>
                        </a:rPr>
                        <a:t>Built or man-made environments, i.e. exterior and interior design, temperature, noise, smells, tangible objects</a:t>
                      </a:r>
                    </a:p>
                    <a:p>
                      <a:r>
                        <a:rPr lang="en-GB" sz="1400" kern="1200" dirty="0">
                          <a:solidFill>
                            <a:schemeClr val="tx1"/>
                          </a:solidFill>
                          <a:latin typeface="+mn-lt"/>
                          <a:ea typeface="+mn-ea"/>
                          <a:cs typeface="+mn-cs"/>
                        </a:rPr>
                        <a:t>Physical elements, i.e. dramatic elements used to orchestrate the environment.</a:t>
                      </a:r>
                    </a:p>
                    <a:p>
                      <a:r>
                        <a:rPr lang="en-GB" sz="1400" kern="1200" dirty="0">
                          <a:solidFill>
                            <a:schemeClr val="tx1"/>
                          </a:solidFill>
                          <a:latin typeface="+mn-lt"/>
                          <a:ea typeface="+mn-ea"/>
                          <a:cs typeface="+mn-cs"/>
                        </a:rPr>
                        <a:t>The five senses. Vision, smell, touch, taste, sound emitted through colours, fabrics, scents </a:t>
                      </a:r>
                    </a:p>
                    <a:p>
                      <a:r>
                        <a:rPr lang="en-GB" sz="1400" kern="1200" dirty="0">
                          <a:solidFill>
                            <a:schemeClr val="tx1"/>
                          </a:solidFill>
                          <a:latin typeface="+mn-lt"/>
                          <a:ea typeface="+mn-ea"/>
                          <a:cs typeface="+mn-cs"/>
                        </a:rPr>
                        <a:t>Relationship of physical to action, i.e. consumer experiences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22</a:t>
            </a:fld>
            <a:endParaRPr lang="en-US" sz="1200">
              <a:solidFill>
                <a:schemeClr val="bg1">
                  <a:lumMod val="65000"/>
                </a:schemeClr>
              </a:solidFill>
            </a:endParaRPr>
          </a:p>
        </p:txBody>
      </p:sp>
    </p:spTree>
    <p:extLst>
      <p:ext uri="{BB962C8B-B14F-4D97-AF65-F5344CB8AC3E}">
        <p14:creationId xmlns:p14="http://schemas.microsoft.com/office/powerpoint/2010/main" val="1855453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t>Design terminology </a:t>
            </a:r>
            <a:br>
              <a:rPr lang="en-GB" b="1" dirty="0"/>
            </a:br>
            <a:r>
              <a:rPr lang="en-GB" b="1" dirty="0"/>
              <a:t>(adapted from </a:t>
            </a:r>
            <a:r>
              <a:rPr lang="en-GB" b="1" dirty="0" err="1"/>
              <a:t>Berridge</a:t>
            </a:r>
            <a:r>
              <a:rPr lang="en-GB" b="1" dirty="0"/>
              <a:t> 2010)</a:t>
            </a:r>
          </a:p>
        </p:txBody>
      </p:sp>
      <p:graphicFrame>
        <p:nvGraphicFramePr>
          <p:cNvPr id="4" name="Table Placeholder 3"/>
          <p:cNvGraphicFramePr>
            <a:graphicFrameLocks noGrp="1"/>
          </p:cNvGraphicFramePr>
          <p:nvPr>
            <p:ph type="tbl" sz="quarter" idx="11"/>
          </p:nvPr>
        </p:nvGraphicFramePr>
        <p:xfrm>
          <a:off x="593611" y="2737402"/>
          <a:ext cx="8129016" cy="2377440"/>
        </p:xfrm>
        <a:graphic>
          <a:graphicData uri="http://schemas.openxmlformats.org/drawingml/2006/table">
            <a:tbl>
              <a:tblPr firstRow="1" bandRow="1">
                <a:tableStyleId>{3B4B98B0-60AC-42C2-AFA5-B58CD77FA1E5}</a:tableStyleId>
              </a:tblPr>
              <a:tblGrid>
                <a:gridCol w="1746504">
                  <a:extLst>
                    <a:ext uri="{9D8B030D-6E8A-4147-A177-3AD203B41FA5}">
                      <a16:colId xmlns:a16="http://schemas.microsoft.com/office/drawing/2014/main" val="20000"/>
                    </a:ext>
                  </a:extLst>
                </a:gridCol>
                <a:gridCol w="6382512">
                  <a:extLst>
                    <a:ext uri="{9D8B030D-6E8A-4147-A177-3AD203B41FA5}">
                      <a16:colId xmlns:a16="http://schemas.microsoft.com/office/drawing/2014/main" val="20001"/>
                    </a:ext>
                  </a:extLst>
                </a:gridCol>
              </a:tblGrid>
              <a:tr h="1171932">
                <a:tc>
                  <a:txBody>
                    <a:bodyPr/>
                    <a:lstStyle/>
                    <a:p>
                      <a:r>
                        <a:rPr lang="en-GB" sz="1800" b="0" kern="1200" dirty="0">
                          <a:solidFill>
                            <a:schemeClr val="tx1"/>
                          </a:solidFill>
                          <a:effectLst/>
                          <a:latin typeface="+mn-lt"/>
                          <a:ea typeface="+mn-ea"/>
                          <a:cs typeface="+mn-cs"/>
                        </a:rPr>
                        <a:t>Symbolic interaction</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r>
                        <a:rPr lang="en-GB" sz="1800" b="0" kern="1200" dirty="0">
                          <a:solidFill>
                            <a:schemeClr val="tx1"/>
                          </a:solidFill>
                          <a:latin typeface="+mn-lt"/>
                          <a:ea typeface="+mn-ea"/>
                          <a:cs typeface="+mn-cs"/>
                        </a:rPr>
                        <a:t>Human beings respond to meaning and personal associations</a:t>
                      </a:r>
                    </a:p>
                    <a:p>
                      <a:r>
                        <a:rPr lang="en-GB" sz="1800" b="0" kern="1200" dirty="0">
                          <a:solidFill>
                            <a:schemeClr val="tx1"/>
                          </a:solidFill>
                          <a:latin typeface="+mn-lt"/>
                          <a:ea typeface="+mn-ea"/>
                          <a:cs typeface="+mn-cs"/>
                        </a:rPr>
                        <a:t>Meanings shape experience </a:t>
                      </a:r>
                    </a:p>
                    <a:p>
                      <a:r>
                        <a:rPr lang="en-GB" sz="1800" b="0" kern="1200" dirty="0">
                          <a:solidFill>
                            <a:schemeClr val="tx1"/>
                          </a:solidFill>
                          <a:latin typeface="+mn-lt"/>
                          <a:ea typeface="+mn-ea"/>
                          <a:cs typeface="+mn-cs"/>
                        </a:rPr>
                        <a:t>Interaction in an event or shared meanings</a:t>
                      </a:r>
                    </a:p>
                    <a:p>
                      <a:r>
                        <a:rPr lang="en-GB" sz="1800" b="0" kern="1200" dirty="0">
                          <a:solidFill>
                            <a:schemeClr val="tx1"/>
                          </a:solidFill>
                          <a:latin typeface="+mn-lt"/>
                          <a:ea typeface="+mn-ea"/>
                          <a:cs typeface="+mn-cs"/>
                        </a:rPr>
                        <a:t>Events designed to create a memorable experience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r h="911502">
                <a:tc>
                  <a:txBody>
                    <a:bodyPr/>
                    <a:lstStyle/>
                    <a:p>
                      <a:r>
                        <a:rPr lang="en-GB" sz="1800" i="0" kern="1200" dirty="0">
                          <a:solidFill>
                            <a:schemeClr val="tx1"/>
                          </a:solidFill>
                          <a:effectLst/>
                          <a:latin typeface="+mn-lt"/>
                          <a:ea typeface="+mn-ea"/>
                          <a:cs typeface="+mn-cs"/>
                        </a:rPr>
                        <a:t>Flow</a:t>
                      </a:r>
                      <a:endParaRPr lang="en-GB" sz="1200" i="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mn-lt"/>
                          <a:ea typeface="+mn-ea"/>
                          <a:cs typeface="+mn-cs"/>
                        </a:rPr>
                        <a:t>Flow is the sense of effortless action of a core experience, described by many people as the moments that stand out as the best in their lives, moments of powerful concentration and deep enjoyment</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23</a:t>
            </a:fld>
            <a:endParaRPr lang="en-US" sz="1200">
              <a:solidFill>
                <a:schemeClr val="bg1">
                  <a:lumMod val="65000"/>
                </a:schemeClr>
              </a:solidFill>
            </a:endParaRPr>
          </a:p>
        </p:txBody>
      </p:sp>
    </p:spTree>
    <p:extLst>
      <p:ext uri="{BB962C8B-B14F-4D97-AF65-F5344CB8AC3E}">
        <p14:creationId xmlns:p14="http://schemas.microsoft.com/office/powerpoint/2010/main" val="3707706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39378-2D80-4624-A6C6-97B14C58DAD3}"/>
              </a:ext>
            </a:extLst>
          </p:cNvPr>
          <p:cNvSpPr>
            <a:spLocks noGrp="1"/>
          </p:cNvSpPr>
          <p:nvPr>
            <p:ph type="title"/>
          </p:nvPr>
        </p:nvSpPr>
        <p:spPr/>
        <p:txBody>
          <a:bodyPr/>
          <a:lstStyle/>
          <a:p>
            <a:pPr algn="l"/>
            <a:r>
              <a:rPr lang="en-GB" b="1" dirty="0"/>
              <a:t>Design of marketing collateral</a:t>
            </a:r>
          </a:p>
        </p:txBody>
      </p:sp>
      <p:sp>
        <p:nvSpPr>
          <p:cNvPr id="3" name="Content Placeholder 2">
            <a:extLst>
              <a:ext uri="{FF2B5EF4-FFF2-40B4-BE49-F238E27FC236}">
                <a16:creationId xmlns:a16="http://schemas.microsoft.com/office/drawing/2014/main" id="{0A9D08C0-92CD-4FC3-ABB4-DBAA8807307A}"/>
              </a:ext>
            </a:extLst>
          </p:cNvPr>
          <p:cNvSpPr>
            <a:spLocks noGrp="1"/>
          </p:cNvSpPr>
          <p:nvPr>
            <p:ph idx="1"/>
          </p:nvPr>
        </p:nvSpPr>
        <p:spPr/>
        <p:txBody>
          <a:bodyPr>
            <a:noAutofit/>
          </a:bodyPr>
          <a:lstStyle/>
          <a:p>
            <a:r>
              <a:rPr lang="en-GB" sz="2400" dirty="0"/>
              <a:t>This needs to be designed well in advance, once the essential features of the event, such as venue dates and key note or guest speakers have been confirmed</a:t>
            </a:r>
          </a:p>
          <a:p>
            <a:r>
              <a:rPr lang="en-GB" sz="2400" dirty="0"/>
              <a:t>Marketing collateral is used to support the sales of a product or service</a:t>
            </a:r>
          </a:p>
          <a:p>
            <a:r>
              <a:rPr lang="en-GB" sz="2400" dirty="0"/>
              <a:t>Previously tended to be brochures and flyers, or any printed material used to promote and sell the event</a:t>
            </a:r>
          </a:p>
          <a:p>
            <a:r>
              <a:rPr lang="en-GB" sz="2400" dirty="0"/>
              <a:t>Often designed by professional artists or designers to reflect the theme, content and programme of the event and enhance the overall brand message</a:t>
            </a:r>
          </a:p>
        </p:txBody>
      </p:sp>
    </p:spTree>
    <p:extLst>
      <p:ext uri="{BB962C8B-B14F-4D97-AF65-F5344CB8AC3E}">
        <p14:creationId xmlns:p14="http://schemas.microsoft.com/office/powerpoint/2010/main" val="3165277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8D65D-B74B-4F02-B20D-7E241F2FEDDC}"/>
              </a:ext>
            </a:extLst>
          </p:cNvPr>
          <p:cNvSpPr>
            <a:spLocks noGrp="1"/>
          </p:cNvSpPr>
          <p:nvPr>
            <p:ph type="title"/>
          </p:nvPr>
        </p:nvSpPr>
        <p:spPr/>
        <p:txBody>
          <a:bodyPr/>
          <a:lstStyle/>
          <a:p>
            <a:r>
              <a:rPr lang="en-GB" b="1" dirty="0"/>
              <a:t>Design of marketing collateral</a:t>
            </a:r>
          </a:p>
        </p:txBody>
      </p:sp>
      <p:sp>
        <p:nvSpPr>
          <p:cNvPr id="3" name="Content Placeholder 2">
            <a:extLst>
              <a:ext uri="{FF2B5EF4-FFF2-40B4-BE49-F238E27FC236}">
                <a16:creationId xmlns:a16="http://schemas.microsoft.com/office/drawing/2014/main" id="{508D958D-7993-45FF-914B-5893B8655720}"/>
              </a:ext>
            </a:extLst>
          </p:cNvPr>
          <p:cNvSpPr>
            <a:spLocks noGrp="1"/>
          </p:cNvSpPr>
          <p:nvPr>
            <p:ph idx="1"/>
          </p:nvPr>
        </p:nvSpPr>
        <p:spPr>
          <a:xfrm>
            <a:off x="628650" y="1484784"/>
            <a:ext cx="7886700" cy="4351338"/>
          </a:xfrm>
        </p:spPr>
        <p:txBody>
          <a:bodyPr>
            <a:normAutofit lnSpcReduction="10000"/>
          </a:bodyPr>
          <a:lstStyle/>
          <a:p>
            <a:r>
              <a:rPr lang="en-GB" dirty="0"/>
              <a:t>‘Teasers’ are used to arouse interest or curiosity, promote and sell the event</a:t>
            </a:r>
          </a:p>
          <a:p>
            <a:r>
              <a:rPr lang="en-GB" dirty="0"/>
              <a:t> Nowadays far more likely to be the design of a bespoke web site or online portal to promote the event and sell tickets at the same time</a:t>
            </a:r>
          </a:p>
          <a:p>
            <a:r>
              <a:rPr lang="en-GB" dirty="0"/>
              <a:t>Often outsourced to creative agencies, with specific design skills and software to create the ‘look and feel’ of the marketing material</a:t>
            </a:r>
          </a:p>
          <a:p>
            <a:r>
              <a:rPr lang="en-GB" dirty="0"/>
              <a:t>They will come up with a creative direction, vision and brand identity for the event marketing campaign</a:t>
            </a:r>
          </a:p>
        </p:txBody>
      </p:sp>
    </p:spTree>
    <p:extLst>
      <p:ext uri="{BB962C8B-B14F-4D97-AF65-F5344CB8AC3E}">
        <p14:creationId xmlns:p14="http://schemas.microsoft.com/office/powerpoint/2010/main" val="2697571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3C6-F8A4-4E12-969A-D1044B876C7C}"/>
              </a:ext>
            </a:extLst>
          </p:cNvPr>
          <p:cNvSpPr>
            <a:spLocks noGrp="1"/>
          </p:cNvSpPr>
          <p:nvPr>
            <p:ph type="title"/>
          </p:nvPr>
        </p:nvSpPr>
        <p:spPr/>
        <p:txBody>
          <a:bodyPr/>
          <a:lstStyle/>
          <a:p>
            <a:pPr algn="l"/>
            <a:r>
              <a:rPr lang="en-GB" b="1" dirty="0"/>
              <a:t>Cultural influences on design</a:t>
            </a:r>
          </a:p>
        </p:txBody>
      </p:sp>
      <p:sp>
        <p:nvSpPr>
          <p:cNvPr id="3" name="Content Placeholder 2">
            <a:extLst>
              <a:ext uri="{FF2B5EF4-FFF2-40B4-BE49-F238E27FC236}">
                <a16:creationId xmlns:a16="http://schemas.microsoft.com/office/drawing/2014/main" id="{374C39C0-6C05-4D04-AC71-AB57F7D9DA54}"/>
              </a:ext>
            </a:extLst>
          </p:cNvPr>
          <p:cNvSpPr>
            <a:spLocks noGrp="1"/>
          </p:cNvSpPr>
          <p:nvPr>
            <p:ph idx="1"/>
          </p:nvPr>
        </p:nvSpPr>
        <p:spPr>
          <a:xfrm>
            <a:off x="639911" y="1484784"/>
            <a:ext cx="7886700" cy="4351338"/>
          </a:xfrm>
        </p:spPr>
        <p:txBody>
          <a:bodyPr>
            <a:normAutofit lnSpcReduction="10000"/>
          </a:bodyPr>
          <a:lstStyle/>
          <a:p>
            <a:r>
              <a:rPr lang="en-GB" dirty="0"/>
              <a:t>Cultural sensitivity required in terms of catering, content, entertainment, environment, production, program and theme</a:t>
            </a:r>
          </a:p>
          <a:p>
            <a:r>
              <a:rPr lang="en-GB" dirty="0"/>
              <a:t>Cultural norms vary in different parts of the world, what may be appropriate in one country may be considered inappropriate in another</a:t>
            </a:r>
          </a:p>
          <a:p>
            <a:r>
              <a:rPr lang="en-GB" dirty="0"/>
              <a:t>Event planners should be attuned to areas such as the attitudes and values of specific society; use of body language and gestures; religious beliefs, and legal requirements, relating to observance of cultural or religious laws</a:t>
            </a:r>
          </a:p>
        </p:txBody>
      </p:sp>
    </p:spTree>
    <p:extLst>
      <p:ext uri="{BB962C8B-B14F-4D97-AF65-F5344CB8AC3E}">
        <p14:creationId xmlns:p14="http://schemas.microsoft.com/office/powerpoint/2010/main" val="41249471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3C6-F8A4-4E12-969A-D1044B876C7C}"/>
              </a:ext>
            </a:extLst>
          </p:cNvPr>
          <p:cNvSpPr>
            <a:spLocks noGrp="1"/>
          </p:cNvSpPr>
          <p:nvPr>
            <p:ph type="title"/>
          </p:nvPr>
        </p:nvSpPr>
        <p:spPr/>
        <p:txBody>
          <a:bodyPr/>
          <a:lstStyle/>
          <a:p>
            <a:pPr algn="l"/>
            <a:r>
              <a:rPr lang="en-GB" b="1" dirty="0"/>
              <a:t>Cultural influences on design</a:t>
            </a:r>
          </a:p>
        </p:txBody>
      </p:sp>
      <p:sp>
        <p:nvSpPr>
          <p:cNvPr id="3" name="Content Placeholder 2">
            <a:extLst>
              <a:ext uri="{FF2B5EF4-FFF2-40B4-BE49-F238E27FC236}">
                <a16:creationId xmlns:a16="http://schemas.microsoft.com/office/drawing/2014/main" id="{374C39C0-6C05-4D04-AC71-AB57F7D9DA54}"/>
              </a:ext>
            </a:extLst>
          </p:cNvPr>
          <p:cNvSpPr>
            <a:spLocks noGrp="1"/>
          </p:cNvSpPr>
          <p:nvPr>
            <p:ph idx="1"/>
          </p:nvPr>
        </p:nvSpPr>
        <p:spPr/>
        <p:txBody>
          <a:bodyPr>
            <a:normAutofit/>
          </a:bodyPr>
          <a:lstStyle/>
          <a:p>
            <a:r>
              <a:rPr lang="en-GB" dirty="0"/>
              <a:t>People who are open to different cultures are more likely to recollect and remember experiences (Kim and Jang 2016) </a:t>
            </a:r>
          </a:p>
          <a:p>
            <a:r>
              <a:rPr lang="en-GB" dirty="0"/>
              <a:t>Although event concepts often have a global appeal, the way they are staged may differ, depending on the host country</a:t>
            </a:r>
          </a:p>
        </p:txBody>
      </p:sp>
    </p:spTree>
    <p:extLst>
      <p:ext uri="{BB962C8B-B14F-4D97-AF65-F5344CB8AC3E}">
        <p14:creationId xmlns:p14="http://schemas.microsoft.com/office/powerpoint/2010/main" val="25239767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6EA00CBF-D790-9D4D-958F-EFD5FE51EB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345" y="332656"/>
            <a:ext cx="7725309" cy="5143500"/>
          </a:xfrm>
          <a:prstGeom prst="rect">
            <a:avLst/>
          </a:prstGeom>
        </p:spPr>
      </p:pic>
      <p:sp>
        <p:nvSpPr>
          <p:cNvPr id="8" name="Rectangle 2">
            <a:extLst>
              <a:ext uri="{FF2B5EF4-FFF2-40B4-BE49-F238E27FC236}">
                <a16:creationId xmlns:a16="http://schemas.microsoft.com/office/drawing/2014/main" id="{2F43237B-164D-BC4D-A5D6-B3F1DDCA9BCC}"/>
              </a:ext>
            </a:extLst>
          </p:cNvPr>
          <p:cNvSpPr>
            <a:spLocks noGrp="1" noChangeArrowheads="1"/>
          </p:cNvSpPr>
          <p:nvPr>
            <p:ph type="title"/>
          </p:nvPr>
        </p:nvSpPr>
        <p:spPr>
          <a:xfrm>
            <a:off x="107504" y="68699"/>
            <a:ext cx="7886700" cy="994172"/>
          </a:xfrm>
        </p:spPr>
        <p:txBody>
          <a:bodyPr/>
          <a:lstStyle/>
          <a:p>
            <a:pPr algn="l"/>
            <a:r>
              <a:rPr lang="en-GB" altLang="en-US" b="1" dirty="0"/>
              <a:t>EMBOK</a:t>
            </a:r>
          </a:p>
        </p:txBody>
      </p:sp>
    </p:spTree>
    <p:extLst>
      <p:ext uri="{BB962C8B-B14F-4D97-AF65-F5344CB8AC3E}">
        <p14:creationId xmlns:p14="http://schemas.microsoft.com/office/powerpoint/2010/main" val="4831959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3D8718A-967F-DD4C-BFE3-F0E18A2C95C7}"/>
              </a:ext>
            </a:extLst>
          </p:cNvPr>
          <p:cNvSpPr/>
          <p:nvPr/>
        </p:nvSpPr>
        <p:spPr>
          <a:xfrm>
            <a:off x="179512" y="476672"/>
            <a:ext cx="8784976" cy="4524315"/>
          </a:xfrm>
          <a:prstGeom prst="rect">
            <a:avLst/>
          </a:prstGeom>
        </p:spPr>
        <p:txBody>
          <a:bodyPr wrap="square">
            <a:spAutoFit/>
          </a:bodyPr>
          <a:lstStyle/>
          <a:p>
            <a:r>
              <a:rPr lang="en-GB" dirty="0">
                <a:solidFill>
                  <a:srgbClr val="000000"/>
                </a:solidFill>
                <a:latin typeface="-webkit-standard"/>
              </a:rPr>
              <a:t> </a:t>
            </a:r>
          </a:p>
          <a:p>
            <a:pPr marL="182880" indent="-182880"/>
            <a:r>
              <a:rPr lang="en-GB" b="1" dirty="0">
                <a:solidFill>
                  <a:srgbClr val="000000"/>
                </a:solidFill>
                <a:latin typeface="Arial" panose="020B0604020202020204" pitchFamily="34" charset="0"/>
                <a:hlinkClick r:id="rId3"/>
              </a:rPr>
              <a:t>Catering Design Management</a:t>
            </a:r>
            <a:r>
              <a:rPr lang="en-GB" dirty="0">
                <a:solidFill>
                  <a:srgbClr val="000000"/>
                </a:solidFill>
                <a:latin typeface="Arial" panose="020B0604020202020204" pitchFamily="34" charset="0"/>
              </a:rPr>
              <a:t> includes the determination of suitable catering operations and the selection of the menus, quantities, and service styles to meet the food and beverage needs of the event, including the specific requirements associated with the serving of alcohol.</a:t>
            </a:r>
          </a:p>
          <a:p>
            <a:pPr marL="182880" indent="-182880"/>
            <a:endParaRPr lang="en-GB" dirty="0">
              <a:solidFill>
                <a:srgbClr val="000000"/>
              </a:solidFill>
              <a:latin typeface="-webkit-standard"/>
            </a:endParaRPr>
          </a:p>
          <a:p>
            <a:pPr marL="182880" indent="-182880"/>
            <a:r>
              <a:rPr lang="en-GB" b="1" dirty="0">
                <a:solidFill>
                  <a:srgbClr val="000000"/>
                </a:solidFill>
                <a:latin typeface="Arial" panose="020B0604020202020204" pitchFamily="34" charset="0"/>
                <a:hlinkClick r:id="rId3"/>
              </a:rPr>
              <a:t>Content Design Management</a:t>
            </a:r>
            <a:r>
              <a:rPr lang="en-GB" dirty="0">
                <a:solidFill>
                  <a:srgbClr val="000000"/>
                </a:solidFill>
                <a:latin typeface="Arial" panose="020B0604020202020204" pitchFamily="34" charset="0"/>
              </a:rPr>
              <a:t> consists of the selection of the appropriate topics, formats, and presenters to achieve the communication objectives and educational obligations of the event project, incorporating the principles and dynamics of adult learning.</a:t>
            </a:r>
          </a:p>
          <a:p>
            <a:pPr marL="182880" indent="-182880"/>
            <a:endParaRPr lang="en-GB" dirty="0">
              <a:solidFill>
                <a:srgbClr val="000000"/>
              </a:solidFill>
              <a:latin typeface="Arial" panose="020B0604020202020204" pitchFamily="34" charset="0"/>
            </a:endParaRPr>
          </a:p>
          <a:p>
            <a:pPr marL="182880" indent="-182880"/>
            <a:r>
              <a:rPr lang="en-GB" b="1" dirty="0">
                <a:solidFill>
                  <a:srgbClr val="000000"/>
                </a:solidFill>
                <a:latin typeface="Arial" panose="020B0604020202020204" pitchFamily="34" charset="0"/>
                <a:hlinkClick r:id="rId3"/>
              </a:rPr>
              <a:t>Entertainment Design Management</a:t>
            </a:r>
            <a:r>
              <a:rPr lang="en-GB" dirty="0">
                <a:solidFill>
                  <a:srgbClr val="000000"/>
                </a:solidFill>
                <a:latin typeface="Arial" panose="020B0604020202020204" pitchFamily="34" charset="0"/>
              </a:rPr>
              <a:t> encompasses the sourcing, selection, and control of suitable entertainment, ancillary programs, and recreational activities for the event project and coordinating the support requirements for the entertainers and activities in a manner that delivers the desired entertainment experience and that benefits the audience and organization.</a:t>
            </a:r>
            <a:endParaRPr lang="en-GB" dirty="0">
              <a:solidFill>
                <a:srgbClr val="000000"/>
              </a:solidFill>
              <a:latin typeface="-webkit-standard"/>
            </a:endParaRPr>
          </a:p>
        </p:txBody>
      </p:sp>
    </p:spTree>
    <p:extLst>
      <p:ext uri="{BB962C8B-B14F-4D97-AF65-F5344CB8AC3E}">
        <p14:creationId xmlns:p14="http://schemas.microsoft.com/office/powerpoint/2010/main" val="1970082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7930A1D-01D3-1148-AF62-CA1AD7196498}"/>
              </a:ext>
            </a:extLst>
          </p:cNvPr>
          <p:cNvSpPr/>
          <p:nvPr/>
        </p:nvSpPr>
        <p:spPr>
          <a:xfrm>
            <a:off x="179512" y="404664"/>
            <a:ext cx="8784976" cy="5078313"/>
          </a:xfrm>
          <a:prstGeom prst="rect">
            <a:avLst/>
          </a:prstGeom>
        </p:spPr>
        <p:txBody>
          <a:bodyPr wrap="square">
            <a:spAutoFit/>
          </a:bodyPr>
          <a:lstStyle/>
          <a:p>
            <a:pPr marL="182880" indent="-182880"/>
            <a:r>
              <a:rPr lang="en-GB" b="1" dirty="0">
                <a:solidFill>
                  <a:srgbClr val="000000"/>
                </a:solidFill>
                <a:latin typeface="Arial" panose="020B0604020202020204" pitchFamily="34" charset="0"/>
                <a:hlinkClick r:id="rId2"/>
              </a:rPr>
              <a:t>Environment Design Management</a:t>
            </a:r>
            <a:r>
              <a:rPr lang="en-GB" dirty="0">
                <a:solidFill>
                  <a:srgbClr val="000000"/>
                </a:solidFill>
                <a:latin typeface="Arial" panose="020B0604020202020204" pitchFamily="34" charset="0"/>
              </a:rPr>
              <a:t> involves the creation or acquisition and arrangement of décor items, props, furnishings, decorative embellishments, and wayfinding and signage systems to enhance the attractiveness and functionality of learning, marketing, ceremonial, and entertainment environments.</a:t>
            </a:r>
          </a:p>
          <a:p>
            <a:pPr marL="182880" indent="-182880"/>
            <a:endParaRPr lang="en-GB" dirty="0">
              <a:solidFill>
                <a:srgbClr val="000000"/>
              </a:solidFill>
              <a:latin typeface="-webkit-standard"/>
            </a:endParaRPr>
          </a:p>
          <a:p>
            <a:pPr marL="182880" indent="-182880"/>
            <a:r>
              <a:rPr lang="en-GB" b="1" dirty="0">
                <a:solidFill>
                  <a:srgbClr val="000000"/>
                </a:solidFill>
                <a:latin typeface="Arial" panose="020B0604020202020204" pitchFamily="34" charset="0"/>
                <a:hlinkClick r:id="rId3"/>
              </a:rPr>
              <a:t>Production Design Management</a:t>
            </a:r>
            <a:r>
              <a:rPr lang="en-GB" dirty="0">
                <a:solidFill>
                  <a:srgbClr val="000000"/>
                </a:solidFill>
                <a:latin typeface="Arial" panose="020B0604020202020204" pitchFamily="34" charset="0"/>
              </a:rPr>
              <a:t> deals with the incorporation, sourcing, and selection of the appropriate sound, lighting, visual projection, multimedia, special effect, and other theatrical elements and services to meet the communication objectives and create the desired impressions and ambiance of the event project.</a:t>
            </a:r>
          </a:p>
          <a:p>
            <a:pPr marL="182880" indent="-182880"/>
            <a:endParaRPr lang="en-GB" dirty="0">
              <a:solidFill>
                <a:srgbClr val="000000"/>
              </a:solidFill>
              <a:latin typeface="Arial" panose="020B0604020202020204" pitchFamily="34" charset="0"/>
            </a:endParaRPr>
          </a:p>
          <a:p>
            <a:pPr marL="182880" indent="-182880"/>
            <a:r>
              <a:rPr lang="en-GB" b="1" dirty="0">
                <a:solidFill>
                  <a:srgbClr val="000000"/>
                </a:solidFill>
                <a:latin typeface="Arial" panose="020B0604020202020204" pitchFamily="34" charset="0"/>
                <a:hlinkClick r:id="rId4"/>
              </a:rPr>
              <a:t>Program Design Management</a:t>
            </a:r>
            <a:r>
              <a:rPr lang="en-GB" dirty="0">
                <a:solidFill>
                  <a:srgbClr val="000000"/>
                </a:solidFill>
                <a:latin typeface="Arial" panose="020B0604020202020204" pitchFamily="34" charset="0"/>
              </a:rPr>
              <a:t> concerns the formation and choreography of the agenda of activities, elements, exhibits, and amenities that shape the composition of the event experience to address the ceremonial, hospitality, and communication requirements of the goals and objectives of the event project.</a:t>
            </a:r>
          </a:p>
          <a:p>
            <a:pPr marL="182880" indent="-182880"/>
            <a:endParaRPr lang="en-GB" dirty="0">
              <a:solidFill>
                <a:srgbClr val="000000"/>
              </a:solidFill>
              <a:latin typeface="-webkit-standard"/>
            </a:endParaRPr>
          </a:p>
          <a:p>
            <a:pPr marL="182880" indent="-182880"/>
            <a:r>
              <a:rPr lang="en-GB" b="1" dirty="0">
                <a:solidFill>
                  <a:srgbClr val="000000"/>
                </a:solidFill>
                <a:latin typeface="Arial" panose="020B0604020202020204" pitchFamily="34" charset="0"/>
                <a:hlinkClick r:id="rId5"/>
              </a:rPr>
              <a:t>Theme Design Management</a:t>
            </a:r>
            <a:r>
              <a:rPr lang="en-GB" dirty="0">
                <a:solidFill>
                  <a:srgbClr val="000000"/>
                </a:solidFill>
                <a:latin typeface="Arial" panose="020B0604020202020204" pitchFamily="34" charset="0"/>
              </a:rPr>
              <a:t> is the application of theme development principles and cultural iconography to communicate and integrate the purpose, message, image, and branding of the event project.</a:t>
            </a:r>
            <a:endParaRPr lang="en-GB" b="0" i="0" u="none" strike="noStrike" dirty="0">
              <a:solidFill>
                <a:srgbClr val="000000"/>
              </a:solidFill>
              <a:effectLst/>
              <a:latin typeface="-webkit-standard"/>
            </a:endParaRPr>
          </a:p>
        </p:txBody>
      </p:sp>
    </p:spTree>
    <p:extLst>
      <p:ext uri="{BB962C8B-B14F-4D97-AF65-F5344CB8AC3E}">
        <p14:creationId xmlns:p14="http://schemas.microsoft.com/office/powerpoint/2010/main" val="4586394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2940" y="620688"/>
            <a:ext cx="3096344" cy="1778361"/>
          </a:xfrm>
          <a:prstGeom prst="rect">
            <a:avLst/>
          </a:prstGeom>
        </p:spPr>
        <p:txBody>
          <a:bodyPr vert="horz" lIns="68580" tIns="34290" rIns="68580" bIns="34290" rtlCol="0" anchor="ctr">
            <a:noAutofit/>
          </a:bodyPr>
          <a:lstStyle/>
          <a:p>
            <a:pPr>
              <a:lnSpc>
                <a:spcPct val="90000"/>
              </a:lnSpc>
              <a:spcBef>
                <a:spcPct val="0"/>
              </a:spcBef>
              <a:spcAft>
                <a:spcPts val="450"/>
              </a:spcAft>
            </a:pPr>
            <a:r>
              <a:rPr lang="en-US" sz="4400" b="1" dirty="0">
                <a:latin typeface="+mj-lt"/>
                <a:ea typeface="+mj-ea"/>
                <a:cs typeface="+mj-cs"/>
              </a:rPr>
              <a:t>Example room layouts</a:t>
            </a:r>
          </a:p>
        </p:txBody>
      </p:sp>
      <p:pic>
        <p:nvPicPr>
          <p:cNvPr id="5" name="Picture 2" descr="C:\Users\CousinsJ\Documents\FoodAndBev\FandB Management\FandB 4th\PowerPoint for web 4th\FandBM 4th Figure and table images\Figure 8.6 Room Setups.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83968" y="85019"/>
            <a:ext cx="4511091" cy="550133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0BF8486-9007-AC40-9464-190E71744D1C}"/>
              </a:ext>
            </a:extLst>
          </p:cNvPr>
          <p:cNvSpPr/>
          <p:nvPr/>
        </p:nvSpPr>
        <p:spPr>
          <a:xfrm>
            <a:off x="309337" y="5260337"/>
            <a:ext cx="3338478" cy="300082"/>
          </a:xfrm>
          <a:prstGeom prst="rect">
            <a:avLst/>
          </a:prstGeom>
        </p:spPr>
        <p:txBody>
          <a:bodyPr wrap="none">
            <a:spAutoFit/>
          </a:bodyPr>
          <a:lstStyle/>
          <a:p>
            <a:r>
              <a:rPr lang="en-GB" sz="1350" dirty="0">
                <a:solidFill>
                  <a:srgbClr val="000000"/>
                </a:solidFill>
                <a:latin typeface="Open Sans"/>
              </a:rPr>
              <a:t>(Cousins, </a:t>
            </a:r>
            <a:r>
              <a:rPr lang="en-GB" sz="1350" dirty="0" err="1">
                <a:solidFill>
                  <a:srgbClr val="000000"/>
                </a:solidFill>
                <a:latin typeface="Open Sans"/>
              </a:rPr>
              <a:t>Foskett</a:t>
            </a:r>
            <a:r>
              <a:rPr lang="en-GB" sz="1350" dirty="0">
                <a:solidFill>
                  <a:srgbClr val="000000"/>
                </a:solidFill>
                <a:latin typeface="Open Sans"/>
              </a:rPr>
              <a:t>, Graham and Hollier, 2019).</a:t>
            </a:r>
            <a:endParaRPr lang="en-GB" sz="1350" dirty="0"/>
          </a:p>
        </p:txBody>
      </p:sp>
    </p:spTree>
    <p:extLst>
      <p:ext uri="{BB962C8B-B14F-4D97-AF65-F5344CB8AC3E}">
        <p14:creationId xmlns:p14="http://schemas.microsoft.com/office/powerpoint/2010/main" val="1435809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Grand Hyatt Dubai -- Award-winning Hotel Meeting and Event Facilities">
            <a:hlinkClick r:id="" action="ppaction://media"/>
            <a:extLst>
              <a:ext uri="{FF2B5EF4-FFF2-40B4-BE49-F238E27FC236}">
                <a16:creationId xmlns:a16="http://schemas.microsoft.com/office/drawing/2014/main" id="{1076E291-7F75-9347-AEAC-227DEF5DABD0}"/>
              </a:ext>
            </a:extLst>
          </p:cNvPr>
          <p:cNvPicPr>
            <a:picLocks noRot="1" noChangeAspect="1"/>
          </p:cNvPicPr>
          <p:nvPr>
            <a:videoFile r:link="rId1"/>
          </p:nvPr>
        </p:nvPicPr>
        <p:blipFill>
          <a:blip r:embed="rId4"/>
          <a:stretch>
            <a:fillRect/>
          </a:stretch>
        </p:blipFill>
        <p:spPr>
          <a:xfrm>
            <a:off x="287524" y="476672"/>
            <a:ext cx="8568952" cy="4841458"/>
          </a:xfrm>
          <a:prstGeom prst="rect">
            <a:avLst/>
          </a:prstGeom>
        </p:spPr>
      </p:pic>
    </p:spTree>
    <p:extLst>
      <p:ext uri="{BB962C8B-B14F-4D97-AF65-F5344CB8AC3E}">
        <p14:creationId xmlns:p14="http://schemas.microsoft.com/office/powerpoint/2010/main" val="4012355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128" y="167538"/>
            <a:ext cx="8229600" cy="962977"/>
          </a:xfrm>
        </p:spPr>
        <p:txBody>
          <a:bodyPr/>
          <a:lstStyle/>
          <a:p>
            <a:r>
              <a:rPr lang="en-GB" b="1" dirty="0"/>
              <a:t>Sample theme ideas </a:t>
            </a:r>
          </a:p>
        </p:txBody>
      </p:sp>
      <p:graphicFrame>
        <p:nvGraphicFramePr>
          <p:cNvPr id="4" name="Table Placeholder 3"/>
          <p:cNvGraphicFramePr>
            <a:graphicFrameLocks noGrp="1"/>
          </p:cNvGraphicFramePr>
          <p:nvPr>
            <p:ph type="tbl" sz="quarter" idx="11"/>
          </p:nvPr>
        </p:nvGraphicFramePr>
        <p:xfrm>
          <a:off x="733675" y="1130515"/>
          <a:ext cx="7676650" cy="4308476"/>
        </p:xfrm>
        <a:graphic>
          <a:graphicData uri="http://schemas.openxmlformats.org/drawingml/2006/table">
            <a:tbl>
              <a:tblPr firstRow="1" bandRow="1">
                <a:tableStyleId>{3B4B98B0-60AC-42C2-AFA5-B58CD77FA1E5}</a:tableStyleId>
              </a:tblPr>
              <a:tblGrid>
                <a:gridCol w="2576292">
                  <a:extLst>
                    <a:ext uri="{9D8B030D-6E8A-4147-A177-3AD203B41FA5}">
                      <a16:colId xmlns:a16="http://schemas.microsoft.com/office/drawing/2014/main" val="20000"/>
                    </a:ext>
                  </a:extLst>
                </a:gridCol>
                <a:gridCol w="5100358">
                  <a:extLst>
                    <a:ext uri="{9D8B030D-6E8A-4147-A177-3AD203B41FA5}">
                      <a16:colId xmlns:a16="http://schemas.microsoft.com/office/drawing/2014/main" val="20001"/>
                    </a:ext>
                  </a:extLst>
                </a:gridCol>
              </a:tblGrid>
              <a:tr h="406460">
                <a:tc>
                  <a:txBody>
                    <a:bodyPr/>
                    <a:lstStyle/>
                    <a:p>
                      <a:r>
                        <a:rPr lang="en-GB" sz="1600" b="1" i="1" kern="1200" dirty="0">
                          <a:solidFill>
                            <a:schemeClr val="tx1"/>
                          </a:solidFill>
                          <a:effectLst/>
                          <a:latin typeface="+mn-lt"/>
                          <a:ea typeface="+mn-ea"/>
                          <a:cs typeface="+mn-cs"/>
                        </a:rPr>
                        <a:t>Theme </a:t>
                      </a:r>
                      <a:endParaRPr lang="en-GB" sz="16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latin typeface="+mn-lt"/>
                          <a:ea typeface="+mn-ea"/>
                          <a:cs typeface="+mn-cs"/>
                        </a:rPr>
                        <a:t>Ideas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975504">
                <a:tc>
                  <a:txBody>
                    <a:bodyPr/>
                    <a:lstStyle/>
                    <a:p>
                      <a:r>
                        <a:rPr lang="en-GB" sz="1800" b="1" i="1" kern="1200" dirty="0">
                          <a:solidFill>
                            <a:schemeClr val="tx1"/>
                          </a:solidFill>
                          <a:effectLst/>
                          <a:latin typeface="+mn-lt"/>
                          <a:ea typeface="+mn-ea"/>
                          <a:cs typeface="+mn-cs"/>
                        </a:rPr>
                        <a:t>Cultural/National Identity</a:t>
                      </a:r>
                      <a:endParaRPr lang="en-GB" sz="18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African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Caribbean Carnival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Moroccan theme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975504">
                <a:tc>
                  <a:txBody>
                    <a:bodyPr/>
                    <a:lstStyle/>
                    <a:p>
                      <a:r>
                        <a:rPr lang="en-GB" sz="1800" b="1" i="1" kern="1200" dirty="0">
                          <a:solidFill>
                            <a:schemeClr val="tx1"/>
                          </a:solidFill>
                          <a:effectLst/>
                          <a:latin typeface="+mn-lt"/>
                          <a:ea typeface="+mn-ea"/>
                          <a:cs typeface="+mn-cs"/>
                        </a:rPr>
                        <a:t>Dance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600" kern="1200" dirty="0">
                          <a:solidFill>
                            <a:schemeClr val="tx1"/>
                          </a:solidFill>
                          <a:latin typeface="+mn-lt"/>
                          <a:ea typeface="+mn-ea"/>
                          <a:cs typeface="+mn-cs"/>
                        </a:rPr>
                        <a:t>Line Dance</a:t>
                      </a:r>
                    </a:p>
                    <a:p>
                      <a:pPr marL="171450" indent="-171450">
                        <a:buFont typeface="Arial" panose="020B0604020202020204" pitchFamily="34" charset="0"/>
                        <a:buChar char="•"/>
                      </a:pPr>
                      <a:r>
                        <a:rPr lang="en-GB" sz="1600" kern="1200" dirty="0">
                          <a:solidFill>
                            <a:schemeClr val="tx1"/>
                          </a:solidFill>
                          <a:latin typeface="+mn-lt"/>
                          <a:ea typeface="+mn-ea"/>
                          <a:cs typeface="+mn-cs"/>
                        </a:rPr>
                        <a:t>Barn Dance</a:t>
                      </a:r>
                    </a:p>
                    <a:p>
                      <a:pPr marL="171450" indent="-171450">
                        <a:buFont typeface="Arial" panose="020B0604020202020204" pitchFamily="34" charset="0"/>
                        <a:buChar char="•"/>
                      </a:pPr>
                      <a:r>
                        <a:rPr lang="en-GB" sz="1600" kern="1200" dirty="0">
                          <a:solidFill>
                            <a:schemeClr val="tx1"/>
                          </a:solidFill>
                          <a:latin typeface="+mn-lt"/>
                          <a:ea typeface="+mn-ea"/>
                          <a:cs typeface="+mn-cs"/>
                        </a:rPr>
                        <a:t>Salsa</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r h="975504">
                <a:tc>
                  <a:txBody>
                    <a:bodyPr/>
                    <a:lstStyle/>
                    <a:p>
                      <a:r>
                        <a:rPr lang="en-GB" sz="1800" b="1" i="1" kern="1200" dirty="0">
                          <a:solidFill>
                            <a:schemeClr val="tx1"/>
                          </a:solidFill>
                          <a:effectLst/>
                          <a:latin typeface="+mn-lt"/>
                          <a:ea typeface="+mn-ea"/>
                          <a:cs typeface="+mn-cs"/>
                        </a:rPr>
                        <a:t>Food and Drink</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British Pub</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Speakeasy/Prohibition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latin typeface="+mn-lt"/>
                          <a:ea typeface="+mn-ea"/>
                          <a:cs typeface="+mn-cs"/>
                        </a:rPr>
                        <a:t>Australian BBQ.</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r h="975504">
                <a:tc>
                  <a:txBody>
                    <a:bodyPr/>
                    <a:lstStyle/>
                    <a:p>
                      <a:pPr marL="0" indent="0">
                        <a:buFont typeface="Arial" panose="020B0604020202020204" pitchFamily="34" charset="0"/>
                        <a:buNone/>
                      </a:pPr>
                      <a:r>
                        <a:rPr lang="en-GB" sz="1800" b="1" i="1" kern="1200" dirty="0">
                          <a:solidFill>
                            <a:schemeClr val="tx1"/>
                          </a:solidFill>
                          <a:effectLst/>
                          <a:latin typeface="+mn-lt"/>
                          <a:ea typeface="+mn-ea"/>
                          <a:cs typeface="+mn-cs"/>
                        </a:rPr>
                        <a:t>Film</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effectLst/>
                          <a:latin typeface="+mn-lt"/>
                          <a:ea typeface="+mn-ea"/>
                          <a:cs typeface="+mn-cs"/>
                        </a:rPr>
                        <a:t>James Bond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effectLst/>
                          <a:latin typeface="+mn-lt"/>
                          <a:ea typeface="+mn-ea"/>
                          <a:cs typeface="+mn-cs"/>
                        </a:rPr>
                        <a:t>Bollywood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kern="1200" dirty="0">
                          <a:solidFill>
                            <a:schemeClr val="tx1"/>
                          </a:solidFill>
                          <a:effectLst/>
                          <a:latin typeface="+mn-lt"/>
                          <a:ea typeface="+mn-ea"/>
                          <a:cs typeface="+mn-cs"/>
                        </a:rPr>
                        <a:t>The Great Gatsby  </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33</a:t>
            </a:fld>
            <a:endParaRPr lang="en-US" sz="1200">
              <a:solidFill>
                <a:schemeClr val="bg1">
                  <a:lumMod val="65000"/>
                </a:schemeClr>
              </a:solidFill>
            </a:endParaRPr>
          </a:p>
        </p:txBody>
      </p:sp>
    </p:spTree>
    <p:extLst>
      <p:ext uri="{BB962C8B-B14F-4D97-AF65-F5344CB8AC3E}">
        <p14:creationId xmlns:p14="http://schemas.microsoft.com/office/powerpoint/2010/main" val="37859165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402" y="188640"/>
            <a:ext cx="8229600" cy="962977"/>
          </a:xfrm>
        </p:spPr>
        <p:txBody>
          <a:bodyPr/>
          <a:lstStyle/>
          <a:p>
            <a:r>
              <a:rPr lang="en-GB" b="1" dirty="0"/>
              <a:t>Sample theme ideas </a:t>
            </a:r>
          </a:p>
        </p:txBody>
      </p:sp>
      <p:graphicFrame>
        <p:nvGraphicFramePr>
          <p:cNvPr id="4" name="Table Placeholder 3"/>
          <p:cNvGraphicFramePr>
            <a:graphicFrameLocks noGrp="1"/>
          </p:cNvGraphicFramePr>
          <p:nvPr>
            <p:ph type="tbl" sz="quarter" idx="11"/>
          </p:nvPr>
        </p:nvGraphicFramePr>
        <p:xfrm>
          <a:off x="637925" y="1484784"/>
          <a:ext cx="7868150" cy="3680737"/>
        </p:xfrm>
        <a:graphic>
          <a:graphicData uri="http://schemas.openxmlformats.org/drawingml/2006/table">
            <a:tbl>
              <a:tblPr firstRow="1" bandRow="1">
                <a:tableStyleId>{3B4B98B0-60AC-42C2-AFA5-B58CD77FA1E5}</a:tableStyleId>
              </a:tblPr>
              <a:tblGrid>
                <a:gridCol w="2640559">
                  <a:extLst>
                    <a:ext uri="{9D8B030D-6E8A-4147-A177-3AD203B41FA5}">
                      <a16:colId xmlns:a16="http://schemas.microsoft.com/office/drawing/2014/main" val="20000"/>
                    </a:ext>
                  </a:extLst>
                </a:gridCol>
                <a:gridCol w="5227591">
                  <a:extLst>
                    <a:ext uri="{9D8B030D-6E8A-4147-A177-3AD203B41FA5}">
                      <a16:colId xmlns:a16="http://schemas.microsoft.com/office/drawing/2014/main" val="20001"/>
                    </a:ext>
                  </a:extLst>
                </a:gridCol>
              </a:tblGrid>
              <a:tr h="410819">
                <a:tc>
                  <a:txBody>
                    <a:bodyPr/>
                    <a:lstStyle/>
                    <a:p>
                      <a:r>
                        <a:rPr lang="en-GB" sz="1800" b="1" i="1" kern="1200" dirty="0">
                          <a:solidFill>
                            <a:schemeClr val="tx1"/>
                          </a:solidFill>
                          <a:effectLst/>
                          <a:latin typeface="+mn-lt"/>
                          <a:ea typeface="+mn-ea"/>
                          <a:cs typeface="+mn-cs"/>
                        </a:rPr>
                        <a:t>Theme </a:t>
                      </a:r>
                      <a:endParaRPr lang="en-GB" sz="18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mn-lt"/>
                          <a:ea typeface="+mn-ea"/>
                          <a:cs typeface="+mn-cs"/>
                        </a:rPr>
                        <a:t>Ideas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985966">
                <a:tc>
                  <a:txBody>
                    <a:bodyPr/>
                    <a:lstStyle/>
                    <a:p>
                      <a:r>
                        <a:rPr lang="en-GB" sz="1800" b="1" i="1" kern="1200" dirty="0">
                          <a:solidFill>
                            <a:schemeClr val="tx1"/>
                          </a:solidFill>
                          <a:effectLst/>
                          <a:latin typeface="+mn-lt"/>
                          <a:ea typeface="+mn-ea"/>
                          <a:cs typeface="+mn-cs"/>
                        </a:rPr>
                        <a:t>Literature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Jane Austen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Harry Potter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Narnia</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r h="9859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kern="1200" dirty="0">
                          <a:solidFill>
                            <a:schemeClr val="tx1"/>
                          </a:solidFill>
                          <a:effectLst/>
                          <a:latin typeface="+mn-lt"/>
                          <a:ea typeface="+mn-ea"/>
                          <a:cs typeface="+mn-cs"/>
                        </a:rPr>
                        <a:t>Music</a:t>
                      </a:r>
                    </a:p>
                    <a:p>
                      <a:endParaRPr lang="en-GB" sz="18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Jazz and Blues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Rock and Roll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kern="1200" dirty="0">
                          <a:solidFill>
                            <a:schemeClr val="tx1"/>
                          </a:solidFill>
                          <a:effectLst/>
                          <a:latin typeface="+mn-lt"/>
                          <a:ea typeface="+mn-ea"/>
                          <a:cs typeface="+mn-cs"/>
                        </a:rPr>
                        <a:t>Saturday Night Fever</a:t>
                      </a:r>
                      <a:endParaRPr lang="en-GB" sz="180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941638915"/>
                  </a:ext>
                </a:extLst>
              </a:tr>
              <a:tr h="1297986">
                <a:tc>
                  <a:txBody>
                    <a:bodyPr/>
                    <a:lstStyle/>
                    <a:p>
                      <a:r>
                        <a:rPr lang="en-GB" sz="1800" b="1" i="1" kern="1200" dirty="0">
                          <a:solidFill>
                            <a:schemeClr val="tx1"/>
                          </a:solidFill>
                          <a:effectLst/>
                          <a:latin typeface="+mn-lt"/>
                          <a:ea typeface="+mn-ea"/>
                          <a:cs typeface="+mn-cs"/>
                        </a:rPr>
                        <a:t>Travel</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171450" indent="-171450">
                        <a:buFont typeface="Arial" panose="020B0604020202020204" pitchFamily="34" charset="0"/>
                        <a:buChar char="•"/>
                      </a:pPr>
                      <a:r>
                        <a:rPr lang="en-GB" sz="1800" kern="1200" dirty="0">
                          <a:solidFill>
                            <a:schemeClr val="tx1"/>
                          </a:solidFill>
                          <a:effectLst/>
                          <a:latin typeface="+mn-lt"/>
                          <a:ea typeface="+mn-ea"/>
                          <a:cs typeface="+mn-cs"/>
                        </a:rPr>
                        <a:t>Around the World</a:t>
                      </a:r>
                    </a:p>
                    <a:p>
                      <a:pPr marL="171450" indent="-171450">
                        <a:buFont typeface="Arial" panose="020B0604020202020204" pitchFamily="34" charset="0"/>
                        <a:buChar char="•"/>
                      </a:pPr>
                      <a:r>
                        <a:rPr lang="en-GB" sz="1800" kern="1200" dirty="0">
                          <a:solidFill>
                            <a:schemeClr val="tx1"/>
                          </a:solidFill>
                          <a:effectLst/>
                          <a:latin typeface="+mn-lt"/>
                          <a:ea typeface="+mn-ea"/>
                          <a:cs typeface="+mn-cs"/>
                        </a:rPr>
                        <a:t>Out of Africa</a:t>
                      </a:r>
                    </a:p>
                    <a:p>
                      <a:pPr marL="171450" indent="-171450">
                        <a:buFont typeface="Arial" panose="020B0604020202020204" pitchFamily="34" charset="0"/>
                        <a:buChar char="•"/>
                      </a:pPr>
                      <a:r>
                        <a:rPr lang="en-GB" sz="1800" kern="1200" dirty="0">
                          <a:solidFill>
                            <a:schemeClr val="tx1"/>
                          </a:solidFill>
                          <a:effectLst/>
                          <a:latin typeface="+mn-lt"/>
                          <a:ea typeface="+mn-ea"/>
                          <a:cs typeface="+mn-cs"/>
                        </a:rPr>
                        <a:t>Orient Express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34</a:t>
            </a:fld>
            <a:endParaRPr lang="en-US" sz="1200">
              <a:solidFill>
                <a:schemeClr val="bg1">
                  <a:lumMod val="65000"/>
                </a:schemeClr>
              </a:solidFill>
            </a:endParaRPr>
          </a:p>
        </p:txBody>
      </p:sp>
    </p:spTree>
    <p:extLst>
      <p:ext uri="{BB962C8B-B14F-4D97-AF65-F5344CB8AC3E}">
        <p14:creationId xmlns:p14="http://schemas.microsoft.com/office/powerpoint/2010/main" val="5674648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41" y="144681"/>
            <a:ext cx="8229600" cy="962977"/>
          </a:xfrm>
        </p:spPr>
        <p:txBody>
          <a:bodyPr/>
          <a:lstStyle/>
          <a:p>
            <a:r>
              <a:rPr lang="en-GB" b="1" dirty="0"/>
              <a:t>12 Key theming ingredients</a:t>
            </a:r>
          </a:p>
        </p:txBody>
      </p:sp>
      <p:graphicFrame>
        <p:nvGraphicFramePr>
          <p:cNvPr id="4" name="Table Placeholder 3"/>
          <p:cNvGraphicFramePr>
            <a:graphicFrameLocks noGrp="1"/>
          </p:cNvGraphicFramePr>
          <p:nvPr>
            <p:ph type="tbl" sz="quarter" idx="11"/>
          </p:nvPr>
        </p:nvGraphicFramePr>
        <p:xfrm>
          <a:off x="411480" y="1457643"/>
          <a:ext cx="8321040" cy="3942713"/>
        </p:xfrm>
        <a:graphic>
          <a:graphicData uri="http://schemas.openxmlformats.org/drawingml/2006/table">
            <a:tbl>
              <a:tblPr firstRow="1" bandRow="1">
                <a:tableStyleId>{3B4B98B0-60AC-42C2-AFA5-B58CD77FA1E5}</a:tableStyleId>
              </a:tblPr>
              <a:tblGrid>
                <a:gridCol w="2676699">
                  <a:extLst>
                    <a:ext uri="{9D8B030D-6E8A-4147-A177-3AD203B41FA5}">
                      <a16:colId xmlns:a16="http://schemas.microsoft.com/office/drawing/2014/main" val="20000"/>
                    </a:ext>
                  </a:extLst>
                </a:gridCol>
                <a:gridCol w="5644341">
                  <a:extLst>
                    <a:ext uri="{9D8B030D-6E8A-4147-A177-3AD203B41FA5}">
                      <a16:colId xmlns:a16="http://schemas.microsoft.com/office/drawing/2014/main" val="20001"/>
                    </a:ext>
                  </a:extLst>
                </a:gridCol>
              </a:tblGrid>
              <a:tr h="1065598">
                <a:tc>
                  <a:txBody>
                    <a:bodyPr/>
                    <a:lstStyle/>
                    <a:p>
                      <a:r>
                        <a:rPr lang="en-GB" sz="1800" i="1" kern="1200" dirty="0">
                          <a:solidFill>
                            <a:schemeClr val="tx1"/>
                          </a:solidFill>
                          <a:effectLst/>
                          <a:latin typeface="+mn-lt"/>
                          <a:ea typeface="+mn-ea"/>
                          <a:cs typeface="+mn-cs"/>
                        </a:rPr>
                        <a:t>1. Theme Names</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Inspiration could come from storybooks, music, movies, television, sports and culture and even board games</a:t>
                      </a:r>
                      <a:endParaRPr lang="en-GB" sz="120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1065598">
                <a:tc>
                  <a:txBody>
                    <a:bodyPr/>
                    <a:lstStyle/>
                    <a:p>
                      <a:r>
                        <a:rPr lang="en-GB" sz="1800" i="1" kern="1200" dirty="0">
                          <a:solidFill>
                            <a:schemeClr val="tx1"/>
                          </a:solidFill>
                          <a:effectLst/>
                          <a:latin typeface="+mn-lt"/>
                          <a:ea typeface="+mn-ea"/>
                          <a:cs typeface="+mn-cs"/>
                        </a:rPr>
                        <a:t>2. Colours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Flags for international event themes, athletic team colours for sporting event themes, wristbands and corporate logos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r h="745919">
                <a:tc>
                  <a:txBody>
                    <a:bodyPr/>
                    <a:lstStyle/>
                    <a:p>
                      <a:r>
                        <a:rPr lang="en-GB" sz="1800" i="1" kern="1200" dirty="0">
                          <a:solidFill>
                            <a:schemeClr val="tx1"/>
                          </a:solidFill>
                          <a:effectLst/>
                          <a:latin typeface="+mn-lt"/>
                          <a:ea typeface="+mn-ea"/>
                          <a:cs typeface="+mn-cs"/>
                        </a:rPr>
                        <a:t>3. Flowers and plants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Floral arrangements that reflect the theme or host destination and incorporate theme colours</a:t>
                      </a:r>
                      <a:endParaRPr lang="en-GB" sz="120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r h="1065598">
                <a:tc>
                  <a:txBody>
                    <a:bodyPr/>
                    <a:lstStyle/>
                    <a:p>
                      <a:pPr marL="0" indent="0">
                        <a:buFont typeface="Arial" panose="020B0604020202020204" pitchFamily="34" charset="0"/>
                        <a:buNone/>
                      </a:pPr>
                      <a:r>
                        <a:rPr lang="en-GB" sz="1800" i="1" kern="1200" dirty="0">
                          <a:solidFill>
                            <a:schemeClr val="tx1"/>
                          </a:solidFill>
                          <a:effectLst/>
                          <a:latin typeface="+mn-lt"/>
                          <a:ea typeface="+mn-ea"/>
                          <a:cs typeface="+mn-cs"/>
                        </a:rPr>
                        <a:t>4. Venue</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The right venue can reduce decoration costs, i.e. venues for tropical events, winter events and garden parties</a:t>
                      </a:r>
                      <a:endParaRPr lang="en-GB" sz="1200"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35</a:t>
            </a:fld>
            <a:endParaRPr lang="en-US" sz="1200">
              <a:solidFill>
                <a:schemeClr val="bg1">
                  <a:lumMod val="65000"/>
                </a:schemeClr>
              </a:solidFill>
            </a:endParaRPr>
          </a:p>
        </p:txBody>
      </p:sp>
    </p:spTree>
    <p:extLst>
      <p:ext uri="{BB962C8B-B14F-4D97-AF65-F5344CB8AC3E}">
        <p14:creationId xmlns:p14="http://schemas.microsoft.com/office/powerpoint/2010/main" val="17121111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332656"/>
            <a:ext cx="8229600" cy="962977"/>
          </a:xfrm>
        </p:spPr>
        <p:txBody>
          <a:bodyPr/>
          <a:lstStyle/>
          <a:p>
            <a:r>
              <a:rPr lang="en-GB" b="1" dirty="0"/>
              <a:t>12 Key </a:t>
            </a:r>
            <a:r>
              <a:rPr lang="en-GB" b="1" dirty="0" err="1"/>
              <a:t>theming</a:t>
            </a:r>
            <a:r>
              <a:rPr lang="en-GB" b="1" dirty="0"/>
              <a:t> ingredients</a:t>
            </a:r>
          </a:p>
        </p:txBody>
      </p:sp>
      <p:graphicFrame>
        <p:nvGraphicFramePr>
          <p:cNvPr id="4" name="Table Placeholder 3"/>
          <p:cNvGraphicFramePr>
            <a:graphicFrameLocks noGrp="1"/>
          </p:cNvGraphicFramePr>
          <p:nvPr>
            <p:ph type="tbl" sz="quarter" idx="11"/>
          </p:nvPr>
        </p:nvGraphicFramePr>
        <p:xfrm>
          <a:off x="382249" y="2439899"/>
          <a:ext cx="8321040" cy="2157730"/>
        </p:xfrm>
        <a:graphic>
          <a:graphicData uri="http://schemas.openxmlformats.org/drawingml/2006/table">
            <a:tbl>
              <a:tblPr firstRow="1" bandRow="1">
                <a:tableStyleId>{3B4B98B0-60AC-42C2-AFA5-B58CD77FA1E5}</a:tableStyleId>
              </a:tblPr>
              <a:tblGrid>
                <a:gridCol w="2676699">
                  <a:extLst>
                    <a:ext uri="{9D8B030D-6E8A-4147-A177-3AD203B41FA5}">
                      <a16:colId xmlns:a16="http://schemas.microsoft.com/office/drawing/2014/main" val="20000"/>
                    </a:ext>
                  </a:extLst>
                </a:gridCol>
                <a:gridCol w="5644341">
                  <a:extLst>
                    <a:ext uri="{9D8B030D-6E8A-4147-A177-3AD203B41FA5}">
                      <a16:colId xmlns:a16="http://schemas.microsoft.com/office/drawing/2014/main" val="20001"/>
                    </a:ext>
                  </a:extLst>
                </a:gridCol>
              </a:tblGrid>
              <a:tr h="884624">
                <a:tc>
                  <a:txBody>
                    <a:bodyPr/>
                    <a:lstStyle/>
                    <a:p>
                      <a:r>
                        <a:rPr lang="en-GB" sz="1800" b="0" i="1" kern="1200" dirty="0">
                          <a:solidFill>
                            <a:schemeClr val="tx1"/>
                          </a:solidFill>
                          <a:effectLst/>
                          <a:latin typeface="+mn-lt"/>
                          <a:ea typeface="+mn-ea"/>
                          <a:cs typeface="+mn-cs"/>
                        </a:rPr>
                        <a:t>5. Seating</a:t>
                      </a:r>
                      <a:endParaRPr lang="en-GB" sz="1200" b="0"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just">
                        <a:lnSpc>
                          <a:spcPct val="115000"/>
                        </a:lnSpc>
                        <a:spcAft>
                          <a:spcPts val="1000"/>
                        </a:spcAft>
                      </a:pPr>
                      <a:r>
                        <a:rPr lang="en-GB" sz="1800" b="0" kern="1200" dirty="0">
                          <a:solidFill>
                            <a:schemeClr val="tx1"/>
                          </a:solidFill>
                          <a:effectLst/>
                          <a:latin typeface="+mn-lt"/>
                          <a:ea typeface="+mn-ea"/>
                          <a:cs typeface="+mn-cs"/>
                        </a:rPr>
                        <a:t>Can foster engagement and inspire a comfortable learning environment, i.e. using bean bags for an informal meeting setting or divan seating and low tables for an Arabian night theme</a:t>
                      </a:r>
                      <a:r>
                        <a:rPr lang="en-GB" sz="1100" b="0" dirty="0">
                          <a:effectLst/>
                          <a:latin typeface="Arial" panose="020B0604020202020204" pitchFamily="34" charset="0"/>
                          <a:ea typeface="Calibri" panose="020F0502020204030204" pitchFamily="34" charset="0"/>
                          <a:cs typeface="Times New Roman" panose="02020603050405020304" pitchFamily="18" charset="0"/>
                        </a:rPr>
                        <a:t>.</a:t>
                      </a:r>
                      <a:endParaRPr lang="en-GB" sz="11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r h="7583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kern="1200" dirty="0">
                          <a:solidFill>
                            <a:schemeClr val="tx1"/>
                          </a:solidFill>
                          <a:effectLst/>
                          <a:latin typeface="+mn-lt"/>
                          <a:ea typeface="+mn-ea"/>
                          <a:cs typeface="+mn-cs"/>
                        </a:rPr>
                        <a:t>6. Chair covers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These can be specially designed and ornate, and are often used at weddings and parties,  or  more formal events, such as conferences and business meetings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941638915"/>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36</a:t>
            </a:fld>
            <a:endParaRPr lang="en-US" sz="1200">
              <a:solidFill>
                <a:schemeClr val="bg1">
                  <a:lumMod val="65000"/>
                </a:schemeClr>
              </a:solidFill>
            </a:endParaRPr>
          </a:p>
        </p:txBody>
      </p:sp>
    </p:spTree>
    <p:extLst>
      <p:ext uri="{BB962C8B-B14F-4D97-AF65-F5344CB8AC3E}">
        <p14:creationId xmlns:p14="http://schemas.microsoft.com/office/powerpoint/2010/main" val="24480183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359139"/>
            <a:ext cx="8229600" cy="962977"/>
          </a:xfrm>
        </p:spPr>
        <p:txBody>
          <a:bodyPr/>
          <a:lstStyle/>
          <a:p>
            <a:r>
              <a:rPr lang="en-GB" b="1" dirty="0"/>
              <a:t>12 Key </a:t>
            </a:r>
            <a:r>
              <a:rPr lang="en-GB" b="1" dirty="0" err="1"/>
              <a:t>theming</a:t>
            </a:r>
            <a:r>
              <a:rPr lang="en-GB" b="1" dirty="0"/>
              <a:t> ingredients</a:t>
            </a:r>
          </a:p>
        </p:txBody>
      </p:sp>
      <p:graphicFrame>
        <p:nvGraphicFramePr>
          <p:cNvPr id="7" name="Table 6"/>
          <p:cNvGraphicFramePr>
            <a:graphicFrameLocks noGrp="1"/>
          </p:cNvGraphicFramePr>
          <p:nvPr/>
        </p:nvGraphicFramePr>
        <p:xfrm>
          <a:off x="382524" y="2204864"/>
          <a:ext cx="8378952" cy="2743200"/>
        </p:xfrm>
        <a:graphic>
          <a:graphicData uri="http://schemas.openxmlformats.org/drawingml/2006/table">
            <a:tbl>
              <a:tblPr firstRow="1" bandRow="1">
                <a:tableStyleId>{3B4B98B0-60AC-42C2-AFA5-B58CD77FA1E5}</a:tableStyleId>
              </a:tblPr>
              <a:tblGrid>
                <a:gridCol w="2695328">
                  <a:extLst>
                    <a:ext uri="{9D8B030D-6E8A-4147-A177-3AD203B41FA5}">
                      <a16:colId xmlns:a16="http://schemas.microsoft.com/office/drawing/2014/main" val="20000"/>
                    </a:ext>
                  </a:extLst>
                </a:gridCol>
                <a:gridCol w="5683624">
                  <a:extLst>
                    <a:ext uri="{9D8B030D-6E8A-4147-A177-3AD203B41FA5}">
                      <a16:colId xmlns:a16="http://schemas.microsoft.com/office/drawing/2014/main" val="20001"/>
                    </a:ext>
                  </a:extLst>
                </a:gridCol>
              </a:tblGrid>
              <a:tr h="586795">
                <a:tc>
                  <a:txBody>
                    <a:bodyPr/>
                    <a:lstStyle/>
                    <a:p>
                      <a:r>
                        <a:rPr lang="en-GB" sz="1800" b="0" i="1" kern="1200" dirty="0">
                          <a:solidFill>
                            <a:schemeClr val="tx1"/>
                          </a:solidFill>
                          <a:effectLst/>
                          <a:latin typeface="+mn-lt"/>
                          <a:ea typeface="+mn-ea"/>
                          <a:cs typeface="+mn-cs"/>
                        </a:rPr>
                        <a:t>7.   Linen and napkins</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chemeClr val="tx1"/>
                          </a:solidFill>
                          <a:effectLst/>
                          <a:latin typeface="+mn-lt"/>
                          <a:ea typeface="+mn-ea"/>
                          <a:cs typeface="+mn-cs"/>
                        </a:rPr>
                        <a:t>Can be used to convey a theme, decorate a table and to incorporate colour</a:t>
                      </a:r>
                      <a:endParaRPr lang="en-GB" sz="1200" b="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586795">
                <a:tc>
                  <a:txBody>
                    <a:bodyPr/>
                    <a:lstStyle/>
                    <a:p>
                      <a:r>
                        <a:rPr lang="en-GB" sz="1800" i="1" kern="1200" dirty="0">
                          <a:solidFill>
                            <a:schemeClr val="tx1"/>
                          </a:solidFill>
                          <a:effectLst/>
                          <a:latin typeface="+mn-lt"/>
                          <a:ea typeface="+mn-ea"/>
                          <a:cs typeface="+mn-cs"/>
                        </a:rPr>
                        <a:t>8. Table centrepieces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These do not have to be expensive and can be created with toys, scrap or objects from nature etc.</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1341246">
                <a:tc>
                  <a:txBody>
                    <a:bodyPr/>
                    <a:lstStyle/>
                    <a:p>
                      <a:r>
                        <a:rPr lang="en-GB" sz="1800" i="1" kern="1200" dirty="0">
                          <a:solidFill>
                            <a:schemeClr val="tx1"/>
                          </a:solidFill>
                          <a:effectLst/>
                          <a:latin typeface="+mn-lt"/>
                          <a:ea typeface="+mn-ea"/>
                          <a:cs typeface="+mn-cs"/>
                        </a:rPr>
                        <a:t>9. Music, film clips or entertainment </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Can be used to create the right event ambiance and reflect the theme, for example a Ghost theme party, could have a rolling film clip of </a:t>
                      </a:r>
                      <a:r>
                        <a:rPr lang="en-GB" sz="1800" i="1" kern="1200" dirty="0">
                          <a:solidFill>
                            <a:schemeClr val="tx1"/>
                          </a:solidFill>
                          <a:effectLst/>
                          <a:latin typeface="+mn-lt"/>
                          <a:ea typeface="+mn-ea"/>
                          <a:cs typeface="+mn-cs"/>
                        </a:rPr>
                        <a:t>Ghostbusters</a:t>
                      </a:r>
                      <a:r>
                        <a:rPr lang="en-GB" sz="1800" kern="1200" dirty="0">
                          <a:solidFill>
                            <a:schemeClr val="tx1"/>
                          </a:solidFill>
                          <a:effectLst/>
                          <a:latin typeface="+mn-lt"/>
                          <a:ea typeface="+mn-ea"/>
                          <a:cs typeface="+mn-cs"/>
                        </a:rPr>
                        <a:t> playing in the background. Note appropriate licences are required for any public performance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37</a:t>
            </a:fld>
            <a:endParaRPr lang="en-US" sz="1200">
              <a:solidFill>
                <a:schemeClr val="bg1">
                  <a:lumMod val="65000"/>
                </a:schemeClr>
              </a:solidFill>
            </a:endParaRPr>
          </a:p>
        </p:txBody>
      </p:sp>
    </p:spTree>
    <p:extLst>
      <p:ext uri="{BB962C8B-B14F-4D97-AF65-F5344CB8AC3E}">
        <p14:creationId xmlns:p14="http://schemas.microsoft.com/office/powerpoint/2010/main" val="9215179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 y="188640"/>
            <a:ext cx="8229600" cy="962977"/>
          </a:xfrm>
        </p:spPr>
        <p:txBody>
          <a:bodyPr/>
          <a:lstStyle/>
          <a:p>
            <a:r>
              <a:rPr lang="en-GB" b="1" dirty="0"/>
              <a:t>12 Key </a:t>
            </a:r>
            <a:r>
              <a:rPr lang="en-GB" b="1" dirty="0" err="1"/>
              <a:t>theming</a:t>
            </a:r>
            <a:r>
              <a:rPr lang="en-GB" b="1" dirty="0"/>
              <a:t> ingredients</a:t>
            </a:r>
          </a:p>
        </p:txBody>
      </p:sp>
      <p:graphicFrame>
        <p:nvGraphicFramePr>
          <p:cNvPr id="4" name="Table Placeholder 3"/>
          <p:cNvGraphicFramePr>
            <a:graphicFrameLocks noGrp="1"/>
          </p:cNvGraphicFramePr>
          <p:nvPr>
            <p:ph type="tbl" sz="quarter" idx="11"/>
          </p:nvPr>
        </p:nvGraphicFramePr>
        <p:xfrm>
          <a:off x="504444" y="1615503"/>
          <a:ext cx="7708392" cy="3305302"/>
        </p:xfrm>
        <a:graphic>
          <a:graphicData uri="http://schemas.openxmlformats.org/drawingml/2006/table">
            <a:tbl>
              <a:tblPr firstRow="1" bandRow="1">
                <a:tableStyleId>{3B4B98B0-60AC-42C2-AFA5-B58CD77FA1E5}</a:tableStyleId>
              </a:tblPr>
              <a:tblGrid>
                <a:gridCol w="2479623">
                  <a:extLst>
                    <a:ext uri="{9D8B030D-6E8A-4147-A177-3AD203B41FA5}">
                      <a16:colId xmlns:a16="http://schemas.microsoft.com/office/drawing/2014/main" val="20000"/>
                    </a:ext>
                  </a:extLst>
                </a:gridCol>
                <a:gridCol w="5228769">
                  <a:extLst>
                    <a:ext uri="{9D8B030D-6E8A-4147-A177-3AD203B41FA5}">
                      <a16:colId xmlns:a16="http://schemas.microsoft.com/office/drawing/2014/main" val="20001"/>
                    </a:ext>
                  </a:extLst>
                </a:gridCol>
              </a:tblGrid>
              <a:tr h="838279">
                <a:tc>
                  <a:txBody>
                    <a:bodyPr/>
                    <a:lstStyle/>
                    <a:p>
                      <a:pPr marL="0" indent="0">
                        <a:buFont typeface="Arial" panose="020B0604020202020204" pitchFamily="34" charset="0"/>
                        <a:buNone/>
                      </a:pPr>
                      <a:r>
                        <a:rPr lang="en-GB" sz="1800" b="0" i="1" kern="1200" dirty="0">
                          <a:solidFill>
                            <a:schemeClr val="tx1"/>
                          </a:solidFill>
                          <a:effectLst/>
                          <a:latin typeface="+mn-lt"/>
                          <a:ea typeface="+mn-ea"/>
                          <a:cs typeface="+mn-cs"/>
                        </a:rPr>
                        <a:t>10. Catering</a:t>
                      </a:r>
                      <a:endParaRPr lang="en-GB" sz="1200" b="0"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chemeClr val="tx1"/>
                          </a:solidFill>
                          <a:effectLst/>
                          <a:latin typeface="+mn-lt"/>
                          <a:ea typeface="+mn-ea"/>
                          <a:cs typeface="+mn-cs"/>
                        </a:rPr>
                        <a:t>Menu selection can be a powerful vehicle, in theming design and how the  food will be served, for example using Bento boxes for Japanese theme</a:t>
                      </a:r>
                      <a:endParaRPr lang="en-GB" sz="1200" b="0"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r h="848990">
                <a:tc>
                  <a:txBody>
                    <a:bodyPr/>
                    <a:lstStyle/>
                    <a:p>
                      <a:r>
                        <a:rPr lang="en-GB" sz="1800" i="1" kern="1200" dirty="0">
                          <a:solidFill>
                            <a:schemeClr val="tx1"/>
                          </a:solidFill>
                          <a:effectLst/>
                          <a:latin typeface="+mn-lt"/>
                          <a:ea typeface="+mn-ea"/>
                          <a:cs typeface="+mn-cs"/>
                        </a:rPr>
                        <a:t>11.Backdrops and draping</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just">
                        <a:lnSpc>
                          <a:spcPct val="115000"/>
                        </a:lnSpc>
                        <a:spcAft>
                          <a:spcPts val="1000"/>
                        </a:spcAft>
                      </a:pPr>
                      <a:r>
                        <a:rPr lang="en-GB" sz="1800" kern="1200" dirty="0">
                          <a:solidFill>
                            <a:schemeClr val="tx1"/>
                          </a:solidFill>
                          <a:effectLst/>
                          <a:latin typeface="+mn-lt"/>
                          <a:ea typeface="+mn-ea"/>
                          <a:cs typeface="+mn-cs"/>
                        </a:rPr>
                        <a:t>Creating a photo backdrop or wall; draping adds a dramatic or formal touch to events and can be used to transform an empty space quickly and inexpensively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r h="13412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kern="1200" dirty="0">
                          <a:solidFill>
                            <a:schemeClr val="tx1"/>
                          </a:solidFill>
                          <a:effectLst/>
                          <a:latin typeface="+mn-lt"/>
                          <a:ea typeface="+mn-ea"/>
                          <a:cs typeface="+mn-cs"/>
                        </a:rPr>
                        <a:t>12. Lighting and candles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Can be used to create instant ambiance, for example, flashlights could add a fun factor to entertainment elements at a camping themed event and candles could be used to light gala dinner areas for added ambiance</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941638915"/>
                  </a:ext>
                </a:extLst>
              </a:tr>
            </a:tbl>
          </a:graphicData>
        </a:graphic>
      </p:graphicFrame>
    </p:spTree>
    <p:extLst>
      <p:ext uri="{BB962C8B-B14F-4D97-AF65-F5344CB8AC3E}">
        <p14:creationId xmlns:p14="http://schemas.microsoft.com/office/powerpoint/2010/main" val="23078338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5C2D-773D-49A4-849E-91953516151D}"/>
              </a:ext>
            </a:extLst>
          </p:cNvPr>
          <p:cNvSpPr>
            <a:spLocks noGrp="1"/>
          </p:cNvSpPr>
          <p:nvPr>
            <p:ph type="title"/>
          </p:nvPr>
        </p:nvSpPr>
        <p:spPr>
          <a:xfrm>
            <a:off x="451958" y="136525"/>
            <a:ext cx="8229600" cy="1143000"/>
          </a:xfrm>
        </p:spPr>
        <p:txBody>
          <a:bodyPr/>
          <a:lstStyle/>
          <a:p>
            <a:pPr algn="l"/>
            <a:r>
              <a:rPr lang="en-GB" b="1" dirty="0"/>
              <a:t>Programme design features</a:t>
            </a:r>
          </a:p>
        </p:txBody>
      </p:sp>
      <p:sp>
        <p:nvSpPr>
          <p:cNvPr id="3" name="Content Placeholder 2">
            <a:extLst>
              <a:ext uri="{FF2B5EF4-FFF2-40B4-BE49-F238E27FC236}">
                <a16:creationId xmlns:a16="http://schemas.microsoft.com/office/drawing/2014/main" id="{CC5F73E7-C72F-4A0A-A383-E4A6908326CF}"/>
              </a:ext>
            </a:extLst>
          </p:cNvPr>
          <p:cNvSpPr>
            <a:spLocks noGrp="1"/>
          </p:cNvSpPr>
          <p:nvPr>
            <p:ph idx="1"/>
          </p:nvPr>
        </p:nvSpPr>
        <p:spPr/>
        <p:txBody>
          <a:bodyPr>
            <a:normAutofit/>
          </a:bodyPr>
          <a:lstStyle/>
          <a:p>
            <a:r>
              <a:rPr lang="en-GB" sz="2600" dirty="0"/>
              <a:t>Consultation with all parties directly involved in the programme </a:t>
            </a:r>
          </a:p>
          <a:p>
            <a:r>
              <a:rPr lang="en-GB" sz="2600" dirty="0"/>
              <a:t>Calculating the time of each and every activity </a:t>
            </a:r>
          </a:p>
          <a:p>
            <a:r>
              <a:rPr lang="en-GB" sz="2600" dirty="0"/>
              <a:t>Ensuring that the programme has time for ‘ceremonial’ activities, e.g. opening and/or closing ceremonies, speeches, the presentation of awards or entertainment interludes</a:t>
            </a:r>
          </a:p>
          <a:p>
            <a:r>
              <a:rPr lang="en-GB" sz="2600" dirty="0"/>
              <a:t>Ensuring that the venue is available for the FULL duration of the event</a:t>
            </a:r>
          </a:p>
        </p:txBody>
      </p:sp>
    </p:spTree>
    <p:extLst>
      <p:ext uri="{BB962C8B-B14F-4D97-AF65-F5344CB8AC3E}">
        <p14:creationId xmlns:p14="http://schemas.microsoft.com/office/powerpoint/2010/main" val="922015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5C2D-773D-49A4-849E-91953516151D}"/>
              </a:ext>
            </a:extLst>
          </p:cNvPr>
          <p:cNvSpPr>
            <a:spLocks noGrp="1"/>
          </p:cNvSpPr>
          <p:nvPr>
            <p:ph type="title"/>
          </p:nvPr>
        </p:nvSpPr>
        <p:spPr/>
        <p:txBody>
          <a:bodyPr/>
          <a:lstStyle/>
          <a:p>
            <a:pPr algn="l"/>
            <a:r>
              <a:rPr lang="en-GB" b="1" dirty="0"/>
              <a:t>Programme design features</a:t>
            </a:r>
          </a:p>
        </p:txBody>
      </p:sp>
      <p:sp>
        <p:nvSpPr>
          <p:cNvPr id="3" name="Content Placeholder 2">
            <a:extLst>
              <a:ext uri="{FF2B5EF4-FFF2-40B4-BE49-F238E27FC236}">
                <a16:creationId xmlns:a16="http://schemas.microsoft.com/office/drawing/2014/main" id="{CC5F73E7-C72F-4A0A-A383-E4A6908326CF}"/>
              </a:ext>
            </a:extLst>
          </p:cNvPr>
          <p:cNvSpPr>
            <a:spLocks noGrp="1"/>
          </p:cNvSpPr>
          <p:nvPr>
            <p:ph idx="1"/>
          </p:nvPr>
        </p:nvSpPr>
        <p:spPr/>
        <p:txBody>
          <a:bodyPr>
            <a:noAutofit/>
          </a:bodyPr>
          <a:lstStyle/>
          <a:p>
            <a:r>
              <a:rPr lang="en-GB" sz="3000" dirty="0"/>
              <a:t>Choosing the date(s) so that the event does not clash with other local or major ones</a:t>
            </a:r>
          </a:p>
          <a:p>
            <a:r>
              <a:rPr lang="en-GB" sz="3000" dirty="0"/>
              <a:t>Allowing for a little ‘slack’ time between activities </a:t>
            </a:r>
          </a:p>
          <a:p>
            <a:r>
              <a:rPr lang="en-GB" sz="3000" dirty="0"/>
              <a:t>Structuring the order of activities </a:t>
            </a:r>
          </a:p>
          <a:p>
            <a:r>
              <a:rPr lang="en-GB" sz="3000" dirty="0"/>
              <a:t>Determining whether the programme be printed, available online or by app containing programme details etc. </a:t>
            </a:r>
          </a:p>
        </p:txBody>
      </p:sp>
    </p:spTree>
    <p:extLst>
      <p:ext uri="{BB962C8B-B14F-4D97-AF65-F5344CB8AC3E}">
        <p14:creationId xmlns:p14="http://schemas.microsoft.com/office/powerpoint/2010/main" val="42630744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C2F9F-C3BA-41BA-B73F-102B1BEC39FC}"/>
              </a:ext>
            </a:extLst>
          </p:cNvPr>
          <p:cNvSpPr>
            <a:spLocks noGrp="1"/>
          </p:cNvSpPr>
          <p:nvPr>
            <p:ph type="title"/>
          </p:nvPr>
        </p:nvSpPr>
        <p:spPr/>
        <p:txBody>
          <a:bodyPr>
            <a:normAutofit/>
          </a:bodyPr>
          <a:lstStyle/>
          <a:p>
            <a:pPr algn="l"/>
            <a:r>
              <a:rPr lang="en-GB" b="1" dirty="0"/>
              <a:t>Design of the venue and environment</a:t>
            </a:r>
          </a:p>
        </p:txBody>
      </p:sp>
      <p:sp>
        <p:nvSpPr>
          <p:cNvPr id="3" name="Content Placeholder 2">
            <a:extLst>
              <a:ext uri="{FF2B5EF4-FFF2-40B4-BE49-F238E27FC236}">
                <a16:creationId xmlns:a16="http://schemas.microsoft.com/office/drawing/2014/main" id="{2B15F716-1B57-4B39-A5AB-7993317C9A53}"/>
              </a:ext>
            </a:extLst>
          </p:cNvPr>
          <p:cNvSpPr>
            <a:spLocks noGrp="1"/>
          </p:cNvSpPr>
          <p:nvPr>
            <p:ph idx="1"/>
          </p:nvPr>
        </p:nvSpPr>
        <p:spPr>
          <a:xfrm>
            <a:off x="390453" y="1340768"/>
            <a:ext cx="8496884" cy="4590274"/>
          </a:xfrm>
        </p:spPr>
        <p:txBody>
          <a:bodyPr>
            <a:noAutofit/>
          </a:bodyPr>
          <a:lstStyle/>
          <a:p>
            <a:pPr>
              <a:lnSpc>
                <a:spcPct val="150000"/>
              </a:lnSpc>
            </a:pPr>
            <a:r>
              <a:rPr lang="en-GB" sz="2000" dirty="0"/>
              <a:t>The design of the event environment should allow for space and flow, so that the audience can move seamlessly through the event</a:t>
            </a:r>
          </a:p>
          <a:p>
            <a:pPr>
              <a:lnSpc>
                <a:spcPct val="150000"/>
              </a:lnSpc>
            </a:pPr>
            <a:r>
              <a:rPr lang="en-GB" sz="2000" dirty="0"/>
              <a:t>Understand the best use of the environment and how the elements placed within it can impact the audience’s overall experience</a:t>
            </a:r>
          </a:p>
          <a:p>
            <a:pPr>
              <a:lnSpc>
                <a:spcPct val="150000"/>
              </a:lnSpc>
            </a:pPr>
            <a:r>
              <a:rPr lang="en-GB" sz="2000" dirty="0"/>
              <a:t>Consider how the space will be used and whether it will be comfortable as well as functional for the audience</a:t>
            </a:r>
          </a:p>
          <a:p>
            <a:pPr>
              <a:lnSpc>
                <a:spcPct val="150000"/>
              </a:lnSpc>
            </a:pPr>
            <a:r>
              <a:rPr lang="en-GB" sz="2000" dirty="0"/>
              <a:t>Designers need to be aware that events often experience extreme peaks of demand, and therefore need to be able to control the flow of customers in; around and outside the site or venue accordingly </a:t>
            </a:r>
          </a:p>
        </p:txBody>
      </p:sp>
    </p:spTree>
    <p:extLst>
      <p:ext uri="{BB962C8B-B14F-4D97-AF65-F5344CB8AC3E}">
        <p14:creationId xmlns:p14="http://schemas.microsoft.com/office/powerpoint/2010/main" val="30957882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F5F14-0816-4D82-BBAD-0C01B9970CD3}"/>
              </a:ext>
            </a:extLst>
          </p:cNvPr>
          <p:cNvSpPr>
            <a:spLocks noGrp="1"/>
          </p:cNvSpPr>
          <p:nvPr>
            <p:ph type="title"/>
          </p:nvPr>
        </p:nvSpPr>
        <p:spPr/>
        <p:txBody>
          <a:bodyPr>
            <a:normAutofit/>
          </a:bodyPr>
          <a:lstStyle/>
          <a:p>
            <a:pPr algn="l"/>
            <a:r>
              <a:rPr lang="en-GB" b="1" dirty="0"/>
              <a:t>Design of the venue and environment</a:t>
            </a:r>
          </a:p>
        </p:txBody>
      </p:sp>
      <p:sp>
        <p:nvSpPr>
          <p:cNvPr id="3" name="Content Placeholder 2">
            <a:extLst>
              <a:ext uri="{FF2B5EF4-FFF2-40B4-BE49-F238E27FC236}">
                <a16:creationId xmlns:a16="http://schemas.microsoft.com/office/drawing/2014/main" id="{21167825-19F6-41E6-9BBA-81936D7A40EF}"/>
              </a:ext>
            </a:extLst>
          </p:cNvPr>
          <p:cNvSpPr>
            <a:spLocks noGrp="1"/>
          </p:cNvSpPr>
          <p:nvPr>
            <p:ph idx="1"/>
          </p:nvPr>
        </p:nvSpPr>
        <p:spPr/>
        <p:txBody>
          <a:bodyPr>
            <a:normAutofit fontScale="92500" lnSpcReduction="20000"/>
          </a:bodyPr>
          <a:lstStyle/>
          <a:p>
            <a:r>
              <a:rPr lang="en-GB" dirty="0"/>
              <a:t>The site or venue should be designed to cope with peak traffic by ensuring there is more staff positioned at entrances during this time</a:t>
            </a:r>
          </a:p>
          <a:p>
            <a:pPr marL="0" indent="0">
              <a:buNone/>
            </a:pPr>
            <a:endParaRPr lang="en-GB" dirty="0"/>
          </a:p>
          <a:p>
            <a:r>
              <a:rPr lang="en-GB" dirty="0"/>
              <a:t>Plot and monitor where the audience will be at certain times, i.e. just before kick-off at a sporting event, or at a festival, when one main has ended and another is due to start playing in another area of the site</a:t>
            </a:r>
          </a:p>
          <a:p>
            <a:pPr marL="0" indent="0">
              <a:buNone/>
            </a:pPr>
            <a:endParaRPr lang="en-GB" dirty="0"/>
          </a:p>
          <a:p>
            <a:r>
              <a:rPr lang="en-GB" dirty="0"/>
              <a:t>The resulting surge of guests and increased crowd movement can consequently impact safety implications and therefore needs to be included in the risk assessment</a:t>
            </a:r>
          </a:p>
          <a:p>
            <a:endParaRPr lang="en-GB" dirty="0"/>
          </a:p>
        </p:txBody>
      </p:sp>
    </p:spTree>
    <p:extLst>
      <p:ext uri="{BB962C8B-B14F-4D97-AF65-F5344CB8AC3E}">
        <p14:creationId xmlns:p14="http://schemas.microsoft.com/office/powerpoint/2010/main" val="5623910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AA47-715F-4D20-A471-15A545BFB214}"/>
              </a:ext>
            </a:extLst>
          </p:cNvPr>
          <p:cNvSpPr>
            <a:spLocks noGrp="1"/>
          </p:cNvSpPr>
          <p:nvPr>
            <p:ph type="title"/>
          </p:nvPr>
        </p:nvSpPr>
        <p:spPr>
          <a:xfrm>
            <a:off x="628650" y="342790"/>
            <a:ext cx="7886700" cy="1257411"/>
          </a:xfrm>
        </p:spPr>
        <p:txBody>
          <a:bodyPr>
            <a:normAutofit fontScale="90000"/>
          </a:bodyPr>
          <a:lstStyle/>
          <a:p>
            <a:r>
              <a:rPr lang="en-GB" b="1" dirty="0"/>
              <a:t>Design considerations for the lay-out of meeting rooms</a:t>
            </a:r>
          </a:p>
        </p:txBody>
      </p:sp>
      <p:sp>
        <p:nvSpPr>
          <p:cNvPr id="3" name="Content Placeholder 2">
            <a:extLst>
              <a:ext uri="{FF2B5EF4-FFF2-40B4-BE49-F238E27FC236}">
                <a16:creationId xmlns:a16="http://schemas.microsoft.com/office/drawing/2014/main" id="{7069CC6E-462F-430F-84F0-B971DDD5CFD7}"/>
              </a:ext>
            </a:extLst>
          </p:cNvPr>
          <p:cNvSpPr>
            <a:spLocks noGrp="1"/>
          </p:cNvSpPr>
          <p:nvPr>
            <p:ph idx="1"/>
          </p:nvPr>
        </p:nvSpPr>
        <p:spPr>
          <a:xfrm>
            <a:off x="457200" y="1772816"/>
            <a:ext cx="8229600" cy="3917032"/>
          </a:xfrm>
        </p:spPr>
        <p:txBody>
          <a:bodyPr numCol="2">
            <a:normAutofit fontScale="92500" lnSpcReduction="20000"/>
          </a:bodyPr>
          <a:lstStyle/>
          <a:p>
            <a:r>
              <a:rPr lang="en-GB" dirty="0"/>
              <a:t>Work-stations                              </a:t>
            </a:r>
          </a:p>
          <a:p>
            <a:r>
              <a:rPr lang="en-GB" dirty="0"/>
              <a:t>Staging and lecterns </a:t>
            </a:r>
          </a:p>
          <a:p>
            <a:pPr lvl="0"/>
            <a:r>
              <a:rPr lang="en-GB" dirty="0"/>
              <a:t>Props and Décor                          </a:t>
            </a:r>
          </a:p>
          <a:p>
            <a:pPr lvl="0"/>
            <a:r>
              <a:rPr lang="en-GB" dirty="0"/>
              <a:t>Security </a:t>
            </a:r>
          </a:p>
          <a:p>
            <a:pPr lvl="0"/>
            <a:r>
              <a:rPr lang="en-GB" dirty="0"/>
              <a:t>Props and Décor		         </a:t>
            </a:r>
          </a:p>
          <a:p>
            <a:pPr lvl="0"/>
            <a:r>
              <a:rPr lang="en-GB" dirty="0"/>
              <a:t>Waiting areas</a:t>
            </a:r>
          </a:p>
          <a:p>
            <a:pPr lvl="0"/>
            <a:r>
              <a:rPr lang="en-GB" dirty="0"/>
              <a:t>VIP or green rooms                     </a:t>
            </a:r>
          </a:p>
          <a:p>
            <a:pPr lvl="0"/>
            <a:r>
              <a:rPr lang="en-GB" dirty="0"/>
              <a:t>Signage or sign posts</a:t>
            </a:r>
          </a:p>
          <a:p>
            <a:pPr lvl="0"/>
            <a:r>
              <a:rPr lang="en-GB" dirty="0"/>
              <a:t>The event or cash office              </a:t>
            </a:r>
          </a:p>
          <a:p>
            <a:pPr lvl="0"/>
            <a:r>
              <a:rPr lang="en-GB" dirty="0"/>
              <a:t>Queuing or waiting space</a:t>
            </a:r>
          </a:p>
          <a:p>
            <a:pPr lvl="0"/>
            <a:r>
              <a:rPr lang="en-GB" dirty="0"/>
              <a:t>Merchandise / points of sale           </a:t>
            </a:r>
          </a:p>
          <a:p>
            <a:pPr lvl="0"/>
            <a:r>
              <a:rPr lang="en-GB" dirty="0"/>
              <a:t>VIP or green rooms </a:t>
            </a:r>
          </a:p>
          <a:p>
            <a:r>
              <a:rPr lang="en-GB" dirty="0"/>
              <a:t>Provision of disabled facilities       </a:t>
            </a:r>
          </a:p>
          <a:p>
            <a:r>
              <a:rPr lang="en-GB" dirty="0"/>
              <a:t>Reception, foyer or main area</a:t>
            </a:r>
          </a:p>
          <a:p>
            <a:r>
              <a:rPr lang="en-GB" dirty="0"/>
              <a:t>Food stations or serving areas</a:t>
            </a:r>
          </a:p>
          <a:p>
            <a:pPr marL="0" lvl="0" indent="0">
              <a:buNone/>
            </a:pPr>
            <a:endParaRPr lang="en-GB" dirty="0"/>
          </a:p>
        </p:txBody>
      </p:sp>
    </p:spTree>
    <p:extLst>
      <p:ext uri="{BB962C8B-B14F-4D97-AF65-F5344CB8AC3E}">
        <p14:creationId xmlns:p14="http://schemas.microsoft.com/office/powerpoint/2010/main" val="25053987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991" y="299676"/>
            <a:ext cx="8229600" cy="962977"/>
          </a:xfrm>
        </p:spPr>
        <p:txBody>
          <a:bodyPr/>
          <a:lstStyle/>
          <a:p>
            <a:r>
              <a:rPr lang="en-GB" b="1" dirty="0"/>
              <a:t>Event environment characteristics</a:t>
            </a:r>
          </a:p>
        </p:txBody>
      </p:sp>
      <p:graphicFrame>
        <p:nvGraphicFramePr>
          <p:cNvPr id="4" name="Table Placeholder 3"/>
          <p:cNvGraphicFramePr>
            <a:graphicFrameLocks noGrp="1"/>
          </p:cNvGraphicFramePr>
          <p:nvPr>
            <p:ph type="tbl" sz="quarter" idx="11"/>
          </p:nvPr>
        </p:nvGraphicFramePr>
        <p:xfrm>
          <a:off x="613548" y="1747203"/>
          <a:ext cx="7988808" cy="3363594"/>
        </p:xfrm>
        <a:graphic>
          <a:graphicData uri="http://schemas.openxmlformats.org/drawingml/2006/table">
            <a:tbl>
              <a:tblPr firstRow="1" bandRow="1">
                <a:tableStyleId>{3B4B98B0-60AC-42C2-AFA5-B58CD77FA1E5}</a:tableStyleId>
              </a:tblPr>
              <a:tblGrid>
                <a:gridCol w="2562763">
                  <a:extLst>
                    <a:ext uri="{9D8B030D-6E8A-4147-A177-3AD203B41FA5}">
                      <a16:colId xmlns:a16="http://schemas.microsoft.com/office/drawing/2014/main" val="20000"/>
                    </a:ext>
                  </a:extLst>
                </a:gridCol>
                <a:gridCol w="5426045">
                  <a:extLst>
                    <a:ext uri="{9D8B030D-6E8A-4147-A177-3AD203B41FA5}">
                      <a16:colId xmlns:a16="http://schemas.microsoft.com/office/drawing/2014/main" val="20001"/>
                    </a:ext>
                  </a:extLst>
                </a:gridCol>
              </a:tblGrid>
              <a:tr h="1019271">
                <a:tc>
                  <a:txBody>
                    <a:bodyPr/>
                    <a:lstStyle/>
                    <a:p>
                      <a:r>
                        <a:rPr lang="en-GB" sz="1800" b="1" i="1" kern="1200" dirty="0">
                          <a:solidFill>
                            <a:schemeClr val="tx1"/>
                          </a:solidFill>
                          <a:effectLst/>
                          <a:latin typeface="+mn-lt"/>
                          <a:ea typeface="+mn-ea"/>
                          <a:cs typeface="+mn-cs"/>
                        </a:rPr>
                        <a:t>Nodes</a:t>
                      </a:r>
                      <a:endParaRPr lang="en-GB" sz="1200" b="0"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chemeClr val="tx1"/>
                          </a:solidFill>
                          <a:effectLst/>
                          <a:latin typeface="+mn-lt"/>
                          <a:ea typeface="+mn-ea"/>
                          <a:cs typeface="+mn-cs"/>
                        </a:rPr>
                        <a:t>Activity places, for example a central stage and entertainment area within a park; the event has multiple, easily located focal points</a:t>
                      </a:r>
                      <a:endParaRPr lang="en-GB" sz="1200" kern="1200" dirty="0">
                        <a:solidFill>
                          <a:schemeClr val="tx1"/>
                        </a:solidFill>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1019271">
                <a:tc>
                  <a:txBody>
                    <a:bodyPr/>
                    <a:lstStyle/>
                    <a:p>
                      <a:r>
                        <a:rPr lang="en-GB" sz="1800" b="1" i="1" kern="1200" dirty="0">
                          <a:solidFill>
                            <a:schemeClr val="tx1"/>
                          </a:solidFill>
                          <a:effectLst/>
                          <a:latin typeface="+mn-lt"/>
                          <a:ea typeface="+mn-ea"/>
                          <a:cs typeface="+mn-cs"/>
                        </a:rPr>
                        <a:t>Paths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Routes people follow, i.e. direction and flow within a venue has to be controlled; by uses clear signage and distinguishable edges and barriers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r h="1325052">
                <a:tc>
                  <a:txBody>
                    <a:bodyPr/>
                    <a:lstStyle/>
                    <a:p>
                      <a:r>
                        <a:rPr lang="en-GB" sz="1800" b="1" i="1" kern="1200" dirty="0">
                          <a:solidFill>
                            <a:schemeClr val="tx1"/>
                          </a:solidFill>
                          <a:effectLst/>
                          <a:latin typeface="+mn-lt"/>
                          <a:ea typeface="+mn-ea"/>
                          <a:cs typeface="+mn-cs"/>
                        </a:rPr>
                        <a:t>Landmarks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kern="1200" dirty="0">
                          <a:solidFill>
                            <a:schemeClr val="tx1"/>
                          </a:solidFill>
                          <a:effectLst/>
                          <a:latin typeface="+mn-lt"/>
                          <a:ea typeface="+mn-ea"/>
                          <a:cs typeface="+mn-cs"/>
                        </a:rPr>
                        <a:t>Shapes, signs or symbols that everyone can see and get their bearings from, i.e. every world fair or Olympic event builds a monument, usually in the centre of the park area</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44</a:t>
            </a:fld>
            <a:endParaRPr lang="en-US" sz="1200">
              <a:solidFill>
                <a:schemeClr val="bg1">
                  <a:lumMod val="65000"/>
                </a:schemeClr>
              </a:solidFill>
            </a:endParaRPr>
          </a:p>
        </p:txBody>
      </p:sp>
    </p:spTree>
    <p:extLst>
      <p:ext uri="{BB962C8B-B14F-4D97-AF65-F5344CB8AC3E}">
        <p14:creationId xmlns:p14="http://schemas.microsoft.com/office/powerpoint/2010/main" val="23181391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237925"/>
            <a:ext cx="8229600" cy="962977"/>
          </a:xfrm>
        </p:spPr>
        <p:txBody>
          <a:bodyPr/>
          <a:lstStyle/>
          <a:p>
            <a:r>
              <a:rPr lang="en-GB" b="1" dirty="0"/>
              <a:t>Event environment characteristics</a:t>
            </a:r>
          </a:p>
        </p:txBody>
      </p:sp>
      <p:graphicFrame>
        <p:nvGraphicFramePr>
          <p:cNvPr id="4" name="Table Placeholder 3"/>
          <p:cNvGraphicFramePr>
            <a:graphicFrameLocks noGrp="1"/>
          </p:cNvGraphicFramePr>
          <p:nvPr>
            <p:ph type="tbl" sz="quarter" idx="11"/>
          </p:nvPr>
        </p:nvGraphicFramePr>
        <p:xfrm>
          <a:off x="489204" y="2252916"/>
          <a:ext cx="8165592" cy="2352104"/>
        </p:xfrm>
        <a:graphic>
          <a:graphicData uri="http://schemas.openxmlformats.org/drawingml/2006/table">
            <a:tbl>
              <a:tblPr firstRow="1" bandRow="1">
                <a:tableStyleId>{3B4B98B0-60AC-42C2-AFA5-B58CD77FA1E5}</a:tableStyleId>
              </a:tblPr>
              <a:tblGrid>
                <a:gridCol w="2619474">
                  <a:extLst>
                    <a:ext uri="{9D8B030D-6E8A-4147-A177-3AD203B41FA5}">
                      <a16:colId xmlns:a16="http://schemas.microsoft.com/office/drawing/2014/main" val="20000"/>
                    </a:ext>
                  </a:extLst>
                </a:gridCol>
                <a:gridCol w="5546118">
                  <a:extLst>
                    <a:ext uri="{9D8B030D-6E8A-4147-A177-3AD203B41FA5}">
                      <a16:colId xmlns:a16="http://schemas.microsoft.com/office/drawing/2014/main" val="20001"/>
                    </a:ext>
                  </a:extLst>
                </a:gridCol>
              </a:tblGrid>
              <a:tr h="840247">
                <a:tc>
                  <a:txBody>
                    <a:bodyPr/>
                    <a:lstStyle/>
                    <a:p>
                      <a:pPr marL="0" indent="0">
                        <a:buFont typeface="Arial" panose="020B0604020202020204" pitchFamily="34" charset="0"/>
                        <a:buNone/>
                      </a:pPr>
                      <a:r>
                        <a:rPr lang="en-GB" sz="1800" b="1" i="1" kern="1200" dirty="0">
                          <a:solidFill>
                            <a:schemeClr val="tx1"/>
                          </a:solidFill>
                          <a:effectLst/>
                          <a:latin typeface="+mn-lt"/>
                          <a:ea typeface="+mn-ea"/>
                          <a:cs typeface="+mn-cs"/>
                        </a:rPr>
                        <a:t>Districts</a:t>
                      </a: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chemeClr val="tx1"/>
                          </a:solidFill>
                          <a:effectLst/>
                          <a:latin typeface="+mn-lt"/>
                          <a:ea typeface="+mn-ea"/>
                          <a:cs typeface="+mn-cs"/>
                        </a:rPr>
                        <a:t>Neighbourhoods, shopping centres and other themed areas or areas where compatible activities are grouped together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r h="969590">
                <a:tc>
                  <a:txBody>
                    <a:bodyPr/>
                    <a:lstStyle/>
                    <a:p>
                      <a:r>
                        <a:rPr lang="en-GB" sz="1800" b="1" i="1" kern="1200" dirty="0">
                          <a:solidFill>
                            <a:schemeClr val="tx1"/>
                          </a:solidFill>
                          <a:effectLst/>
                          <a:latin typeface="+mn-lt"/>
                          <a:ea typeface="+mn-ea"/>
                          <a:cs typeface="+mn-cs"/>
                        </a:rPr>
                        <a:t>Edges</a:t>
                      </a:r>
                      <a:endParaRPr lang="en-GB" sz="1200" b="1" i="1" kern="1200" dirty="0">
                        <a:solidFill>
                          <a:schemeClr val="tx1"/>
                        </a:solidFill>
                        <a:effectLst/>
                        <a:latin typeface="+mn-lt"/>
                        <a:ea typeface="+mn-ea"/>
                        <a:cs typeface="+mn-cs"/>
                      </a:endParaRPr>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marL="0" marR="0" lvl="0" indent="0" algn="just" defTabSz="914400" rtl="0" eaLnBrk="1" fontAlgn="auto" latinLnBrk="0" hangingPunct="1">
                        <a:lnSpc>
                          <a:spcPct val="115000"/>
                        </a:lnSpc>
                        <a:spcBef>
                          <a:spcPts val="0"/>
                        </a:spcBef>
                        <a:spcAft>
                          <a:spcPts val="1000"/>
                        </a:spcAft>
                        <a:buClrTx/>
                        <a:buSzTx/>
                        <a:buFontTx/>
                        <a:buNone/>
                        <a:tabLst/>
                        <a:defRPr/>
                      </a:pPr>
                      <a:r>
                        <a:rPr lang="en-GB" sz="1800" kern="1200" dirty="0">
                          <a:solidFill>
                            <a:schemeClr val="tx1"/>
                          </a:solidFill>
                          <a:effectLst/>
                          <a:latin typeface="+mn-lt"/>
                          <a:ea typeface="+mn-ea"/>
                          <a:cs typeface="+mn-cs"/>
                        </a:rPr>
                        <a:t>Perpetual or real barriers between districts that helps people to recognise where they are in relation to other districts</a:t>
                      </a:r>
                    </a:p>
                    <a:p>
                      <a:pPr algn="just">
                        <a:lnSpc>
                          <a:spcPct val="115000"/>
                        </a:lnSpc>
                        <a:spcAft>
                          <a:spcPts val="10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Slide Number Placeholder 5"/>
          <p:cNvSpPr txBox="1">
            <a:spLocks/>
          </p:cNvSpPr>
          <p:nvPr/>
        </p:nvSpPr>
        <p:spPr>
          <a:xfrm>
            <a:off x="6457950" y="6401321"/>
            <a:ext cx="2057400" cy="365125"/>
          </a:xfrm>
          <a:prstGeom prst="rect">
            <a:avLst/>
          </a:prstGeom>
        </p:spPr>
        <p:txBody>
          <a:bodyPr/>
          <a:ls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a:lstStyle>
          <a:p>
            <a:pPr algn="r"/>
            <a:fld id="{C439CF85-8457-400C-A4F9-DC61A400AE11}" type="slidenum">
              <a:rPr lang="en-US" sz="1200" smtClean="0">
                <a:solidFill>
                  <a:schemeClr val="bg1">
                    <a:lumMod val="65000"/>
                  </a:schemeClr>
                </a:solidFill>
              </a:rPr>
              <a:pPr algn="r"/>
              <a:t>45</a:t>
            </a:fld>
            <a:endParaRPr lang="en-US" sz="1200">
              <a:solidFill>
                <a:schemeClr val="bg1">
                  <a:lumMod val="65000"/>
                </a:schemeClr>
              </a:solidFill>
            </a:endParaRPr>
          </a:p>
        </p:txBody>
      </p:sp>
    </p:spTree>
    <p:extLst>
      <p:ext uri="{BB962C8B-B14F-4D97-AF65-F5344CB8AC3E}">
        <p14:creationId xmlns:p14="http://schemas.microsoft.com/office/powerpoint/2010/main" val="11988395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D972A-65D8-47D1-AFFD-D759E4D7AF41}"/>
              </a:ext>
            </a:extLst>
          </p:cNvPr>
          <p:cNvSpPr>
            <a:spLocks noGrp="1"/>
          </p:cNvSpPr>
          <p:nvPr>
            <p:ph type="title"/>
          </p:nvPr>
        </p:nvSpPr>
        <p:spPr/>
        <p:txBody>
          <a:bodyPr/>
          <a:lstStyle/>
          <a:p>
            <a:pPr algn="l"/>
            <a:r>
              <a:rPr lang="en-GB" b="1" dirty="0"/>
              <a:t>Production design</a:t>
            </a:r>
          </a:p>
        </p:txBody>
      </p:sp>
      <p:sp>
        <p:nvSpPr>
          <p:cNvPr id="3" name="Content Placeholder 2">
            <a:extLst>
              <a:ext uri="{FF2B5EF4-FFF2-40B4-BE49-F238E27FC236}">
                <a16:creationId xmlns:a16="http://schemas.microsoft.com/office/drawing/2014/main" id="{2C3171C5-4A8E-4AB6-8C5C-7A7432BC4C2C}"/>
              </a:ext>
            </a:extLst>
          </p:cNvPr>
          <p:cNvSpPr>
            <a:spLocks noGrp="1"/>
          </p:cNvSpPr>
          <p:nvPr>
            <p:ph idx="1"/>
          </p:nvPr>
        </p:nvSpPr>
        <p:spPr>
          <a:xfrm>
            <a:off x="457200" y="1268760"/>
            <a:ext cx="8155586" cy="4560294"/>
          </a:xfrm>
        </p:spPr>
        <p:txBody>
          <a:bodyPr>
            <a:normAutofit fontScale="77500" lnSpcReduction="20000"/>
          </a:bodyPr>
          <a:lstStyle/>
          <a:p>
            <a:pPr>
              <a:lnSpc>
                <a:spcPct val="110000"/>
              </a:lnSpc>
            </a:pPr>
            <a:r>
              <a:rPr lang="en-GB" dirty="0"/>
              <a:t>This is an area where the event borrows from theatre and performance. ‘</a:t>
            </a:r>
            <a:r>
              <a:rPr lang="en-GB" i="1" dirty="0"/>
              <a:t>The design produces spectacle and show, for example… production of multiple settings within an environment, or a stage design’</a:t>
            </a:r>
            <a:r>
              <a:rPr lang="en-GB" dirty="0"/>
              <a:t> (</a:t>
            </a:r>
            <a:r>
              <a:rPr lang="en-GB" dirty="0" err="1"/>
              <a:t>Berridge</a:t>
            </a:r>
            <a:r>
              <a:rPr lang="en-GB" dirty="0"/>
              <a:t>, 2010: 186) </a:t>
            </a:r>
          </a:p>
          <a:p>
            <a:pPr marL="0" indent="0">
              <a:lnSpc>
                <a:spcPct val="110000"/>
              </a:lnSpc>
              <a:buNone/>
            </a:pPr>
            <a:endParaRPr lang="en-GB" dirty="0"/>
          </a:p>
          <a:p>
            <a:pPr>
              <a:lnSpc>
                <a:spcPct val="110000"/>
              </a:lnSpc>
            </a:pPr>
            <a:r>
              <a:rPr lang="en-GB" dirty="0"/>
              <a:t>As previously explored earlier in this chapter, production is an essential part of design and it is possible to detect very clear links between live events and the theatre, through the production of multiple settings within stage or set design. Production design requires expertise, with designers or a creative team who have the necessary skills to plan and plot the technical requirements, content and programme of any event</a:t>
            </a:r>
          </a:p>
        </p:txBody>
      </p:sp>
    </p:spTree>
    <p:extLst>
      <p:ext uri="{BB962C8B-B14F-4D97-AF65-F5344CB8AC3E}">
        <p14:creationId xmlns:p14="http://schemas.microsoft.com/office/powerpoint/2010/main" val="20141730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D4D69-BB7F-49FD-A2DE-8D45B3CF9177}"/>
              </a:ext>
            </a:extLst>
          </p:cNvPr>
          <p:cNvSpPr>
            <a:spLocks noGrp="1"/>
          </p:cNvSpPr>
          <p:nvPr>
            <p:ph type="title"/>
          </p:nvPr>
        </p:nvSpPr>
        <p:spPr/>
        <p:txBody>
          <a:bodyPr/>
          <a:lstStyle/>
          <a:p>
            <a:pPr algn="l"/>
            <a:r>
              <a:rPr lang="en-GB" b="1" dirty="0"/>
              <a:t>Entertainment design</a:t>
            </a:r>
          </a:p>
        </p:txBody>
      </p:sp>
      <p:sp>
        <p:nvSpPr>
          <p:cNvPr id="3" name="Content Placeholder 2">
            <a:extLst>
              <a:ext uri="{FF2B5EF4-FFF2-40B4-BE49-F238E27FC236}">
                <a16:creationId xmlns:a16="http://schemas.microsoft.com/office/drawing/2014/main" id="{88A9CFC6-2042-4CC5-8882-E1B116D106EE}"/>
              </a:ext>
            </a:extLst>
          </p:cNvPr>
          <p:cNvSpPr>
            <a:spLocks noGrp="1"/>
          </p:cNvSpPr>
          <p:nvPr>
            <p:ph idx="1"/>
          </p:nvPr>
        </p:nvSpPr>
        <p:spPr/>
        <p:txBody>
          <a:bodyPr>
            <a:normAutofit/>
          </a:bodyPr>
          <a:lstStyle/>
          <a:p>
            <a:r>
              <a:rPr lang="en-ZA" dirty="0"/>
              <a:t>Can be varied, often depending on budget, the purpose of the event and the specific target audience</a:t>
            </a:r>
          </a:p>
          <a:p>
            <a:r>
              <a:rPr lang="en-ZA" dirty="0"/>
              <a:t>A cocktail reception may require a simple string quartet but a music festival would require something more technological and innovative</a:t>
            </a:r>
          </a:p>
          <a:p>
            <a:r>
              <a:rPr lang="en-ZA" dirty="0"/>
              <a:t>Choose acts or performances that are appropriate for the audience, the tone or theme of the event and the practicalities of the venue itself</a:t>
            </a:r>
          </a:p>
        </p:txBody>
      </p:sp>
    </p:spTree>
    <p:extLst>
      <p:ext uri="{BB962C8B-B14F-4D97-AF65-F5344CB8AC3E}">
        <p14:creationId xmlns:p14="http://schemas.microsoft.com/office/powerpoint/2010/main" val="37020169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D4D69-BB7F-49FD-A2DE-8D45B3CF9177}"/>
              </a:ext>
            </a:extLst>
          </p:cNvPr>
          <p:cNvSpPr>
            <a:spLocks noGrp="1"/>
          </p:cNvSpPr>
          <p:nvPr>
            <p:ph type="title"/>
          </p:nvPr>
        </p:nvSpPr>
        <p:spPr/>
        <p:txBody>
          <a:bodyPr/>
          <a:lstStyle/>
          <a:p>
            <a:pPr algn="l"/>
            <a:r>
              <a:rPr lang="en-GB" b="1" dirty="0"/>
              <a:t>Entertainment design</a:t>
            </a:r>
          </a:p>
        </p:txBody>
      </p:sp>
      <p:sp>
        <p:nvSpPr>
          <p:cNvPr id="3" name="Content Placeholder 2">
            <a:extLst>
              <a:ext uri="{FF2B5EF4-FFF2-40B4-BE49-F238E27FC236}">
                <a16:creationId xmlns:a16="http://schemas.microsoft.com/office/drawing/2014/main" id="{88A9CFC6-2042-4CC5-8882-E1B116D106EE}"/>
              </a:ext>
            </a:extLst>
          </p:cNvPr>
          <p:cNvSpPr>
            <a:spLocks noGrp="1"/>
          </p:cNvSpPr>
          <p:nvPr>
            <p:ph idx="1"/>
          </p:nvPr>
        </p:nvSpPr>
        <p:spPr>
          <a:xfrm>
            <a:off x="539552" y="1124744"/>
            <a:ext cx="8229600" cy="3917032"/>
          </a:xfrm>
        </p:spPr>
        <p:txBody>
          <a:bodyPr>
            <a:normAutofit/>
          </a:bodyPr>
          <a:lstStyle/>
          <a:p>
            <a:r>
              <a:rPr lang="en-ZA" dirty="0"/>
              <a:t>The key factor is to involve the audience with the event, using entertainment to create memory points around the messaging</a:t>
            </a:r>
            <a:r>
              <a:rPr lang="en-GB" dirty="0"/>
              <a:t> </a:t>
            </a:r>
          </a:p>
          <a:p>
            <a:pPr marL="0" indent="0">
              <a:buNone/>
            </a:pPr>
            <a:endParaRPr lang="en-GB" dirty="0"/>
          </a:p>
          <a:p>
            <a:r>
              <a:rPr lang="en-GB" dirty="0"/>
              <a:t>This can be formal or informal, and can be linked to an element of surprise for the guests</a:t>
            </a:r>
          </a:p>
        </p:txBody>
      </p:sp>
    </p:spTree>
    <p:extLst>
      <p:ext uri="{BB962C8B-B14F-4D97-AF65-F5344CB8AC3E}">
        <p14:creationId xmlns:p14="http://schemas.microsoft.com/office/powerpoint/2010/main" val="21708684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5B00D-B4CE-44A9-BCF5-F117A3562241}"/>
              </a:ext>
            </a:extLst>
          </p:cNvPr>
          <p:cNvSpPr>
            <a:spLocks noGrp="1"/>
          </p:cNvSpPr>
          <p:nvPr>
            <p:ph type="title"/>
          </p:nvPr>
        </p:nvSpPr>
        <p:spPr/>
        <p:txBody>
          <a:bodyPr>
            <a:normAutofit/>
          </a:bodyPr>
          <a:lstStyle/>
          <a:p>
            <a:pPr algn="l"/>
            <a:r>
              <a:rPr lang="en-GB" b="1" dirty="0"/>
              <a:t>Ambiance and interactive entertainment</a:t>
            </a:r>
          </a:p>
        </p:txBody>
      </p:sp>
      <p:sp>
        <p:nvSpPr>
          <p:cNvPr id="3" name="Content Placeholder 2">
            <a:extLst>
              <a:ext uri="{FF2B5EF4-FFF2-40B4-BE49-F238E27FC236}">
                <a16:creationId xmlns:a16="http://schemas.microsoft.com/office/drawing/2014/main" id="{14D500D4-A365-49FA-9FA0-B08E84D86A93}"/>
              </a:ext>
            </a:extLst>
          </p:cNvPr>
          <p:cNvSpPr>
            <a:spLocks noGrp="1"/>
          </p:cNvSpPr>
          <p:nvPr>
            <p:ph idx="1"/>
          </p:nvPr>
        </p:nvSpPr>
        <p:spPr/>
        <p:txBody>
          <a:bodyPr>
            <a:normAutofit/>
          </a:bodyPr>
          <a:lstStyle/>
          <a:p>
            <a:r>
              <a:rPr lang="en-GB" dirty="0"/>
              <a:t>Ambiance entertainment:</a:t>
            </a:r>
          </a:p>
          <a:p>
            <a:pPr lvl="1"/>
            <a:r>
              <a:rPr lang="en-GB" i="1" dirty="0"/>
              <a:t>Provides atmosphere</a:t>
            </a:r>
          </a:p>
          <a:p>
            <a:pPr lvl="1"/>
            <a:r>
              <a:rPr lang="en-GB" i="1" dirty="0"/>
              <a:t>Mood-making</a:t>
            </a:r>
          </a:p>
          <a:p>
            <a:pPr lvl="1"/>
            <a:r>
              <a:rPr lang="en-GB" i="1" dirty="0"/>
              <a:t>Sets the stage for the event </a:t>
            </a:r>
          </a:p>
          <a:p>
            <a:r>
              <a:rPr lang="en-GB" dirty="0"/>
              <a:t>Interactive entertainment</a:t>
            </a:r>
          </a:p>
          <a:p>
            <a:pPr lvl="1"/>
            <a:r>
              <a:rPr lang="en-GB" i="1" dirty="0"/>
              <a:t>Actively and passively engaged</a:t>
            </a:r>
          </a:p>
          <a:p>
            <a:pPr lvl="1"/>
            <a:r>
              <a:rPr lang="en-GB" i="1" dirty="0"/>
              <a:t>Memory-making</a:t>
            </a:r>
          </a:p>
          <a:p>
            <a:pPr lvl="1"/>
            <a:r>
              <a:rPr lang="en-GB" i="1" dirty="0"/>
              <a:t>Emotional take-away </a:t>
            </a:r>
          </a:p>
        </p:txBody>
      </p:sp>
    </p:spTree>
    <p:extLst>
      <p:ext uri="{BB962C8B-B14F-4D97-AF65-F5344CB8AC3E}">
        <p14:creationId xmlns:p14="http://schemas.microsoft.com/office/powerpoint/2010/main" val="37556174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8BF2A-BB7A-4E52-87C5-BC28999CA0A2}"/>
              </a:ext>
            </a:extLst>
          </p:cNvPr>
          <p:cNvSpPr>
            <a:spLocks noGrp="1"/>
          </p:cNvSpPr>
          <p:nvPr>
            <p:ph type="title"/>
          </p:nvPr>
        </p:nvSpPr>
        <p:spPr/>
        <p:txBody>
          <a:bodyPr/>
          <a:lstStyle/>
          <a:p>
            <a:pPr algn="l"/>
            <a:r>
              <a:rPr lang="en-GB" b="1" dirty="0"/>
              <a:t>Catering design</a:t>
            </a:r>
          </a:p>
        </p:txBody>
      </p:sp>
      <p:sp>
        <p:nvSpPr>
          <p:cNvPr id="3" name="Content Placeholder 2">
            <a:extLst>
              <a:ext uri="{FF2B5EF4-FFF2-40B4-BE49-F238E27FC236}">
                <a16:creationId xmlns:a16="http://schemas.microsoft.com/office/drawing/2014/main" id="{28E7689A-338E-4AB8-AA5E-5ED0B95BC16C}"/>
              </a:ext>
            </a:extLst>
          </p:cNvPr>
          <p:cNvSpPr>
            <a:spLocks noGrp="1"/>
          </p:cNvSpPr>
          <p:nvPr>
            <p:ph idx="1"/>
          </p:nvPr>
        </p:nvSpPr>
        <p:spPr/>
        <p:txBody>
          <a:bodyPr>
            <a:normAutofit/>
          </a:bodyPr>
          <a:lstStyle/>
          <a:p>
            <a:r>
              <a:rPr lang="en-GB" dirty="0"/>
              <a:t>The design of the catering is an important part of event design. The artistic interpretation and expression make up the experiential dimension; to create the experience</a:t>
            </a:r>
          </a:p>
          <a:p>
            <a:r>
              <a:rPr lang="en-GB" dirty="0"/>
              <a:t>A poor dining experience will detract hugely from the positive memories of the occasion </a:t>
            </a:r>
          </a:p>
        </p:txBody>
      </p:sp>
    </p:spTree>
    <p:extLst>
      <p:ext uri="{BB962C8B-B14F-4D97-AF65-F5344CB8AC3E}">
        <p14:creationId xmlns:p14="http://schemas.microsoft.com/office/powerpoint/2010/main" val="31043906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8BF2A-BB7A-4E52-87C5-BC28999CA0A2}"/>
              </a:ext>
            </a:extLst>
          </p:cNvPr>
          <p:cNvSpPr>
            <a:spLocks noGrp="1"/>
          </p:cNvSpPr>
          <p:nvPr>
            <p:ph type="title"/>
          </p:nvPr>
        </p:nvSpPr>
        <p:spPr/>
        <p:txBody>
          <a:bodyPr/>
          <a:lstStyle/>
          <a:p>
            <a:pPr algn="l"/>
            <a:r>
              <a:rPr lang="en-GB" b="1" dirty="0"/>
              <a:t>Catering design</a:t>
            </a:r>
          </a:p>
        </p:txBody>
      </p:sp>
      <p:sp>
        <p:nvSpPr>
          <p:cNvPr id="3" name="Content Placeholder 2">
            <a:extLst>
              <a:ext uri="{FF2B5EF4-FFF2-40B4-BE49-F238E27FC236}">
                <a16:creationId xmlns:a16="http://schemas.microsoft.com/office/drawing/2014/main" id="{28E7689A-338E-4AB8-AA5E-5ED0B95BC16C}"/>
              </a:ext>
            </a:extLst>
          </p:cNvPr>
          <p:cNvSpPr>
            <a:spLocks noGrp="1"/>
          </p:cNvSpPr>
          <p:nvPr>
            <p:ph idx="1"/>
          </p:nvPr>
        </p:nvSpPr>
        <p:spPr/>
        <p:txBody>
          <a:bodyPr>
            <a:normAutofit fontScale="92500" lnSpcReduction="10000"/>
          </a:bodyPr>
          <a:lstStyle/>
          <a:p>
            <a:r>
              <a:rPr lang="en-GB" dirty="0"/>
              <a:t>It takes skill not only to create menus and assemble the food dishes, but to devise a food concept that is going to sell the event well</a:t>
            </a:r>
          </a:p>
          <a:p>
            <a:pPr marL="0" indent="0">
              <a:buNone/>
            </a:pPr>
            <a:endParaRPr lang="en-GB" dirty="0"/>
          </a:p>
          <a:p>
            <a:r>
              <a:rPr lang="en-GB" dirty="0"/>
              <a:t>Food and beverages are nearly always present at events, as they are often associated with celebration and ceremony. The production and service of food allows for creativity, as it engages all the senses, i.e. scent aroma, taste and sight. Examples where design can be a prominent feature include food stations, edible centrepieces, menus, dessert shapes, drink mixes and cocktails</a:t>
            </a:r>
          </a:p>
        </p:txBody>
      </p:sp>
    </p:spTree>
    <p:extLst>
      <p:ext uri="{BB962C8B-B14F-4D97-AF65-F5344CB8AC3E}">
        <p14:creationId xmlns:p14="http://schemas.microsoft.com/office/powerpoint/2010/main" val="35371417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3699-2661-4BF0-9F4E-A6E7BACD270F}"/>
              </a:ext>
            </a:extLst>
          </p:cNvPr>
          <p:cNvSpPr>
            <a:spLocks noGrp="1"/>
          </p:cNvSpPr>
          <p:nvPr>
            <p:ph type="title"/>
          </p:nvPr>
        </p:nvSpPr>
        <p:spPr/>
        <p:txBody>
          <a:bodyPr/>
          <a:lstStyle/>
          <a:p>
            <a:pPr algn="l"/>
            <a:r>
              <a:rPr lang="en-GB" b="1" dirty="0"/>
              <a:t>The event experience</a:t>
            </a:r>
          </a:p>
        </p:txBody>
      </p:sp>
      <p:sp>
        <p:nvSpPr>
          <p:cNvPr id="3" name="Content Placeholder 2">
            <a:extLst>
              <a:ext uri="{FF2B5EF4-FFF2-40B4-BE49-F238E27FC236}">
                <a16:creationId xmlns:a16="http://schemas.microsoft.com/office/drawing/2014/main" id="{E54BFFBC-5710-41AC-84EA-7F97F1E6A384}"/>
              </a:ext>
            </a:extLst>
          </p:cNvPr>
          <p:cNvSpPr>
            <a:spLocks noGrp="1"/>
          </p:cNvSpPr>
          <p:nvPr>
            <p:ph idx="1"/>
          </p:nvPr>
        </p:nvSpPr>
        <p:spPr>
          <a:xfrm>
            <a:off x="628650" y="1412776"/>
            <a:ext cx="7886700" cy="4351338"/>
          </a:xfrm>
        </p:spPr>
        <p:txBody>
          <a:bodyPr>
            <a:normAutofit fontScale="92500" lnSpcReduction="20000"/>
          </a:bodyPr>
          <a:lstStyle/>
          <a:p>
            <a:r>
              <a:rPr lang="en-ZA" dirty="0"/>
              <a:t>Event designers aim to create an experience, where the audience will become </a:t>
            </a:r>
            <a:r>
              <a:rPr lang="en-GB" dirty="0"/>
              <a:t>physically, mentally, emotionally, socially and/or spiritually engaged</a:t>
            </a:r>
          </a:p>
          <a:p>
            <a:pPr marL="0" indent="0">
              <a:buNone/>
            </a:pPr>
            <a:endParaRPr lang="en-GB" dirty="0"/>
          </a:p>
          <a:p>
            <a:r>
              <a:rPr lang="en-GB" dirty="0"/>
              <a:t>Getz (2012) discusses two dimensions of experience: conative, influencing behaviour and physical activities; and affective, focusing on feelings, preferences and personal values</a:t>
            </a:r>
          </a:p>
          <a:p>
            <a:pPr marL="0" indent="0">
              <a:buNone/>
            </a:pPr>
            <a:endParaRPr lang="en-GB" dirty="0"/>
          </a:p>
          <a:p>
            <a:r>
              <a:rPr lang="en-GB" dirty="0"/>
              <a:t>Research indicates that delegates and spectators become more engaged in an event when they participate in it, becoming active, rather than passive spectators</a:t>
            </a:r>
          </a:p>
        </p:txBody>
      </p:sp>
    </p:spTree>
    <p:extLst>
      <p:ext uri="{BB962C8B-B14F-4D97-AF65-F5344CB8AC3E}">
        <p14:creationId xmlns:p14="http://schemas.microsoft.com/office/powerpoint/2010/main" val="19507276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3699-2661-4BF0-9F4E-A6E7BACD270F}"/>
              </a:ext>
            </a:extLst>
          </p:cNvPr>
          <p:cNvSpPr>
            <a:spLocks noGrp="1"/>
          </p:cNvSpPr>
          <p:nvPr>
            <p:ph type="title"/>
          </p:nvPr>
        </p:nvSpPr>
        <p:spPr/>
        <p:txBody>
          <a:bodyPr/>
          <a:lstStyle/>
          <a:p>
            <a:pPr algn="l"/>
            <a:r>
              <a:rPr lang="en-GB" b="1" dirty="0"/>
              <a:t>The event experience</a:t>
            </a:r>
          </a:p>
        </p:txBody>
      </p:sp>
      <p:sp>
        <p:nvSpPr>
          <p:cNvPr id="3" name="Content Placeholder 2">
            <a:extLst>
              <a:ext uri="{FF2B5EF4-FFF2-40B4-BE49-F238E27FC236}">
                <a16:creationId xmlns:a16="http://schemas.microsoft.com/office/drawing/2014/main" id="{E54BFFBC-5710-41AC-84EA-7F97F1E6A384}"/>
              </a:ext>
            </a:extLst>
          </p:cNvPr>
          <p:cNvSpPr>
            <a:spLocks noGrp="1"/>
          </p:cNvSpPr>
          <p:nvPr>
            <p:ph idx="1"/>
          </p:nvPr>
        </p:nvSpPr>
        <p:spPr/>
        <p:txBody>
          <a:bodyPr>
            <a:normAutofit/>
          </a:bodyPr>
          <a:lstStyle/>
          <a:p>
            <a:r>
              <a:rPr lang="en-GB" dirty="0"/>
              <a:t>If successfully crafted is powerful enough to make a change in the audience’s skill, memory or emotions, or what is often termed a transformative experience</a:t>
            </a:r>
          </a:p>
          <a:p>
            <a:pPr marL="0" indent="0">
              <a:buNone/>
            </a:pPr>
            <a:endParaRPr lang="en-GB" dirty="0"/>
          </a:p>
          <a:p>
            <a:r>
              <a:rPr lang="en-GB" dirty="0"/>
              <a:t>By creating a `wow factor’ for the audience, events can create memorable, or event life-changing experiences</a:t>
            </a:r>
          </a:p>
        </p:txBody>
      </p:sp>
    </p:spTree>
    <p:extLst>
      <p:ext uri="{BB962C8B-B14F-4D97-AF65-F5344CB8AC3E}">
        <p14:creationId xmlns:p14="http://schemas.microsoft.com/office/powerpoint/2010/main" val="23304973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8DDFA-80E1-4564-9252-86BBD5D2E406}"/>
              </a:ext>
            </a:extLst>
          </p:cNvPr>
          <p:cNvSpPr>
            <a:spLocks noGrp="1"/>
          </p:cNvSpPr>
          <p:nvPr>
            <p:ph type="title"/>
          </p:nvPr>
        </p:nvSpPr>
        <p:spPr>
          <a:xfrm>
            <a:off x="323528" y="202072"/>
            <a:ext cx="8229600" cy="1143000"/>
          </a:xfrm>
        </p:spPr>
        <p:txBody>
          <a:bodyPr/>
          <a:lstStyle/>
          <a:p>
            <a:pPr algn="l"/>
            <a:r>
              <a:rPr lang="en-GB" b="1" dirty="0"/>
              <a:t>3 Levels of event experience</a:t>
            </a:r>
          </a:p>
        </p:txBody>
      </p:sp>
      <p:sp>
        <p:nvSpPr>
          <p:cNvPr id="3" name="Content Placeholder 2">
            <a:extLst>
              <a:ext uri="{FF2B5EF4-FFF2-40B4-BE49-F238E27FC236}">
                <a16:creationId xmlns:a16="http://schemas.microsoft.com/office/drawing/2014/main" id="{126729E5-E99F-4F71-B0E9-94090A17DAFA}"/>
              </a:ext>
            </a:extLst>
          </p:cNvPr>
          <p:cNvSpPr>
            <a:spLocks noGrp="1"/>
          </p:cNvSpPr>
          <p:nvPr>
            <p:ph idx="1"/>
          </p:nvPr>
        </p:nvSpPr>
        <p:spPr>
          <a:xfrm>
            <a:off x="427522" y="1370643"/>
            <a:ext cx="8125606" cy="4152952"/>
          </a:xfrm>
        </p:spPr>
        <p:txBody>
          <a:bodyPr>
            <a:normAutofit/>
          </a:bodyPr>
          <a:lstStyle/>
          <a:p>
            <a:r>
              <a:rPr lang="en-GB" dirty="0"/>
              <a:t>The three levels of experience have been identified by Hover and Van </a:t>
            </a:r>
            <a:r>
              <a:rPr lang="en-GB" dirty="0" err="1"/>
              <a:t>Mierlo</a:t>
            </a:r>
            <a:r>
              <a:rPr lang="en-GB" dirty="0"/>
              <a:t>, (2006), and adapted from an Experience model by van </a:t>
            </a:r>
            <a:r>
              <a:rPr lang="en-GB" dirty="0" err="1"/>
              <a:t>Gool</a:t>
            </a:r>
            <a:r>
              <a:rPr lang="en-GB" dirty="0"/>
              <a:t> and van </a:t>
            </a:r>
            <a:r>
              <a:rPr lang="en-GB" dirty="0" err="1"/>
              <a:t>Wingaarden</a:t>
            </a:r>
            <a:r>
              <a:rPr lang="en-GB" dirty="0"/>
              <a:t>, (2005) :</a:t>
            </a:r>
          </a:p>
          <a:p>
            <a:pPr lvl="1"/>
            <a:r>
              <a:rPr lang="en-GB" i="1" dirty="0"/>
              <a:t>Basal Experiences </a:t>
            </a:r>
            <a:r>
              <a:rPr lang="en-GB" dirty="0"/>
              <a:t>– an emotional reaction to a stimulus, but with insufficient impact to stay long in one’s memory</a:t>
            </a:r>
          </a:p>
          <a:p>
            <a:pPr lvl="1"/>
            <a:r>
              <a:rPr lang="en-GB" i="1" dirty="0"/>
              <a:t>Memorable Experiences </a:t>
            </a:r>
            <a:r>
              <a:rPr lang="en-GB" dirty="0"/>
              <a:t>– the emotion created can be recalled at a later time</a:t>
            </a:r>
          </a:p>
          <a:p>
            <a:pPr lvl="1"/>
            <a:r>
              <a:rPr lang="en-GB" i="1" dirty="0"/>
              <a:t>Transforming Experiences </a:t>
            </a:r>
            <a:r>
              <a:rPr lang="en-GB" dirty="0"/>
              <a:t>– these emotions result in durable changes on an attitudinal or behavioural level</a:t>
            </a:r>
          </a:p>
        </p:txBody>
      </p:sp>
    </p:spTree>
    <p:extLst>
      <p:ext uri="{BB962C8B-B14F-4D97-AF65-F5344CB8AC3E}">
        <p14:creationId xmlns:p14="http://schemas.microsoft.com/office/powerpoint/2010/main" val="34040253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4A319-A28C-48BE-BC26-C18B97EE99FD}"/>
              </a:ext>
            </a:extLst>
          </p:cNvPr>
          <p:cNvSpPr>
            <a:spLocks noGrp="1"/>
          </p:cNvSpPr>
          <p:nvPr>
            <p:ph type="title"/>
          </p:nvPr>
        </p:nvSpPr>
        <p:spPr/>
        <p:txBody>
          <a:bodyPr>
            <a:normAutofit/>
          </a:bodyPr>
          <a:lstStyle/>
          <a:p>
            <a:pPr algn="l"/>
            <a:r>
              <a:rPr lang="en-GB" b="1" dirty="0"/>
              <a:t>Crafting an unforgettable event experience in 12 simple steps</a:t>
            </a:r>
          </a:p>
        </p:txBody>
      </p:sp>
      <p:sp>
        <p:nvSpPr>
          <p:cNvPr id="3" name="Content Placeholder 2">
            <a:extLst>
              <a:ext uri="{FF2B5EF4-FFF2-40B4-BE49-F238E27FC236}">
                <a16:creationId xmlns:a16="http://schemas.microsoft.com/office/drawing/2014/main" id="{3B2A9996-33B9-4BA0-B185-F5EE8B1BCD84}"/>
              </a:ext>
            </a:extLst>
          </p:cNvPr>
          <p:cNvSpPr>
            <a:spLocks noGrp="1"/>
          </p:cNvSpPr>
          <p:nvPr>
            <p:ph idx="1"/>
          </p:nvPr>
        </p:nvSpPr>
        <p:spPr/>
        <p:txBody>
          <a:bodyPr>
            <a:noAutofit/>
          </a:bodyPr>
          <a:lstStyle/>
          <a:p>
            <a:pPr marL="514350" indent="-514350">
              <a:buFont typeface="+mj-lt"/>
              <a:buAutoNum type="arabicPeriod"/>
            </a:pPr>
            <a:r>
              <a:rPr lang="en-GB" sz="2600" dirty="0"/>
              <a:t>Put the attendees first</a:t>
            </a:r>
          </a:p>
          <a:p>
            <a:pPr marL="514350" indent="-514350">
              <a:buFont typeface="+mj-lt"/>
              <a:buAutoNum type="arabicPeriod"/>
            </a:pPr>
            <a:r>
              <a:rPr lang="en-GB" sz="2600" dirty="0"/>
              <a:t>Pay attention to all five senses</a:t>
            </a:r>
          </a:p>
          <a:p>
            <a:pPr marL="514350" indent="-514350">
              <a:buFont typeface="+mj-lt"/>
              <a:buAutoNum type="arabicPeriod"/>
            </a:pPr>
            <a:r>
              <a:rPr lang="en-GB" sz="2600" dirty="0"/>
              <a:t>Look for spaces that have character, or that can transform easily</a:t>
            </a:r>
          </a:p>
          <a:p>
            <a:pPr marL="514350" indent="-514350">
              <a:buFont typeface="+mj-lt"/>
              <a:buAutoNum type="arabicPeriod"/>
            </a:pPr>
            <a:r>
              <a:rPr lang="en-GB" sz="2600" dirty="0"/>
              <a:t>Introduce conversation starters to proceedings</a:t>
            </a:r>
          </a:p>
          <a:p>
            <a:pPr marL="514350" indent="-514350">
              <a:buFont typeface="+mj-lt"/>
              <a:buAutoNum type="arabicPeriod"/>
            </a:pPr>
            <a:r>
              <a:rPr lang="en-GB" sz="2600" dirty="0"/>
              <a:t>Remember branding does not have to be expensive </a:t>
            </a:r>
          </a:p>
          <a:p>
            <a:pPr marL="514350" indent="-514350">
              <a:buFont typeface="+mj-lt"/>
              <a:buAutoNum type="arabicPeriod"/>
            </a:pPr>
            <a:r>
              <a:rPr lang="en-GB" sz="2600" dirty="0"/>
              <a:t>Pay attention to the music</a:t>
            </a:r>
          </a:p>
        </p:txBody>
      </p:sp>
    </p:spTree>
    <p:extLst>
      <p:ext uri="{BB962C8B-B14F-4D97-AF65-F5344CB8AC3E}">
        <p14:creationId xmlns:p14="http://schemas.microsoft.com/office/powerpoint/2010/main" val="16122607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4A319-A28C-48BE-BC26-C18B97EE99FD}"/>
              </a:ext>
            </a:extLst>
          </p:cNvPr>
          <p:cNvSpPr>
            <a:spLocks noGrp="1"/>
          </p:cNvSpPr>
          <p:nvPr>
            <p:ph type="title"/>
          </p:nvPr>
        </p:nvSpPr>
        <p:spPr/>
        <p:txBody>
          <a:bodyPr>
            <a:normAutofit/>
          </a:bodyPr>
          <a:lstStyle/>
          <a:p>
            <a:pPr algn="l"/>
            <a:r>
              <a:rPr lang="en-GB" b="1" dirty="0"/>
              <a:t>Crafting an unforgettable event experience in 12 simple steps</a:t>
            </a:r>
          </a:p>
        </p:txBody>
      </p:sp>
      <p:sp>
        <p:nvSpPr>
          <p:cNvPr id="3" name="Content Placeholder 2">
            <a:extLst>
              <a:ext uri="{FF2B5EF4-FFF2-40B4-BE49-F238E27FC236}">
                <a16:creationId xmlns:a16="http://schemas.microsoft.com/office/drawing/2014/main" id="{3B2A9996-33B9-4BA0-B185-F5EE8B1BCD84}"/>
              </a:ext>
            </a:extLst>
          </p:cNvPr>
          <p:cNvSpPr>
            <a:spLocks noGrp="1"/>
          </p:cNvSpPr>
          <p:nvPr>
            <p:ph idx="1"/>
          </p:nvPr>
        </p:nvSpPr>
        <p:spPr/>
        <p:txBody>
          <a:bodyPr>
            <a:normAutofit/>
          </a:bodyPr>
          <a:lstStyle/>
          <a:p>
            <a:pPr marL="514350" indent="-514350">
              <a:buFont typeface="+mj-lt"/>
              <a:buAutoNum type="arabicPeriod" startAt="7"/>
            </a:pPr>
            <a:r>
              <a:rPr lang="en-GB" sz="2600" dirty="0"/>
              <a:t>Fresh flowers are much appreciated</a:t>
            </a:r>
          </a:p>
          <a:p>
            <a:pPr marL="514350" indent="-514350">
              <a:buFont typeface="+mj-lt"/>
              <a:buAutoNum type="arabicPeriod" startAt="7"/>
            </a:pPr>
            <a:r>
              <a:rPr lang="en-GB" sz="2600" dirty="0"/>
              <a:t>Do not be afraid to try something new</a:t>
            </a:r>
          </a:p>
          <a:p>
            <a:pPr marL="514350" indent="-514350">
              <a:buFont typeface="+mj-lt"/>
              <a:buAutoNum type="arabicPeriod" startAt="7"/>
            </a:pPr>
            <a:r>
              <a:rPr lang="en-GB" sz="2600" dirty="0"/>
              <a:t>Pay attention to the guests arrival and commencement of the event</a:t>
            </a:r>
          </a:p>
          <a:p>
            <a:pPr marL="514350" indent="-514350">
              <a:buFont typeface="+mj-lt"/>
              <a:buAutoNum type="arabicPeriod" startAt="7"/>
            </a:pPr>
            <a:r>
              <a:rPr lang="en-GB" sz="2600" dirty="0"/>
              <a:t>Lighting is key, but should be subtle</a:t>
            </a:r>
          </a:p>
          <a:p>
            <a:pPr marL="514350" indent="-514350">
              <a:buFont typeface="+mj-lt"/>
              <a:buAutoNum type="arabicPeriod" startAt="7"/>
            </a:pPr>
            <a:r>
              <a:rPr lang="en-GB" sz="2600" dirty="0"/>
              <a:t>Try out non-traditional seating arrangements</a:t>
            </a:r>
          </a:p>
          <a:p>
            <a:pPr marL="514350" indent="-514350">
              <a:buFont typeface="+mj-lt"/>
              <a:buAutoNum type="arabicPeriod" startAt="7"/>
            </a:pPr>
            <a:r>
              <a:rPr lang="en-GB" sz="2600" dirty="0"/>
              <a:t>Get people talking in any way possible</a:t>
            </a:r>
          </a:p>
        </p:txBody>
      </p:sp>
    </p:spTree>
    <p:extLst>
      <p:ext uri="{BB962C8B-B14F-4D97-AF65-F5344CB8AC3E}">
        <p14:creationId xmlns:p14="http://schemas.microsoft.com/office/powerpoint/2010/main" val="103022375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Walmart RCE Corporate Employee Engagement Event">
            <a:hlinkClick r:id="" action="ppaction://media"/>
            <a:extLst>
              <a:ext uri="{FF2B5EF4-FFF2-40B4-BE49-F238E27FC236}">
                <a16:creationId xmlns:a16="http://schemas.microsoft.com/office/drawing/2014/main" id="{AB39DADB-9BE7-BE47-8941-565D02DBE836}"/>
              </a:ext>
            </a:extLst>
          </p:cNvPr>
          <p:cNvPicPr>
            <a:picLocks noRot="1" noChangeAspect="1"/>
          </p:cNvPicPr>
          <p:nvPr>
            <a:videoFile r:link="rId1"/>
          </p:nvPr>
        </p:nvPicPr>
        <p:blipFill>
          <a:blip r:embed="rId4"/>
          <a:stretch>
            <a:fillRect/>
          </a:stretch>
        </p:blipFill>
        <p:spPr>
          <a:xfrm>
            <a:off x="238775" y="476672"/>
            <a:ext cx="8666450" cy="4896544"/>
          </a:xfrm>
          <a:prstGeom prst="rect">
            <a:avLst/>
          </a:prstGeom>
        </p:spPr>
      </p:pic>
    </p:spTree>
    <p:extLst>
      <p:ext uri="{BB962C8B-B14F-4D97-AF65-F5344CB8AC3E}">
        <p14:creationId xmlns:p14="http://schemas.microsoft.com/office/powerpoint/2010/main" val="3961805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Casino Theme | Employee Engagement Activities | Corporate Event Ideas">
            <a:hlinkClick r:id="" action="ppaction://media"/>
            <a:extLst>
              <a:ext uri="{FF2B5EF4-FFF2-40B4-BE49-F238E27FC236}">
                <a16:creationId xmlns:a16="http://schemas.microsoft.com/office/drawing/2014/main" id="{93F08A35-D717-8741-864E-3538F0DA03EF}"/>
              </a:ext>
            </a:extLst>
          </p:cNvPr>
          <p:cNvPicPr>
            <a:picLocks noRot="1" noChangeAspect="1"/>
          </p:cNvPicPr>
          <p:nvPr>
            <a:videoFile r:link="rId1"/>
          </p:nvPr>
        </p:nvPicPr>
        <p:blipFill>
          <a:blip r:embed="rId3"/>
          <a:stretch>
            <a:fillRect/>
          </a:stretch>
        </p:blipFill>
        <p:spPr>
          <a:xfrm>
            <a:off x="1067610" y="260648"/>
            <a:ext cx="7008779" cy="5256584"/>
          </a:xfrm>
          <a:prstGeom prst="rect">
            <a:avLst/>
          </a:prstGeom>
        </p:spPr>
      </p:pic>
    </p:spTree>
    <p:extLst>
      <p:ext uri="{BB962C8B-B14F-4D97-AF65-F5344CB8AC3E}">
        <p14:creationId xmlns:p14="http://schemas.microsoft.com/office/powerpoint/2010/main" val="356204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Best Employee Engagement Activities | Fun Activities for Office | Engage4more">
            <a:hlinkClick r:id="" action="ppaction://media"/>
            <a:extLst>
              <a:ext uri="{FF2B5EF4-FFF2-40B4-BE49-F238E27FC236}">
                <a16:creationId xmlns:a16="http://schemas.microsoft.com/office/drawing/2014/main" id="{696B4D74-7FAD-7B42-8B83-2C3B63FAB62C}"/>
              </a:ext>
            </a:extLst>
          </p:cNvPr>
          <p:cNvPicPr>
            <a:picLocks noGrp="1" noRot="1" noChangeAspect="1"/>
          </p:cNvPicPr>
          <p:nvPr>
            <p:ph idx="1"/>
            <a:videoFile r:link="rId1"/>
          </p:nvPr>
        </p:nvPicPr>
        <p:blipFill>
          <a:blip r:embed="rId4"/>
          <a:stretch>
            <a:fillRect/>
          </a:stretch>
        </p:blipFill>
        <p:spPr>
          <a:xfrm>
            <a:off x="1306513" y="476250"/>
            <a:ext cx="6529387" cy="4897438"/>
          </a:xfrm>
          <a:prstGeom prst="rect">
            <a:avLst/>
          </a:prstGeom>
        </p:spPr>
      </p:pic>
    </p:spTree>
    <p:extLst>
      <p:ext uri="{BB962C8B-B14F-4D97-AF65-F5344CB8AC3E}">
        <p14:creationId xmlns:p14="http://schemas.microsoft.com/office/powerpoint/2010/main" val="1677663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15F0-17D2-944C-9175-18A188B39BC1}"/>
              </a:ext>
            </a:extLst>
          </p:cNvPr>
          <p:cNvSpPr>
            <a:spLocks noGrp="1"/>
          </p:cNvSpPr>
          <p:nvPr>
            <p:ph type="title"/>
          </p:nvPr>
        </p:nvSpPr>
        <p:spPr>
          <a:xfrm>
            <a:off x="149099" y="0"/>
            <a:ext cx="8229600" cy="1143000"/>
          </a:xfrm>
        </p:spPr>
        <p:txBody>
          <a:bodyPr/>
          <a:lstStyle/>
          <a:p>
            <a:pPr algn="l"/>
            <a:r>
              <a:rPr lang="en-GB" b="1" dirty="0"/>
              <a:t>Bigger, Bolder, Better</a:t>
            </a:r>
          </a:p>
        </p:txBody>
      </p:sp>
      <p:pic>
        <p:nvPicPr>
          <p:cNvPr id="5" name="Content Placeholder 4" descr="A group of people posing for a photo&#10;&#10;Description automatically generated">
            <a:extLst>
              <a:ext uri="{FF2B5EF4-FFF2-40B4-BE49-F238E27FC236}">
                <a16:creationId xmlns:a16="http://schemas.microsoft.com/office/drawing/2014/main" id="{7E12B203-2AC5-254B-A855-5CD68D90EF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35446" y="1913699"/>
            <a:ext cx="4741764" cy="3556323"/>
          </a:xfrm>
        </p:spPr>
      </p:pic>
      <p:pic>
        <p:nvPicPr>
          <p:cNvPr id="7" name="Picture 6" descr="A picture containing text&#10;&#10;Description automatically generated">
            <a:extLst>
              <a:ext uri="{FF2B5EF4-FFF2-40B4-BE49-F238E27FC236}">
                <a16:creationId xmlns:a16="http://schemas.microsoft.com/office/drawing/2014/main" id="{EA7B76FF-85D8-3842-B05C-BFBFF29215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57875" y="2959124"/>
            <a:ext cx="3347864" cy="2510898"/>
          </a:xfrm>
          <a:prstGeom prst="rect">
            <a:avLst/>
          </a:prstGeom>
        </p:spPr>
      </p:pic>
      <p:pic>
        <p:nvPicPr>
          <p:cNvPr id="9" name="Picture 8" descr="A picture containing text, several&#10;&#10;Description automatically generated">
            <a:extLst>
              <a:ext uri="{FF2B5EF4-FFF2-40B4-BE49-F238E27FC236}">
                <a16:creationId xmlns:a16="http://schemas.microsoft.com/office/drawing/2014/main" id="{40CB24AE-41CD-4C46-8506-169718AF18C0}"/>
              </a:ext>
            </a:extLst>
          </p:cNvPr>
          <p:cNvPicPr>
            <a:picLocks noChangeAspect="1"/>
          </p:cNvPicPr>
          <p:nvPr/>
        </p:nvPicPr>
        <p:blipFill rotWithShape="1">
          <a:blip r:embed="rId5">
            <a:extLst>
              <a:ext uri="{28A0092B-C50C-407E-A947-70E740481C1C}">
                <a14:useLocalDpi xmlns:a14="http://schemas.microsoft.com/office/drawing/2010/main" val="0"/>
              </a:ext>
            </a:extLst>
          </a:blip>
          <a:srcRect l="9905" r="5547"/>
          <a:stretch/>
        </p:blipFill>
        <p:spPr>
          <a:xfrm>
            <a:off x="5367441" y="1408575"/>
            <a:ext cx="1513006" cy="1342138"/>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89828F7B-4B46-3646-A43F-A986FC8E7CF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6765815" y="553675"/>
            <a:ext cx="2510900" cy="1883175"/>
          </a:xfrm>
          <a:prstGeom prst="rect">
            <a:avLst/>
          </a:prstGeom>
        </p:spPr>
      </p:pic>
    </p:spTree>
    <p:extLst>
      <p:ext uri="{BB962C8B-B14F-4D97-AF65-F5344CB8AC3E}">
        <p14:creationId xmlns:p14="http://schemas.microsoft.com/office/powerpoint/2010/main" val="33944127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084235" y="3978754"/>
            <a:ext cx="1168649" cy="1314063"/>
            <a:chOff x="0" y="0"/>
            <a:chExt cx="3116397" cy="3504167"/>
          </a:xfrm>
        </p:grpSpPr>
        <p:grpSp>
          <p:nvGrpSpPr>
            <p:cNvPr id="3" name="Group 3"/>
            <p:cNvGrpSpPr/>
            <p:nvPr/>
          </p:nvGrpSpPr>
          <p:grpSpPr>
            <a:xfrm rot="855309">
              <a:off x="330536" y="256242"/>
              <a:ext cx="2455326" cy="2991684"/>
              <a:chOff x="0" y="0"/>
              <a:chExt cx="2354580" cy="2868930"/>
            </a:xfrm>
          </p:grpSpPr>
          <p:sp>
            <p:nvSpPr>
              <p:cNvPr id="4" name="Freeform 4"/>
              <p:cNvSpPr/>
              <p:nvPr/>
            </p:nvSpPr>
            <p:spPr>
              <a:xfrm>
                <a:off x="0" y="0"/>
                <a:ext cx="2353310" cy="2868930"/>
              </a:xfrm>
              <a:custGeom>
                <a:avLst/>
                <a:gdLst/>
                <a:ahLst/>
                <a:cxnLst/>
                <a:rect l="l" t="t" r="r" b="b"/>
                <a:pathLst>
                  <a:path w="2353310" h="2868930">
                    <a:moveTo>
                      <a:pt x="784860" y="2801620"/>
                    </a:moveTo>
                    <a:cubicBezTo>
                      <a:pt x="905510" y="2842260"/>
                      <a:pt x="1042670" y="2868930"/>
                      <a:pt x="1177290" y="2868930"/>
                    </a:cubicBezTo>
                    <a:cubicBezTo>
                      <a:pt x="1311910" y="2868930"/>
                      <a:pt x="1441450" y="2846070"/>
                      <a:pt x="1560830" y="2805430"/>
                    </a:cubicBezTo>
                    <a:cubicBezTo>
                      <a:pt x="1563370" y="2804160"/>
                      <a:pt x="1565910" y="2804160"/>
                      <a:pt x="1568450" y="2802890"/>
                    </a:cubicBezTo>
                    <a:cubicBezTo>
                      <a:pt x="2016760" y="2640330"/>
                      <a:pt x="2346960" y="2211070"/>
                      <a:pt x="2353310" y="1709420"/>
                    </a:cubicBezTo>
                    <a:lnTo>
                      <a:pt x="2353310" y="0"/>
                    </a:lnTo>
                    <a:lnTo>
                      <a:pt x="0" y="0"/>
                    </a:lnTo>
                    <a:lnTo>
                      <a:pt x="0" y="1708150"/>
                    </a:lnTo>
                    <a:cubicBezTo>
                      <a:pt x="6350" y="2213610"/>
                      <a:pt x="331470" y="2642870"/>
                      <a:pt x="784860" y="2801620"/>
                    </a:cubicBezTo>
                    <a:close/>
                  </a:path>
                </a:pathLst>
              </a:custGeom>
              <a:solidFill>
                <a:srgbClr val="8B97FD"/>
              </a:solidFill>
            </p:spPr>
          </p:sp>
        </p:grpSp>
        <p:pic>
          <p:nvPicPr>
            <p:cNvPr id="5" name="Picture 5"/>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60904">
              <a:off x="648349" y="656888"/>
              <a:ext cx="1911160" cy="1911160"/>
            </a:xfrm>
            <a:prstGeom prst="rect">
              <a:avLst/>
            </a:prstGeom>
          </p:spPr>
        </p:pic>
      </p:grpSp>
      <p:grpSp>
        <p:nvGrpSpPr>
          <p:cNvPr id="6" name="Group 6"/>
          <p:cNvGrpSpPr/>
          <p:nvPr/>
        </p:nvGrpSpPr>
        <p:grpSpPr>
          <a:xfrm rot="-1205824">
            <a:off x="7583887" y="4889093"/>
            <a:ext cx="1199681" cy="456720"/>
            <a:chOff x="0" y="0"/>
            <a:chExt cx="3199148" cy="1217921"/>
          </a:xfrm>
        </p:grpSpPr>
        <p:grpSp>
          <p:nvGrpSpPr>
            <p:cNvPr id="7" name="Group 7"/>
            <p:cNvGrpSpPr/>
            <p:nvPr/>
          </p:nvGrpSpPr>
          <p:grpSpPr>
            <a:xfrm>
              <a:off x="0" y="0"/>
              <a:ext cx="3199148" cy="1217921"/>
              <a:chOff x="0" y="0"/>
              <a:chExt cx="2129461" cy="810689"/>
            </a:xfrm>
          </p:grpSpPr>
          <p:sp>
            <p:nvSpPr>
              <p:cNvPr id="8" name="Freeform 8"/>
              <p:cNvSpPr/>
              <p:nvPr/>
            </p:nvSpPr>
            <p:spPr>
              <a:xfrm>
                <a:off x="0" y="0"/>
                <a:ext cx="2129461" cy="810689"/>
              </a:xfrm>
              <a:custGeom>
                <a:avLst/>
                <a:gdLst/>
                <a:ahLst/>
                <a:cxnLst/>
                <a:rect l="l" t="t" r="r" b="b"/>
                <a:pathLst>
                  <a:path w="2129461" h="810689">
                    <a:moveTo>
                      <a:pt x="2005001" y="810689"/>
                    </a:moveTo>
                    <a:lnTo>
                      <a:pt x="124460" y="810689"/>
                    </a:lnTo>
                    <a:cubicBezTo>
                      <a:pt x="55880" y="810689"/>
                      <a:pt x="0" y="754809"/>
                      <a:pt x="0" y="686229"/>
                    </a:cubicBezTo>
                    <a:lnTo>
                      <a:pt x="0" y="124460"/>
                    </a:lnTo>
                    <a:cubicBezTo>
                      <a:pt x="0" y="55880"/>
                      <a:pt x="55880" y="0"/>
                      <a:pt x="124460" y="0"/>
                    </a:cubicBezTo>
                    <a:lnTo>
                      <a:pt x="2005001" y="0"/>
                    </a:lnTo>
                    <a:cubicBezTo>
                      <a:pt x="2073581" y="0"/>
                      <a:pt x="2129461" y="55880"/>
                      <a:pt x="2129461" y="124460"/>
                    </a:cubicBezTo>
                    <a:lnTo>
                      <a:pt x="2129461" y="686229"/>
                    </a:lnTo>
                    <a:cubicBezTo>
                      <a:pt x="2129461" y="754809"/>
                      <a:pt x="2073581" y="810689"/>
                      <a:pt x="2005001" y="810689"/>
                    </a:cubicBezTo>
                    <a:close/>
                  </a:path>
                </a:pathLst>
              </a:custGeom>
              <a:solidFill>
                <a:srgbClr val="FFDF2B"/>
              </a:solidFill>
            </p:spPr>
          </p:sp>
        </p:grpSp>
        <p:sp>
          <p:nvSpPr>
            <p:cNvPr id="9" name="TextBox 9"/>
            <p:cNvSpPr txBox="1"/>
            <p:nvPr/>
          </p:nvSpPr>
          <p:spPr>
            <a:xfrm>
              <a:off x="135829" y="284086"/>
              <a:ext cx="2927489" cy="649750"/>
            </a:xfrm>
            <a:prstGeom prst="rect">
              <a:avLst/>
            </a:prstGeom>
          </p:spPr>
          <p:txBody>
            <a:bodyPr lIns="0" tIns="0" rIns="0" bIns="0" rtlCol="0" anchor="t">
              <a:spAutoFit/>
            </a:bodyPr>
            <a:lstStyle/>
            <a:p>
              <a:pPr algn="ctr">
                <a:lnSpc>
                  <a:spcPts val="1864"/>
                </a:lnSpc>
              </a:pPr>
              <a:r>
                <a:rPr lang="en-US" sz="1650" spc="165">
                  <a:solidFill>
                    <a:srgbClr val="000000"/>
                  </a:solidFill>
                  <a:latin typeface="Archivo Black Bold"/>
                </a:rPr>
                <a:t>TO DO..</a:t>
              </a:r>
            </a:p>
          </p:txBody>
        </p:sp>
      </p:grpSp>
      <p:grpSp>
        <p:nvGrpSpPr>
          <p:cNvPr id="10" name="Group 10"/>
          <p:cNvGrpSpPr/>
          <p:nvPr/>
        </p:nvGrpSpPr>
        <p:grpSpPr>
          <a:xfrm>
            <a:off x="318488" y="374236"/>
            <a:ext cx="3629871" cy="1371410"/>
            <a:chOff x="0" y="114300"/>
            <a:chExt cx="9679656" cy="3657092"/>
          </a:xfrm>
        </p:grpSpPr>
        <p:grpSp>
          <p:nvGrpSpPr>
            <p:cNvPr id="11" name="Group 11"/>
            <p:cNvGrpSpPr/>
            <p:nvPr/>
          </p:nvGrpSpPr>
          <p:grpSpPr>
            <a:xfrm>
              <a:off x="0" y="1523625"/>
              <a:ext cx="9679656" cy="2247767"/>
              <a:chOff x="0" y="0"/>
              <a:chExt cx="4181309" cy="970965"/>
            </a:xfrm>
          </p:grpSpPr>
          <p:sp>
            <p:nvSpPr>
              <p:cNvPr id="12" name="Freeform 12"/>
              <p:cNvSpPr/>
              <p:nvPr/>
            </p:nvSpPr>
            <p:spPr>
              <a:xfrm>
                <a:off x="0" y="0"/>
                <a:ext cx="4181309" cy="970965"/>
              </a:xfrm>
              <a:custGeom>
                <a:avLst/>
                <a:gdLst/>
                <a:ahLst/>
                <a:cxnLst/>
                <a:rect l="l" t="t" r="r" b="b"/>
                <a:pathLst>
                  <a:path w="4181309" h="970965">
                    <a:moveTo>
                      <a:pt x="0" y="0"/>
                    </a:moveTo>
                    <a:lnTo>
                      <a:pt x="4181309" y="0"/>
                    </a:lnTo>
                    <a:lnTo>
                      <a:pt x="4181309" y="970965"/>
                    </a:lnTo>
                    <a:lnTo>
                      <a:pt x="0" y="970965"/>
                    </a:lnTo>
                    <a:close/>
                  </a:path>
                </a:pathLst>
              </a:custGeom>
              <a:solidFill>
                <a:srgbClr val="FF652D"/>
              </a:solidFill>
            </p:spPr>
          </p:sp>
        </p:grpSp>
        <p:sp>
          <p:nvSpPr>
            <p:cNvPr id="13" name="TextBox 13"/>
            <p:cNvSpPr txBox="1"/>
            <p:nvPr/>
          </p:nvSpPr>
          <p:spPr>
            <a:xfrm>
              <a:off x="0" y="114300"/>
              <a:ext cx="9679656" cy="1109706"/>
            </a:xfrm>
            <a:prstGeom prst="rect">
              <a:avLst/>
            </a:prstGeom>
          </p:spPr>
          <p:txBody>
            <a:bodyPr lIns="0" tIns="0" rIns="0" bIns="0" rtlCol="0" anchor="t">
              <a:spAutoFit/>
            </a:bodyPr>
            <a:lstStyle/>
            <a:p>
              <a:pPr>
                <a:lnSpc>
                  <a:spcPts val="3200"/>
                </a:lnSpc>
              </a:pPr>
              <a:r>
                <a:rPr lang="en-US" sz="3200" b="1" dirty="0">
                  <a:solidFill>
                    <a:srgbClr val="000000"/>
                  </a:solidFill>
                  <a:latin typeface="Archivo Black"/>
                </a:rPr>
                <a:t>ASSIGNMENT 3</a:t>
              </a:r>
            </a:p>
          </p:txBody>
        </p:sp>
        <p:sp>
          <p:nvSpPr>
            <p:cNvPr id="14" name="TextBox 14"/>
            <p:cNvSpPr txBox="1"/>
            <p:nvPr/>
          </p:nvSpPr>
          <p:spPr>
            <a:xfrm>
              <a:off x="426733" y="2181518"/>
              <a:ext cx="8826192" cy="957528"/>
            </a:xfrm>
            <a:prstGeom prst="rect">
              <a:avLst/>
            </a:prstGeom>
          </p:spPr>
          <p:txBody>
            <a:bodyPr lIns="0" tIns="0" rIns="0" bIns="0" rtlCol="0" anchor="t">
              <a:spAutoFit/>
            </a:bodyPr>
            <a:lstStyle/>
            <a:p>
              <a:pPr>
                <a:lnSpc>
                  <a:spcPts val="1394"/>
                </a:lnSpc>
              </a:pPr>
              <a:r>
                <a:rPr lang="en-US" sz="1267" dirty="0">
                  <a:solidFill>
                    <a:srgbClr val="000000"/>
                  </a:solidFill>
                  <a:latin typeface="Archivo Black"/>
                </a:rPr>
                <a:t>Presentation - 10 minutes</a:t>
              </a:r>
            </a:p>
            <a:p>
              <a:pPr>
                <a:lnSpc>
                  <a:spcPts val="1394"/>
                </a:lnSpc>
              </a:pPr>
              <a:r>
                <a:rPr lang="en-US" sz="1267" dirty="0">
                  <a:solidFill>
                    <a:srgbClr val="000000"/>
                  </a:solidFill>
                  <a:latin typeface="Archivo Black"/>
                </a:rPr>
                <a:t>DEADLINE: W/C 15th November 2021</a:t>
              </a:r>
            </a:p>
          </p:txBody>
        </p:sp>
      </p:grpSp>
      <p:pic>
        <p:nvPicPr>
          <p:cNvPr id="15" name="Picture 15"/>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238424">
            <a:off x="8060879" y="4088785"/>
            <a:ext cx="736586" cy="736586"/>
          </a:xfrm>
          <a:prstGeom prst="rect">
            <a:avLst/>
          </a:prstGeom>
        </p:spPr>
      </p:pic>
      <p:pic>
        <p:nvPicPr>
          <p:cNvPr id="16" name="Picture 16"/>
          <p:cNvPicPr>
            <a:picLocks noChangeAspect="1"/>
          </p:cNvPicPr>
          <p:nvPr/>
        </p:nvPicPr>
        <p:blipFill>
          <a:blip r:embed="rId7"/>
          <a:srcRect/>
          <a:stretch>
            <a:fillRect/>
          </a:stretch>
        </p:blipFill>
        <p:spPr>
          <a:xfrm>
            <a:off x="6452456" y="665028"/>
            <a:ext cx="2488451" cy="2605390"/>
          </a:xfrm>
          <a:prstGeom prst="rect">
            <a:avLst/>
          </a:prstGeom>
        </p:spPr>
      </p:pic>
      <p:sp>
        <p:nvSpPr>
          <p:cNvPr id="17" name="TextBox 17"/>
          <p:cNvSpPr txBox="1"/>
          <p:nvPr/>
        </p:nvSpPr>
        <p:spPr>
          <a:xfrm>
            <a:off x="4223714" y="1197084"/>
            <a:ext cx="1943858" cy="297325"/>
          </a:xfrm>
          <a:prstGeom prst="rect">
            <a:avLst/>
          </a:prstGeom>
        </p:spPr>
        <p:txBody>
          <a:bodyPr lIns="0" tIns="0" rIns="0" bIns="0" rtlCol="0" anchor="t">
            <a:spAutoFit/>
          </a:bodyPr>
          <a:lstStyle/>
          <a:p>
            <a:pPr algn="ctr">
              <a:lnSpc>
                <a:spcPts val="1157"/>
              </a:lnSpc>
            </a:pPr>
            <a:r>
              <a:rPr lang="en-US" sz="827" dirty="0">
                <a:solidFill>
                  <a:srgbClr val="000000"/>
                </a:solidFill>
                <a:latin typeface="Trocchi"/>
              </a:rPr>
              <a:t>Assignment Guidelines are available </a:t>
            </a:r>
          </a:p>
          <a:p>
            <a:pPr algn="ctr">
              <a:lnSpc>
                <a:spcPts val="1157"/>
              </a:lnSpc>
            </a:pPr>
            <a:r>
              <a:rPr lang="en-US" sz="827" dirty="0">
                <a:solidFill>
                  <a:srgbClr val="000000"/>
                </a:solidFill>
                <a:latin typeface="Trocchi"/>
              </a:rPr>
              <a:t>on Moodle, in the Assessment tile.</a:t>
            </a:r>
          </a:p>
        </p:txBody>
      </p:sp>
      <p:sp>
        <p:nvSpPr>
          <p:cNvPr id="18" name="TextBox 18"/>
          <p:cNvSpPr txBox="1"/>
          <p:nvPr/>
        </p:nvSpPr>
        <p:spPr>
          <a:xfrm>
            <a:off x="352270" y="2276072"/>
            <a:ext cx="5973943" cy="1425647"/>
          </a:xfrm>
          <a:prstGeom prst="rect">
            <a:avLst/>
          </a:prstGeom>
        </p:spPr>
        <p:txBody>
          <a:bodyPr lIns="0" tIns="0" rIns="0" bIns="0" rtlCol="0" anchor="t">
            <a:spAutoFit/>
          </a:bodyPr>
          <a:lstStyle/>
          <a:p>
            <a:pPr algn="just">
              <a:lnSpc>
                <a:spcPts val="1584"/>
              </a:lnSpc>
            </a:pPr>
            <a:r>
              <a:rPr lang="en-US" sz="1200" spc="43" dirty="0">
                <a:solidFill>
                  <a:srgbClr val="000000"/>
                </a:solidFill>
                <a:latin typeface="Assistant Regular"/>
              </a:rPr>
              <a:t>A hotel’s employees often are the first </a:t>
            </a:r>
            <a:r>
              <a:rPr lang="en-US" sz="1200" spc="43" dirty="0" err="1">
                <a:solidFill>
                  <a:srgbClr val="000000"/>
                </a:solidFill>
                <a:latin typeface="Assistant Regular"/>
              </a:rPr>
              <a:t>defence</a:t>
            </a:r>
            <a:r>
              <a:rPr lang="en-US" sz="1200" spc="43" dirty="0">
                <a:solidFill>
                  <a:srgbClr val="000000"/>
                </a:solidFill>
                <a:latin typeface="Assistant Regular"/>
              </a:rPr>
              <a:t> in the profitability game. A lack of engagement in their respective roles or during guest interactions can lead to declining customer satisfaction, and in turn, decreasing profitability power. And in such a high-turnover industry as hospitality, successfully engaging with and retaining team members can prove challenging. It is your task, as an Associate of Hotel Trinity, to convince the General Manager that </a:t>
            </a:r>
            <a:r>
              <a:rPr lang="en-US" sz="1200" spc="43" dirty="0">
                <a:solidFill>
                  <a:srgbClr val="000000"/>
                </a:solidFill>
                <a:latin typeface="Assistant Regular Bold"/>
              </a:rPr>
              <a:t>employee engagement is critical in the success of the hotel</a:t>
            </a:r>
            <a:r>
              <a:rPr lang="en-US" sz="1200" spc="43" dirty="0">
                <a:solidFill>
                  <a:srgbClr val="000000"/>
                </a:solidFill>
                <a:latin typeface="Assistant Regular"/>
              </a:rPr>
              <a:t>. You are therefore recommending to hold a staff engagement event / party.</a:t>
            </a:r>
          </a:p>
        </p:txBody>
      </p:sp>
      <p:sp>
        <p:nvSpPr>
          <p:cNvPr id="19" name="TextBox 19"/>
          <p:cNvSpPr txBox="1"/>
          <p:nvPr/>
        </p:nvSpPr>
        <p:spPr>
          <a:xfrm>
            <a:off x="356877" y="4077166"/>
            <a:ext cx="6055695" cy="309957"/>
          </a:xfrm>
          <a:prstGeom prst="rect">
            <a:avLst/>
          </a:prstGeom>
        </p:spPr>
        <p:txBody>
          <a:bodyPr lIns="0" tIns="0" rIns="0" bIns="0" rtlCol="0" anchor="t">
            <a:spAutoFit/>
          </a:bodyPr>
          <a:lstStyle/>
          <a:p>
            <a:pPr algn="just">
              <a:lnSpc>
                <a:spcPts val="1200"/>
              </a:lnSpc>
              <a:spcBef>
                <a:spcPct val="0"/>
              </a:spcBef>
            </a:pPr>
            <a:r>
              <a:rPr lang="en-US" sz="1200" dirty="0">
                <a:solidFill>
                  <a:srgbClr val="000000"/>
                </a:solidFill>
                <a:latin typeface="Assistant Regular Bold"/>
              </a:rPr>
              <a:t>Your task is to create and prepare a pitch (10mins) that you will present to the General Manager of Hotel Trinity, detailing your event design proposal and rationale for a Staff party.</a:t>
            </a:r>
          </a:p>
        </p:txBody>
      </p:sp>
      <p:pic>
        <p:nvPicPr>
          <p:cNvPr id="21" name="Graphic 20" descr="Arrow Right with solid fill">
            <a:extLst>
              <a:ext uri="{FF2B5EF4-FFF2-40B4-BE49-F238E27FC236}">
                <a16:creationId xmlns:a16="http://schemas.microsoft.com/office/drawing/2014/main" id="{81A6AE84-A09A-2A42-AD5D-DD7478A667D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663692" y="1279378"/>
            <a:ext cx="1060436" cy="914400"/>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84A3-4C38-4C14-B32D-214A1A2F13E6}"/>
              </a:ext>
            </a:extLst>
          </p:cNvPr>
          <p:cNvSpPr>
            <a:spLocks noGrp="1"/>
          </p:cNvSpPr>
          <p:nvPr>
            <p:ph type="title"/>
          </p:nvPr>
        </p:nvSpPr>
        <p:spPr/>
        <p:txBody>
          <a:bodyPr/>
          <a:lstStyle/>
          <a:p>
            <a:pPr algn="l"/>
            <a:r>
              <a:rPr lang="en-GB" b="1" dirty="0"/>
              <a:t>References </a:t>
            </a:r>
          </a:p>
        </p:txBody>
      </p:sp>
      <p:sp>
        <p:nvSpPr>
          <p:cNvPr id="3" name="Content Placeholder 2">
            <a:extLst>
              <a:ext uri="{FF2B5EF4-FFF2-40B4-BE49-F238E27FC236}">
                <a16:creationId xmlns:a16="http://schemas.microsoft.com/office/drawing/2014/main" id="{AB7D2061-93BC-4269-89F3-86809A645756}"/>
              </a:ext>
            </a:extLst>
          </p:cNvPr>
          <p:cNvSpPr>
            <a:spLocks noGrp="1"/>
          </p:cNvSpPr>
          <p:nvPr>
            <p:ph idx="1"/>
          </p:nvPr>
        </p:nvSpPr>
        <p:spPr>
          <a:xfrm>
            <a:off x="628630" y="1484784"/>
            <a:ext cx="7886700" cy="4351338"/>
          </a:xfrm>
        </p:spPr>
        <p:txBody>
          <a:bodyPr>
            <a:normAutofit lnSpcReduction="10000"/>
          </a:bodyPr>
          <a:lstStyle/>
          <a:p>
            <a:r>
              <a:rPr lang="en-GB" dirty="0" err="1"/>
              <a:t>Berridge</a:t>
            </a:r>
            <a:r>
              <a:rPr lang="en-GB" dirty="0"/>
              <a:t>, G. (2010) Event design. In: </a:t>
            </a:r>
            <a:r>
              <a:rPr lang="en-GB" dirty="0" err="1"/>
              <a:t>Tassioupolos</a:t>
            </a:r>
            <a:r>
              <a:rPr lang="en-GB" dirty="0"/>
              <a:t>, D. (ed.) </a:t>
            </a:r>
            <a:r>
              <a:rPr lang="en-GB" i="1" dirty="0"/>
              <a:t>Events Management</a:t>
            </a:r>
            <a:r>
              <a:rPr lang="en-GB" dirty="0"/>
              <a:t>, 3rd ed. Claremont: </a:t>
            </a:r>
            <a:r>
              <a:rPr lang="en-GB" dirty="0" err="1"/>
              <a:t>Juta</a:t>
            </a:r>
            <a:r>
              <a:rPr lang="en-GB" dirty="0"/>
              <a:t>, pp.185-206. </a:t>
            </a:r>
          </a:p>
          <a:p>
            <a:r>
              <a:rPr lang="en-GB" dirty="0"/>
              <a:t>Getz, D. (2012) </a:t>
            </a:r>
            <a:r>
              <a:rPr lang="en-GB" i="1" dirty="0"/>
              <a:t>Event Management &amp; Event Tourism</a:t>
            </a:r>
            <a:r>
              <a:rPr lang="en-GB" dirty="0"/>
              <a:t>, 2nd ed. New York, Cognizant Communication.</a:t>
            </a:r>
          </a:p>
          <a:p>
            <a:r>
              <a:rPr lang="en-GB" dirty="0"/>
              <a:t>Hover, M. and van </a:t>
            </a:r>
            <a:r>
              <a:rPr lang="en-GB" dirty="0" err="1"/>
              <a:t>Mierlo</a:t>
            </a:r>
            <a:r>
              <a:rPr lang="en-GB" dirty="0"/>
              <a:t>, J. (2006) Imagine your event: Imagineering for the event industry. Unpublished manuscript, Bread University of Applied Sciences and NHTV Expertise, Event Management Centre, Netherlands.</a:t>
            </a:r>
          </a:p>
        </p:txBody>
      </p:sp>
    </p:spTree>
    <p:extLst>
      <p:ext uri="{BB962C8B-B14F-4D97-AF65-F5344CB8AC3E}">
        <p14:creationId xmlns:p14="http://schemas.microsoft.com/office/powerpoint/2010/main" val="40638500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84A3-4C38-4C14-B32D-214A1A2F13E6}"/>
              </a:ext>
            </a:extLst>
          </p:cNvPr>
          <p:cNvSpPr>
            <a:spLocks noGrp="1"/>
          </p:cNvSpPr>
          <p:nvPr>
            <p:ph type="title"/>
          </p:nvPr>
        </p:nvSpPr>
        <p:spPr/>
        <p:txBody>
          <a:bodyPr/>
          <a:lstStyle/>
          <a:p>
            <a:pPr algn="l"/>
            <a:r>
              <a:rPr lang="en-GB" b="1" dirty="0"/>
              <a:t>References </a:t>
            </a:r>
          </a:p>
        </p:txBody>
      </p:sp>
      <p:sp>
        <p:nvSpPr>
          <p:cNvPr id="3" name="Content Placeholder 2">
            <a:extLst>
              <a:ext uri="{FF2B5EF4-FFF2-40B4-BE49-F238E27FC236}">
                <a16:creationId xmlns:a16="http://schemas.microsoft.com/office/drawing/2014/main" id="{AB7D2061-93BC-4269-89F3-86809A645756}"/>
              </a:ext>
            </a:extLst>
          </p:cNvPr>
          <p:cNvSpPr>
            <a:spLocks noGrp="1"/>
          </p:cNvSpPr>
          <p:nvPr>
            <p:ph idx="1"/>
          </p:nvPr>
        </p:nvSpPr>
        <p:spPr>
          <a:xfrm>
            <a:off x="601744" y="1253331"/>
            <a:ext cx="7886700" cy="4351338"/>
          </a:xfrm>
        </p:spPr>
        <p:txBody>
          <a:bodyPr>
            <a:normAutofit/>
          </a:bodyPr>
          <a:lstStyle/>
          <a:p>
            <a:r>
              <a:rPr lang="en-GB" dirty="0" err="1"/>
              <a:t>Ibisworld</a:t>
            </a:r>
            <a:r>
              <a:rPr lang="en-GB" dirty="0"/>
              <a:t> (2016)  Available at: </a:t>
            </a:r>
            <a:r>
              <a:rPr lang="en-ZA" dirty="0">
                <a:hlinkClick r:id="rId2"/>
              </a:rPr>
              <a:t>https://www.ibisworld.com/</a:t>
            </a:r>
            <a:r>
              <a:rPr lang="en-ZA" dirty="0"/>
              <a:t> </a:t>
            </a:r>
            <a:r>
              <a:rPr lang="en-GB" dirty="0"/>
              <a:t> Accessed 19 November 2018.</a:t>
            </a:r>
          </a:p>
          <a:p>
            <a:r>
              <a:rPr lang="en-GB" dirty="0"/>
              <a:t>Ideal Home Show (2017) Available at: </a:t>
            </a:r>
            <a:r>
              <a:rPr lang="en-ZA" u="sng" dirty="0"/>
              <a:t>https://www.idealhomeshow.co.uk</a:t>
            </a:r>
            <a:r>
              <a:rPr lang="en-GB" dirty="0"/>
              <a:t>, Accessed 12 July 2017.</a:t>
            </a:r>
          </a:p>
          <a:p>
            <a:r>
              <a:rPr lang="en-GB" dirty="0"/>
              <a:t>Kim, J. H. and Jang, S. (2016) Memory Retrieval of Cultural Event Experiences, Examining Internal and External Influences, </a:t>
            </a:r>
            <a:r>
              <a:rPr lang="en-GB" i="1" dirty="0"/>
              <a:t>Journal of Travel Research  </a:t>
            </a:r>
            <a:r>
              <a:rPr lang="en-GB" dirty="0"/>
              <a:t>55(3).</a:t>
            </a:r>
          </a:p>
        </p:txBody>
      </p:sp>
    </p:spTree>
    <p:extLst>
      <p:ext uri="{BB962C8B-B14F-4D97-AF65-F5344CB8AC3E}">
        <p14:creationId xmlns:p14="http://schemas.microsoft.com/office/powerpoint/2010/main" val="372470590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5085184"/>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9</a:t>
            </a:r>
            <a:br>
              <a:rPr lang="en-GB" sz="4000" i="1" dirty="0">
                <a:solidFill>
                  <a:schemeClr val="bg1"/>
                </a:solidFill>
              </a:rPr>
            </a:br>
            <a:r>
              <a:rPr lang="en-GB" sz="4000" i="1" dirty="0">
                <a:solidFill>
                  <a:schemeClr val="bg1"/>
                </a:solidFill>
              </a:rPr>
              <a:t>EMBOK &amp; Event Design </a:t>
            </a:r>
            <a:endParaRPr lang="en-GB" sz="4000" dirty="0">
              <a:solidFill>
                <a:schemeClr val="bg1"/>
              </a:solidFill>
            </a:endParaRPr>
          </a:p>
        </p:txBody>
      </p:sp>
      <p:sp>
        <p:nvSpPr>
          <p:cNvPr id="3" name="Rectangle 2">
            <a:extLst>
              <a:ext uri="{FF2B5EF4-FFF2-40B4-BE49-F238E27FC236}">
                <a16:creationId xmlns:a16="http://schemas.microsoft.com/office/drawing/2014/main" id="{45625877-DAB4-5349-A76C-699978958BB8}"/>
              </a:ext>
            </a:extLst>
          </p:cNvPr>
          <p:cNvSpPr/>
          <p:nvPr/>
        </p:nvSpPr>
        <p:spPr>
          <a:xfrm>
            <a:off x="395536" y="4149080"/>
            <a:ext cx="3392275" cy="1323439"/>
          </a:xfrm>
          <a:prstGeom prst="rect">
            <a:avLst/>
          </a:prstGeom>
        </p:spPr>
        <p:txBody>
          <a:bodyPr wrap="none">
            <a:spAutoFit/>
          </a:bodyPr>
          <a:lstStyle/>
          <a:p>
            <a:r>
              <a:rPr lang="en-GB" sz="4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a:t>
            </a:r>
          </a:p>
          <a:p>
            <a:r>
              <a:rPr lang="en-GB" sz="40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4000" dirty="0"/>
          </a:p>
        </p:txBody>
      </p:sp>
    </p:spTree>
    <p:extLst>
      <p:ext uri="{BB962C8B-B14F-4D97-AF65-F5344CB8AC3E}">
        <p14:creationId xmlns:p14="http://schemas.microsoft.com/office/powerpoint/2010/main" val="126280466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schemas.microsoft.com/office/2006/documentManagement/types"/>
    <ds:schemaRef ds:uri="211f9404-bca0-4bcf-9c1d-965ccb6f8d2d"/>
    <ds:schemaRef ds:uri="http://purl.org/dc/elements/1.1/"/>
    <ds:schemaRef ds:uri="http://purl.org/dc/terms/"/>
    <ds:schemaRef ds:uri="http://schemas.microsoft.com/office/infopath/2007/PartnerControls"/>
    <ds:schemaRef ds:uri="http://schemas.openxmlformats.org/package/2006/metadata/core-properti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1010</TotalTime>
  <Words>3244</Words>
  <Application>Microsoft Macintosh PowerPoint</Application>
  <PresentationFormat>On-screen Show (4:3)</PresentationFormat>
  <Paragraphs>352</Paragraphs>
  <Slides>64</Slides>
  <Notes>39</Notes>
  <HiddenSlides>0</HiddenSlides>
  <MMClips>6</MMClips>
  <ScaleCrop>false</ScaleCrop>
  <HeadingPairs>
    <vt:vector size="6" baseType="variant">
      <vt:variant>
        <vt:lpstr>Fonts Used</vt:lpstr>
      </vt:variant>
      <vt:variant>
        <vt:i4>11</vt:i4>
      </vt:variant>
      <vt:variant>
        <vt:lpstr>Theme</vt:lpstr>
      </vt:variant>
      <vt:variant>
        <vt:i4>16</vt:i4>
      </vt:variant>
      <vt:variant>
        <vt:lpstr>Slide Titles</vt:lpstr>
      </vt:variant>
      <vt:variant>
        <vt:i4>64</vt:i4>
      </vt:variant>
    </vt:vector>
  </HeadingPairs>
  <TitlesOfParts>
    <vt:vector size="91" baseType="lpstr">
      <vt:lpstr>-webkit-standard</vt:lpstr>
      <vt:lpstr>Archivo Black</vt:lpstr>
      <vt:lpstr>Archivo Black Bold</vt:lpstr>
      <vt:lpstr>Arial</vt:lpstr>
      <vt:lpstr>Assistant Regular</vt:lpstr>
      <vt:lpstr>Assistant Regular Bold</vt:lpstr>
      <vt:lpstr>Calibri</vt:lpstr>
      <vt:lpstr>Calibri Light</vt:lpstr>
      <vt:lpstr>Freestyle Script</vt:lpstr>
      <vt:lpstr>Open Sans</vt:lpstr>
      <vt:lpstr>Trocchi</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9 EMBOK &amp; Event Design </vt:lpstr>
      <vt:lpstr>Week 7 Agenda</vt:lpstr>
      <vt:lpstr> Learning Outcomes </vt:lpstr>
      <vt:lpstr>PowerPoint Presentation</vt:lpstr>
      <vt:lpstr>PowerPoint Presentation</vt:lpstr>
      <vt:lpstr>PowerPoint Presentation</vt:lpstr>
      <vt:lpstr>EMBOK</vt:lpstr>
      <vt:lpstr>EMBOK</vt:lpstr>
      <vt:lpstr>EMBOK</vt:lpstr>
      <vt:lpstr>EMBOK</vt:lpstr>
      <vt:lpstr>EMBOK</vt:lpstr>
      <vt:lpstr>EMBOK</vt:lpstr>
      <vt:lpstr>EMBOK</vt:lpstr>
      <vt:lpstr>EMBOK</vt:lpstr>
      <vt:lpstr>EMBOK</vt:lpstr>
      <vt:lpstr>EMBOK</vt:lpstr>
      <vt:lpstr>EMBOK</vt:lpstr>
      <vt:lpstr>EMBOK - RECAP</vt:lpstr>
      <vt:lpstr>Chapter 8:</vt:lpstr>
      <vt:lpstr>PowerPoint Presentation</vt:lpstr>
      <vt:lpstr>Event design</vt:lpstr>
      <vt:lpstr>Design terminology  (adapted from Berridge 2010)</vt:lpstr>
      <vt:lpstr>Design terminology  (adapted from Berridge 2010)</vt:lpstr>
      <vt:lpstr>Design of marketing collateral</vt:lpstr>
      <vt:lpstr>Design of marketing collateral</vt:lpstr>
      <vt:lpstr>Cultural influences on design</vt:lpstr>
      <vt:lpstr>Cultural influences on design</vt:lpstr>
      <vt:lpstr>EMBOK</vt:lpstr>
      <vt:lpstr>PowerPoint Presentation</vt:lpstr>
      <vt:lpstr>PowerPoint Presentation</vt:lpstr>
      <vt:lpstr>PowerPoint Presentation</vt:lpstr>
      <vt:lpstr>PowerPoint Presentation</vt:lpstr>
      <vt:lpstr>Sample theme ideas </vt:lpstr>
      <vt:lpstr>Sample theme ideas </vt:lpstr>
      <vt:lpstr>12 Key theming ingredients</vt:lpstr>
      <vt:lpstr>12 Key theming ingredients</vt:lpstr>
      <vt:lpstr>12 Key theming ingredients</vt:lpstr>
      <vt:lpstr>12 Key theming ingredients</vt:lpstr>
      <vt:lpstr>Programme design features</vt:lpstr>
      <vt:lpstr>Programme design features</vt:lpstr>
      <vt:lpstr>Design of the venue and environment</vt:lpstr>
      <vt:lpstr>Design of the venue and environment</vt:lpstr>
      <vt:lpstr>Design considerations for the lay-out of meeting rooms</vt:lpstr>
      <vt:lpstr>Event environment characteristics</vt:lpstr>
      <vt:lpstr>Event environment characteristics</vt:lpstr>
      <vt:lpstr>Production design</vt:lpstr>
      <vt:lpstr>Entertainment design</vt:lpstr>
      <vt:lpstr>Entertainment design</vt:lpstr>
      <vt:lpstr>Ambiance and interactive entertainment</vt:lpstr>
      <vt:lpstr>Catering design</vt:lpstr>
      <vt:lpstr>Catering design</vt:lpstr>
      <vt:lpstr>The event experience</vt:lpstr>
      <vt:lpstr>The event experience</vt:lpstr>
      <vt:lpstr>3 Levels of event experience</vt:lpstr>
      <vt:lpstr>Crafting an unforgettable event experience in 12 simple steps</vt:lpstr>
      <vt:lpstr>Crafting an unforgettable event experience in 12 simple steps</vt:lpstr>
      <vt:lpstr>PowerPoint Presentation</vt:lpstr>
      <vt:lpstr>PowerPoint Presentation</vt:lpstr>
      <vt:lpstr>PowerPoint Presentation</vt:lpstr>
      <vt:lpstr>Bigger, Bolder, Better</vt:lpstr>
      <vt:lpstr>PowerPoint Presentation</vt:lpstr>
      <vt:lpstr>References </vt:lpstr>
      <vt:lpstr>References </vt:lpstr>
      <vt:lpstr>Operating Hotel Facilities  BMIH4006  Week 9 EMBOK &amp; Event Design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8</cp:revision>
  <dcterms:created xsi:type="dcterms:W3CDTF">2015-04-14T15:21:28Z</dcterms:created>
  <dcterms:modified xsi:type="dcterms:W3CDTF">2021-10-29T13:09:08Z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