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3" r:id="rId5"/>
    <p:sldId id="259" r:id="rId6"/>
    <p:sldId id="264" r:id="rId7"/>
    <p:sldId id="265" r:id="rId8"/>
    <p:sldId id="260" r:id="rId9"/>
    <p:sldId id="266" r:id="rId10"/>
    <p:sldId id="267" r:id="rId11"/>
    <p:sldId id="261"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1" autoAdjust="0"/>
    <p:restoredTop sz="94660"/>
  </p:normalViewPr>
  <p:slideViewPr>
    <p:cSldViewPr snapToGrid="0">
      <p:cViewPr varScale="1">
        <p:scale>
          <a:sx n="47" d="100"/>
          <a:sy n="47" d="100"/>
        </p:scale>
        <p:origin x="43" y="7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3/11/2022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83969" y="1289958"/>
            <a:ext cx="7413171" cy="2155371"/>
          </a:xfrm>
        </p:spPr>
        <p:txBody>
          <a:bodyPr/>
          <a:lstStyle/>
          <a:p>
            <a:pPr algn="just"/>
            <a:r>
              <a:rPr lang="en-US" sz="4000" dirty="0"/>
              <a:t>Unit name: BMSW 4004_Problem Solving and Decision making</a:t>
            </a:r>
            <a:endParaRPr lang="en-GB" sz="4000" dirty="0"/>
          </a:p>
        </p:txBody>
      </p:sp>
      <p:sp>
        <p:nvSpPr>
          <p:cNvPr id="3" name="Subtitle 2"/>
          <p:cNvSpPr>
            <a:spLocks noGrp="1"/>
          </p:cNvSpPr>
          <p:nvPr>
            <p:ph type="subTitle" idx="1"/>
          </p:nvPr>
        </p:nvSpPr>
        <p:spPr>
          <a:xfrm>
            <a:off x="2682721" y="4147454"/>
            <a:ext cx="6815669" cy="1320802"/>
          </a:xfrm>
        </p:spPr>
        <p:txBody>
          <a:bodyPr/>
          <a:lstStyle/>
          <a:p>
            <a:r>
              <a:rPr lang="en-GB" dirty="0"/>
              <a:t>Student name:  Katerina </a:t>
            </a:r>
            <a:r>
              <a:rPr lang="en-GB" dirty="0" err="1"/>
              <a:t>Licartovska</a:t>
            </a:r>
            <a:endParaRPr lang="en-GB" dirty="0"/>
          </a:p>
          <a:p>
            <a:r>
              <a:rPr lang="en-GB" dirty="0"/>
              <a:t>ID: 2111817</a:t>
            </a:r>
          </a:p>
        </p:txBody>
      </p:sp>
    </p:spTree>
    <p:extLst>
      <p:ext uri="{BB962C8B-B14F-4D97-AF65-F5344CB8AC3E}">
        <p14:creationId xmlns:p14="http://schemas.microsoft.com/office/powerpoint/2010/main" val="4147728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lstStyle/>
          <a:p>
            <a:pPr algn="just"/>
            <a:r>
              <a:rPr lang="en-GB" dirty="0"/>
              <a:t>Every business does facing different types of barriers and problems in different activities of the business. It is important for the business to value the problem solving strategy that will help to reach further growth of the business. there are certain problem solving method need to use where the problem need to define first, determine cause of the problem, set alternative solution nor these selected problem and make decision and implementation of that decision form the alternatives to make best suits with the </a:t>
            </a:r>
            <a:r>
              <a:rPr lang="en-GB" dirty="0" smtClean="0"/>
              <a:t>business</a:t>
            </a:r>
            <a:endParaRPr lang="en-GB" dirty="0"/>
          </a:p>
        </p:txBody>
      </p:sp>
    </p:spTree>
    <p:extLst>
      <p:ext uri="{BB962C8B-B14F-4D97-AF65-F5344CB8AC3E}">
        <p14:creationId xmlns:p14="http://schemas.microsoft.com/office/powerpoint/2010/main" val="261250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Nature and impact of the complex problem on employees and their organisations.</a:t>
            </a:r>
            <a:endParaRPr lang="en-GB" b="1" dirty="0"/>
          </a:p>
        </p:txBody>
      </p:sp>
      <p:sp>
        <p:nvSpPr>
          <p:cNvPr id="3" name="Content Placeholder 2"/>
          <p:cNvSpPr>
            <a:spLocks noGrp="1"/>
          </p:cNvSpPr>
          <p:nvPr>
            <p:ph idx="1"/>
          </p:nvPr>
        </p:nvSpPr>
        <p:spPr/>
        <p:txBody>
          <a:bodyPr>
            <a:normAutofit fontScale="85000" lnSpcReduction="10000"/>
          </a:bodyPr>
          <a:lstStyle/>
          <a:p>
            <a:pPr algn="just"/>
            <a:r>
              <a:rPr lang="en-GB" dirty="0"/>
              <a:t>Mid Cheshire Hospitals NHS Foundation Trust (MCHT) is the given case business that is running as medium-sized general hospital trust that is running with major problem of employee absenteeism. CCGs sets the target of 4.51% that is steadily increase from 2007 to 2012. Employee absenteeism causes a huge margin of loss that is about £1 million in each year. HR specialist need to concern over this issue and set better problem solving strategy to solve the employee </a:t>
            </a:r>
            <a:r>
              <a:rPr lang="en-GB" dirty="0" smtClean="0"/>
              <a:t>absenteeism</a:t>
            </a:r>
          </a:p>
          <a:p>
            <a:pPr algn="just"/>
            <a:r>
              <a:rPr lang="en-GB" dirty="0"/>
              <a:t>Employee absenteeism shows that employees are frequently absence in their workplace whole there are different categories does the employee absenteeism is having. Business cannot ask or expect employees will come every single day so there is a certain leave strategy that the business is running and also having a to tolerance level of the leave issue. excessive employee absenteeism that is the major issue that the business need to concern </a:t>
            </a:r>
            <a:endParaRPr lang="en-GB" dirty="0"/>
          </a:p>
        </p:txBody>
      </p:sp>
    </p:spTree>
    <p:extLst>
      <p:ext uri="{BB962C8B-B14F-4D97-AF65-F5344CB8AC3E}">
        <p14:creationId xmlns:p14="http://schemas.microsoft.com/office/powerpoint/2010/main" val="2993960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Nature and impact of the complex problem on employees and their organisations.</a:t>
            </a:r>
            <a:endParaRPr lang="en-GB" b="1" dirty="0"/>
          </a:p>
        </p:txBody>
      </p:sp>
      <p:sp>
        <p:nvSpPr>
          <p:cNvPr id="3" name="Content Placeholder 2"/>
          <p:cNvSpPr>
            <a:spLocks noGrp="1"/>
          </p:cNvSpPr>
          <p:nvPr>
            <p:ph idx="1"/>
          </p:nvPr>
        </p:nvSpPr>
        <p:spPr/>
        <p:txBody>
          <a:bodyPr>
            <a:normAutofit fontScale="77500" lnSpcReduction="20000"/>
          </a:bodyPr>
          <a:lstStyle/>
          <a:p>
            <a:pPr algn="just"/>
            <a:r>
              <a:rPr lang="en-GB" dirty="0"/>
              <a:t>It is also important for this business to the right strategy over valuing cost issues that relates with employee absenteeism. This case shows that the business is losing over 1 million GBP in every year only for this employee absenteeism. For the medium size business, higher productivity is the base strategy to reach better profit and higher productivity. It is important for the business to set better strategy of overcoming employee absenteeism and make better financial stability in the business (</a:t>
            </a:r>
            <a:r>
              <a:rPr lang="en-GB" dirty="0" err="1"/>
              <a:t>Hiebert</a:t>
            </a:r>
            <a:r>
              <a:rPr lang="en-GB" dirty="0"/>
              <a:t>, 2019)</a:t>
            </a:r>
          </a:p>
          <a:p>
            <a:pPr algn="just"/>
            <a:r>
              <a:rPr lang="en-GB" dirty="0"/>
              <a:t>Workers need to work in team because it increase productivity.  Employee absenteeism shows employees are missing that makes impact in the team work. It is important for the business that run better employee engagement that shows higher growth of the business. Employee absenteeism also decrease quality due to employee absenteeism that is more impactful to the business. Reduce of quality that makes impact to the customer satisfaction that is major issue does the business need to concern otherwise it makes impactful to the business</a:t>
            </a:r>
          </a:p>
          <a:p>
            <a:pPr algn="just"/>
            <a:endParaRPr lang="en-GB" dirty="0"/>
          </a:p>
        </p:txBody>
      </p:sp>
    </p:spTree>
    <p:extLst>
      <p:ext uri="{BB962C8B-B14F-4D97-AF65-F5344CB8AC3E}">
        <p14:creationId xmlns:p14="http://schemas.microsoft.com/office/powerpoint/2010/main" val="494154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normAutofit lnSpcReduction="10000"/>
          </a:bodyPr>
          <a:lstStyle/>
          <a:p>
            <a:r>
              <a:rPr lang="en-GB" dirty="0"/>
              <a:t>Political factors concern how and to what extent the government intervenes in the economy (</a:t>
            </a:r>
            <a:r>
              <a:rPr lang="en-GB" dirty="0" err="1"/>
              <a:t>Shtal</a:t>
            </a:r>
            <a:r>
              <a:rPr lang="en-GB" dirty="0"/>
              <a:t> et al, 2018). Government policy, political stability or instability in international markets, foreign trade policy, tax policy, labour legislation, environmental law, trade restrictions, and so on are some of the examples of these factors. </a:t>
            </a:r>
            <a:endParaRPr lang="en-GB" dirty="0" smtClean="0"/>
          </a:p>
          <a:p>
            <a:r>
              <a:rPr lang="en-GB" dirty="0"/>
              <a:t>The economy encompasses all activities in a country that involve the production, distribution, and consumption of goods and services (</a:t>
            </a:r>
            <a:r>
              <a:rPr lang="en-GB" dirty="0" err="1"/>
              <a:t>Holienka</a:t>
            </a:r>
            <a:r>
              <a:rPr lang="en-GB" dirty="0"/>
              <a:t> et al, 2016). The conditions of the economy have a significant impact on the firms</a:t>
            </a:r>
            <a:endParaRPr lang="en-GB" dirty="0"/>
          </a:p>
        </p:txBody>
      </p:sp>
    </p:spTree>
    <p:extLst>
      <p:ext uri="{BB962C8B-B14F-4D97-AF65-F5344CB8AC3E}">
        <p14:creationId xmlns:p14="http://schemas.microsoft.com/office/powerpoint/2010/main" val="585561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normAutofit/>
          </a:bodyPr>
          <a:lstStyle/>
          <a:p>
            <a:pPr algn="just"/>
            <a:r>
              <a:rPr lang="en-GB" dirty="0"/>
              <a:t>Changes of exchange rate makes impact when a business exports its products to other countries and imports materials and components from the homeland to make those products, the exchange rate becomes a critical performance factor</a:t>
            </a:r>
            <a:r>
              <a:rPr lang="en-GB" dirty="0" smtClean="0"/>
              <a:t>.</a:t>
            </a:r>
          </a:p>
          <a:p>
            <a:pPr algn="just"/>
            <a:r>
              <a:rPr lang="en-GB" dirty="0"/>
              <a:t>There are different social factors that this business need to concern and it does having impact on employee absence issue. UK is one of the mix cultural country where differnet cultural people are working in this business. </a:t>
            </a:r>
            <a:endParaRPr lang="en-GB" dirty="0"/>
          </a:p>
        </p:txBody>
      </p:sp>
    </p:spTree>
    <p:extLst>
      <p:ext uri="{BB962C8B-B14F-4D97-AF65-F5344CB8AC3E}">
        <p14:creationId xmlns:p14="http://schemas.microsoft.com/office/powerpoint/2010/main" val="4185743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normAutofit fontScale="92500" lnSpcReduction="10000"/>
          </a:bodyPr>
          <a:lstStyle/>
          <a:p>
            <a:pPr algn="just"/>
            <a:r>
              <a:rPr lang="en-GB" dirty="0"/>
              <a:t>There are different technological factors that need to concern as it show the new technology are generating and that need to adapt by the business. There are different changes of infrastructure issue does also having impact on productivity in the business. By automating many low-skilled jobs, firms may be able to replace human-operated manufacturing lines with fully machine-operated ones. </a:t>
            </a:r>
            <a:endParaRPr lang="en-GB" dirty="0" smtClean="0"/>
          </a:p>
          <a:p>
            <a:pPr algn="just"/>
            <a:r>
              <a:rPr lang="en-GB" dirty="0"/>
              <a:t>Legal issues can have an impact on product transportation, profit margins, and the feasibility of specific markets. Employment law, often known as labour law, establishes how employees should be handled by businesses. Minimum wage rules can limit the kind of jobs a firm can offer, child labour laws can affect masons companies in third-world nations like Germany and other European Countries. </a:t>
            </a:r>
            <a:endParaRPr lang="en-GB" dirty="0"/>
          </a:p>
        </p:txBody>
      </p:sp>
    </p:spTree>
    <p:extLst>
      <p:ext uri="{BB962C8B-B14F-4D97-AF65-F5344CB8AC3E}">
        <p14:creationId xmlns:p14="http://schemas.microsoft.com/office/powerpoint/2010/main" val="505836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Determining cause and effects of employee absenteeism </a:t>
            </a:r>
            <a:endParaRPr lang="en-GB" dirty="0"/>
          </a:p>
        </p:txBody>
      </p:sp>
      <p:sp>
        <p:nvSpPr>
          <p:cNvPr id="3" name="Content Placeholder 2"/>
          <p:cNvSpPr>
            <a:spLocks noGrp="1"/>
          </p:cNvSpPr>
          <p:nvPr>
            <p:ph idx="1"/>
          </p:nvPr>
        </p:nvSpPr>
        <p:spPr/>
        <p:txBody>
          <a:bodyPr/>
          <a:lstStyle/>
          <a:p>
            <a:r>
              <a:rPr lang="en-GB" dirty="0"/>
              <a:t>Low or poor employee engagement</a:t>
            </a:r>
          </a:p>
          <a:p>
            <a:r>
              <a:rPr lang="en-GB" dirty="0"/>
              <a:t>Employee absenteeism </a:t>
            </a:r>
          </a:p>
          <a:p>
            <a:r>
              <a:rPr lang="en-GB" dirty="0"/>
              <a:t>Lack of flexible work schedule</a:t>
            </a:r>
          </a:p>
          <a:p>
            <a:r>
              <a:rPr lang="en-GB" dirty="0"/>
              <a:t>Workplace Burnout </a:t>
            </a:r>
          </a:p>
          <a:p>
            <a:r>
              <a:rPr lang="en-GB" dirty="0"/>
              <a:t>Workplace harassment </a:t>
            </a:r>
            <a:endParaRPr lang="en-GB" dirty="0" smtClean="0"/>
          </a:p>
          <a:p>
            <a:r>
              <a:rPr lang="en-GB" dirty="0"/>
              <a:t>Mental health </a:t>
            </a:r>
          </a:p>
        </p:txBody>
      </p:sp>
    </p:spTree>
    <p:extLst>
      <p:ext uri="{BB962C8B-B14F-4D97-AF65-F5344CB8AC3E}">
        <p14:creationId xmlns:p14="http://schemas.microsoft.com/office/powerpoint/2010/main" val="872582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Determining cause and effects of employee absenteeism </a:t>
            </a:r>
            <a:endParaRPr lang="en-GB" dirty="0"/>
          </a:p>
        </p:txBody>
      </p:sp>
      <p:sp>
        <p:nvSpPr>
          <p:cNvPr id="3" name="Content Placeholder 2"/>
          <p:cNvSpPr>
            <a:spLocks noGrp="1"/>
          </p:cNvSpPr>
          <p:nvPr>
            <p:ph idx="1"/>
          </p:nvPr>
        </p:nvSpPr>
        <p:spPr/>
        <p:txBody>
          <a:bodyPr/>
          <a:lstStyle/>
          <a:p>
            <a:pPr algn="just"/>
            <a:r>
              <a:rPr lang="en-GB" dirty="0"/>
              <a:t>Employee absenteeism reduce the individual productivity in the business</a:t>
            </a:r>
          </a:p>
          <a:p>
            <a:pPr algn="just"/>
            <a:r>
              <a:rPr lang="en-GB" dirty="0"/>
              <a:t>Employee absenteeism also having impact in the team performance. </a:t>
            </a:r>
            <a:endParaRPr lang="en-GB" dirty="0" smtClean="0"/>
          </a:p>
          <a:p>
            <a:pPr algn="just"/>
            <a:r>
              <a:rPr lang="en-GB" dirty="0"/>
              <a:t>Reduce of individual and team performance and productivity makes direct impact to the business to reach their goal that suggests it makes direct impact in the profit because cost issues increased for the business in manpower and less productivity results the reduce of profit for the business.</a:t>
            </a:r>
          </a:p>
        </p:txBody>
      </p:sp>
    </p:spTree>
    <p:extLst>
      <p:ext uri="{BB962C8B-B14F-4D97-AF65-F5344CB8AC3E}">
        <p14:creationId xmlns:p14="http://schemas.microsoft.com/office/powerpoint/2010/main" val="3443851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29" y="457200"/>
            <a:ext cx="10308769" cy="1828799"/>
          </a:xfrm>
        </p:spPr>
        <p:txBody>
          <a:bodyPr>
            <a:normAutofit fontScale="90000"/>
          </a:bodyPr>
          <a:lstStyle/>
          <a:p>
            <a:pPr algn="just"/>
            <a:r>
              <a:rPr lang="en-GB" b="1" u="sng" dirty="0"/>
              <a:t>Determining different Alternative solutions employee absenteeism and choosing the best one to solve this employee absenteeism issue</a:t>
            </a:r>
            <a:endParaRPr lang="en-GB" b="1" dirty="0"/>
          </a:p>
        </p:txBody>
      </p:sp>
      <p:sp>
        <p:nvSpPr>
          <p:cNvPr id="3" name="Content Placeholder 2"/>
          <p:cNvSpPr>
            <a:spLocks noGrp="1"/>
          </p:cNvSpPr>
          <p:nvPr>
            <p:ph idx="1"/>
          </p:nvPr>
        </p:nvSpPr>
        <p:spPr/>
        <p:txBody>
          <a:bodyPr/>
          <a:lstStyle/>
          <a:p>
            <a:r>
              <a:rPr lang="en-GB" b="1" dirty="0"/>
              <a:t>Create employee attendance policy</a:t>
            </a:r>
            <a:r>
              <a:rPr lang="en-GB" b="1" dirty="0" smtClean="0"/>
              <a:t>.</a:t>
            </a:r>
          </a:p>
          <a:p>
            <a:r>
              <a:rPr lang="en-GB" dirty="0"/>
              <a:t>This business need to set better employee attendance policy where they need to show the punch system that employees need to pun as give their figure print in terms of entering and going out from the office station.</a:t>
            </a:r>
          </a:p>
          <a:p>
            <a:r>
              <a:rPr lang="en-GB" b="1" dirty="0"/>
              <a:t>Motivate </a:t>
            </a:r>
            <a:r>
              <a:rPr lang="en-GB" b="1" dirty="0" smtClean="0"/>
              <a:t>employees</a:t>
            </a:r>
          </a:p>
          <a:p>
            <a:r>
              <a:rPr lang="en-GB" b="1" dirty="0"/>
              <a:t>Developing reward policy</a:t>
            </a:r>
            <a:endParaRPr lang="en-GB" dirty="0"/>
          </a:p>
          <a:p>
            <a:endParaRPr lang="en-GB" dirty="0"/>
          </a:p>
        </p:txBody>
      </p:sp>
    </p:spTree>
    <p:extLst>
      <p:ext uri="{BB962C8B-B14F-4D97-AF65-F5344CB8AC3E}">
        <p14:creationId xmlns:p14="http://schemas.microsoft.com/office/powerpoint/2010/main" val="2530573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29" y="457200"/>
            <a:ext cx="10308769" cy="1828799"/>
          </a:xfrm>
        </p:spPr>
        <p:txBody>
          <a:bodyPr>
            <a:normAutofit fontScale="90000"/>
          </a:bodyPr>
          <a:lstStyle/>
          <a:p>
            <a:pPr algn="just"/>
            <a:r>
              <a:rPr lang="en-GB" b="1" u="sng" dirty="0"/>
              <a:t>Determining different Alternative solutions employee absenteeism and choosing the best one to solve this employee absenteeism issue</a:t>
            </a:r>
            <a:endParaRPr lang="en-GB" b="1" dirty="0"/>
          </a:p>
        </p:txBody>
      </p:sp>
      <p:sp>
        <p:nvSpPr>
          <p:cNvPr id="3" name="Content Placeholder 2"/>
          <p:cNvSpPr>
            <a:spLocks noGrp="1"/>
          </p:cNvSpPr>
          <p:nvPr>
            <p:ph idx="1"/>
          </p:nvPr>
        </p:nvSpPr>
        <p:spPr/>
        <p:txBody>
          <a:bodyPr/>
          <a:lstStyle/>
          <a:p>
            <a:pPr algn="just"/>
            <a:r>
              <a:rPr lang="en-GB" b="1" u="sng" dirty="0"/>
              <a:t>Accepted solution</a:t>
            </a:r>
            <a:endParaRPr lang="en-GB" dirty="0"/>
          </a:p>
          <a:p>
            <a:pPr algn="just"/>
            <a:r>
              <a:rPr lang="en-GB" dirty="0"/>
              <a:t>It is more effective for the business to choose the right one where the business need to set the better creation of employee attendance policy. This business also need to enact the attendance policy and also keep track over the absence issues of employees. They need to set better employee attendance policy. It will help o make restriction and give flexibility at the same time to their employees to reach potential growth of the business </a:t>
            </a:r>
          </a:p>
        </p:txBody>
      </p:sp>
    </p:spTree>
    <p:extLst>
      <p:ext uri="{BB962C8B-B14F-4D97-AF65-F5344CB8AC3E}">
        <p14:creationId xmlns:p14="http://schemas.microsoft.com/office/powerpoint/2010/main" val="1588690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70000" lnSpcReduction="20000"/>
          </a:bodyPr>
          <a:lstStyle/>
          <a:p>
            <a:pPr lvl="0"/>
            <a:r>
              <a:rPr lang="en-US" dirty="0"/>
              <a:t>Bill, G (2019). The impact of employee absenteeism. </a:t>
            </a:r>
            <a:r>
              <a:rPr lang="en-US" i="1" dirty="0"/>
              <a:t> ADP</a:t>
            </a:r>
            <a:endParaRPr lang="en-GB" dirty="0"/>
          </a:p>
          <a:p>
            <a:pPr lvl="0"/>
            <a:r>
              <a:rPr lang="en-US" dirty="0"/>
              <a:t>Grace, M (2018). 6 step process for dealing with employee absenteeism. </a:t>
            </a:r>
            <a:r>
              <a:rPr lang="en-US" i="1" dirty="0"/>
              <a:t> WIW</a:t>
            </a:r>
            <a:endParaRPr lang="en-GB" dirty="0"/>
          </a:p>
          <a:p>
            <a:pPr lvl="0"/>
            <a:r>
              <a:rPr lang="en-US" dirty="0" err="1"/>
              <a:t>Holienka</a:t>
            </a:r>
            <a:r>
              <a:rPr lang="en-US" dirty="0"/>
              <a:t>, M., </a:t>
            </a:r>
            <a:r>
              <a:rPr lang="en-US" dirty="0" err="1"/>
              <a:t>Pilková</a:t>
            </a:r>
            <a:r>
              <a:rPr lang="en-US" dirty="0"/>
              <a:t>, A. and </a:t>
            </a:r>
            <a:r>
              <a:rPr lang="en-US" dirty="0" err="1"/>
              <a:t>Ostapenko</a:t>
            </a:r>
            <a:r>
              <a:rPr lang="en-US" dirty="0"/>
              <a:t>, N., (2016). Entrepreneurial environment and economic growth: What affects the productiveness of business activity at the macro level? In The Essence and Measurement of Organizational Efficiency (pp. 79-95). Springer, Cham.</a:t>
            </a:r>
            <a:endParaRPr lang="en-GB" dirty="0"/>
          </a:p>
          <a:p>
            <a:pPr lvl="0"/>
            <a:r>
              <a:rPr lang="en-GB" dirty="0"/>
              <a:t>Amar, A. D. (2019). Managing knowledge workers : unleashing innovation and productivity. Quorum Book</a:t>
            </a:r>
          </a:p>
          <a:p>
            <a:pPr lvl="0"/>
            <a:r>
              <a:rPr lang="en-GB" dirty="0"/>
              <a:t>Goodman, P. S., &amp; </a:t>
            </a:r>
            <a:r>
              <a:rPr lang="en-GB" dirty="0" err="1"/>
              <a:t>Atkin</a:t>
            </a:r>
            <a:r>
              <a:rPr lang="en-GB" dirty="0"/>
              <a:t>, R. S. (2018). Absenteeism : [new approaches to understanding, measuring, and managing employee absence]. Jossey-Bass.</a:t>
            </a:r>
          </a:p>
          <a:p>
            <a:pPr lvl="0"/>
            <a:r>
              <a:rPr lang="en-GB" dirty="0"/>
              <a:t>Grossman, J. L. (2021). Nine to five : how gender, sex, and sexuality continue to define the American workplace. Cambridge University Press.</a:t>
            </a:r>
          </a:p>
          <a:p>
            <a:pPr lvl="0"/>
            <a:r>
              <a:rPr lang="en-US" dirty="0" err="1"/>
              <a:t>Shtal</a:t>
            </a:r>
            <a:r>
              <a:rPr lang="en-US" dirty="0"/>
              <a:t>, T. 2018. Methods of analysis of the external environment of business </a:t>
            </a:r>
            <a:r>
              <a:rPr lang="en-US" dirty="0" smtClean="0"/>
              <a:t>activities</a:t>
            </a:r>
            <a:r>
              <a:rPr lang="en-GB" dirty="0"/>
              <a:t> </a:t>
            </a:r>
          </a:p>
          <a:p>
            <a:endParaRPr lang="en-GB" dirty="0"/>
          </a:p>
        </p:txBody>
      </p:sp>
    </p:spTree>
    <p:extLst>
      <p:ext uri="{BB962C8B-B14F-4D97-AF65-F5344CB8AC3E}">
        <p14:creationId xmlns:p14="http://schemas.microsoft.com/office/powerpoint/2010/main" val="401675215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8</TotalTime>
  <Words>1157</Words>
  <Application>Microsoft Office PowerPoint</Application>
  <PresentationFormat>Widescreen</PresentationFormat>
  <Paragraphs>47</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Garamond</vt:lpstr>
      <vt:lpstr>Organic</vt:lpstr>
      <vt:lpstr>Unit name: BMSW 4004_Problem Solving and Decision making</vt:lpstr>
      <vt:lpstr>Introduction </vt:lpstr>
      <vt:lpstr>Nature and impact of the complex problem on employees and their organisations.</vt:lpstr>
      <vt:lpstr>Nature and impact of the complex problem on employees and their organisations.</vt:lpstr>
      <vt:lpstr>PESTLE analysis of the macro-environmental factors contributing to the complex problem.</vt:lpstr>
      <vt:lpstr>PESTLE analysis of the macro-environmental factors contributing to the complex problem.</vt:lpstr>
      <vt:lpstr>PESTLE analysis of the macro-environmental factors contributing to the complex problem.</vt:lpstr>
      <vt:lpstr>Determining cause and effects of employee absenteeism </vt:lpstr>
      <vt:lpstr>Determining cause and effects of employee absenteeism </vt:lpstr>
      <vt:lpstr>Determining different Alternative solutions employee absenteeism and choosing the best one to solve this employee absenteeism issue</vt:lpstr>
      <vt:lpstr>Determining different Alternative solutions employee absenteeism and choosing the best one to solve this employee absenteeism issue</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name: BMSW 4004_Problem Solving and Decision making</dc:title>
  <dc:creator>pc</dc:creator>
  <cp:lastModifiedBy>pc</cp:lastModifiedBy>
  <cp:revision>1</cp:revision>
  <dcterms:created xsi:type="dcterms:W3CDTF">2022-03-11T14:22:18Z</dcterms:created>
  <dcterms:modified xsi:type="dcterms:W3CDTF">2022-03-11T14:31:18Z</dcterms:modified>
</cp:coreProperties>
</file>