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24"/>
  </p:notesMasterIdLst>
  <p:sldIdLst>
    <p:sldId id="289" r:id="rId2"/>
    <p:sldId id="280" r:id="rId3"/>
    <p:sldId id="282" r:id="rId4"/>
    <p:sldId id="284" r:id="rId5"/>
    <p:sldId id="286" r:id="rId6"/>
    <p:sldId id="271" r:id="rId7"/>
    <p:sldId id="272" r:id="rId8"/>
    <p:sldId id="273" r:id="rId9"/>
    <p:sldId id="275" r:id="rId10"/>
    <p:sldId id="288" r:id="rId11"/>
    <p:sldId id="279" r:id="rId12"/>
    <p:sldId id="283" r:id="rId13"/>
    <p:sldId id="256" r:id="rId14"/>
    <p:sldId id="259" r:id="rId15"/>
    <p:sldId id="260" r:id="rId16"/>
    <p:sldId id="263" r:id="rId17"/>
    <p:sldId id="264" r:id="rId18"/>
    <p:sldId id="291" r:id="rId19"/>
    <p:sldId id="265" r:id="rId20"/>
    <p:sldId id="267" r:id="rId21"/>
    <p:sldId id="268" r:id="rId22"/>
    <p:sldId id="269" r:id="rId23"/>
  </p:sldIdLst>
  <p:sldSz cx="9144000" cy="6858000" type="screen4x3"/>
  <p:notesSz cx="6858000" cy="99456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728" autoAdjust="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2050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202"/>
            <a:ext cx="5486400" cy="4475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D011F4D8-E78B-4FB1-AA0C-2A45D7DB0F3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80B2F4-528C-4D5B-BDBA-0FA78ED00D97}" type="slidenum">
              <a:rPr lang="en-GB"/>
              <a:pPr/>
              <a:t>3</a:t>
            </a:fld>
            <a:endParaRPr lang="en-GB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b="1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6EDC0A-E141-4913-852F-53F9DC8640F4}" type="slidenum">
              <a:rPr lang="en-GB"/>
              <a:pPr/>
              <a:t>10</a:t>
            </a:fld>
            <a:endParaRPr lang="en-GB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915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42656D-5ABB-44F0-A47F-6238FE8B62E1}" type="slidenum">
              <a:rPr lang="en-GB"/>
              <a:pPr/>
              <a:t>11</a:t>
            </a:fld>
            <a:endParaRPr lang="en-GB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71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436272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11EDEF98-9623-4E34-9F18-E2B50BB99B7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442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FC759-0A32-4AAC-9A6B-114797F22A5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65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A2D03-369E-4957-9152-31F15193571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6515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F0A5-C5A9-4F4D-B1A8-EE915D03FC9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594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0826-9DBA-463F-93E5-A06CD373B32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275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F0A0E9-6F16-4CC6-81A6-FCE2BB391F2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05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F310D-1BC1-45D9-85EA-AC7300271EC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134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829AA-3067-4148-9751-CE25C63090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1912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CE0AF-0C73-459A-92B6-7738B5CDA74B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500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C2F44-78EA-41D6-B919-BD13853B72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666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14815-87C8-4B51-B2A9-4582B7CF43CE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474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DB60C4E-5E10-4BBA-9E6C-CE9C7EB1223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958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6.wmf"/><Relationship Id="rId5" Type="http://schemas.openxmlformats.org/officeDocument/2006/relationships/image" Target="../media/image3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56099-F635-419B-B4B6-3583E48C6A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Strategic Management – a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1C42D5-AA3B-44A7-A3B5-3C12CF1FE3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2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8C938D-2F18-40E0-9AA8-F4D3BAAE3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</p:spTree>
    <p:extLst>
      <p:ext uri="{BB962C8B-B14F-4D97-AF65-F5344CB8AC3E}">
        <p14:creationId xmlns:p14="http://schemas.microsoft.com/office/powerpoint/2010/main" val="1611481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603250" y="511175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85800" y="4048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eaLnBrk="0" hangingPunct="0"/>
            <a:r>
              <a:rPr lang="en-GB" sz="2400" b="1">
                <a:solidFill>
                  <a:schemeClr val="tx2"/>
                </a:solidFill>
              </a:rPr>
              <a:t>Strategy: A definition</a:t>
            </a:r>
            <a:r>
              <a:rPr lang="en-GB" sz="3200" b="1">
                <a:latin typeface="Times New Roman" pitchFamily="18" charset="0"/>
              </a:rPr>
              <a:t> </a:t>
            </a: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1187450" y="1916113"/>
            <a:ext cx="7761288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eaLnBrk="0" hangingPunct="0"/>
            <a:r>
              <a:rPr lang="en-GB" sz="2400" b="1" dirty="0"/>
              <a:t>Strategy is the </a:t>
            </a:r>
            <a:r>
              <a:rPr lang="en-GB" sz="2400" i="1" dirty="0">
                <a:solidFill>
                  <a:schemeClr val="hlink"/>
                </a:solidFill>
              </a:rPr>
              <a:t>direction</a:t>
            </a:r>
            <a:r>
              <a:rPr lang="en-GB" sz="2400" b="1" i="1" dirty="0"/>
              <a:t> </a:t>
            </a:r>
            <a:r>
              <a:rPr lang="en-GB" sz="2400" b="1" dirty="0"/>
              <a:t>and </a:t>
            </a:r>
            <a:r>
              <a:rPr lang="en-GB" sz="2400" i="1" dirty="0">
                <a:solidFill>
                  <a:schemeClr val="hlink"/>
                </a:solidFill>
              </a:rPr>
              <a:t>scope</a:t>
            </a:r>
            <a:r>
              <a:rPr lang="en-GB" sz="2400" b="1" i="1" dirty="0"/>
              <a:t> </a:t>
            </a:r>
            <a:r>
              <a:rPr lang="en-GB" sz="2400" b="1" dirty="0"/>
              <a:t>of an</a:t>
            </a:r>
            <a:br>
              <a:rPr lang="en-GB" sz="2400" b="1" dirty="0"/>
            </a:br>
            <a:r>
              <a:rPr lang="en-GB" sz="2400" b="1" dirty="0"/>
              <a:t>organisation over the </a:t>
            </a:r>
            <a:r>
              <a:rPr lang="en-GB" sz="2400" i="1" dirty="0">
                <a:solidFill>
                  <a:schemeClr val="hlink"/>
                </a:solidFill>
              </a:rPr>
              <a:t>long term</a:t>
            </a:r>
            <a:r>
              <a:rPr lang="en-GB" sz="2400" i="1" dirty="0"/>
              <a:t> </a:t>
            </a:r>
            <a:r>
              <a:rPr lang="en-GB" sz="2400" b="1" dirty="0"/>
              <a:t>which</a:t>
            </a:r>
          </a:p>
          <a:p>
            <a:pPr eaLnBrk="0" hangingPunct="0"/>
            <a:r>
              <a:rPr lang="en-GB" sz="2400" b="1" dirty="0"/>
              <a:t>achieves </a:t>
            </a:r>
            <a:r>
              <a:rPr lang="en-GB" sz="2400" i="1" dirty="0">
                <a:solidFill>
                  <a:schemeClr val="hlink"/>
                </a:solidFill>
              </a:rPr>
              <a:t>advantage</a:t>
            </a:r>
            <a:r>
              <a:rPr lang="en-GB" sz="2400" b="1" i="1" dirty="0"/>
              <a:t> </a:t>
            </a:r>
            <a:r>
              <a:rPr lang="en-GB" sz="2400" b="1" dirty="0"/>
              <a:t>for the organisation</a:t>
            </a:r>
          </a:p>
          <a:p>
            <a:pPr eaLnBrk="0" hangingPunct="0"/>
            <a:r>
              <a:rPr lang="en-GB" sz="2400" b="1" dirty="0"/>
              <a:t>through its configuration of </a:t>
            </a:r>
            <a:r>
              <a:rPr lang="en-GB" sz="2400" i="1" dirty="0">
                <a:solidFill>
                  <a:schemeClr val="hlink"/>
                </a:solidFill>
              </a:rPr>
              <a:t>resources</a:t>
            </a:r>
            <a:r>
              <a:rPr lang="en-GB" sz="2400" dirty="0"/>
              <a:t> </a:t>
            </a:r>
            <a:r>
              <a:rPr lang="en-GB" sz="2400" b="1" dirty="0"/>
              <a:t>within</a:t>
            </a:r>
          </a:p>
          <a:p>
            <a:pPr eaLnBrk="0" hangingPunct="0"/>
            <a:r>
              <a:rPr lang="en-GB" sz="2400" b="1" dirty="0"/>
              <a:t>a </a:t>
            </a:r>
            <a:r>
              <a:rPr lang="en-GB" sz="2400" i="1" dirty="0">
                <a:solidFill>
                  <a:schemeClr val="hlink"/>
                </a:solidFill>
              </a:rPr>
              <a:t>changing</a:t>
            </a:r>
            <a:r>
              <a:rPr lang="en-GB" sz="2400" b="1" i="1" dirty="0">
                <a:solidFill>
                  <a:schemeClr val="hlink"/>
                </a:solidFill>
              </a:rPr>
              <a:t> environment</a:t>
            </a:r>
            <a:r>
              <a:rPr lang="en-GB" sz="2400" b="1" i="1" dirty="0"/>
              <a:t> </a:t>
            </a:r>
            <a:r>
              <a:rPr lang="en-GB" sz="2400" b="1" dirty="0"/>
              <a:t>to meet the </a:t>
            </a:r>
            <a:r>
              <a:rPr lang="en-GB" sz="2400" b="1" i="1" dirty="0">
                <a:solidFill>
                  <a:schemeClr val="hlink"/>
                </a:solidFill>
              </a:rPr>
              <a:t>needs</a:t>
            </a:r>
          </a:p>
          <a:p>
            <a:pPr eaLnBrk="0" hangingPunct="0"/>
            <a:r>
              <a:rPr lang="en-GB" sz="2400" b="1" i="1" dirty="0">
                <a:solidFill>
                  <a:schemeClr val="hlink"/>
                </a:solidFill>
              </a:rPr>
              <a:t>of </a:t>
            </a:r>
            <a:r>
              <a:rPr lang="en-GB" sz="2400" i="1" dirty="0">
                <a:solidFill>
                  <a:schemeClr val="hlink"/>
                </a:solidFill>
              </a:rPr>
              <a:t>markets</a:t>
            </a:r>
            <a:r>
              <a:rPr lang="en-GB" sz="2400" b="1" i="1" dirty="0"/>
              <a:t> </a:t>
            </a:r>
            <a:r>
              <a:rPr lang="en-GB" sz="2400" b="1" dirty="0"/>
              <a:t>and to </a:t>
            </a:r>
            <a:r>
              <a:rPr lang="en-GB" sz="2400" b="1" dirty="0" err="1"/>
              <a:t>fulfill</a:t>
            </a:r>
            <a:r>
              <a:rPr lang="en-GB" sz="2400" b="1" dirty="0"/>
              <a:t> </a:t>
            </a:r>
            <a:r>
              <a:rPr lang="en-GB" sz="2400" i="1" dirty="0">
                <a:solidFill>
                  <a:schemeClr val="hlink"/>
                </a:solidFill>
              </a:rPr>
              <a:t>stakeholder</a:t>
            </a:r>
          </a:p>
          <a:p>
            <a:pPr eaLnBrk="0" hangingPunct="0"/>
            <a:r>
              <a:rPr lang="en-GB" sz="2400" b="1" dirty="0"/>
              <a:t>expectations.</a:t>
            </a:r>
          </a:p>
          <a:p>
            <a:pPr algn="r" eaLnBrk="0" hangingPunct="0"/>
            <a:r>
              <a:rPr lang="en-GB" sz="2400" b="1" dirty="0"/>
              <a:t>(Johnson &amp; Scholes,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Strategy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Considers the demands of “stakeholders”. </a:t>
            </a:r>
          </a:p>
          <a:p>
            <a:r>
              <a:rPr lang="en-GB" dirty="0"/>
              <a:t>Who are the most influential for Deriving a strategy is a complex activity.  </a:t>
            </a:r>
          </a:p>
          <a:p>
            <a:r>
              <a:rPr lang="en-GB" dirty="0"/>
              <a:t>Involves making decisions in uncertainty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Schools in Strategic Thinking</a:t>
            </a:r>
            <a:endParaRPr lang="en-US" dirty="0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116013" y="2276475"/>
            <a:ext cx="1655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 b="1"/>
              <a:t>Design &amp; Planning</a:t>
            </a:r>
            <a:endParaRPr lang="en-US" sz="2000" b="1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4911725" y="1762125"/>
            <a:ext cx="1787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Positioning</a:t>
            </a:r>
            <a:endParaRPr lang="en-US" sz="2000" b="1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1331913" y="4394200"/>
            <a:ext cx="24241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Entrepreneurial</a:t>
            </a:r>
            <a:endParaRPr lang="en-US" sz="2000" b="1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5651500" y="3457575"/>
            <a:ext cx="321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Learning &amp; Emergent</a:t>
            </a:r>
            <a:endParaRPr lang="en-US" sz="2000" b="1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787900" y="5257800"/>
            <a:ext cx="252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Power &amp; Culture</a:t>
            </a:r>
            <a:endParaRPr lang="en-US" sz="2000" b="1"/>
          </a:p>
        </p:txBody>
      </p:sp>
      <p:pic>
        <p:nvPicPr>
          <p:cNvPr id="30728" name="Picture 8" descr="j021221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420938"/>
            <a:ext cx="174625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85800"/>
          </a:xfrm>
        </p:spPr>
        <p:txBody>
          <a:bodyPr/>
          <a:lstStyle/>
          <a:p>
            <a:r>
              <a:rPr lang="en-GB" sz="2800"/>
              <a:t>The Design and Planning Schools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8840"/>
            <a:ext cx="7772400" cy="4259560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process of conception and formal process</a:t>
            </a:r>
          </a:p>
          <a:p>
            <a:r>
              <a:rPr lang="en-GB" sz="2000" dirty="0"/>
              <a:t>Harvard Business School in the 1960s – </a:t>
            </a:r>
          </a:p>
          <a:p>
            <a:r>
              <a:rPr lang="en-GB" sz="2000" dirty="0"/>
              <a:t>The basis of the ‘SWOT’ summary</a:t>
            </a:r>
          </a:p>
          <a:p>
            <a:r>
              <a:rPr lang="en-GB" sz="2000" dirty="0"/>
              <a:t>Strategy is deliberate and driven from the top</a:t>
            </a:r>
          </a:p>
          <a:p>
            <a:r>
              <a:rPr lang="en-GB" sz="2000" dirty="0"/>
              <a:t>Formulation and implementation are seen as separate</a:t>
            </a:r>
          </a:p>
          <a:p>
            <a:r>
              <a:rPr lang="en-GB" sz="2000" dirty="0"/>
              <a:t>Led to the formation of teams of corporate ‘planners’.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404813"/>
            <a:ext cx="7313612" cy="620712"/>
          </a:xfrm>
        </p:spPr>
        <p:txBody>
          <a:bodyPr/>
          <a:lstStyle/>
          <a:p>
            <a:r>
              <a:rPr lang="en-GB" sz="2800"/>
              <a:t>The Positioning School</a:t>
            </a:r>
            <a:endParaRPr lang="en-GB"/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8839"/>
            <a:ext cx="7772400" cy="4465935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2500" i="1" dirty="0"/>
              <a:t>Strategy Formation as an Analytical Process</a:t>
            </a:r>
            <a:endParaRPr lang="en-GB" sz="2500" dirty="0"/>
          </a:p>
          <a:p>
            <a:pPr>
              <a:lnSpc>
                <a:spcPct val="90000"/>
              </a:lnSpc>
            </a:pPr>
            <a:r>
              <a:rPr lang="en-GB" sz="2400" dirty="0"/>
              <a:t>Added economic content to the design and planning schools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Michael Porter became a dominant figure from 1980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Has its roots in military writings and given momentum by consultants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Strategies are identifiable positions in the marketplace-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Strategy formation is based on selecting a position based on analysis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79450"/>
          </a:xfrm>
        </p:spPr>
        <p:txBody>
          <a:bodyPr/>
          <a:lstStyle/>
          <a:p>
            <a:r>
              <a:rPr lang="en-GB" sz="2800"/>
              <a:t>Entrepreneurial School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visionary process</a:t>
            </a:r>
            <a:endParaRPr lang="en-GB" sz="2000" dirty="0"/>
          </a:p>
          <a:p>
            <a:r>
              <a:rPr lang="en-GB" sz="2000" dirty="0"/>
              <a:t>Exists in the mind of a leader as a perspective or vision-</a:t>
            </a:r>
          </a:p>
          <a:p>
            <a:r>
              <a:rPr lang="en-GB" sz="2000" dirty="0"/>
              <a:t>Close personal control- Leads Direction</a:t>
            </a:r>
          </a:p>
          <a:p>
            <a:r>
              <a:rPr lang="en-GB" sz="2000" dirty="0"/>
              <a:t>Tends to be emergent</a:t>
            </a:r>
          </a:p>
          <a:p>
            <a:r>
              <a:rPr lang="en-GB" sz="2000" dirty="0"/>
              <a:t>Organisational structure tends to be flexible</a:t>
            </a:r>
          </a:p>
          <a:p>
            <a:r>
              <a:rPr lang="en-GB" sz="2000" dirty="0"/>
              <a:t>Normally found among ‘niche’ players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679450"/>
          </a:xfrm>
        </p:spPr>
        <p:txBody>
          <a:bodyPr/>
          <a:lstStyle/>
          <a:p>
            <a:r>
              <a:rPr lang="en-GB" sz="2800"/>
              <a:t>The Learning and Emergent School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100" dirty="0"/>
              <a:t>Asks how strategies actually form in organisations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Logical Incrementalism (Quinn, 1980).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Acknowledges complexity of organisations.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Focus on Learning and Adaptation, not control.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An ‘organic’ rather than ‘machine’ analogy.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Retrospective and emergent ‘sense making’ occurs.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549275"/>
            <a:ext cx="7772400" cy="533400"/>
          </a:xfrm>
        </p:spPr>
        <p:txBody>
          <a:bodyPr/>
          <a:lstStyle/>
          <a:p>
            <a:r>
              <a:rPr lang="en-GB" sz="2800"/>
              <a:t>The Power and Culture Schools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950913" y="1989138"/>
            <a:ext cx="8229600" cy="36004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100" dirty="0"/>
              <a:t>Power, politics and culture impact on strategy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Strategies are emergent and based on positions and game playing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Power groups and influence exists internally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Organisations can seek to control or co-operate externally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seen as the result of social interaction and processes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a perspective based on the deeply embedded resources of the organisation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Perhaps artificial to separate from other schools?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dirty="0"/>
              <a:t>Levels</a:t>
            </a:r>
          </a:p>
        </p:txBody>
      </p:sp>
      <p:sp>
        <p:nvSpPr>
          <p:cNvPr id="48131" name="Arc 3"/>
          <p:cNvSpPr>
            <a:spLocks/>
          </p:cNvSpPr>
          <p:nvPr/>
        </p:nvSpPr>
        <p:spPr bwMode="auto">
          <a:xfrm>
            <a:off x="4695825" y="1754188"/>
            <a:ext cx="2895600" cy="15557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2" name="Arc 4"/>
          <p:cNvSpPr>
            <a:spLocks/>
          </p:cNvSpPr>
          <p:nvPr/>
        </p:nvSpPr>
        <p:spPr bwMode="auto">
          <a:xfrm>
            <a:off x="1819275" y="1754188"/>
            <a:ext cx="2895600" cy="15557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89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3" name="Line 5"/>
          <p:cNvSpPr>
            <a:spLocks noChangeShapeType="1"/>
          </p:cNvSpPr>
          <p:nvPr/>
        </p:nvSpPr>
        <p:spPr bwMode="auto">
          <a:xfrm>
            <a:off x="1817688" y="3314700"/>
            <a:ext cx="2954337" cy="30638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4" name="Line 6"/>
          <p:cNvSpPr>
            <a:spLocks noChangeShapeType="1"/>
          </p:cNvSpPr>
          <p:nvPr/>
        </p:nvSpPr>
        <p:spPr bwMode="auto">
          <a:xfrm flipH="1">
            <a:off x="4806950" y="3327400"/>
            <a:ext cx="2784475" cy="3054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3856038" y="1895475"/>
            <a:ext cx="16414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 dirty="0">
                <a:latin typeface="Times New Roman" pitchFamily="18" charset="0"/>
              </a:rPr>
              <a:t>CORPORATE</a:t>
            </a:r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4000500" y="5110163"/>
            <a:ext cx="17176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FUNCTIONAL</a:t>
            </a:r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2730500" y="3748088"/>
            <a:ext cx="12858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4070350" y="3743325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5503863" y="3752850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40" name="Line 12"/>
          <p:cNvSpPr>
            <a:spLocks noChangeShapeType="1"/>
          </p:cNvSpPr>
          <p:nvPr/>
        </p:nvSpPr>
        <p:spPr bwMode="auto">
          <a:xfrm>
            <a:off x="1381125" y="2700338"/>
            <a:ext cx="0" cy="327818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531813" y="1952625"/>
            <a:ext cx="1782762" cy="5778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Times New Roman" pitchFamily="18" charset="0"/>
              </a:rPr>
              <a:t>Increase in strategic detail</a:t>
            </a:r>
          </a:p>
        </p:txBody>
      </p:sp>
      <p:graphicFrame>
        <p:nvGraphicFramePr>
          <p:cNvPr id="48142" name="Object 14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97388" y="5486400"/>
          <a:ext cx="484187" cy="687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Microsoft ClipArt Gallery" r:id="rId4" imgW="3792240" imgH="4959000" progId="">
                  <p:embed/>
                </p:oleObj>
              </mc:Choice>
              <mc:Fallback>
                <p:oleObj name="Microsoft ClipArt Gallery" r:id="rId4" imgW="3792240" imgH="4959000" progId="">
                  <p:embed/>
                  <p:pic>
                    <p:nvPicPr>
                      <p:cNvPr id="48142" name="Object 14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7388" y="5486400"/>
                        <a:ext cx="484187" cy="687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3" name="Line 15"/>
          <p:cNvSpPr>
            <a:spLocks noChangeShapeType="1"/>
          </p:cNvSpPr>
          <p:nvPr/>
        </p:nvSpPr>
        <p:spPr bwMode="auto">
          <a:xfrm flipH="1">
            <a:off x="3484563" y="3309938"/>
            <a:ext cx="539750" cy="4016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4" name="Line 16"/>
          <p:cNvSpPr>
            <a:spLocks noChangeShapeType="1"/>
          </p:cNvSpPr>
          <p:nvPr/>
        </p:nvSpPr>
        <p:spPr bwMode="auto">
          <a:xfrm>
            <a:off x="4664075" y="3352800"/>
            <a:ext cx="0" cy="3016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5" name="Line 17"/>
          <p:cNvSpPr>
            <a:spLocks noChangeShapeType="1"/>
          </p:cNvSpPr>
          <p:nvPr/>
        </p:nvSpPr>
        <p:spPr bwMode="auto">
          <a:xfrm>
            <a:off x="5172075" y="3381375"/>
            <a:ext cx="554038" cy="273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6" name="Line 18"/>
          <p:cNvSpPr>
            <a:spLocks noChangeShapeType="1"/>
          </p:cNvSpPr>
          <p:nvPr/>
        </p:nvSpPr>
        <p:spPr bwMode="auto">
          <a:xfrm>
            <a:off x="4691063" y="4310063"/>
            <a:ext cx="0" cy="5730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48147" name="Object 19">
            <a:hlinkClick r:id="" action="ppaction://ole?verb=0"/>
          </p:cNvPr>
          <p:cNvGraphicFramePr>
            <a:graphicFrameLocks/>
          </p:cNvGraphicFramePr>
          <p:nvPr/>
        </p:nvGraphicFramePr>
        <p:xfrm>
          <a:off x="4392613" y="2325688"/>
          <a:ext cx="522287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Microsoft ClipArt Gallery" r:id="rId6" imgW="2901600" imgH="5073480" progId="">
                  <p:embed/>
                </p:oleObj>
              </mc:Choice>
              <mc:Fallback>
                <p:oleObj name="Microsoft ClipArt Gallery" r:id="rId6" imgW="2901600" imgH="5073480" progId="">
                  <p:embed/>
                  <p:pic>
                    <p:nvPicPr>
                      <p:cNvPr id="48147" name="Object 19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2613" y="2325688"/>
                        <a:ext cx="522287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8" name="Object 20">
            <a:hlinkClick r:id="" action="ppaction://ole?verb=0"/>
          </p:cNvPr>
          <p:cNvGraphicFramePr>
            <a:graphicFrameLocks/>
          </p:cNvGraphicFramePr>
          <p:nvPr/>
        </p:nvGraphicFramePr>
        <p:xfrm>
          <a:off x="3286125" y="4140200"/>
          <a:ext cx="1096963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Microsoft ClipArt Gallery" r:id="rId8" imgW="5805360" imgH="3008160" progId="">
                  <p:embed/>
                </p:oleObj>
              </mc:Choice>
              <mc:Fallback>
                <p:oleObj name="Microsoft ClipArt Gallery" r:id="rId8" imgW="5805360" imgH="3008160" progId="">
                  <p:embed/>
                  <p:pic>
                    <p:nvPicPr>
                      <p:cNvPr id="48148" name="Object 20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25" y="4140200"/>
                        <a:ext cx="1096963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9" name="Object 21">
            <a:hlinkClick r:id="" action="ppaction://ole?verb=0"/>
          </p:cNvPr>
          <p:cNvGraphicFramePr>
            <a:graphicFrameLocks/>
          </p:cNvGraphicFramePr>
          <p:nvPr/>
        </p:nvGraphicFramePr>
        <p:xfrm>
          <a:off x="5027613" y="4121150"/>
          <a:ext cx="1096962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Microsoft ClipArt Gallery" r:id="rId10" imgW="5805360" imgH="3008160" progId="">
                  <p:embed/>
                </p:oleObj>
              </mc:Choice>
              <mc:Fallback>
                <p:oleObj name="Microsoft ClipArt Gallery" r:id="rId10" imgW="5805360" imgH="3008160" progId="">
                  <p:embed/>
                  <p:pic>
                    <p:nvPicPr>
                      <p:cNvPr id="48149" name="Object 21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7613" y="4121150"/>
                        <a:ext cx="1096962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2000">
    <p:zo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sz="2400"/>
              <a:t>A Framework</a:t>
            </a:r>
          </a:p>
        </p:txBody>
      </p:sp>
      <p:sp>
        <p:nvSpPr>
          <p:cNvPr id="46083" name="Oval 3" descr="10%"/>
          <p:cNvSpPr>
            <a:spLocks noChangeArrowheads="1"/>
          </p:cNvSpPr>
          <p:nvPr/>
        </p:nvSpPr>
        <p:spPr bwMode="auto">
          <a:xfrm>
            <a:off x="5529263" y="3965575"/>
            <a:ext cx="1204912" cy="1001713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4" name="Oval 4" descr="10%"/>
          <p:cNvSpPr>
            <a:spLocks noChangeArrowheads="1"/>
          </p:cNvSpPr>
          <p:nvPr/>
        </p:nvSpPr>
        <p:spPr bwMode="auto">
          <a:xfrm>
            <a:off x="3937000" y="2868613"/>
            <a:ext cx="1206500" cy="1003300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5" name="Oval 5" descr="10%"/>
          <p:cNvSpPr>
            <a:spLocks noChangeArrowheads="1"/>
          </p:cNvSpPr>
          <p:nvPr/>
        </p:nvSpPr>
        <p:spPr bwMode="auto">
          <a:xfrm>
            <a:off x="2282825" y="3906838"/>
            <a:ext cx="1206500" cy="1000125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>
            <a:off x="2133600" y="3635375"/>
            <a:ext cx="298450" cy="398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7" name="Line 7"/>
          <p:cNvSpPr>
            <a:spLocks noChangeShapeType="1"/>
          </p:cNvSpPr>
          <p:nvPr/>
        </p:nvSpPr>
        <p:spPr bwMode="auto">
          <a:xfrm>
            <a:off x="1944688" y="4429125"/>
            <a:ext cx="309562" cy="47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8" name="Line 8"/>
          <p:cNvSpPr>
            <a:spLocks noChangeShapeType="1"/>
          </p:cNvSpPr>
          <p:nvPr/>
        </p:nvSpPr>
        <p:spPr bwMode="auto">
          <a:xfrm flipV="1">
            <a:off x="2765425" y="4929188"/>
            <a:ext cx="34925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9" name="Line 9"/>
          <p:cNvSpPr>
            <a:spLocks noChangeShapeType="1"/>
          </p:cNvSpPr>
          <p:nvPr/>
        </p:nvSpPr>
        <p:spPr bwMode="auto">
          <a:xfrm>
            <a:off x="3476625" y="2582863"/>
            <a:ext cx="558800" cy="463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H="1">
            <a:off x="4524375" y="2632075"/>
            <a:ext cx="17463" cy="2079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1" name="Line 11"/>
          <p:cNvSpPr>
            <a:spLocks noChangeShapeType="1"/>
          </p:cNvSpPr>
          <p:nvPr/>
        </p:nvSpPr>
        <p:spPr bwMode="auto">
          <a:xfrm flipH="1">
            <a:off x="5005388" y="2528888"/>
            <a:ext cx="730250" cy="4841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2" name="Line 12"/>
          <p:cNvSpPr>
            <a:spLocks noChangeShapeType="1"/>
          </p:cNvSpPr>
          <p:nvPr/>
        </p:nvSpPr>
        <p:spPr bwMode="auto">
          <a:xfrm flipH="1" flipV="1">
            <a:off x="6746875" y="4405313"/>
            <a:ext cx="471488" cy="19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 bwMode="auto">
          <a:xfrm flipH="1" flipV="1">
            <a:off x="6356350" y="4946650"/>
            <a:ext cx="138113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 bwMode="auto">
          <a:xfrm flipV="1">
            <a:off x="6448425" y="3703638"/>
            <a:ext cx="206375" cy="3159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5" name="Rectangle 15" descr="10%"/>
          <p:cNvSpPr>
            <a:spLocks noChangeArrowheads="1"/>
          </p:cNvSpPr>
          <p:nvPr/>
        </p:nvSpPr>
        <p:spPr bwMode="auto">
          <a:xfrm>
            <a:off x="4146550" y="3176588"/>
            <a:ext cx="81438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Analysis</a:t>
            </a:r>
          </a:p>
        </p:txBody>
      </p:sp>
      <p:sp>
        <p:nvSpPr>
          <p:cNvPr id="46096" name="Rectangle 16" descr="10%"/>
          <p:cNvSpPr>
            <a:spLocks noChangeArrowheads="1"/>
          </p:cNvSpPr>
          <p:nvPr/>
        </p:nvSpPr>
        <p:spPr bwMode="auto">
          <a:xfrm>
            <a:off x="2447925" y="4230688"/>
            <a:ext cx="80803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Choice</a:t>
            </a:r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5435600" y="4224338"/>
            <a:ext cx="1384300" cy="434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Strategy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Implementation</a:t>
            </a:r>
          </a:p>
        </p:txBody>
      </p:sp>
      <p:sp>
        <p:nvSpPr>
          <p:cNvPr id="46098" name="Rectangle 18"/>
          <p:cNvSpPr>
            <a:spLocks noChangeArrowheads="1"/>
          </p:cNvSpPr>
          <p:nvPr/>
        </p:nvSpPr>
        <p:spPr bwMode="auto">
          <a:xfrm>
            <a:off x="2700338" y="2065338"/>
            <a:ext cx="957262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The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environment</a:t>
            </a:r>
          </a:p>
        </p:txBody>
      </p:sp>
      <p:sp>
        <p:nvSpPr>
          <p:cNvPr id="46099" name="Rectangle 19"/>
          <p:cNvSpPr>
            <a:spLocks noChangeArrowheads="1"/>
          </p:cNvSpPr>
          <p:nvPr/>
        </p:nvSpPr>
        <p:spPr bwMode="auto">
          <a:xfrm>
            <a:off x="4029075" y="1924050"/>
            <a:ext cx="969963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Culture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stakeholder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expectations</a:t>
            </a:r>
          </a:p>
        </p:txBody>
      </p:sp>
      <p:sp>
        <p:nvSpPr>
          <p:cNvPr id="46100" name="Rectangle 20"/>
          <p:cNvSpPr>
            <a:spLocks noChangeArrowheads="1"/>
          </p:cNvSpPr>
          <p:nvPr/>
        </p:nvSpPr>
        <p:spPr bwMode="auto">
          <a:xfrm>
            <a:off x="5705475" y="1925638"/>
            <a:ext cx="80962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capability</a:t>
            </a:r>
          </a:p>
        </p:txBody>
      </p:sp>
      <p:sp>
        <p:nvSpPr>
          <p:cNvPr id="46101" name="Rectangle 21"/>
          <p:cNvSpPr>
            <a:spLocks noChangeArrowheads="1"/>
          </p:cNvSpPr>
          <p:nvPr/>
        </p:nvSpPr>
        <p:spPr bwMode="auto">
          <a:xfrm>
            <a:off x="6527800" y="3144838"/>
            <a:ext cx="8763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Planning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allocating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7199313" y="4183063"/>
            <a:ext cx="982662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Organisation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structure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design</a:t>
            </a:r>
          </a:p>
        </p:txBody>
      </p:sp>
      <p:sp>
        <p:nvSpPr>
          <p:cNvPr id="46103" name="Rectangle 23"/>
          <p:cNvSpPr>
            <a:spLocks noChangeArrowheads="1"/>
          </p:cNvSpPr>
          <p:nvPr/>
        </p:nvSpPr>
        <p:spPr bwMode="auto">
          <a:xfrm>
            <a:off x="6278563" y="5461000"/>
            <a:ext cx="7874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Managing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change</a:t>
            </a:r>
          </a:p>
        </p:txBody>
      </p:sp>
      <p:sp>
        <p:nvSpPr>
          <p:cNvPr id="46104" name="Rectangle 24"/>
          <p:cNvSpPr>
            <a:spLocks noChangeArrowheads="1"/>
          </p:cNvSpPr>
          <p:nvPr/>
        </p:nvSpPr>
        <p:spPr bwMode="auto">
          <a:xfrm>
            <a:off x="2379663" y="5514975"/>
            <a:ext cx="750887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Selecting 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strategy</a:t>
            </a:r>
          </a:p>
        </p:txBody>
      </p:sp>
      <p:sp>
        <p:nvSpPr>
          <p:cNvPr id="46105" name="Rectangle 25"/>
          <p:cNvSpPr>
            <a:spLocks noChangeArrowheads="1"/>
          </p:cNvSpPr>
          <p:nvPr/>
        </p:nvSpPr>
        <p:spPr bwMode="auto">
          <a:xfrm>
            <a:off x="1047750" y="4305300"/>
            <a:ext cx="838200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Evaluating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6" name="Rectangle 26"/>
          <p:cNvSpPr>
            <a:spLocks noChangeArrowheads="1"/>
          </p:cNvSpPr>
          <p:nvPr/>
        </p:nvSpPr>
        <p:spPr bwMode="auto">
          <a:xfrm>
            <a:off x="1366838" y="3101975"/>
            <a:ext cx="846137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Identifying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7" name="Oval 27"/>
          <p:cNvSpPr>
            <a:spLocks noChangeArrowheads="1"/>
          </p:cNvSpPr>
          <p:nvPr/>
        </p:nvSpPr>
        <p:spPr bwMode="auto">
          <a:xfrm>
            <a:off x="2684463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8" name="Line 28"/>
          <p:cNvSpPr>
            <a:spLocks noChangeShapeType="1"/>
          </p:cNvSpPr>
          <p:nvPr/>
        </p:nvSpPr>
        <p:spPr bwMode="auto">
          <a:xfrm flipV="1">
            <a:off x="3419475" y="3678238"/>
            <a:ext cx="473075" cy="3413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9" name="Line 29"/>
          <p:cNvSpPr>
            <a:spLocks noChangeShapeType="1"/>
          </p:cNvSpPr>
          <p:nvPr/>
        </p:nvSpPr>
        <p:spPr bwMode="auto">
          <a:xfrm flipH="1" flipV="1">
            <a:off x="5110163" y="3736975"/>
            <a:ext cx="454025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0" name="Line 30"/>
          <p:cNvSpPr>
            <a:spLocks noChangeShapeType="1"/>
          </p:cNvSpPr>
          <p:nvPr/>
        </p:nvSpPr>
        <p:spPr bwMode="auto">
          <a:xfrm>
            <a:off x="3932238" y="4476750"/>
            <a:ext cx="10461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7512050" y="5772150"/>
            <a:ext cx="1631950" cy="241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000" b="1">
                <a:latin typeface="Times New Roman" pitchFamily="18" charset="0"/>
              </a:rPr>
              <a:t>(Johnson &amp; Scholes)</a:t>
            </a:r>
          </a:p>
        </p:txBody>
      </p:sp>
      <p:sp>
        <p:nvSpPr>
          <p:cNvPr id="46112" name="Oval 32"/>
          <p:cNvSpPr>
            <a:spLocks noChangeArrowheads="1"/>
          </p:cNvSpPr>
          <p:nvPr/>
        </p:nvSpPr>
        <p:spPr bwMode="auto">
          <a:xfrm>
            <a:off x="1304925" y="2906713"/>
            <a:ext cx="949325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3" name="Oval 33"/>
          <p:cNvSpPr>
            <a:spLocks noChangeArrowheads="1"/>
          </p:cNvSpPr>
          <p:nvPr/>
        </p:nvSpPr>
        <p:spPr bwMode="auto">
          <a:xfrm>
            <a:off x="979488" y="4024313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4" name="Oval 34"/>
          <p:cNvSpPr>
            <a:spLocks noChangeArrowheads="1"/>
          </p:cNvSpPr>
          <p:nvPr/>
        </p:nvSpPr>
        <p:spPr bwMode="auto">
          <a:xfrm>
            <a:off x="2254250" y="5240338"/>
            <a:ext cx="947738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5" name="Oval 35"/>
          <p:cNvSpPr>
            <a:spLocks noChangeArrowheads="1"/>
          </p:cNvSpPr>
          <p:nvPr/>
        </p:nvSpPr>
        <p:spPr bwMode="auto">
          <a:xfrm>
            <a:off x="5614988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6" name="Oval 36"/>
          <p:cNvSpPr>
            <a:spLocks noChangeArrowheads="1"/>
          </p:cNvSpPr>
          <p:nvPr/>
        </p:nvSpPr>
        <p:spPr bwMode="auto">
          <a:xfrm>
            <a:off x="6183313" y="5240338"/>
            <a:ext cx="949325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7" name="Oval 37"/>
          <p:cNvSpPr>
            <a:spLocks noChangeArrowheads="1"/>
          </p:cNvSpPr>
          <p:nvPr/>
        </p:nvSpPr>
        <p:spPr bwMode="auto">
          <a:xfrm>
            <a:off x="6459538" y="29400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8" name="Oval 38"/>
          <p:cNvSpPr>
            <a:spLocks noChangeArrowheads="1"/>
          </p:cNvSpPr>
          <p:nvPr/>
        </p:nvSpPr>
        <p:spPr bwMode="auto">
          <a:xfrm>
            <a:off x="7218363" y="3992563"/>
            <a:ext cx="947737" cy="817562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9" name="Oval 39"/>
          <p:cNvSpPr>
            <a:spLocks noChangeArrowheads="1"/>
          </p:cNvSpPr>
          <p:nvPr/>
        </p:nvSpPr>
        <p:spPr bwMode="auto">
          <a:xfrm>
            <a:off x="4052888" y="17843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605181"/>
      </p:ext>
    </p:extLst>
  </p:cSld>
  <p:clrMapOvr>
    <a:masterClrMapping/>
  </p:clrMapOvr>
  <p:transition advTm="2000"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FED96-3B36-40F6-8F7F-F99B650B5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8A8EE-768F-4ACE-8A34-F97E737EE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Corporate- Vision/Mission statement.</a:t>
            </a:r>
          </a:p>
          <a:p>
            <a:r>
              <a:rPr lang="en-GB" sz="2000" dirty="0"/>
              <a:t>Business-Aim</a:t>
            </a:r>
          </a:p>
          <a:p>
            <a:r>
              <a:rPr lang="en-GB" sz="2000" dirty="0"/>
              <a:t>Functional-Objectives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5995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596900"/>
            <a:ext cx="8964612" cy="1463948"/>
          </a:xfrm>
        </p:spPr>
        <p:txBody>
          <a:bodyPr/>
          <a:lstStyle/>
          <a:p>
            <a:r>
              <a:rPr lang="en-GB" dirty="0"/>
              <a:t>Business Level Strategy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Competitive advantage</a:t>
            </a:r>
          </a:p>
          <a:p>
            <a:endParaRPr lang="en-GB" dirty="0"/>
          </a:p>
          <a:p>
            <a:r>
              <a:rPr lang="en-GB" dirty="0"/>
              <a:t>Resources and Value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Markets Perspective  V Resource Perspective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219075" y="115888"/>
            <a:ext cx="8924925" cy="7921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 dirty="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Competitive Advantage</a:t>
            </a:r>
            <a:br>
              <a:rPr lang="en-GB" sz="3600" dirty="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r>
              <a:rPr lang="en-GB" sz="3600" dirty="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(How do Organisations Compete?)</a:t>
            </a:r>
            <a:endParaRPr lang="en-GB" sz="4400" dirty="0">
              <a:solidFill>
                <a:srgbClr val="3366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4648200" y="2562225"/>
            <a:ext cx="254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822700" y="1412875"/>
            <a:ext cx="461645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63500" tIns="25400" rIns="63500" bIns="25400">
            <a:spAutoFit/>
          </a:bodyPr>
          <a:lstStyle/>
          <a:p>
            <a:pPr marL="342900" indent="-342900" eaLnBrk="0" hangingPunct="0">
              <a:lnSpc>
                <a:spcPct val="94000"/>
              </a:lnSpc>
              <a:spcBef>
                <a:spcPct val="47000"/>
              </a:spcBef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Advantage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7989888" y="5853113"/>
            <a:ext cx="1154112" cy="180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1000" b="1">
                <a:latin typeface="Times New Roman" charset="0"/>
              </a:rPr>
              <a:t>(Porter M E, 1985)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3473450" y="2441575"/>
            <a:ext cx="4178300" cy="3492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5562600" y="2441575"/>
            <a:ext cx="0" cy="3492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670300" y="3133725"/>
            <a:ext cx="17335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Leadership</a:t>
            </a:r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3975100" y="4810125"/>
            <a:ext cx="12001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Focus</a:t>
            </a:r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5956300" y="3133725"/>
            <a:ext cx="157480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5880100" y="4810125"/>
            <a:ext cx="15748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      Focus</a:t>
            </a:r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469900" y="3660775"/>
            <a:ext cx="179387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</a:t>
            </a:r>
          </a:p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    Scope</a:t>
            </a:r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1384300" y="2982913"/>
            <a:ext cx="153035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Broad Target</a:t>
            </a:r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1136650" y="5135563"/>
            <a:ext cx="1685925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Narrow Target</a:t>
            </a:r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>
            <a:off x="3473450" y="4149725"/>
            <a:ext cx="4178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3721100" y="1992313"/>
            <a:ext cx="1319213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Lower Cost</a:t>
            </a:r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5600700" y="1966913"/>
            <a:ext cx="168910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Differentiation</a:t>
            </a:r>
          </a:p>
        </p:txBody>
      </p:sp>
      <p:sp>
        <p:nvSpPr>
          <p:cNvPr id="23570" name="Text Box 18"/>
          <p:cNvSpPr txBox="1">
            <a:spLocks noChangeArrowheads="1"/>
          </p:cNvSpPr>
          <p:nvPr/>
        </p:nvSpPr>
        <p:spPr bwMode="auto">
          <a:xfrm>
            <a:off x="395288" y="1484313"/>
            <a:ext cx="28813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Porter’s generic Strategies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681831" y="505618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468313" y="0"/>
            <a:ext cx="8351837" cy="9810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Low Cost Strategies could be successful if………..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611188" y="1196975"/>
            <a:ext cx="7761287" cy="5472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</a:pPr>
            <a:endParaRPr lang="en-GB" sz="28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All sources of cost advantages are exploited, developing competences. Low cost management ... but the danger is a low (perceived) value product or service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 firm has cost advantage over competitors in a price sensitive market segment ... but this may mean focusing on that market segment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603250" y="483039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 rot="10800000" flipV="1">
            <a:off x="611188" y="1331912"/>
            <a:ext cx="7772400" cy="116098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200" dirty="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The success of Differentiation Strategies depends upon…….</a:t>
            </a:r>
            <a:endParaRPr lang="en-GB" sz="4400" dirty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611188" y="2492896"/>
            <a:ext cx="7761287" cy="422064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is the customer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Understanding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what is valued by the customer-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the competitors 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are and the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value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they offering.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Bases of differentiation which are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difficult to imitate-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Pursuing this type of strategy sees the organisation having to change. 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1E99461-1D55-4782-B610-74201E73A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8640"/>
            <a:ext cx="9144000" cy="52007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DA3FEBF-F2F4-4C7B-8952-918B1885A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3252" y="22933"/>
            <a:ext cx="6072142" cy="106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6231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Value Chain</a:t>
            </a:r>
          </a:p>
        </p:txBody>
      </p:sp>
      <p:sp>
        <p:nvSpPr>
          <p:cNvPr id="2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99FD5-831A-4C23-BE10-ED2519C397E3}" type="slidenum">
              <a:rPr lang="en-GB"/>
              <a:pPr/>
              <a:t>19</a:t>
            </a:fld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 bwMode="auto">
          <a:xfrm>
            <a:off x="1476375" y="1844675"/>
            <a:ext cx="6838950" cy="3744913"/>
          </a:xfrm>
          <a:prstGeom prst="homePlate">
            <a:avLst>
              <a:gd name="adj" fmla="val 45655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1749" name="Line 5"/>
          <p:cNvSpPr>
            <a:spLocks noChangeShapeType="1"/>
          </p:cNvSpPr>
          <p:nvPr/>
        </p:nvSpPr>
        <p:spPr bwMode="auto">
          <a:xfrm>
            <a:off x="6516688" y="1844675"/>
            <a:ext cx="1295400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0" name="Line 6"/>
          <p:cNvSpPr>
            <a:spLocks noChangeShapeType="1"/>
          </p:cNvSpPr>
          <p:nvPr/>
        </p:nvSpPr>
        <p:spPr bwMode="auto">
          <a:xfrm flipH="1">
            <a:off x="6588125" y="3716338"/>
            <a:ext cx="1223963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2" name="Line 8"/>
          <p:cNvSpPr>
            <a:spLocks noChangeShapeType="1"/>
          </p:cNvSpPr>
          <p:nvPr/>
        </p:nvSpPr>
        <p:spPr bwMode="auto">
          <a:xfrm flipH="1">
            <a:off x="1476375" y="3716338"/>
            <a:ext cx="63357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4" name="Line 10"/>
          <p:cNvSpPr>
            <a:spLocks noChangeShapeType="1"/>
          </p:cNvSpPr>
          <p:nvPr/>
        </p:nvSpPr>
        <p:spPr bwMode="auto">
          <a:xfrm flipH="1" flipV="1">
            <a:off x="1476375" y="3213100"/>
            <a:ext cx="6048375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5" name="Line 11"/>
          <p:cNvSpPr>
            <a:spLocks noChangeShapeType="1"/>
          </p:cNvSpPr>
          <p:nvPr/>
        </p:nvSpPr>
        <p:spPr bwMode="auto">
          <a:xfrm>
            <a:off x="1476375" y="2708275"/>
            <a:ext cx="5688013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>
            <a:off x="1476375" y="2276475"/>
            <a:ext cx="53276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7" name="Line 13"/>
          <p:cNvSpPr>
            <a:spLocks noChangeShapeType="1"/>
          </p:cNvSpPr>
          <p:nvPr/>
        </p:nvSpPr>
        <p:spPr bwMode="auto">
          <a:xfrm>
            <a:off x="2627313" y="3716338"/>
            <a:ext cx="0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8" name="Line 14"/>
          <p:cNvSpPr>
            <a:spLocks noChangeShapeType="1"/>
          </p:cNvSpPr>
          <p:nvPr/>
        </p:nvSpPr>
        <p:spPr bwMode="auto">
          <a:xfrm>
            <a:off x="3779838" y="3716338"/>
            <a:ext cx="0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9" name="Line 15"/>
          <p:cNvSpPr>
            <a:spLocks noChangeShapeType="1"/>
          </p:cNvSpPr>
          <p:nvPr/>
        </p:nvSpPr>
        <p:spPr bwMode="auto">
          <a:xfrm>
            <a:off x="4932363" y="3716338"/>
            <a:ext cx="0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60" name="Line 16"/>
          <p:cNvSpPr>
            <a:spLocks noChangeShapeType="1"/>
          </p:cNvSpPr>
          <p:nvPr/>
        </p:nvSpPr>
        <p:spPr bwMode="auto">
          <a:xfrm>
            <a:off x="6156325" y="3716338"/>
            <a:ext cx="0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61" name="Text Box 17"/>
          <p:cNvSpPr txBox="1">
            <a:spLocks noChangeArrowheads="1"/>
          </p:cNvSpPr>
          <p:nvPr/>
        </p:nvSpPr>
        <p:spPr bwMode="auto">
          <a:xfrm>
            <a:off x="2627313" y="1916113"/>
            <a:ext cx="30972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1762" name="Text Box 18"/>
          <p:cNvSpPr txBox="1">
            <a:spLocks noChangeArrowheads="1"/>
          </p:cNvSpPr>
          <p:nvPr/>
        </p:nvSpPr>
        <p:spPr bwMode="auto">
          <a:xfrm>
            <a:off x="1619250" y="1916113"/>
            <a:ext cx="2736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Firm infrastructure</a:t>
            </a:r>
          </a:p>
        </p:txBody>
      </p:sp>
      <p:sp>
        <p:nvSpPr>
          <p:cNvPr id="31763" name="Text Box 19"/>
          <p:cNvSpPr txBox="1">
            <a:spLocks noChangeArrowheads="1"/>
          </p:cNvSpPr>
          <p:nvPr/>
        </p:nvSpPr>
        <p:spPr bwMode="auto">
          <a:xfrm>
            <a:off x="1619250" y="2276475"/>
            <a:ext cx="11525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HRM- </a:t>
            </a:r>
          </a:p>
        </p:txBody>
      </p:sp>
      <p:sp>
        <p:nvSpPr>
          <p:cNvPr id="31764" name="Text Box 20"/>
          <p:cNvSpPr txBox="1">
            <a:spLocks noChangeArrowheads="1"/>
          </p:cNvSpPr>
          <p:nvPr/>
        </p:nvSpPr>
        <p:spPr bwMode="auto">
          <a:xfrm>
            <a:off x="1619250" y="2781300"/>
            <a:ext cx="23764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Technology</a:t>
            </a:r>
          </a:p>
        </p:txBody>
      </p:sp>
      <p:sp>
        <p:nvSpPr>
          <p:cNvPr id="31765" name="Text Box 21"/>
          <p:cNvSpPr txBox="1">
            <a:spLocks noChangeArrowheads="1"/>
          </p:cNvSpPr>
          <p:nvPr/>
        </p:nvSpPr>
        <p:spPr bwMode="auto">
          <a:xfrm>
            <a:off x="1619250" y="3284538"/>
            <a:ext cx="230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Procurement</a:t>
            </a:r>
          </a:p>
        </p:txBody>
      </p:sp>
      <p:sp>
        <p:nvSpPr>
          <p:cNvPr id="31766" name="Text Box 22"/>
          <p:cNvSpPr txBox="1">
            <a:spLocks noChangeArrowheads="1"/>
          </p:cNvSpPr>
          <p:nvPr/>
        </p:nvSpPr>
        <p:spPr bwMode="auto">
          <a:xfrm>
            <a:off x="1476375" y="4149725"/>
            <a:ext cx="1152525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Inbound</a:t>
            </a:r>
            <a:r>
              <a:rPr lang="en-GB"/>
              <a:t> </a:t>
            </a:r>
            <a:r>
              <a:rPr lang="en-GB" sz="1600"/>
              <a:t>logistics</a:t>
            </a:r>
          </a:p>
        </p:txBody>
      </p:sp>
      <p:sp>
        <p:nvSpPr>
          <p:cNvPr id="31767" name="Text Box 23"/>
          <p:cNvSpPr txBox="1">
            <a:spLocks noChangeArrowheads="1"/>
          </p:cNvSpPr>
          <p:nvPr/>
        </p:nvSpPr>
        <p:spPr bwMode="auto">
          <a:xfrm>
            <a:off x="2555875" y="4292600"/>
            <a:ext cx="15128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/>
              <a:t>Operations</a:t>
            </a:r>
          </a:p>
        </p:txBody>
      </p:sp>
      <p:sp>
        <p:nvSpPr>
          <p:cNvPr id="31768" name="Text Box 24"/>
          <p:cNvSpPr txBox="1">
            <a:spLocks noChangeArrowheads="1"/>
          </p:cNvSpPr>
          <p:nvPr/>
        </p:nvSpPr>
        <p:spPr bwMode="auto">
          <a:xfrm>
            <a:off x="3635375" y="4149725"/>
            <a:ext cx="144145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/>
              <a:t>Outbound</a:t>
            </a:r>
            <a:r>
              <a:rPr lang="en-GB"/>
              <a:t> </a:t>
            </a:r>
            <a:r>
              <a:rPr lang="en-GB" sz="1600"/>
              <a:t>logistics</a:t>
            </a:r>
          </a:p>
        </p:txBody>
      </p:sp>
      <p:sp>
        <p:nvSpPr>
          <p:cNvPr id="31769" name="Text Box 25"/>
          <p:cNvSpPr txBox="1">
            <a:spLocks noChangeArrowheads="1"/>
          </p:cNvSpPr>
          <p:nvPr/>
        </p:nvSpPr>
        <p:spPr bwMode="auto">
          <a:xfrm>
            <a:off x="4932363" y="4149725"/>
            <a:ext cx="13684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Marketing</a:t>
            </a:r>
            <a:r>
              <a:rPr lang="en-GB"/>
              <a:t> </a:t>
            </a:r>
            <a:r>
              <a:rPr lang="en-GB" sz="1600"/>
              <a:t>and</a:t>
            </a:r>
            <a:r>
              <a:rPr lang="en-GB"/>
              <a:t> </a:t>
            </a:r>
            <a:r>
              <a:rPr lang="en-GB" sz="1600"/>
              <a:t>sales</a:t>
            </a:r>
          </a:p>
        </p:txBody>
      </p:sp>
      <p:sp>
        <p:nvSpPr>
          <p:cNvPr id="31770" name="Text Box 26"/>
          <p:cNvSpPr txBox="1">
            <a:spLocks noChangeArrowheads="1"/>
          </p:cNvSpPr>
          <p:nvPr/>
        </p:nvSpPr>
        <p:spPr bwMode="auto">
          <a:xfrm>
            <a:off x="6227763" y="4221163"/>
            <a:ext cx="12239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Service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Perspectives on Business Level Strategy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/>
              <a:t>Outside-in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Inside-out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4859338" y="162877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859338" y="3141663"/>
            <a:ext cx="2447925" cy="865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932363" y="479742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 bwMode="auto">
          <a:xfrm>
            <a:off x="5076825" y="1989138"/>
            <a:ext cx="719138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 rot="10800000">
            <a:off x="6443663" y="2060575"/>
            <a:ext cx="719137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 rot="16200000">
            <a:off x="4106863" y="3173412"/>
            <a:ext cx="2592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Outside-in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 rot="16200000">
            <a:off x="5476082" y="3172618"/>
            <a:ext cx="2590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Inside-out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219700" y="1557338"/>
            <a:ext cx="201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Resource</a:t>
            </a:r>
            <a:r>
              <a:rPr lang="en-GB"/>
              <a:t> </a:t>
            </a:r>
            <a:r>
              <a:rPr lang="en-GB" sz="1600"/>
              <a:t>base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5508625" y="4724400"/>
            <a:ext cx="2376488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Product</a:t>
            </a:r>
          </a:p>
          <a:p>
            <a:pPr>
              <a:spcBef>
                <a:spcPct val="50000"/>
              </a:spcBef>
            </a:pPr>
            <a:r>
              <a:rPr lang="en-GB"/>
              <a:t> </a:t>
            </a:r>
            <a:r>
              <a:rPr lang="en-GB" sz="1600"/>
              <a:t>Offering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5580063" y="3213100"/>
            <a:ext cx="1800225" cy="70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Activity</a:t>
            </a:r>
          </a:p>
          <a:p>
            <a:pPr>
              <a:spcBef>
                <a:spcPct val="50000"/>
              </a:spcBef>
            </a:pPr>
            <a:r>
              <a:rPr lang="en-GB" sz="1600"/>
              <a:t>System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5148263" y="6308725"/>
            <a:ext cx="187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Markets</a:t>
            </a:r>
          </a:p>
        </p:txBody>
      </p:sp>
      <p:sp>
        <p:nvSpPr>
          <p:cNvPr id="34832" name="Line 16"/>
          <p:cNvSpPr>
            <a:spLocks noChangeShapeType="1"/>
          </p:cNvSpPr>
          <p:nvPr/>
        </p:nvSpPr>
        <p:spPr bwMode="auto">
          <a:xfrm>
            <a:off x="63722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3" name="Line 17"/>
          <p:cNvSpPr>
            <a:spLocks noChangeShapeType="1"/>
          </p:cNvSpPr>
          <p:nvPr/>
        </p:nvSpPr>
        <p:spPr bwMode="auto">
          <a:xfrm>
            <a:off x="61563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>
            <a:off x="59404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>
            <a:off x="59404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>
            <a:off x="61563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>
            <a:off x="63722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>
            <a:off x="5867400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>
            <a:off x="6156325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>
            <a:off x="6443663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1" name="Line 25"/>
          <p:cNvSpPr>
            <a:spLocks noChangeShapeType="1"/>
          </p:cNvSpPr>
          <p:nvPr/>
        </p:nvSpPr>
        <p:spPr bwMode="auto">
          <a:xfrm>
            <a:off x="4500563" y="141287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2" name="Line 26"/>
          <p:cNvSpPr>
            <a:spLocks noChangeShapeType="1"/>
          </p:cNvSpPr>
          <p:nvPr/>
        </p:nvSpPr>
        <p:spPr bwMode="auto">
          <a:xfrm>
            <a:off x="4500563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4" name="Line 28"/>
          <p:cNvSpPr>
            <a:spLocks noChangeShapeType="1"/>
          </p:cNvSpPr>
          <p:nvPr/>
        </p:nvSpPr>
        <p:spPr bwMode="auto">
          <a:xfrm>
            <a:off x="4500563" y="587692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>
            <a:off x="7667625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6" name="Text Box 30"/>
          <p:cNvSpPr txBox="1">
            <a:spLocks noChangeArrowheads="1"/>
          </p:cNvSpPr>
          <p:nvPr/>
        </p:nvSpPr>
        <p:spPr bwMode="auto">
          <a:xfrm rot="16200000">
            <a:off x="2920206" y="3569495"/>
            <a:ext cx="3527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Business System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49300"/>
          </a:xfrm>
        </p:spPr>
        <p:txBody>
          <a:bodyPr/>
          <a:lstStyle/>
          <a:p>
            <a:r>
              <a:rPr lang="en-GB" sz="4000"/>
              <a:t>Outside-in versus Inside-out</a:t>
            </a:r>
          </a:p>
        </p:txBody>
      </p:sp>
      <p:sp>
        <p:nvSpPr>
          <p:cNvPr id="4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348038" y="1125538"/>
            <a:ext cx="4895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en-GB" sz="1600" dirty="0">
                <a:latin typeface="Arial" charset="0"/>
                <a:cs typeface="Times New Roman" charset="0"/>
              </a:rPr>
              <a:t>Outside-in		              Inside-out</a:t>
            </a:r>
            <a:endParaRPr lang="en-GB" sz="1600" dirty="0">
              <a:latin typeface="Arial" charset="0"/>
            </a:endParaRPr>
          </a:p>
        </p:txBody>
      </p:sp>
      <p:graphicFrame>
        <p:nvGraphicFramePr>
          <p:cNvPr id="36000" name="Group 1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0056367"/>
              </p:ext>
            </p:extLst>
          </p:nvPr>
        </p:nvGraphicFramePr>
        <p:xfrm>
          <a:off x="539552" y="1942774"/>
          <a:ext cx="8229600" cy="3934498"/>
        </p:xfrm>
        <a:graphic>
          <a:graphicData uri="http://schemas.openxmlformats.org/drawingml/2006/table">
            <a:tbl>
              <a:tblPr/>
              <a:tblGrid>
                <a:gridCol w="27417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503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74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Emphasis on                                                    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Markets over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Resources over markets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Orientation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Opportunity driven (external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Strength driven (internal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Starting point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 demand and industry structure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 base and activity system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8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Fit through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to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of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focus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advantageous position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distinctive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8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Building resource base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8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Tactical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Acquiring necessary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84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Competitive weapons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Bargaining power and mobility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Superior resources and imitation barriers</a:t>
                      </a:r>
                      <a:endParaRPr kumimoji="0" lang="en-GB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challenge for managers: -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  <a:r>
              <a:rPr lang="en-GB" sz="2400" dirty="0"/>
              <a:t>To create sustainable competitive advantage for the business through changing the strategic roadmap  when the market or resource landscape changes.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This will allow them to change direction and survive 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230</TotalTime>
  <Words>699</Words>
  <Application>Microsoft Office PowerPoint</Application>
  <PresentationFormat>On-screen Show (4:3)</PresentationFormat>
  <Paragraphs>195</Paragraphs>
  <Slides>22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Gill Sans MT</vt:lpstr>
      <vt:lpstr>Times New Roman</vt:lpstr>
      <vt:lpstr>Wingdings</vt:lpstr>
      <vt:lpstr>Gallery</vt:lpstr>
      <vt:lpstr>Microsoft ClipArt Gallery</vt:lpstr>
      <vt:lpstr>Strategic Management – a framework</vt:lpstr>
      <vt:lpstr>PowerPoint Presentation</vt:lpstr>
      <vt:lpstr>Strategy</vt:lpstr>
      <vt:lpstr>Schools in Strategic Thinking</vt:lpstr>
      <vt:lpstr>The Design and Planning Schools</vt:lpstr>
      <vt:lpstr>The Positioning School</vt:lpstr>
      <vt:lpstr>Entrepreneurial School</vt:lpstr>
      <vt:lpstr>The Learning and Emergent School</vt:lpstr>
      <vt:lpstr>The Power and Culture Schools</vt:lpstr>
      <vt:lpstr>Levels</vt:lpstr>
      <vt:lpstr>A Framework</vt:lpstr>
      <vt:lpstr>Strategic Planning</vt:lpstr>
      <vt:lpstr>Business Level Strategy</vt:lpstr>
      <vt:lpstr>Business Level strategy</vt:lpstr>
      <vt:lpstr>PowerPoint Presentation</vt:lpstr>
      <vt:lpstr>PowerPoint Presentation</vt:lpstr>
      <vt:lpstr>PowerPoint Presentation</vt:lpstr>
      <vt:lpstr>PowerPoint Presentation</vt:lpstr>
      <vt:lpstr>The Value Chain</vt:lpstr>
      <vt:lpstr>Perspectives on Business Level Strategy </vt:lpstr>
      <vt:lpstr>Outside-in versus Inside-out</vt:lpstr>
      <vt:lpstr>Business Level Strategy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Thinking</dc:title>
  <dc:creator>lesley</dc:creator>
  <cp:lastModifiedBy>Marie Pitson</cp:lastModifiedBy>
  <cp:revision>42</cp:revision>
  <cp:lastPrinted>2020-05-13T08:02:50Z</cp:lastPrinted>
  <dcterms:created xsi:type="dcterms:W3CDTF">2005-07-28T10:03:02Z</dcterms:created>
  <dcterms:modified xsi:type="dcterms:W3CDTF">2020-07-01T11:31:05Z</dcterms:modified>
</cp:coreProperties>
</file>