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7" r:id="rId2"/>
    <p:sldId id="258" r:id="rId3"/>
    <p:sldId id="259" r:id="rId4"/>
    <p:sldId id="264" r:id="rId5"/>
    <p:sldId id="270" r:id="rId6"/>
    <p:sldId id="260" r:id="rId7"/>
    <p:sldId id="261" r:id="rId8"/>
    <p:sldId id="262" r:id="rId9"/>
    <p:sldId id="263"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9CF306-789E-3765-FDBF-90A45D392FD1}" v="187" dt="2024-06-27T11:35:16.9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3554" autoAdjust="0"/>
  </p:normalViewPr>
  <p:slideViewPr>
    <p:cSldViewPr snapToGrid="0">
      <p:cViewPr varScale="1">
        <p:scale>
          <a:sx n="68" d="100"/>
          <a:sy n="68" d="100"/>
        </p:scale>
        <p:origin x="61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3D31E7-C999-4020-A29D-AB26D610EB13}" type="datetimeFigureOut">
              <a:rPr lang="en-IN" smtClean="0"/>
              <a:t>30-07-2024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B3373A-A42B-4747-9FCC-180574B1A0BF}" type="slidenum">
              <a:rPr lang="en-IN" smtClean="0"/>
              <a:t>‹#›</a:t>
            </a:fld>
            <a:endParaRPr lang="en-IN"/>
          </a:p>
        </p:txBody>
      </p:sp>
    </p:spTree>
    <p:extLst>
      <p:ext uri="{BB962C8B-B14F-4D97-AF65-F5344CB8AC3E}">
        <p14:creationId xmlns:p14="http://schemas.microsoft.com/office/powerpoint/2010/main" val="27877229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t>Experience in the supply chain management industry to get the best services within the business operations by serving the best quality products to the consumers</a:t>
            </a:r>
          </a:p>
          <a:p>
            <a:endParaRPr lang="en-IN" dirty="0"/>
          </a:p>
        </p:txBody>
      </p:sp>
      <p:sp>
        <p:nvSpPr>
          <p:cNvPr id="4" name="Slide Number Placeholder 3"/>
          <p:cNvSpPr>
            <a:spLocks noGrp="1"/>
          </p:cNvSpPr>
          <p:nvPr>
            <p:ph type="sldNum" sz="quarter" idx="5"/>
          </p:nvPr>
        </p:nvSpPr>
        <p:spPr/>
        <p:txBody>
          <a:bodyPr/>
          <a:lstStyle/>
          <a:p>
            <a:fld id="{DBB3373A-A42B-4747-9FCC-180574B1A0BF}" type="slidenum">
              <a:rPr lang="en-IN" smtClean="0"/>
              <a:t>9</a:t>
            </a:fld>
            <a:endParaRPr lang="en-IN"/>
          </a:p>
        </p:txBody>
      </p:sp>
    </p:spTree>
    <p:extLst>
      <p:ext uri="{BB962C8B-B14F-4D97-AF65-F5344CB8AC3E}">
        <p14:creationId xmlns:p14="http://schemas.microsoft.com/office/powerpoint/2010/main" val="37267316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7/30/2024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7/30/2024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7/30/2024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7/30/2024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igitalcommons.harrisburgu.edu/cgi/viewcontent.cgi?article=1009&amp;context=beyond_project_horizon" TargetMode="External"/><Relationship Id="rId2" Type="http://schemas.openxmlformats.org/officeDocument/2006/relationships/hyperlink" Target="https://repository.up.ac.za/bitstream/handle/2263/86052/Zulch_Role_2021.pdf?sequence=1" TargetMode="External"/><Relationship Id="rId1" Type="http://schemas.openxmlformats.org/officeDocument/2006/relationships/slideLayout" Target="../slideLayouts/slideLayout2.xml"/><Relationship Id="rId5" Type="http://schemas.openxmlformats.org/officeDocument/2006/relationships/hyperlink" Target="https://www.dyson.in/" TargetMode="External"/><Relationship Id="rId4" Type="http://schemas.openxmlformats.org/officeDocument/2006/relationships/hyperlink" Target="https://www.dysoncorp.com/about/company-culture/#:~:text=The%20Dyson%20Culture%20Defines%20Our%20Actions&amp;text=Our%20work%20is%20challenging%20yet,%2C%20people%2C%20and%20customers%20forward.%5BAccessed"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civiljournal.semnan.ac.ir/article_6409_b18a483950a9b2833b3202e36411ee7b.pdf" TargetMode="External"/><Relationship Id="rId2" Type="http://schemas.openxmlformats.org/officeDocument/2006/relationships/hyperlink" Target="https://www.researchgate.net/profile/Mesut-Selamoglu/publication/382141816_Using_MS_Excel_to_Support_an_ERP_System_a_Corporate_Management_and_Control_Perspective/links/668ec9203e0edb1e0fdb6c70/Using-MS-Excel-to-Support-an-ERP-System-a-Corporate-Management-and-Control-Perspective.pdf" TargetMode="External"/><Relationship Id="rId1" Type="http://schemas.openxmlformats.org/officeDocument/2006/relationships/slideLayout" Target="../slideLayouts/slideLayout2.xml"/><Relationship Id="rId6" Type="http://schemas.openxmlformats.org/officeDocument/2006/relationships/hyperlink" Target="https://sharkninja.com/" TargetMode="External"/><Relationship Id="rId5" Type="http://schemas.openxmlformats.org/officeDocument/2006/relationships/hyperlink" Target="https://sharkninja.com/people-positive#associate%5BAccessed" TargetMode="External"/><Relationship Id="rId4" Type="http://schemas.openxmlformats.org/officeDocument/2006/relationships/hyperlink" Target="https://sharkninja.com/dei%5BAccess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50550-6C39-B563-D3F0-C17DC33A1CF5}"/>
              </a:ext>
            </a:extLst>
          </p:cNvPr>
          <p:cNvSpPr>
            <a:spLocks noGrp="1"/>
          </p:cNvSpPr>
          <p:nvPr>
            <p:ph type="title"/>
          </p:nvPr>
        </p:nvSpPr>
        <p:spPr>
          <a:xfrm>
            <a:off x="793662" y="88309"/>
            <a:ext cx="10066122" cy="1627960"/>
          </a:xfrm>
        </p:spPr>
        <p:txBody>
          <a:bodyPr anchor="b">
            <a:normAutofit/>
          </a:bodyPr>
          <a:lstStyle/>
          <a:p>
            <a:r>
              <a:rPr lang="en-GB" sz="1600" b="1" i="1" dirty="0">
                <a:latin typeface="Arial"/>
                <a:cs typeface="Arial"/>
              </a:rPr>
              <a:t>Student Name: </a:t>
            </a:r>
            <a:r>
              <a:rPr lang="en-GB" sz="1600" b="1" i="1" dirty="0" err="1">
                <a:latin typeface="Arial"/>
                <a:cs typeface="Arial"/>
              </a:rPr>
              <a:t>Nikhilkumar</a:t>
            </a:r>
            <a:r>
              <a:rPr lang="en-GB" sz="1600" b="1" i="1" dirty="0">
                <a:latin typeface="Arial"/>
                <a:cs typeface="Arial"/>
              </a:rPr>
              <a:t> </a:t>
            </a:r>
            <a:r>
              <a:rPr lang="en-GB" sz="1600" b="1" i="1" dirty="0" err="1">
                <a:latin typeface="Arial"/>
                <a:cs typeface="Arial"/>
              </a:rPr>
              <a:t>Ashokkumar</a:t>
            </a:r>
            <a:r>
              <a:rPr lang="en-GB" sz="1600" b="1" i="1" dirty="0">
                <a:latin typeface="Arial"/>
                <a:cs typeface="Arial"/>
              </a:rPr>
              <a:t> </a:t>
            </a:r>
            <a:r>
              <a:rPr lang="en-GB" sz="1600" b="1" i="1" dirty="0" err="1">
                <a:latin typeface="Arial"/>
                <a:cs typeface="Arial"/>
              </a:rPr>
              <a:t>Suryavanshi</a:t>
            </a:r>
            <a:br>
              <a:rPr lang="en-GB" sz="1600" b="1" i="1" dirty="0">
                <a:latin typeface="Arial"/>
                <a:cs typeface="Arial"/>
              </a:rPr>
            </a:br>
            <a:r>
              <a:rPr lang="en-GB" sz="1600" b="1" i="1" dirty="0">
                <a:latin typeface="Arial"/>
                <a:cs typeface="Arial"/>
              </a:rPr>
              <a:t>Student ID: 2333792</a:t>
            </a:r>
            <a:br>
              <a:rPr lang="en-GB" sz="1600" b="1" i="1" dirty="0">
                <a:latin typeface="Arial"/>
                <a:cs typeface="Arial"/>
              </a:rPr>
            </a:br>
            <a:r>
              <a:rPr lang="en-GB" sz="1600" b="1" i="1" dirty="0">
                <a:latin typeface="Arial"/>
                <a:cs typeface="Arial"/>
              </a:rPr>
              <a:t>Course Name:</a:t>
            </a:r>
            <a:r>
              <a:rPr lang="en-GB" sz="1600" i="1" dirty="0">
                <a:latin typeface="Arial"/>
                <a:cs typeface="Arial"/>
              </a:rPr>
              <a:t> Human Capital management </a:t>
            </a:r>
            <a:endParaRPr lang="en-US" sz="1600" dirty="0">
              <a:latin typeface="Arial"/>
              <a:cs typeface="Arial"/>
            </a:endParaRPr>
          </a:p>
          <a:p>
            <a:r>
              <a:rPr lang="en-GB" sz="1600" b="1" i="1" dirty="0">
                <a:latin typeface="Arial"/>
                <a:cs typeface="Arial"/>
              </a:rPr>
              <a:t>Lecturer Name: </a:t>
            </a:r>
            <a:r>
              <a:rPr lang="en-GB" sz="1600" i="1" dirty="0">
                <a:latin typeface="Arial"/>
                <a:cs typeface="Arial"/>
              </a:rPr>
              <a:t>Nishi </a:t>
            </a:r>
            <a:r>
              <a:rPr lang="en-GB" sz="1600" i="1" dirty="0" err="1">
                <a:latin typeface="Arial"/>
                <a:cs typeface="Arial"/>
              </a:rPr>
              <a:t>Ramsurrun</a:t>
            </a:r>
            <a:endParaRPr lang="en-US" sz="1600" dirty="0">
              <a:latin typeface="Arial"/>
              <a:cs typeface="Arial"/>
            </a:endParaRPr>
          </a:p>
          <a:p>
            <a:r>
              <a:rPr lang="en-GB" sz="1600" b="1" i="1" dirty="0">
                <a:latin typeface="Arial"/>
                <a:cs typeface="Arial"/>
              </a:rPr>
              <a:t>Session</a:t>
            </a:r>
            <a:r>
              <a:rPr lang="en-GB" sz="1600" i="1" dirty="0">
                <a:latin typeface="Arial"/>
                <a:cs typeface="Arial"/>
              </a:rPr>
              <a:t>: </a:t>
            </a:r>
            <a:r>
              <a:rPr lang="en-GB" sz="1600" b="1" i="1" dirty="0">
                <a:latin typeface="Arial"/>
                <a:cs typeface="Arial"/>
              </a:rPr>
              <a:t>June 2024 Term </a:t>
            </a:r>
            <a:endParaRPr lang="en-US" sz="1600" i="1" dirty="0">
              <a:latin typeface="Arial"/>
              <a:cs typeface="Arial"/>
            </a:endParaRPr>
          </a:p>
          <a:p>
            <a:endParaRPr lang="en-GB" sz="1600" b="1" dirty="0">
              <a:latin typeface="Arial"/>
              <a:cs typeface="Arial"/>
            </a:endParaRPr>
          </a:p>
        </p:txBody>
      </p:sp>
      <p:sp>
        <p:nvSpPr>
          <p:cNvPr id="30" name="Rectangle 2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478C6230-9DE8-5F9B-FE86-0C1B0EB62EEB}"/>
              </a:ext>
            </a:extLst>
          </p:cNvPr>
          <p:cNvSpPr>
            <a:spLocks noGrp="1"/>
          </p:cNvSpPr>
          <p:nvPr>
            <p:ph idx="1"/>
          </p:nvPr>
        </p:nvSpPr>
        <p:spPr>
          <a:xfrm>
            <a:off x="793661" y="2599509"/>
            <a:ext cx="4530898" cy="3639450"/>
          </a:xfrm>
        </p:spPr>
        <p:txBody>
          <a:bodyPr vert="horz" lIns="91440" tIns="45720" rIns="91440" bIns="45720" rtlCol="0" anchor="ctr">
            <a:normAutofit/>
          </a:bodyPr>
          <a:lstStyle/>
          <a:p>
            <a:pPr>
              <a:spcBef>
                <a:spcPct val="0"/>
              </a:spcBef>
              <a:buFont typeface="Wingdings" panose="020B0604020202020204" pitchFamily="34" charset="0"/>
              <a:buChar char="§"/>
            </a:pPr>
            <a:endParaRPr lang="en-US" sz="2000" dirty="0">
              <a:latin typeface="Arial"/>
              <a:cs typeface="Arial"/>
            </a:endParaRPr>
          </a:p>
          <a:p>
            <a:pPr>
              <a:spcBef>
                <a:spcPct val="0"/>
              </a:spcBef>
              <a:buFont typeface="Wingdings" panose="020B0604020202020204" pitchFamily="34" charset="0"/>
              <a:buChar char="§"/>
            </a:pPr>
            <a:endParaRPr lang="en-US" sz="2000" dirty="0">
              <a:latin typeface="Arial"/>
              <a:cs typeface="Segoe UI"/>
            </a:endParaRPr>
          </a:p>
          <a:p>
            <a:pPr>
              <a:buFont typeface="Wingdings" panose="020B0604020202020204" pitchFamily="34" charset="0"/>
              <a:buChar char="§"/>
            </a:pPr>
            <a:endParaRPr lang="en-US" sz="2000" dirty="0"/>
          </a:p>
        </p:txBody>
      </p:sp>
      <p:pic>
        <p:nvPicPr>
          <p:cNvPr id="7" name="Picture 6" descr="A black background with white text&#10;&#10;Description automatically generated">
            <a:extLst>
              <a:ext uri="{FF2B5EF4-FFF2-40B4-BE49-F238E27FC236}">
                <a16:creationId xmlns:a16="http://schemas.microsoft.com/office/drawing/2014/main" id="{B9E415BA-9F5C-FA19-5B03-1738AA215376}"/>
              </a:ext>
            </a:extLst>
          </p:cNvPr>
          <p:cNvPicPr>
            <a:picLocks noChangeAspect="1"/>
          </p:cNvPicPr>
          <p:nvPr/>
        </p:nvPicPr>
        <p:blipFill>
          <a:blip r:embed="rId2"/>
          <a:stretch>
            <a:fillRect/>
          </a:stretch>
        </p:blipFill>
        <p:spPr>
          <a:xfrm>
            <a:off x="5911532" y="3485143"/>
            <a:ext cx="5150277" cy="1712467"/>
          </a:xfrm>
          <a:prstGeom prst="rect">
            <a:avLst/>
          </a:prstGeom>
        </p:spPr>
      </p:pic>
      <p:sp>
        <p:nvSpPr>
          <p:cNvPr id="38" name="Rectangle 3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48840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C2C3E-413A-22DC-17D7-07F3A1F4B78D}"/>
              </a:ext>
            </a:extLst>
          </p:cNvPr>
          <p:cNvSpPr>
            <a:spLocks noGrp="1"/>
          </p:cNvSpPr>
          <p:nvPr>
            <p:ph type="title"/>
          </p:nvPr>
        </p:nvSpPr>
        <p:spPr/>
        <p:txBody>
          <a:bodyPr/>
          <a:lstStyle/>
          <a:p>
            <a:r>
              <a:rPr lang="en-US" dirty="0"/>
              <a:t>Table of Contents</a:t>
            </a:r>
          </a:p>
        </p:txBody>
      </p:sp>
      <p:sp>
        <p:nvSpPr>
          <p:cNvPr id="4" name="Rectangle 1">
            <a:extLst>
              <a:ext uri="{FF2B5EF4-FFF2-40B4-BE49-F238E27FC236}">
                <a16:creationId xmlns:a16="http://schemas.microsoft.com/office/drawing/2014/main" id="{9E0025ED-6854-4B4E-ABCA-EE19C06286CE}"/>
              </a:ext>
            </a:extLst>
          </p:cNvPr>
          <p:cNvSpPr>
            <a:spLocks noGrp="1" noChangeArrowheads="1"/>
          </p:cNvSpPr>
          <p:nvPr>
            <p:ph idx="1"/>
          </p:nvPr>
        </p:nvSpPr>
        <p:spPr bwMode="auto">
          <a:xfrm>
            <a:off x="-27420" y="1674473"/>
            <a:ext cx="10662595" cy="46536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algn="just">
              <a:lnSpc>
                <a:spcPct val="150000"/>
              </a:lnSpc>
              <a:buFont typeface="Wingdings" panose="05000000000000000000" pitchFamily="2" charset="2"/>
              <a:buChar char="Ø"/>
            </a:pPr>
            <a:r>
              <a:rPr kumimoji="0" lang="en-US" altLang="en-US" sz="2000" b="0" i="1" strike="noStrike" cap="none" normalizeH="0" baseline="0" dirty="0">
                <a:ln>
                  <a:noFill/>
                </a:ln>
                <a:effectLst/>
                <a:latin typeface="+mn-lt"/>
                <a:ea typeface="Arial" panose="020B0604020202020204" pitchFamily="34" charset="0"/>
                <a:cs typeface="Times New Roman" panose="02020603050405020304" pitchFamily="18" charset="0"/>
              </a:rPr>
              <a:t>Slide 1: Introduction of chosen organizations</a:t>
            </a:r>
            <a:endParaRPr kumimoji="0" lang="en-US" altLang="en-US" sz="2000" b="0" i="1" strike="noStrike" cap="none" normalizeH="0" baseline="0" dirty="0">
              <a:ln>
                <a:noFill/>
              </a:ln>
              <a:effectLst/>
              <a:latin typeface="+mn-lt"/>
            </a:endParaRPr>
          </a:p>
          <a:p>
            <a:pPr algn="just">
              <a:lnSpc>
                <a:spcPct val="150000"/>
              </a:lnSpc>
              <a:buFont typeface="Wingdings" panose="05000000000000000000" pitchFamily="2" charset="2"/>
              <a:buChar char="Ø"/>
            </a:pPr>
            <a:r>
              <a:rPr kumimoji="0" lang="en-US" altLang="en-US" sz="2000" b="0" i="1" strike="noStrike" cap="none" normalizeH="0" baseline="0" dirty="0">
                <a:ln>
                  <a:noFill/>
                </a:ln>
                <a:effectLst/>
                <a:latin typeface="+mn-lt"/>
                <a:ea typeface="Arial" panose="020B0604020202020204" pitchFamily="34" charset="0"/>
                <a:cs typeface="Times New Roman" panose="02020603050405020304" pitchFamily="18" charset="0"/>
              </a:rPr>
              <a:t>Slide 2: Strategic Goal of chosen organizations</a:t>
            </a:r>
            <a:endParaRPr kumimoji="0" lang="en-US" altLang="en-US" sz="2000" b="0" i="1" strike="noStrike" cap="none" normalizeH="0" baseline="0" dirty="0">
              <a:ln>
                <a:noFill/>
              </a:ln>
              <a:effectLst/>
              <a:latin typeface="+mn-lt"/>
            </a:endParaRPr>
          </a:p>
          <a:p>
            <a:pPr algn="just">
              <a:lnSpc>
                <a:spcPct val="150000"/>
              </a:lnSpc>
              <a:buFont typeface="Wingdings" panose="05000000000000000000" pitchFamily="2" charset="2"/>
              <a:buChar char="Ø"/>
            </a:pPr>
            <a:r>
              <a:rPr kumimoji="0" lang="en-US" altLang="en-US" sz="2000" b="0" i="1" strike="noStrike" cap="none" normalizeH="0" baseline="0" dirty="0">
                <a:ln>
                  <a:noFill/>
                </a:ln>
                <a:effectLst/>
                <a:latin typeface="+mn-lt"/>
                <a:ea typeface="Arial" panose="020B0604020202020204" pitchFamily="34" charset="0"/>
                <a:cs typeface="Times New Roman" panose="02020603050405020304" pitchFamily="18" charset="0"/>
              </a:rPr>
              <a:t>Slide 3: Job Analysis/ Position</a:t>
            </a:r>
            <a:endParaRPr kumimoji="0" lang="en-US" altLang="en-US" sz="2000" b="0" i="1" strike="noStrike" cap="none" normalizeH="0" baseline="0" dirty="0">
              <a:ln>
                <a:noFill/>
              </a:ln>
              <a:effectLst/>
              <a:latin typeface="+mn-lt"/>
            </a:endParaRPr>
          </a:p>
          <a:p>
            <a:pPr algn="just">
              <a:lnSpc>
                <a:spcPct val="150000"/>
              </a:lnSpc>
              <a:buFont typeface="Wingdings" panose="05000000000000000000" pitchFamily="2" charset="2"/>
              <a:buChar char="Ø"/>
            </a:pPr>
            <a:r>
              <a:rPr kumimoji="0" lang="en-US" altLang="en-US" sz="2000" b="0" i="1" strike="noStrike" cap="none" normalizeH="0" baseline="0" dirty="0">
                <a:ln>
                  <a:noFill/>
                </a:ln>
                <a:effectLst/>
                <a:latin typeface="+mn-lt"/>
                <a:ea typeface="Arial" panose="020B0604020202020204" pitchFamily="34" charset="0"/>
                <a:cs typeface="Times New Roman" panose="02020603050405020304" pitchFamily="18" charset="0"/>
              </a:rPr>
              <a:t>Slide 4: Job Description</a:t>
            </a:r>
            <a:endParaRPr kumimoji="0" lang="en-US" altLang="en-US" sz="2000" b="0" i="1" strike="noStrike" cap="none" normalizeH="0" baseline="0" dirty="0">
              <a:ln>
                <a:noFill/>
              </a:ln>
              <a:effectLst/>
              <a:latin typeface="+mn-lt"/>
            </a:endParaRPr>
          </a:p>
          <a:p>
            <a:pPr algn="just">
              <a:lnSpc>
                <a:spcPct val="150000"/>
              </a:lnSpc>
              <a:buFont typeface="Wingdings" panose="05000000000000000000" pitchFamily="2" charset="2"/>
              <a:buChar char="Ø"/>
            </a:pPr>
            <a:r>
              <a:rPr kumimoji="0" lang="en-US" altLang="en-US" sz="2000" b="0" i="1" strike="noStrike" cap="none" normalizeH="0" baseline="0" dirty="0">
                <a:ln>
                  <a:noFill/>
                </a:ln>
                <a:effectLst/>
                <a:latin typeface="+mn-lt"/>
                <a:ea typeface="Arial" panose="020B0604020202020204" pitchFamily="34" charset="0"/>
                <a:cs typeface="Times New Roman" panose="02020603050405020304" pitchFamily="18" charset="0"/>
              </a:rPr>
              <a:t>Slide 5: Person Specification</a:t>
            </a:r>
            <a:endParaRPr kumimoji="0" lang="en-US" altLang="en-US" sz="2000" b="0" i="1" strike="noStrike" cap="none" normalizeH="0" baseline="0" dirty="0">
              <a:ln>
                <a:noFill/>
              </a:ln>
              <a:effectLst/>
              <a:latin typeface="+mn-lt"/>
            </a:endParaRPr>
          </a:p>
          <a:p>
            <a:pPr algn="just">
              <a:lnSpc>
                <a:spcPct val="150000"/>
              </a:lnSpc>
              <a:buFont typeface="Wingdings" panose="05000000000000000000" pitchFamily="2" charset="2"/>
              <a:buChar char="Ø"/>
            </a:pPr>
            <a:r>
              <a:rPr kumimoji="0" lang="en-US" altLang="en-US" sz="2000" b="0" i="1" strike="noStrike" cap="none" normalizeH="0" baseline="0" dirty="0">
                <a:ln>
                  <a:noFill/>
                </a:ln>
                <a:effectLst/>
                <a:latin typeface="+mn-lt"/>
                <a:ea typeface="Arial" panose="020B0604020202020204" pitchFamily="34" charset="0"/>
                <a:cs typeface="Times New Roman" panose="02020603050405020304" pitchFamily="18" charset="0"/>
              </a:rPr>
              <a:t>Slide 6: Required Skills</a:t>
            </a:r>
            <a:endParaRPr kumimoji="0" lang="en-US" altLang="en-US" sz="2000" b="0" i="1" strike="noStrike" cap="none" normalizeH="0" baseline="0" dirty="0">
              <a:ln>
                <a:noFill/>
              </a:ln>
              <a:effectLst/>
              <a:latin typeface="+mn-lt"/>
            </a:endParaRPr>
          </a:p>
          <a:p>
            <a:pPr algn="just">
              <a:lnSpc>
                <a:spcPct val="150000"/>
              </a:lnSpc>
              <a:buFont typeface="Wingdings" panose="05000000000000000000" pitchFamily="2" charset="2"/>
              <a:buChar char="Ø"/>
            </a:pPr>
            <a:r>
              <a:rPr kumimoji="0" lang="en-US" altLang="en-US" sz="2000" b="0" i="1" strike="noStrike" cap="none" normalizeH="0" baseline="0" dirty="0">
                <a:ln>
                  <a:noFill/>
                </a:ln>
                <a:effectLst/>
                <a:latin typeface="+mn-lt"/>
                <a:ea typeface="Arial" panose="020B0604020202020204" pitchFamily="34" charset="0"/>
                <a:cs typeface="Times New Roman" panose="02020603050405020304" pitchFamily="18" charset="0"/>
              </a:rPr>
              <a:t>Slide 7: Pay and Working condition</a:t>
            </a:r>
            <a:endParaRPr kumimoji="0" lang="en-US" altLang="en-US" sz="2000" b="0" i="1" strike="noStrike" cap="none" normalizeH="0" baseline="0" dirty="0">
              <a:ln>
                <a:noFill/>
              </a:ln>
              <a:effectLst/>
              <a:latin typeface="+mn-lt"/>
            </a:endParaRPr>
          </a:p>
          <a:p>
            <a:pPr algn="just">
              <a:lnSpc>
                <a:spcPct val="150000"/>
              </a:lnSpc>
              <a:buFont typeface="Wingdings" panose="05000000000000000000" pitchFamily="2" charset="2"/>
              <a:buChar char="Ø"/>
            </a:pPr>
            <a:r>
              <a:rPr kumimoji="0" lang="en-US" altLang="en-US" sz="2000" b="0" i="1" strike="noStrike" cap="none" normalizeH="0" baseline="0" dirty="0">
                <a:ln>
                  <a:noFill/>
                </a:ln>
                <a:effectLst/>
                <a:latin typeface="+mn-lt"/>
                <a:ea typeface="Arial" panose="020B0604020202020204" pitchFamily="34" charset="0"/>
                <a:cs typeface="Times New Roman" panose="02020603050405020304" pitchFamily="18" charset="0"/>
              </a:rPr>
              <a:t>Slide 8: Flexible working arrangement with Justifications</a:t>
            </a:r>
            <a:endParaRPr kumimoji="0" lang="en-US" altLang="en-US" sz="2000" b="0" i="1" strike="noStrike" cap="none" normalizeH="0" baseline="0" dirty="0">
              <a:ln>
                <a:noFill/>
              </a:ln>
              <a:effectLst/>
              <a:latin typeface="+mn-lt"/>
            </a:endParaRPr>
          </a:p>
          <a:p>
            <a:pPr algn="just">
              <a:lnSpc>
                <a:spcPct val="150000"/>
              </a:lnSpc>
              <a:buFont typeface="Wingdings" panose="05000000000000000000" pitchFamily="2" charset="2"/>
              <a:buChar char="Ø"/>
            </a:pPr>
            <a:r>
              <a:rPr kumimoji="0" lang="en-US" altLang="en-US" sz="2000" b="0" i="1" strike="noStrike" cap="none" normalizeH="0" baseline="0" dirty="0">
                <a:ln>
                  <a:noFill/>
                </a:ln>
                <a:effectLst/>
                <a:latin typeface="+mn-lt"/>
                <a:ea typeface="Arial" panose="020B0604020202020204" pitchFamily="34" charset="0"/>
                <a:cs typeface="Times New Roman" panose="02020603050405020304" pitchFamily="18" charset="0"/>
              </a:rPr>
              <a:t>Slide 9: Conclusion</a:t>
            </a:r>
          </a:p>
          <a:p>
            <a:pPr algn="just">
              <a:lnSpc>
                <a:spcPct val="150000"/>
              </a:lnSpc>
              <a:buFont typeface="Wingdings" panose="05000000000000000000" pitchFamily="2" charset="2"/>
              <a:buChar char="Ø"/>
            </a:pPr>
            <a:r>
              <a:rPr kumimoji="0" lang="en-US" altLang="en-US" sz="2000" b="0" i="1" strike="noStrike" cap="none" normalizeH="0" baseline="0" dirty="0">
                <a:ln>
                  <a:noFill/>
                </a:ln>
                <a:effectLst/>
                <a:latin typeface="+mn-lt"/>
                <a:ea typeface="Arial" panose="020B0604020202020204" pitchFamily="34" charset="0"/>
                <a:cs typeface="Times New Roman" panose="02020603050405020304" pitchFamily="18" charset="0"/>
              </a:rPr>
              <a:t>Slide 10: References</a:t>
            </a:r>
            <a:r>
              <a:rPr kumimoji="0" lang="en-US" altLang="en-US" sz="2000" b="0" i="1" strike="noStrike" cap="none" normalizeH="0" baseline="0" dirty="0">
                <a:ln>
                  <a:noFill/>
                </a:ln>
                <a:effectLst/>
                <a:latin typeface="+mn-lt"/>
              </a:rPr>
              <a:t> </a:t>
            </a:r>
          </a:p>
        </p:txBody>
      </p:sp>
      <p:pic>
        <p:nvPicPr>
          <p:cNvPr id="1027" name="Picture 3" descr="Dyson… A brand that doesn't suck. | by ...">
            <a:extLst>
              <a:ext uri="{FF2B5EF4-FFF2-40B4-BE49-F238E27FC236}">
                <a16:creationId xmlns:a16="http://schemas.microsoft.com/office/drawing/2014/main" id="{BC829F8B-0508-4D90-823E-7936AD81BB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21219" y="365125"/>
            <a:ext cx="2705100" cy="1685925"/>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SharkNinja | SharkNinja Operating LLC (NYSE: SN)">
            <a:extLst>
              <a:ext uri="{FF2B5EF4-FFF2-40B4-BE49-F238E27FC236}">
                <a16:creationId xmlns:a16="http://schemas.microsoft.com/office/drawing/2014/main" id="{E4D3C26A-061C-4B0B-8EB0-B0F31D7C91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1938" y="365125"/>
            <a:ext cx="2461406" cy="1685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7008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7F361-DABB-28B7-7E23-96D58892A10F}"/>
              </a:ext>
            </a:extLst>
          </p:cNvPr>
          <p:cNvSpPr>
            <a:spLocks noGrp="1"/>
          </p:cNvSpPr>
          <p:nvPr>
            <p:ph type="title"/>
          </p:nvPr>
        </p:nvSpPr>
        <p:spPr>
          <a:xfrm>
            <a:off x="238539" y="0"/>
            <a:ext cx="7597166" cy="1325563"/>
          </a:xfrm>
        </p:spPr>
        <p:txBody>
          <a:bodyPr/>
          <a:lstStyle/>
          <a:p>
            <a:r>
              <a:rPr lang="en-US" dirty="0"/>
              <a:t>Introduction of  Dyson and </a:t>
            </a:r>
            <a:r>
              <a:rPr lang="en-US" dirty="0" err="1"/>
              <a:t>SharkNinja</a:t>
            </a:r>
            <a:endParaRPr lang="en-US" dirty="0"/>
          </a:p>
        </p:txBody>
      </p:sp>
      <p:sp>
        <p:nvSpPr>
          <p:cNvPr id="3" name="Content Placeholder 2">
            <a:extLst>
              <a:ext uri="{FF2B5EF4-FFF2-40B4-BE49-F238E27FC236}">
                <a16:creationId xmlns:a16="http://schemas.microsoft.com/office/drawing/2014/main" id="{8AF19670-C83A-6E91-EB31-3F1F2E529A02}"/>
              </a:ext>
            </a:extLst>
          </p:cNvPr>
          <p:cNvSpPr>
            <a:spLocks noGrp="1"/>
          </p:cNvSpPr>
          <p:nvPr>
            <p:ph idx="1"/>
          </p:nvPr>
        </p:nvSpPr>
        <p:spPr>
          <a:xfrm>
            <a:off x="238539" y="2613415"/>
            <a:ext cx="11115261" cy="4351338"/>
          </a:xfrm>
        </p:spPr>
        <p:txBody>
          <a:bodyPr numCol="2">
            <a:normAutofit fontScale="55000" lnSpcReduction="20000"/>
          </a:bodyPr>
          <a:lstStyle/>
          <a:p>
            <a:pPr lvl="0" algn="just">
              <a:lnSpc>
                <a:spcPct val="170000"/>
              </a:lnSpc>
            </a:pPr>
            <a:r>
              <a:rPr lang="en-IN" b="1" dirty="0"/>
              <a:t>Why Dyson?</a:t>
            </a:r>
            <a:endParaRPr lang="en-IN" dirty="0"/>
          </a:p>
          <a:p>
            <a:pPr algn="just">
              <a:lnSpc>
                <a:spcPct val="170000"/>
              </a:lnSpc>
            </a:pPr>
            <a:r>
              <a:rPr lang="en-IN" dirty="0"/>
              <a:t>Dyson is one of the famous multinational technology brands which was established in the year 1991 through James Dyson. The headquarters of the brand is situated in </a:t>
            </a:r>
            <a:r>
              <a:rPr lang="en-IN" dirty="0" err="1"/>
              <a:t>Malmesbury</a:t>
            </a:r>
            <a:r>
              <a:rPr lang="en-IN" dirty="0"/>
              <a:t> England. The organization produces various household products such as heaters, lights, hand dryers, hair dryers, air purifiers, etc (Dyson, 2024). The machines of Dyson involve structural integrity, which is liable for their better quality products and immense success worldwide. </a:t>
            </a:r>
          </a:p>
          <a:p>
            <a:pPr lvl="0" algn="just">
              <a:lnSpc>
                <a:spcPct val="170000"/>
              </a:lnSpc>
            </a:pPr>
            <a:endParaRPr lang="en-IN" b="1" dirty="0"/>
          </a:p>
          <a:p>
            <a:pPr lvl="0" algn="just">
              <a:lnSpc>
                <a:spcPct val="170000"/>
              </a:lnSpc>
            </a:pPr>
            <a:endParaRPr lang="en-IN" b="1" dirty="0"/>
          </a:p>
          <a:p>
            <a:pPr lvl="0" algn="just">
              <a:lnSpc>
                <a:spcPct val="170000"/>
              </a:lnSpc>
            </a:pPr>
            <a:endParaRPr lang="en-IN" b="1" dirty="0"/>
          </a:p>
          <a:p>
            <a:pPr lvl="0" algn="just">
              <a:lnSpc>
                <a:spcPct val="170000"/>
              </a:lnSpc>
            </a:pPr>
            <a:r>
              <a:rPr lang="en-IN" b="1" dirty="0"/>
              <a:t>Why </a:t>
            </a:r>
            <a:r>
              <a:rPr lang="en-IN" b="1" dirty="0" err="1"/>
              <a:t>SharkNinja</a:t>
            </a:r>
            <a:r>
              <a:rPr lang="en-IN" b="1" dirty="0"/>
              <a:t>?</a:t>
            </a:r>
            <a:endParaRPr lang="en-IN" dirty="0"/>
          </a:p>
          <a:p>
            <a:pPr algn="just">
              <a:lnSpc>
                <a:spcPct val="170000"/>
              </a:lnSpc>
            </a:pPr>
            <a:r>
              <a:rPr lang="en-IN" dirty="0" err="1"/>
              <a:t>SharkNinja</a:t>
            </a:r>
            <a:r>
              <a:rPr lang="en-IN" dirty="0"/>
              <a:t> is a worldwide product designing and technology organization that generated huge positive reviews on the online platforms. The organization focuses on continuous innovation and launches its products to consumer demand. The organization was established in the year 1994 through Mark Rosenzweig in Needham, US (</a:t>
            </a:r>
            <a:r>
              <a:rPr lang="en-IN" dirty="0" err="1"/>
              <a:t>Sharkninja</a:t>
            </a:r>
            <a:r>
              <a:rPr lang="en-IN" dirty="0"/>
              <a:t>, 2024). The organization manufactures household sub category products such as cleaning equipment, cooking products, beauty and food preparation products. The brand has a great market position and brand value in the international technology industry. </a:t>
            </a:r>
          </a:p>
          <a:p>
            <a:endParaRPr lang="en-US" dirty="0"/>
          </a:p>
        </p:txBody>
      </p:sp>
      <p:pic>
        <p:nvPicPr>
          <p:cNvPr id="2050" name="Picture 2" descr="James Dyson - Wikipedia">
            <a:extLst>
              <a:ext uri="{FF2B5EF4-FFF2-40B4-BE49-F238E27FC236}">
                <a16:creationId xmlns:a16="http://schemas.microsoft.com/office/drawing/2014/main" id="{7DADEE64-F8A0-428B-BE17-9ABDDB5401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31896" y="0"/>
            <a:ext cx="1743075" cy="169303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ark Rosenzweig - SharkNinja | LinkedIn">
            <a:extLst>
              <a:ext uri="{FF2B5EF4-FFF2-40B4-BE49-F238E27FC236}">
                <a16:creationId xmlns:a16="http://schemas.microsoft.com/office/drawing/2014/main" id="{E29A1CA2-CA59-40D9-A209-86BFB3DAF1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82262" y="0"/>
            <a:ext cx="1743075" cy="169303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2EFB96D-07FA-4B7A-9CAB-596B9DD7A338}"/>
              </a:ext>
            </a:extLst>
          </p:cNvPr>
          <p:cNvSpPr txBox="1"/>
          <p:nvPr/>
        </p:nvSpPr>
        <p:spPr>
          <a:xfrm>
            <a:off x="8431896" y="1983545"/>
            <a:ext cx="1743075" cy="646331"/>
          </a:xfrm>
          <a:prstGeom prst="rect">
            <a:avLst/>
          </a:prstGeom>
          <a:noFill/>
        </p:spPr>
        <p:txBody>
          <a:bodyPr wrap="square" rtlCol="0">
            <a:spAutoFit/>
          </a:bodyPr>
          <a:lstStyle/>
          <a:p>
            <a:r>
              <a:rPr lang="en-IN" dirty="0"/>
              <a:t>Dyson Founder &amp; CEO</a:t>
            </a:r>
          </a:p>
        </p:txBody>
      </p:sp>
      <p:sp>
        <p:nvSpPr>
          <p:cNvPr id="7" name="TextBox 6">
            <a:extLst>
              <a:ext uri="{FF2B5EF4-FFF2-40B4-BE49-F238E27FC236}">
                <a16:creationId xmlns:a16="http://schemas.microsoft.com/office/drawing/2014/main" id="{B1010688-92CA-4194-B35B-A8CB14D96228}"/>
              </a:ext>
            </a:extLst>
          </p:cNvPr>
          <p:cNvSpPr txBox="1"/>
          <p:nvPr/>
        </p:nvSpPr>
        <p:spPr>
          <a:xfrm>
            <a:off x="10615293" y="1999736"/>
            <a:ext cx="1743075" cy="646331"/>
          </a:xfrm>
          <a:prstGeom prst="rect">
            <a:avLst/>
          </a:prstGeom>
          <a:noFill/>
        </p:spPr>
        <p:txBody>
          <a:bodyPr wrap="square" rtlCol="0">
            <a:spAutoFit/>
          </a:bodyPr>
          <a:lstStyle/>
          <a:p>
            <a:r>
              <a:rPr lang="en-IN" dirty="0" err="1"/>
              <a:t>Sharkninja</a:t>
            </a:r>
            <a:r>
              <a:rPr lang="en-IN" dirty="0"/>
              <a:t> Founder &amp; CEO</a:t>
            </a:r>
          </a:p>
        </p:txBody>
      </p:sp>
    </p:spTree>
    <p:extLst>
      <p:ext uri="{BB962C8B-B14F-4D97-AF65-F5344CB8AC3E}">
        <p14:creationId xmlns:p14="http://schemas.microsoft.com/office/powerpoint/2010/main" val="2040752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AABDB-8F00-C61B-35EB-DC475C36A7E2}"/>
              </a:ext>
            </a:extLst>
          </p:cNvPr>
          <p:cNvSpPr>
            <a:spLocks noGrp="1"/>
          </p:cNvSpPr>
          <p:nvPr>
            <p:ph type="title"/>
          </p:nvPr>
        </p:nvSpPr>
        <p:spPr>
          <a:xfrm>
            <a:off x="838200" y="365125"/>
            <a:ext cx="7461738" cy="1325563"/>
          </a:xfrm>
        </p:spPr>
        <p:txBody>
          <a:bodyPr/>
          <a:lstStyle/>
          <a:p>
            <a:r>
              <a:rPr lang="en-US" dirty="0"/>
              <a:t>Strategic Goal of  Dyson and </a:t>
            </a:r>
            <a:r>
              <a:rPr lang="en-US" dirty="0" err="1"/>
              <a:t>SharkNinja</a:t>
            </a:r>
            <a:endParaRPr lang="en-US" dirty="0"/>
          </a:p>
        </p:txBody>
      </p:sp>
      <p:sp>
        <p:nvSpPr>
          <p:cNvPr id="3" name="Content Placeholder 2">
            <a:extLst>
              <a:ext uri="{FF2B5EF4-FFF2-40B4-BE49-F238E27FC236}">
                <a16:creationId xmlns:a16="http://schemas.microsoft.com/office/drawing/2014/main" id="{9D4FFDE4-75D6-BD7D-B099-CAA05ED1BD79}"/>
              </a:ext>
            </a:extLst>
          </p:cNvPr>
          <p:cNvSpPr>
            <a:spLocks noGrp="1"/>
          </p:cNvSpPr>
          <p:nvPr>
            <p:ph idx="1"/>
          </p:nvPr>
        </p:nvSpPr>
        <p:spPr>
          <a:xfrm>
            <a:off x="-1" y="1825625"/>
            <a:ext cx="11979965" cy="3773317"/>
          </a:xfrm>
        </p:spPr>
        <p:txBody>
          <a:bodyPr numCol="2">
            <a:noAutofit/>
          </a:bodyPr>
          <a:lstStyle/>
          <a:p>
            <a:pPr algn="just">
              <a:lnSpc>
                <a:spcPct val="170000"/>
              </a:lnSpc>
            </a:pPr>
            <a:r>
              <a:rPr lang="en-IN" sz="1500" b="1" dirty="0"/>
              <a:t>Strategic Goal of Dyson:</a:t>
            </a:r>
            <a:endParaRPr lang="en-IN" sz="1500" dirty="0"/>
          </a:p>
          <a:p>
            <a:pPr lvl="0" algn="just">
              <a:lnSpc>
                <a:spcPct val="170000"/>
              </a:lnSpc>
            </a:pPr>
            <a:r>
              <a:rPr lang="en-IN" sz="1500" dirty="0"/>
              <a:t>To grow the best engineers worldwide who can explore and improve  technologies and provide new designs that lead to innovation</a:t>
            </a:r>
          </a:p>
          <a:p>
            <a:pPr lvl="0" algn="just">
              <a:lnSpc>
                <a:spcPct val="170000"/>
              </a:lnSpc>
            </a:pPr>
            <a:r>
              <a:rPr lang="en-IN" sz="1500" dirty="0"/>
              <a:t>To solve the daily problems of consumers </a:t>
            </a:r>
          </a:p>
          <a:p>
            <a:pPr lvl="0" algn="just">
              <a:lnSpc>
                <a:spcPct val="170000"/>
              </a:lnSpc>
            </a:pPr>
            <a:r>
              <a:rPr lang="en-IN" sz="1500" dirty="0"/>
              <a:t>To enhance consumer engagement and to provide them with a seamless consumer experience which can help the brand grow.</a:t>
            </a:r>
          </a:p>
          <a:p>
            <a:pPr lvl="0" algn="just">
              <a:lnSpc>
                <a:spcPct val="170000"/>
              </a:lnSpc>
            </a:pPr>
            <a:r>
              <a:rPr lang="en-IN" sz="1500" dirty="0"/>
              <a:t>To collaborate with social media influences to build a strong and loyal community that can assist the brand in achieving its business goal</a:t>
            </a:r>
          </a:p>
          <a:p>
            <a:pPr lvl="0" algn="just">
              <a:lnSpc>
                <a:spcPct val="170000"/>
              </a:lnSpc>
            </a:pPr>
            <a:r>
              <a:rPr lang="en-IN" sz="1500" dirty="0"/>
              <a:t>To use multi-channel digital marketing tactics for developing financial structure </a:t>
            </a:r>
          </a:p>
          <a:p>
            <a:pPr algn="just">
              <a:lnSpc>
                <a:spcPct val="170000"/>
              </a:lnSpc>
            </a:pPr>
            <a:r>
              <a:rPr lang="en-IN" sz="1500" b="1" dirty="0"/>
              <a:t>Strategic Goal of </a:t>
            </a:r>
            <a:r>
              <a:rPr lang="en-IN" sz="1500" b="1" dirty="0" err="1"/>
              <a:t>SharkNinja</a:t>
            </a:r>
            <a:r>
              <a:rPr lang="en-IN" sz="1500" b="1" dirty="0"/>
              <a:t>: </a:t>
            </a:r>
            <a:endParaRPr lang="en-IN" sz="1500" dirty="0"/>
          </a:p>
          <a:p>
            <a:pPr lvl="0" algn="just">
              <a:lnSpc>
                <a:spcPct val="170000"/>
              </a:lnSpc>
            </a:pPr>
            <a:r>
              <a:rPr lang="en-IN" sz="1500" dirty="0"/>
              <a:t>To improve their product categories</a:t>
            </a:r>
          </a:p>
          <a:p>
            <a:pPr lvl="0" algn="just">
              <a:lnSpc>
                <a:spcPct val="170000"/>
              </a:lnSpc>
            </a:pPr>
            <a:r>
              <a:rPr lang="en-IN" sz="1500" dirty="0"/>
              <a:t>To diversify their new category products</a:t>
            </a:r>
          </a:p>
          <a:p>
            <a:pPr lvl="0" algn="just">
              <a:lnSpc>
                <a:spcPct val="170000"/>
              </a:lnSpc>
            </a:pPr>
            <a:r>
              <a:rPr lang="en-IN" sz="1500" dirty="0"/>
              <a:t>To expand their business in EU countries</a:t>
            </a:r>
          </a:p>
          <a:p>
            <a:pPr lvl="0" algn="just">
              <a:lnSpc>
                <a:spcPct val="170000"/>
              </a:lnSpc>
            </a:pPr>
            <a:r>
              <a:rPr lang="en-IN" sz="1500" dirty="0"/>
              <a:t>To create a positive impact on every individual’s lives in their home every single day</a:t>
            </a:r>
          </a:p>
          <a:p>
            <a:pPr lvl="0" algn="just">
              <a:lnSpc>
                <a:spcPct val="170000"/>
              </a:lnSpc>
            </a:pPr>
            <a:r>
              <a:rPr lang="en-IN" sz="1500" dirty="0"/>
              <a:t>To maintain high-quality services and product design that can help the brand attract its targeted audience and maintain a 5-star rated brand value</a:t>
            </a:r>
          </a:p>
          <a:p>
            <a:pPr algn="just">
              <a:lnSpc>
                <a:spcPct val="170000"/>
              </a:lnSpc>
            </a:pPr>
            <a:endParaRPr lang="en-US" sz="1500" dirty="0"/>
          </a:p>
        </p:txBody>
      </p:sp>
      <p:pic>
        <p:nvPicPr>
          <p:cNvPr id="4" name="Picture 3">
            <a:extLst>
              <a:ext uri="{FF2B5EF4-FFF2-40B4-BE49-F238E27FC236}">
                <a16:creationId xmlns:a16="http://schemas.microsoft.com/office/drawing/2014/main" id="{96733D6D-5394-4051-BB86-6D3B8DFA8529}"/>
              </a:ext>
            </a:extLst>
          </p:cNvPr>
          <p:cNvPicPr>
            <a:picLocks noChangeAspect="1"/>
          </p:cNvPicPr>
          <p:nvPr/>
        </p:nvPicPr>
        <p:blipFill>
          <a:blip r:embed="rId2"/>
          <a:stretch>
            <a:fillRect/>
          </a:stretch>
        </p:blipFill>
        <p:spPr>
          <a:xfrm>
            <a:off x="8179489" y="191746"/>
            <a:ext cx="3800475" cy="1495425"/>
          </a:xfrm>
          <a:prstGeom prst="rect">
            <a:avLst/>
          </a:prstGeom>
        </p:spPr>
      </p:pic>
    </p:spTree>
    <p:extLst>
      <p:ext uri="{BB962C8B-B14F-4D97-AF65-F5344CB8AC3E}">
        <p14:creationId xmlns:p14="http://schemas.microsoft.com/office/powerpoint/2010/main" val="1602719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3ED38-0A0B-4954-BCBE-C868763AA787}"/>
              </a:ext>
            </a:extLst>
          </p:cNvPr>
          <p:cNvSpPr>
            <a:spLocks noGrp="1"/>
          </p:cNvSpPr>
          <p:nvPr>
            <p:ph type="title"/>
          </p:nvPr>
        </p:nvSpPr>
        <p:spPr/>
        <p:txBody>
          <a:bodyPr/>
          <a:lstStyle/>
          <a:p>
            <a:r>
              <a:rPr lang="en-US" dirty="0"/>
              <a:t>Strategic Goal of Dyson and </a:t>
            </a:r>
            <a:r>
              <a:rPr lang="en-US" dirty="0" err="1"/>
              <a:t>SharkNinja</a:t>
            </a:r>
            <a:endParaRPr lang="en-IN" dirty="0"/>
          </a:p>
        </p:txBody>
      </p:sp>
      <p:pic>
        <p:nvPicPr>
          <p:cNvPr id="3074" name="Picture 2" descr="Strategic Management Assignment: Business Report On Dyson Ltd | Total  Assignment Help">
            <a:extLst>
              <a:ext uri="{FF2B5EF4-FFF2-40B4-BE49-F238E27FC236}">
                <a16:creationId xmlns:a16="http://schemas.microsoft.com/office/drawing/2014/main" id="{858AC99B-A08A-4BCD-B42D-4161556DED1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01743" y="1910031"/>
            <a:ext cx="5448891" cy="435133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harkNinja: Impressive Growth Strategy Driving Substantial Value (NYSE:SN)  | Seeking Alpha">
            <a:extLst>
              <a:ext uri="{FF2B5EF4-FFF2-40B4-BE49-F238E27FC236}">
                <a16:creationId xmlns:a16="http://schemas.microsoft.com/office/drawing/2014/main" id="{10D7BD66-F913-47B3-A8EF-4406B3CC82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0294" y="1690688"/>
            <a:ext cx="5233177" cy="4972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5250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991CD-F6B7-A7D5-C199-5355872CA9FA}"/>
              </a:ext>
            </a:extLst>
          </p:cNvPr>
          <p:cNvSpPr>
            <a:spLocks noGrp="1"/>
          </p:cNvSpPr>
          <p:nvPr>
            <p:ph type="title"/>
          </p:nvPr>
        </p:nvSpPr>
        <p:spPr/>
        <p:txBody>
          <a:bodyPr/>
          <a:lstStyle/>
          <a:p>
            <a:r>
              <a:rPr lang="en-US" dirty="0"/>
              <a:t>Job Analysis / Position </a:t>
            </a:r>
          </a:p>
        </p:txBody>
      </p:sp>
      <p:graphicFrame>
        <p:nvGraphicFramePr>
          <p:cNvPr id="4" name="Table 4">
            <a:extLst>
              <a:ext uri="{FF2B5EF4-FFF2-40B4-BE49-F238E27FC236}">
                <a16:creationId xmlns:a16="http://schemas.microsoft.com/office/drawing/2014/main" id="{B9697242-2DC1-42CC-BAEA-61CC0EA7D6EA}"/>
              </a:ext>
            </a:extLst>
          </p:cNvPr>
          <p:cNvGraphicFramePr>
            <a:graphicFrameLocks noGrp="1"/>
          </p:cNvGraphicFramePr>
          <p:nvPr>
            <p:ph idx="1"/>
            <p:extLst>
              <p:ext uri="{D42A27DB-BD31-4B8C-83A1-F6EECF244321}">
                <p14:modId xmlns:p14="http://schemas.microsoft.com/office/powerpoint/2010/main" val="2103525277"/>
              </p:ext>
            </p:extLst>
          </p:nvPr>
        </p:nvGraphicFramePr>
        <p:xfrm>
          <a:off x="323556" y="1825625"/>
          <a:ext cx="11662116" cy="4901312"/>
        </p:xfrm>
        <a:graphic>
          <a:graphicData uri="http://schemas.openxmlformats.org/drawingml/2006/table">
            <a:tbl>
              <a:tblPr firstRow="1" bandRow="1">
                <a:tableStyleId>{5C22544A-7EE6-4342-B048-85BDC9FD1C3A}</a:tableStyleId>
              </a:tblPr>
              <a:tblGrid>
                <a:gridCol w="5831058">
                  <a:extLst>
                    <a:ext uri="{9D8B030D-6E8A-4147-A177-3AD203B41FA5}">
                      <a16:colId xmlns:a16="http://schemas.microsoft.com/office/drawing/2014/main" val="1122249818"/>
                    </a:ext>
                  </a:extLst>
                </a:gridCol>
                <a:gridCol w="5831058">
                  <a:extLst>
                    <a:ext uri="{9D8B030D-6E8A-4147-A177-3AD203B41FA5}">
                      <a16:colId xmlns:a16="http://schemas.microsoft.com/office/drawing/2014/main" val="215500967"/>
                    </a:ext>
                  </a:extLst>
                </a:gridCol>
              </a:tblGrid>
              <a:tr h="370840">
                <a:tc>
                  <a:txBody>
                    <a:bodyPr/>
                    <a:lstStyle/>
                    <a:p>
                      <a:pPr algn="just">
                        <a:lnSpc>
                          <a:spcPct val="150000"/>
                        </a:lnSpc>
                      </a:pPr>
                      <a:r>
                        <a:rPr lang="en-IN" sz="1500" b="1" dirty="0"/>
                        <a:t>Dyson: </a:t>
                      </a:r>
                      <a:endParaRPr lang="en-IN" sz="1500" dirty="0"/>
                    </a:p>
                    <a:p>
                      <a:pPr algn="just">
                        <a:lnSpc>
                          <a:spcPct val="150000"/>
                        </a:lnSpc>
                      </a:pPr>
                      <a:endParaRPr lang="en-IN" sz="1500" b="1" dirty="0"/>
                    </a:p>
                    <a:p>
                      <a:pPr algn="just">
                        <a:lnSpc>
                          <a:spcPct val="150000"/>
                        </a:lnSpc>
                      </a:pPr>
                      <a:endParaRPr lang="en-IN" sz="1500" b="1" dirty="0"/>
                    </a:p>
                    <a:p>
                      <a:pPr>
                        <a:lnSpc>
                          <a:spcPct val="150000"/>
                        </a:lnSpc>
                      </a:pPr>
                      <a:endParaRPr lang="en-IN" sz="1500" dirty="0"/>
                    </a:p>
                  </a:txBody>
                  <a:tcPr/>
                </a:tc>
                <a:tc>
                  <a:txBody>
                    <a:bodyPr/>
                    <a:lstStyle/>
                    <a:p>
                      <a:pPr algn="just">
                        <a:lnSpc>
                          <a:spcPct val="150000"/>
                        </a:lnSpc>
                      </a:pPr>
                      <a:r>
                        <a:rPr lang="en-IN" sz="1500" b="1" dirty="0" err="1"/>
                        <a:t>SharkNinja</a:t>
                      </a:r>
                      <a:r>
                        <a:rPr lang="en-IN" sz="1500" b="1" dirty="0"/>
                        <a:t>: </a:t>
                      </a:r>
                      <a:endParaRPr lang="en-IN" sz="1500" dirty="0"/>
                    </a:p>
                    <a:p>
                      <a:pPr>
                        <a:lnSpc>
                          <a:spcPct val="150000"/>
                        </a:lnSpc>
                      </a:pPr>
                      <a:endParaRPr lang="en-IN" sz="1500" dirty="0"/>
                    </a:p>
                  </a:txBody>
                  <a:tcPr/>
                </a:tc>
                <a:extLst>
                  <a:ext uri="{0D108BD9-81ED-4DB2-BD59-A6C34878D82A}">
                    <a16:rowId xmlns:a16="http://schemas.microsoft.com/office/drawing/2014/main" val="3508572927"/>
                  </a:ext>
                </a:extLst>
              </a:tr>
              <a:tr h="370840">
                <a:tc>
                  <a:txBody>
                    <a:bodyPr/>
                    <a:lstStyle/>
                    <a:p>
                      <a:pPr algn="just">
                        <a:lnSpc>
                          <a:spcPct val="150000"/>
                        </a:lnSpc>
                        <a:buFont typeface="Wingdings" panose="05000000000000000000" pitchFamily="2" charset="2"/>
                        <a:buChar char="Ø"/>
                      </a:pPr>
                      <a:r>
                        <a:rPr lang="en-IN" sz="1500" b="1" i="1" dirty="0"/>
                        <a:t>Position:</a:t>
                      </a:r>
                      <a:r>
                        <a:rPr lang="en-IN" sz="1500" dirty="0"/>
                        <a:t> Project Manager </a:t>
                      </a:r>
                    </a:p>
                    <a:p>
                      <a:pPr algn="just">
                        <a:lnSpc>
                          <a:spcPct val="150000"/>
                        </a:lnSpc>
                        <a:buFont typeface="Wingdings" panose="05000000000000000000" pitchFamily="2" charset="2"/>
                        <a:buChar char="Ø"/>
                      </a:pPr>
                      <a:r>
                        <a:rPr lang="en-IN" sz="1500" b="1" i="1" dirty="0"/>
                        <a:t>Role:</a:t>
                      </a:r>
                      <a:r>
                        <a:rPr lang="en-IN" sz="1500" dirty="0"/>
                        <a:t> The project manager at Dyson is liable for handling and providing   various projects that support business goals (Dyson and </a:t>
                      </a:r>
                      <a:r>
                        <a:rPr lang="en-IN" sz="1500" dirty="0" err="1"/>
                        <a:t>Deklinski</a:t>
                      </a:r>
                      <a:r>
                        <a:rPr lang="en-IN" sz="1500" dirty="0"/>
                        <a:t>, 2023). Handling project-level issues and challenges, maintaining integrated project plans, focusing on dependencies, recognizing mitigation plans for overcoming issues and escalating where needed are the major roles of the project manager at Dyson. </a:t>
                      </a:r>
                    </a:p>
                    <a:p>
                      <a:pPr>
                        <a:lnSpc>
                          <a:spcPct val="150000"/>
                        </a:lnSpc>
                      </a:pPr>
                      <a:endParaRPr lang="en-IN" sz="1500" dirty="0"/>
                    </a:p>
                  </a:txBody>
                  <a:tcPr/>
                </a:tc>
                <a:tc>
                  <a:txBody>
                    <a:bodyPr/>
                    <a:lstStyle/>
                    <a:p>
                      <a:pPr algn="just">
                        <a:lnSpc>
                          <a:spcPct val="150000"/>
                        </a:lnSpc>
                        <a:buFont typeface="Wingdings" panose="05000000000000000000" pitchFamily="2" charset="2"/>
                        <a:buChar char="Ø"/>
                      </a:pPr>
                      <a:r>
                        <a:rPr lang="en-IN" sz="1500" b="1" i="1" dirty="0"/>
                        <a:t>Position:</a:t>
                      </a:r>
                      <a:r>
                        <a:rPr lang="en-IN" sz="1500" dirty="0"/>
                        <a:t> Project Manager </a:t>
                      </a:r>
                    </a:p>
                    <a:p>
                      <a:pPr algn="just">
                        <a:lnSpc>
                          <a:spcPct val="150000"/>
                        </a:lnSpc>
                        <a:buFont typeface="Wingdings" panose="05000000000000000000" pitchFamily="2" charset="2"/>
                        <a:buChar char="Ø"/>
                      </a:pPr>
                      <a:r>
                        <a:rPr lang="en-IN" sz="1500" b="1" i="1" dirty="0"/>
                        <a:t> Role:</a:t>
                      </a:r>
                      <a:r>
                        <a:rPr lang="en-IN" sz="1500" dirty="0"/>
                        <a:t> The role of the project manager in </a:t>
                      </a:r>
                      <a:r>
                        <a:rPr lang="en-IN" sz="1500" dirty="0" err="1"/>
                        <a:t>SharkNinja</a:t>
                      </a:r>
                      <a:r>
                        <a:rPr lang="en-IN" sz="1500" dirty="0"/>
                        <a:t> includes various tasks such as the ability to provide knowledge about the project activities to each employee in the organization, plan and execute to achieve business goals and set proper timelines and project budgets that can help to minimize extra operational cost (Daniel and </a:t>
                      </a:r>
                      <a:r>
                        <a:rPr lang="en-IN" sz="1500" dirty="0" err="1"/>
                        <a:t>Inim</a:t>
                      </a:r>
                      <a:r>
                        <a:rPr lang="en-IN" sz="1500" dirty="0"/>
                        <a:t>, 2020). The project manager of this company is liable for driving each project to success by ensuring all the deliverables are provided within the proper budget and time. </a:t>
                      </a:r>
                    </a:p>
                    <a:p>
                      <a:pPr>
                        <a:lnSpc>
                          <a:spcPct val="150000"/>
                        </a:lnSpc>
                      </a:pPr>
                      <a:endParaRPr lang="en-IN" sz="1500" dirty="0"/>
                    </a:p>
                  </a:txBody>
                  <a:tcPr/>
                </a:tc>
                <a:extLst>
                  <a:ext uri="{0D108BD9-81ED-4DB2-BD59-A6C34878D82A}">
                    <a16:rowId xmlns:a16="http://schemas.microsoft.com/office/drawing/2014/main" val="391068393"/>
                  </a:ext>
                </a:extLst>
              </a:tr>
            </a:tbl>
          </a:graphicData>
        </a:graphic>
      </p:graphicFrame>
      <p:pic>
        <p:nvPicPr>
          <p:cNvPr id="6" name="Picture 5">
            <a:extLst>
              <a:ext uri="{FF2B5EF4-FFF2-40B4-BE49-F238E27FC236}">
                <a16:creationId xmlns:a16="http://schemas.microsoft.com/office/drawing/2014/main" id="{53F9586A-E400-4E23-BC76-CFFFE89E98BA}"/>
              </a:ext>
            </a:extLst>
          </p:cNvPr>
          <p:cNvPicPr>
            <a:picLocks noChangeAspect="1"/>
          </p:cNvPicPr>
          <p:nvPr/>
        </p:nvPicPr>
        <p:blipFill>
          <a:blip r:embed="rId2"/>
          <a:stretch>
            <a:fillRect/>
          </a:stretch>
        </p:blipFill>
        <p:spPr>
          <a:xfrm>
            <a:off x="3144716" y="2039815"/>
            <a:ext cx="2667000" cy="1051927"/>
          </a:xfrm>
          <a:prstGeom prst="rect">
            <a:avLst/>
          </a:prstGeom>
        </p:spPr>
      </p:pic>
      <p:pic>
        <p:nvPicPr>
          <p:cNvPr id="7" name="Picture 6">
            <a:extLst>
              <a:ext uri="{FF2B5EF4-FFF2-40B4-BE49-F238E27FC236}">
                <a16:creationId xmlns:a16="http://schemas.microsoft.com/office/drawing/2014/main" id="{B487D073-DF84-4C06-A704-D5BFFE328127}"/>
              </a:ext>
            </a:extLst>
          </p:cNvPr>
          <p:cNvPicPr>
            <a:picLocks noChangeAspect="1"/>
          </p:cNvPicPr>
          <p:nvPr/>
        </p:nvPicPr>
        <p:blipFill>
          <a:blip r:embed="rId3"/>
          <a:stretch>
            <a:fillRect/>
          </a:stretch>
        </p:blipFill>
        <p:spPr>
          <a:xfrm>
            <a:off x="9853026" y="1932365"/>
            <a:ext cx="2015418" cy="1266825"/>
          </a:xfrm>
          <a:prstGeom prst="rect">
            <a:avLst/>
          </a:prstGeom>
        </p:spPr>
      </p:pic>
      <p:pic>
        <p:nvPicPr>
          <p:cNvPr id="8" name="Picture 7">
            <a:extLst>
              <a:ext uri="{FF2B5EF4-FFF2-40B4-BE49-F238E27FC236}">
                <a16:creationId xmlns:a16="http://schemas.microsoft.com/office/drawing/2014/main" id="{803496CA-3B21-485A-BD6A-1CA187D3EC1B}"/>
              </a:ext>
            </a:extLst>
          </p:cNvPr>
          <p:cNvPicPr>
            <a:picLocks noChangeAspect="1"/>
          </p:cNvPicPr>
          <p:nvPr/>
        </p:nvPicPr>
        <p:blipFill>
          <a:blip r:embed="rId4"/>
          <a:stretch>
            <a:fillRect/>
          </a:stretch>
        </p:blipFill>
        <p:spPr>
          <a:xfrm>
            <a:off x="8067969" y="131063"/>
            <a:ext cx="3800475" cy="1495425"/>
          </a:xfrm>
          <a:prstGeom prst="rect">
            <a:avLst/>
          </a:prstGeom>
        </p:spPr>
      </p:pic>
    </p:spTree>
    <p:extLst>
      <p:ext uri="{BB962C8B-B14F-4D97-AF65-F5344CB8AC3E}">
        <p14:creationId xmlns:p14="http://schemas.microsoft.com/office/powerpoint/2010/main" val="1338022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AB9D8-1BFA-5C79-EE09-BAFFD86956B3}"/>
              </a:ext>
            </a:extLst>
          </p:cNvPr>
          <p:cNvSpPr>
            <a:spLocks noGrp="1"/>
          </p:cNvSpPr>
          <p:nvPr>
            <p:ph type="title"/>
          </p:nvPr>
        </p:nvSpPr>
        <p:spPr/>
        <p:txBody>
          <a:bodyPr/>
          <a:lstStyle/>
          <a:p>
            <a:r>
              <a:rPr lang="en-US" dirty="0"/>
              <a:t>Job Description </a:t>
            </a:r>
          </a:p>
        </p:txBody>
      </p:sp>
      <p:graphicFrame>
        <p:nvGraphicFramePr>
          <p:cNvPr id="4" name="Table 4">
            <a:extLst>
              <a:ext uri="{FF2B5EF4-FFF2-40B4-BE49-F238E27FC236}">
                <a16:creationId xmlns:a16="http://schemas.microsoft.com/office/drawing/2014/main" id="{825EAE64-4781-4B4E-A34A-D27D14FBBCDD}"/>
              </a:ext>
            </a:extLst>
          </p:cNvPr>
          <p:cNvGraphicFramePr>
            <a:graphicFrameLocks noGrp="1"/>
          </p:cNvGraphicFramePr>
          <p:nvPr>
            <p:ph idx="1"/>
            <p:extLst>
              <p:ext uri="{D42A27DB-BD31-4B8C-83A1-F6EECF244321}">
                <p14:modId xmlns:p14="http://schemas.microsoft.com/office/powerpoint/2010/main" val="3413384830"/>
              </p:ext>
            </p:extLst>
          </p:nvPr>
        </p:nvGraphicFramePr>
        <p:xfrm>
          <a:off x="295421" y="1825624"/>
          <a:ext cx="11648050" cy="5022565"/>
        </p:xfrm>
        <a:graphic>
          <a:graphicData uri="http://schemas.openxmlformats.org/drawingml/2006/table">
            <a:tbl>
              <a:tblPr firstRow="1" bandRow="1">
                <a:tableStyleId>{7DF18680-E054-41AD-8BC1-D1AEF772440D}</a:tableStyleId>
              </a:tblPr>
              <a:tblGrid>
                <a:gridCol w="5824025">
                  <a:extLst>
                    <a:ext uri="{9D8B030D-6E8A-4147-A177-3AD203B41FA5}">
                      <a16:colId xmlns:a16="http://schemas.microsoft.com/office/drawing/2014/main" val="3621217643"/>
                    </a:ext>
                  </a:extLst>
                </a:gridCol>
                <a:gridCol w="5824025">
                  <a:extLst>
                    <a:ext uri="{9D8B030D-6E8A-4147-A177-3AD203B41FA5}">
                      <a16:colId xmlns:a16="http://schemas.microsoft.com/office/drawing/2014/main" val="1370148221"/>
                    </a:ext>
                  </a:extLst>
                </a:gridCol>
              </a:tblGrid>
              <a:tr h="598256">
                <a:tc>
                  <a:txBody>
                    <a:bodyPr/>
                    <a:lstStyle/>
                    <a:p>
                      <a:pPr algn="just">
                        <a:lnSpc>
                          <a:spcPct val="150000"/>
                        </a:lnSpc>
                      </a:pPr>
                      <a:r>
                        <a:rPr lang="en-IN" sz="1500" dirty="0"/>
                        <a:t>Dyson:</a:t>
                      </a:r>
                    </a:p>
                    <a:p>
                      <a:pPr>
                        <a:lnSpc>
                          <a:spcPct val="150000"/>
                        </a:lnSpc>
                      </a:pPr>
                      <a:endParaRPr lang="en-IN" sz="1500" dirty="0"/>
                    </a:p>
                  </a:txBody>
                  <a:tcPr/>
                </a:tc>
                <a:tc>
                  <a:txBody>
                    <a:bodyPr/>
                    <a:lstStyle/>
                    <a:p>
                      <a:pPr algn="just">
                        <a:lnSpc>
                          <a:spcPct val="150000"/>
                        </a:lnSpc>
                      </a:pPr>
                      <a:r>
                        <a:rPr lang="en-IN" sz="1500" dirty="0" err="1"/>
                        <a:t>SharkNinja</a:t>
                      </a:r>
                      <a:r>
                        <a:rPr lang="en-IN" sz="1500" dirty="0"/>
                        <a:t>: </a:t>
                      </a:r>
                    </a:p>
                    <a:p>
                      <a:pPr>
                        <a:lnSpc>
                          <a:spcPct val="150000"/>
                        </a:lnSpc>
                      </a:pPr>
                      <a:endParaRPr lang="en-IN" sz="1500" dirty="0"/>
                    </a:p>
                  </a:txBody>
                  <a:tcPr/>
                </a:tc>
                <a:extLst>
                  <a:ext uri="{0D108BD9-81ED-4DB2-BD59-A6C34878D82A}">
                    <a16:rowId xmlns:a16="http://schemas.microsoft.com/office/drawing/2014/main" val="1806565341"/>
                  </a:ext>
                </a:extLst>
              </a:tr>
              <a:tr h="4286409">
                <a:tc>
                  <a:txBody>
                    <a:bodyPr/>
                    <a:lstStyle/>
                    <a:p>
                      <a:pPr marL="285750" lvl="0" indent="-285750" algn="just">
                        <a:lnSpc>
                          <a:spcPct val="150000"/>
                        </a:lnSpc>
                        <a:buFont typeface="Arial" panose="020B0604020202020204" pitchFamily="34" charset="0"/>
                        <a:buChar char="•"/>
                      </a:pPr>
                      <a:r>
                        <a:rPr lang="en-IN" sz="1500" dirty="0"/>
                        <a:t>Describing the communication plan for the targeted projects to make sure that all the stakeholders are informed about the project goals</a:t>
                      </a:r>
                    </a:p>
                    <a:p>
                      <a:pPr marL="285750" lvl="0" indent="-285750" algn="just">
                        <a:lnSpc>
                          <a:spcPct val="150000"/>
                        </a:lnSpc>
                        <a:buFont typeface="Arial" panose="020B0604020202020204" pitchFamily="34" charset="0"/>
                        <a:buChar char="•"/>
                      </a:pPr>
                      <a:r>
                        <a:rPr lang="en-IN" sz="1500" dirty="0"/>
                        <a:t>According to </a:t>
                      </a:r>
                      <a:r>
                        <a:rPr lang="en-IN" sz="1500" dirty="0" err="1"/>
                        <a:t>Ghorbani</a:t>
                      </a:r>
                      <a:r>
                        <a:rPr lang="en-IN" sz="1500" dirty="0"/>
                        <a:t> (2023), problem-solving capabilities and implementing strategic plans to mitigate any barriers that can arise during projects to deliver success</a:t>
                      </a:r>
                    </a:p>
                    <a:p>
                      <a:pPr marL="285750" lvl="0" indent="-285750" algn="just">
                        <a:lnSpc>
                          <a:spcPct val="150000"/>
                        </a:lnSpc>
                        <a:buFont typeface="Arial" panose="020B0604020202020204" pitchFamily="34" charset="0"/>
                        <a:buChar char="•"/>
                      </a:pPr>
                      <a:r>
                        <a:rPr lang="en-IN" sz="1500" dirty="0"/>
                        <a:t>Properly collaborate with stakeholders to make sure that the project maintains quality.</a:t>
                      </a:r>
                    </a:p>
                    <a:p>
                      <a:pPr marL="285750" lvl="0" indent="-285750" algn="just">
                        <a:lnSpc>
                          <a:spcPct val="150000"/>
                        </a:lnSpc>
                        <a:buFont typeface="Arial" panose="020B0604020202020204" pitchFamily="34" charset="0"/>
                        <a:buChar char="•"/>
                      </a:pPr>
                      <a:r>
                        <a:rPr lang="en-IN" sz="1500" dirty="0"/>
                        <a:t>Drives the procurement</a:t>
                      </a:r>
                    </a:p>
                    <a:p>
                      <a:pPr marL="285750" lvl="0" indent="-285750" algn="just">
                        <a:lnSpc>
                          <a:spcPct val="150000"/>
                        </a:lnSpc>
                        <a:buFont typeface="Arial" panose="020B0604020202020204" pitchFamily="34" charset="0"/>
                        <a:buChar char="•"/>
                      </a:pPr>
                      <a:r>
                        <a:rPr lang="en-IN" sz="1500" dirty="0"/>
                        <a:t>Identify the current trends and implement projects to align with the recent trends and consumer demand.</a:t>
                      </a:r>
                    </a:p>
                    <a:p>
                      <a:pPr>
                        <a:lnSpc>
                          <a:spcPct val="150000"/>
                        </a:lnSpc>
                      </a:pPr>
                      <a:endParaRPr lang="en-IN" sz="1500" dirty="0"/>
                    </a:p>
                  </a:txBody>
                  <a:tcPr/>
                </a:tc>
                <a:tc>
                  <a:txBody>
                    <a:bodyPr/>
                    <a:lstStyle/>
                    <a:p>
                      <a:pPr marL="285750" lvl="0" indent="-285750" algn="just">
                        <a:lnSpc>
                          <a:spcPct val="150000"/>
                        </a:lnSpc>
                        <a:buFont typeface="Arial" panose="020B0604020202020204" pitchFamily="34" charset="0"/>
                        <a:buChar char="•"/>
                      </a:pPr>
                      <a:r>
                        <a:rPr lang="en-IN" sz="1500" dirty="0"/>
                        <a:t>Handling the expectations of clients</a:t>
                      </a:r>
                    </a:p>
                    <a:p>
                      <a:pPr marL="285750" lvl="0" indent="-285750" algn="just">
                        <a:lnSpc>
                          <a:spcPct val="150000"/>
                        </a:lnSpc>
                        <a:buFont typeface="Arial" panose="020B0604020202020204" pitchFamily="34" charset="0"/>
                        <a:buChar char="•"/>
                      </a:pPr>
                      <a:r>
                        <a:rPr lang="en-IN" sz="1500" dirty="0"/>
                        <a:t>Describing the goals and scope of each project to all stakeholders and the project team to ensure project success</a:t>
                      </a:r>
                    </a:p>
                    <a:p>
                      <a:pPr marL="285750" lvl="0" indent="-285750" algn="just">
                        <a:lnSpc>
                          <a:spcPct val="150000"/>
                        </a:lnSpc>
                        <a:buFont typeface="Arial" panose="020B0604020202020204" pitchFamily="34" charset="0"/>
                        <a:buChar char="•"/>
                      </a:pPr>
                      <a:r>
                        <a:rPr lang="en-IN" sz="1500" dirty="0"/>
                        <a:t>Comprehending the upcoming issues that any project can face and implementing strategic plans to mitigate any issue to ensure business success</a:t>
                      </a:r>
                    </a:p>
                    <a:p>
                      <a:pPr marL="285750" lvl="0" indent="-285750" algn="just">
                        <a:lnSpc>
                          <a:spcPct val="150000"/>
                        </a:lnSpc>
                        <a:buFont typeface="Arial" panose="020B0604020202020204" pitchFamily="34" charset="0"/>
                        <a:buChar char="•"/>
                      </a:pPr>
                      <a:r>
                        <a:rPr lang="en-IN" sz="1500" dirty="0"/>
                        <a:t>Maintaining proper communication with team members and tracking their performances to gather knowledge about project problems</a:t>
                      </a:r>
                    </a:p>
                    <a:p>
                      <a:pPr marL="285750" lvl="0" indent="-285750" algn="just">
                        <a:lnSpc>
                          <a:spcPct val="150000"/>
                        </a:lnSpc>
                        <a:buFont typeface="Arial" panose="020B0604020202020204" pitchFamily="34" charset="0"/>
                        <a:buChar char="•"/>
                      </a:pPr>
                      <a:r>
                        <a:rPr lang="en-IN" sz="1500" dirty="0"/>
                        <a:t>Set a proper budget for each project and try to maintain timelines.</a:t>
                      </a:r>
                    </a:p>
                    <a:p>
                      <a:pPr>
                        <a:lnSpc>
                          <a:spcPct val="150000"/>
                        </a:lnSpc>
                      </a:pPr>
                      <a:endParaRPr lang="en-IN" sz="1500" dirty="0"/>
                    </a:p>
                  </a:txBody>
                  <a:tcPr/>
                </a:tc>
                <a:extLst>
                  <a:ext uri="{0D108BD9-81ED-4DB2-BD59-A6C34878D82A}">
                    <a16:rowId xmlns:a16="http://schemas.microsoft.com/office/drawing/2014/main" val="3508819381"/>
                  </a:ext>
                </a:extLst>
              </a:tr>
            </a:tbl>
          </a:graphicData>
        </a:graphic>
      </p:graphicFrame>
      <p:pic>
        <p:nvPicPr>
          <p:cNvPr id="6" name="Picture 5">
            <a:extLst>
              <a:ext uri="{FF2B5EF4-FFF2-40B4-BE49-F238E27FC236}">
                <a16:creationId xmlns:a16="http://schemas.microsoft.com/office/drawing/2014/main" id="{9E01358D-FD64-43E1-907C-14B96192BFDA}"/>
              </a:ext>
            </a:extLst>
          </p:cNvPr>
          <p:cNvPicPr>
            <a:picLocks noChangeAspect="1"/>
          </p:cNvPicPr>
          <p:nvPr/>
        </p:nvPicPr>
        <p:blipFill>
          <a:blip r:embed="rId2"/>
          <a:stretch>
            <a:fillRect/>
          </a:stretch>
        </p:blipFill>
        <p:spPr>
          <a:xfrm>
            <a:off x="8142996" y="191746"/>
            <a:ext cx="3800475" cy="1495425"/>
          </a:xfrm>
          <a:prstGeom prst="rect">
            <a:avLst/>
          </a:prstGeom>
        </p:spPr>
      </p:pic>
    </p:spTree>
    <p:extLst>
      <p:ext uri="{BB962C8B-B14F-4D97-AF65-F5344CB8AC3E}">
        <p14:creationId xmlns:p14="http://schemas.microsoft.com/office/powerpoint/2010/main" val="1590118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25550-4EDB-C97C-85A6-9D2B506248BC}"/>
              </a:ext>
            </a:extLst>
          </p:cNvPr>
          <p:cNvSpPr>
            <a:spLocks noGrp="1"/>
          </p:cNvSpPr>
          <p:nvPr>
            <p:ph type="title"/>
          </p:nvPr>
        </p:nvSpPr>
        <p:spPr>
          <a:xfrm>
            <a:off x="944218" y="-125205"/>
            <a:ext cx="10515600" cy="1325563"/>
          </a:xfrm>
        </p:spPr>
        <p:txBody>
          <a:bodyPr/>
          <a:lstStyle/>
          <a:p>
            <a:r>
              <a:rPr lang="en-US" dirty="0"/>
              <a:t>Person Specification </a:t>
            </a:r>
          </a:p>
        </p:txBody>
      </p:sp>
      <p:graphicFrame>
        <p:nvGraphicFramePr>
          <p:cNvPr id="4" name="Table 4">
            <a:extLst>
              <a:ext uri="{FF2B5EF4-FFF2-40B4-BE49-F238E27FC236}">
                <a16:creationId xmlns:a16="http://schemas.microsoft.com/office/drawing/2014/main" id="{7CEDF278-66C5-46E2-BA0C-6C41F9FD1890}"/>
              </a:ext>
            </a:extLst>
          </p:cNvPr>
          <p:cNvGraphicFramePr>
            <a:graphicFrameLocks noGrp="1"/>
          </p:cNvGraphicFramePr>
          <p:nvPr>
            <p:ph idx="1"/>
            <p:extLst>
              <p:ext uri="{D42A27DB-BD31-4B8C-83A1-F6EECF244321}">
                <p14:modId xmlns:p14="http://schemas.microsoft.com/office/powerpoint/2010/main" val="80130363"/>
              </p:ext>
            </p:extLst>
          </p:nvPr>
        </p:nvGraphicFramePr>
        <p:xfrm>
          <a:off x="345169" y="1361392"/>
          <a:ext cx="11713698" cy="4997260"/>
        </p:xfrm>
        <a:graphic>
          <a:graphicData uri="http://schemas.openxmlformats.org/drawingml/2006/table">
            <a:tbl>
              <a:tblPr firstRow="1" bandRow="1">
                <a:tableStyleId>{5C22544A-7EE6-4342-B048-85BDC9FD1C3A}</a:tableStyleId>
              </a:tblPr>
              <a:tblGrid>
                <a:gridCol w="5856849">
                  <a:extLst>
                    <a:ext uri="{9D8B030D-6E8A-4147-A177-3AD203B41FA5}">
                      <a16:colId xmlns:a16="http://schemas.microsoft.com/office/drawing/2014/main" val="343701248"/>
                    </a:ext>
                  </a:extLst>
                </a:gridCol>
                <a:gridCol w="5856849">
                  <a:extLst>
                    <a:ext uri="{9D8B030D-6E8A-4147-A177-3AD203B41FA5}">
                      <a16:colId xmlns:a16="http://schemas.microsoft.com/office/drawing/2014/main" val="1333648818"/>
                    </a:ext>
                  </a:extLst>
                </a:gridCol>
              </a:tblGrid>
              <a:tr h="370840">
                <a:tc>
                  <a:txBody>
                    <a:bodyPr/>
                    <a:lstStyle/>
                    <a:p>
                      <a:pPr algn="just">
                        <a:lnSpc>
                          <a:spcPct val="170000"/>
                        </a:lnSpc>
                      </a:pPr>
                      <a:r>
                        <a:rPr lang="en-IN" b="1" dirty="0"/>
                        <a:t>Dyson</a:t>
                      </a:r>
                      <a:endParaRPr lang="en-IN" dirty="0"/>
                    </a:p>
                    <a:p>
                      <a:endParaRPr lang="en-IN" dirty="0"/>
                    </a:p>
                  </a:txBody>
                  <a:tcPr/>
                </a:tc>
                <a:tc>
                  <a:txBody>
                    <a:bodyPr/>
                    <a:lstStyle/>
                    <a:p>
                      <a:pPr algn="just">
                        <a:lnSpc>
                          <a:spcPct val="170000"/>
                        </a:lnSpc>
                      </a:pPr>
                      <a:r>
                        <a:rPr lang="en-IN" b="1" dirty="0" err="1"/>
                        <a:t>SharkNinja</a:t>
                      </a:r>
                      <a:endParaRPr lang="en-IN" dirty="0"/>
                    </a:p>
                    <a:p>
                      <a:endParaRPr lang="en-IN" dirty="0"/>
                    </a:p>
                  </a:txBody>
                  <a:tcPr/>
                </a:tc>
                <a:extLst>
                  <a:ext uri="{0D108BD9-81ED-4DB2-BD59-A6C34878D82A}">
                    <a16:rowId xmlns:a16="http://schemas.microsoft.com/office/drawing/2014/main" val="2536517768"/>
                  </a:ext>
                </a:extLst>
              </a:tr>
              <a:tr h="370840">
                <a:tc>
                  <a:txBody>
                    <a:bodyPr/>
                    <a:lstStyle/>
                    <a:p>
                      <a:pPr marL="285750" indent="-285750" algn="just">
                        <a:lnSpc>
                          <a:spcPct val="150000"/>
                        </a:lnSpc>
                        <a:buFont typeface="Arial" panose="020B0604020202020204" pitchFamily="34" charset="0"/>
                        <a:buChar char="•"/>
                      </a:pPr>
                      <a:r>
                        <a:rPr lang="en-IN" sz="1500" b="1" dirty="0"/>
                        <a:t>Qualifications:</a:t>
                      </a:r>
                      <a:endParaRPr lang="en-IN" sz="1500" dirty="0"/>
                    </a:p>
                    <a:p>
                      <a:pPr marL="285750" lvl="0" indent="-285750" algn="just">
                        <a:lnSpc>
                          <a:spcPct val="150000"/>
                        </a:lnSpc>
                        <a:buFont typeface="Arial" panose="020B0604020202020204" pitchFamily="34" charset="0"/>
                        <a:buChar char="•"/>
                      </a:pPr>
                      <a:r>
                        <a:rPr lang="en-IN" sz="1500" dirty="0"/>
                        <a:t>Bachelor's degree in Business Management</a:t>
                      </a:r>
                    </a:p>
                    <a:p>
                      <a:pPr marL="285750" lvl="0" indent="-285750" algn="just">
                        <a:lnSpc>
                          <a:spcPct val="150000"/>
                        </a:lnSpc>
                        <a:buFont typeface="Arial" panose="020B0604020202020204" pitchFamily="34" charset="0"/>
                        <a:buChar char="•"/>
                      </a:pPr>
                      <a:r>
                        <a:rPr lang="en-IN" sz="1500" dirty="0"/>
                        <a:t>Proven experience in product development</a:t>
                      </a:r>
                    </a:p>
                    <a:p>
                      <a:pPr marL="285750" lvl="0" indent="-285750" algn="just">
                        <a:lnSpc>
                          <a:spcPct val="150000"/>
                        </a:lnSpc>
                        <a:buFont typeface="Arial" panose="020B0604020202020204" pitchFamily="34" charset="0"/>
                        <a:buChar char="•"/>
                      </a:pPr>
                      <a:r>
                        <a:rPr lang="en-IN" sz="1500" dirty="0"/>
                        <a:t>Proficiency in agile project development, consumer electronics </a:t>
                      </a:r>
                    </a:p>
                    <a:p>
                      <a:pPr marL="285750" indent="-285750" algn="just">
                        <a:lnSpc>
                          <a:spcPct val="150000"/>
                        </a:lnSpc>
                        <a:buFont typeface="Arial" panose="020B0604020202020204" pitchFamily="34" charset="0"/>
                        <a:buChar char="•"/>
                      </a:pPr>
                      <a:r>
                        <a:rPr lang="en-IN" sz="1500" b="1" dirty="0"/>
                        <a:t>Personal attributes:</a:t>
                      </a:r>
                      <a:endParaRPr lang="en-IN" sz="1500" dirty="0"/>
                    </a:p>
                    <a:p>
                      <a:pPr marL="285750" lvl="0" indent="-285750" algn="just">
                        <a:lnSpc>
                          <a:spcPct val="150000"/>
                        </a:lnSpc>
                        <a:buFont typeface="Arial" panose="020B0604020202020204" pitchFamily="34" charset="0"/>
                        <a:buChar char="•"/>
                      </a:pPr>
                      <a:r>
                        <a:rPr lang="en-IN" sz="1500" dirty="0"/>
                        <a:t>Strong leadership</a:t>
                      </a:r>
                    </a:p>
                    <a:p>
                      <a:pPr marL="285750" lvl="0" indent="-285750" algn="just">
                        <a:lnSpc>
                          <a:spcPct val="150000"/>
                        </a:lnSpc>
                        <a:buFont typeface="Arial" panose="020B0604020202020204" pitchFamily="34" charset="0"/>
                        <a:buChar char="•"/>
                      </a:pPr>
                      <a:r>
                        <a:rPr lang="en-IN" sz="1500" dirty="0"/>
                        <a:t>Excellent communication skills</a:t>
                      </a:r>
                    </a:p>
                    <a:p>
                      <a:pPr marL="285750" lvl="0" indent="-285750" algn="just">
                        <a:lnSpc>
                          <a:spcPct val="150000"/>
                        </a:lnSpc>
                        <a:buFont typeface="Arial" panose="020B0604020202020204" pitchFamily="34" charset="0"/>
                        <a:buChar char="•"/>
                      </a:pPr>
                      <a:r>
                        <a:rPr lang="en-IN" sz="1500" dirty="0"/>
                        <a:t>Innovative thinking and problem-solving</a:t>
                      </a:r>
                    </a:p>
                    <a:p>
                      <a:pPr marL="285750" lvl="0" indent="-285750" algn="just">
                        <a:lnSpc>
                          <a:spcPct val="150000"/>
                        </a:lnSpc>
                        <a:buFont typeface="Arial" panose="020B0604020202020204" pitchFamily="34" charset="0"/>
                        <a:buChar char="•"/>
                      </a:pPr>
                      <a:r>
                        <a:rPr lang="en-IN" sz="1500" dirty="0"/>
                        <a:t>Track record of managing cross-functional teams</a:t>
                      </a:r>
                    </a:p>
                    <a:p>
                      <a:pPr marL="285750" lvl="0" indent="-285750" algn="just">
                        <a:lnSpc>
                          <a:spcPct val="150000"/>
                        </a:lnSpc>
                        <a:buFont typeface="Arial" panose="020B0604020202020204" pitchFamily="34" charset="0"/>
                        <a:buChar char="•"/>
                      </a:pPr>
                      <a:r>
                        <a:rPr lang="en-IN" sz="1500" dirty="0"/>
                        <a:t>Passion for technology</a:t>
                      </a:r>
                    </a:p>
                    <a:p>
                      <a:pPr>
                        <a:lnSpc>
                          <a:spcPct val="150000"/>
                        </a:lnSpc>
                      </a:pPr>
                      <a:endParaRPr lang="en-IN" sz="1500" dirty="0"/>
                    </a:p>
                  </a:txBody>
                  <a:tcPr/>
                </a:tc>
                <a:tc>
                  <a:txBody>
                    <a:bodyPr/>
                    <a:lstStyle/>
                    <a:p>
                      <a:pPr marL="285750" indent="-285750" algn="just">
                        <a:lnSpc>
                          <a:spcPct val="150000"/>
                        </a:lnSpc>
                        <a:buFont typeface="Arial" panose="020B0604020202020204" pitchFamily="34" charset="0"/>
                        <a:buChar char="•"/>
                      </a:pPr>
                      <a:r>
                        <a:rPr lang="en-IN" sz="1500" b="1" dirty="0"/>
                        <a:t>Qualifications:</a:t>
                      </a:r>
                      <a:endParaRPr lang="en-IN" sz="1500" dirty="0"/>
                    </a:p>
                    <a:p>
                      <a:pPr marL="285750" lvl="0" indent="-285750" algn="just">
                        <a:lnSpc>
                          <a:spcPct val="150000"/>
                        </a:lnSpc>
                        <a:buFont typeface="Arial" panose="020B0604020202020204" pitchFamily="34" charset="0"/>
                        <a:buChar char="•"/>
                      </a:pPr>
                      <a:r>
                        <a:rPr lang="en-IN" sz="1500" dirty="0"/>
                        <a:t>Bachelor's degree in Engineering</a:t>
                      </a:r>
                    </a:p>
                    <a:p>
                      <a:pPr marL="285750" lvl="0" indent="-285750" algn="just">
                        <a:lnSpc>
                          <a:spcPct val="150000"/>
                        </a:lnSpc>
                        <a:buFont typeface="Arial" panose="020B0604020202020204" pitchFamily="34" charset="0"/>
                        <a:buChar char="•"/>
                      </a:pPr>
                      <a:r>
                        <a:rPr lang="en-IN" sz="1500" dirty="0"/>
                        <a:t>5+ years of work experience in consumer goods industry</a:t>
                      </a:r>
                    </a:p>
                    <a:p>
                      <a:pPr marL="285750" lvl="0" indent="-285750" algn="just">
                        <a:lnSpc>
                          <a:spcPct val="150000"/>
                        </a:lnSpc>
                        <a:buFont typeface="Arial" panose="020B0604020202020204" pitchFamily="34" charset="0"/>
                        <a:buChar char="•"/>
                      </a:pPr>
                      <a:r>
                        <a:rPr lang="en-IN" sz="1500" dirty="0"/>
                        <a:t>Expertise in project management software</a:t>
                      </a:r>
                    </a:p>
                    <a:p>
                      <a:pPr marL="285750" lvl="0" indent="-285750" algn="just">
                        <a:lnSpc>
                          <a:spcPct val="150000"/>
                        </a:lnSpc>
                        <a:buFont typeface="Arial" panose="020B0604020202020204" pitchFamily="34" charset="0"/>
                        <a:buChar char="•"/>
                      </a:pPr>
                      <a:r>
                        <a:rPr lang="en-IN" sz="1500" dirty="0"/>
                        <a:t>Experience in a fast-paced environment </a:t>
                      </a:r>
                    </a:p>
                    <a:p>
                      <a:pPr marL="285750" indent="-285750" algn="just">
                        <a:lnSpc>
                          <a:spcPct val="150000"/>
                        </a:lnSpc>
                        <a:buFont typeface="Arial" panose="020B0604020202020204" pitchFamily="34" charset="0"/>
                        <a:buChar char="•"/>
                      </a:pPr>
                      <a:r>
                        <a:rPr lang="en-IN" sz="1500" b="1" dirty="0"/>
                        <a:t>Personal attributes</a:t>
                      </a:r>
                      <a:endParaRPr lang="en-IN" sz="1500" dirty="0"/>
                    </a:p>
                    <a:p>
                      <a:pPr marL="285750" lvl="0" indent="-285750" algn="just">
                        <a:lnSpc>
                          <a:spcPct val="150000"/>
                        </a:lnSpc>
                        <a:buFont typeface="Arial" panose="020B0604020202020204" pitchFamily="34" charset="0"/>
                        <a:buChar char="•"/>
                      </a:pPr>
                      <a:r>
                        <a:rPr lang="en-IN" sz="1500" dirty="0"/>
                        <a:t>Strong organizational skills</a:t>
                      </a:r>
                    </a:p>
                    <a:p>
                      <a:pPr marL="285750" lvl="0" indent="-285750" algn="just">
                        <a:lnSpc>
                          <a:spcPct val="150000"/>
                        </a:lnSpc>
                        <a:buFont typeface="Arial" panose="020B0604020202020204" pitchFamily="34" charset="0"/>
                        <a:buChar char="•"/>
                      </a:pPr>
                      <a:r>
                        <a:rPr lang="en-IN" sz="1500" dirty="0"/>
                        <a:t>Ability to work in a diverse team</a:t>
                      </a:r>
                    </a:p>
                    <a:p>
                      <a:pPr marL="285750" lvl="0" indent="-285750" algn="just">
                        <a:lnSpc>
                          <a:spcPct val="150000"/>
                        </a:lnSpc>
                        <a:buFont typeface="Arial" panose="020B0604020202020204" pitchFamily="34" charset="0"/>
                        <a:buChar char="•"/>
                      </a:pPr>
                      <a:r>
                        <a:rPr lang="en-IN" sz="1500" dirty="0"/>
                        <a:t>Delivering projects on a given time and estimated budget</a:t>
                      </a:r>
                    </a:p>
                    <a:p>
                      <a:pPr marL="285750" lvl="0" indent="-285750" algn="just">
                        <a:lnSpc>
                          <a:spcPct val="150000"/>
                        </a:lnSpc>
                        <a:buFont typeface="Arial" panose="020B0604020202020204" pitchFamily="34" charset="0"/>
                        <a:buChar char="•"/>
                      </a:pPr>
                      <a:r>
                        <a:rPr lang="en-IN" sz="1500" dirty="0"/>
                        <a:t>Adaptability, customer-focused attitude</a:t>
                      </a:r>
                    </a:p>
                    <a:p>
                      <a:pPr marL="285750" lvl="0" indent="-285750" algn="just">
                        <a:lnSpc>
                          <a:spcPct val="150000"/>
                        </a:lnSpc>
                        <a:buFont typeface="Arial" panose="020B0604020202020204" pitchFamily="34" charset="0"/>
                        <a:buChar char="•"/>
                      </a:pPr>
                      <a:r>
                        <a:rPr lang="en-IN" sz="1500" dirty="0"/>
                        <a:t>Attention to detail</a:t>
                      </a:r>
                    </a:p>
                    <a:p>
                      <a:pPr>
                        <a:lnSpc>
                          <a:spcPct val="150000"/>
                        </a:lnSpc>
                      </a:pPr>
                      <a:endParaRPr lang="en-IN" sz="1500" dirty="0"/>
                    </a:p>
                  </a:txBody>
                  <a:tcPr/>
                </a:tc>
                <a:extLst>
                  <a:ext uri="{0D108BD9-81ED-4DB2-BD59-A6C34878D82A}">
                    <a16:rowId xmlns:a16="http://schemas.microsoft.com/office/drawing/2014/main" val="4255081966"/>
                  </a:ext>
                </a:extLst>
              </a:tr>
            </a:tbl>
          </a:graphicData>
        </a:graphic>
      </p:graphicFrame>
      <p:sp>
        <p:nvSpPr>
          <p:cNvPr id="6" name="Rectangle 5">
            <a:extLst>
              <a:ext uri="{FF2B5EF4-FFF2-40B4-BE49-F238E27FC236}">
                <a16:creationId xmlns:a16="http://schemas.microsoft.com/office/drawing/2014/main" id="{8BA730C7-8140-4B4D-962C-0998CEC8A3A8}"/>
              </a:ext>
            </a:extLst>
          </p:cNvPr>
          <p:cNvSpPr/>
          <p:nvPr/>
        </p:nvSpPr>
        <p:spPr>
          <a:xfrm>
            <a:off x="3048000" y="-2471589"/>
            <a:ext cx="6096000" cy="970522"/>
          </a:xfrm>
          <a:prstGeom prst="rect">
            <a:avLst/>
          </a:prstGeom>
        </p:spPr>
        <p:txBody>
          <a:bodyPr>
            <a:spAutoFit/>
          </a:bodyPr>
          <a:lstStyle/>
          <a:p>
            <a:pPr algn="just">
              <a:lnSpc>
                <a:spcPct val="170000"/>
              </a:lnSpc>
            </a:pPr>
            <a:endParaRPr lang="en-IN" b="1" dirty="0"/>
          </a:p>
          <a:p>
            <a:pPr algn="just">
              <a:lnSpc>
                <a:spcPct val="170000"/>
              </a:lnSpc>
            </a:pPr>
            <a:endParaRPr lang="en-IN" b="1" dirty="0"/>
          </a:p>
        </p:txBody>
      </p:sp>
      <p:pic>
        <p:nvPicPr>
          <p:cNvPr id="7" name="Picture 6">
            <a:extLst>
              <a:ext uri="{FF2B5EF4-FFF2-40B4-BE49-F238E27FC236}">
                <a16:creationId xmlns:a16="http://schemas.microsoft.com/office/drawing/2014/main" id="{E494801C-BFF0-42E4-9067-4750D06E071E}"/>
              </a:ext>
            </a:extLst>
          </p:cNvPr>
          <p:cNvPicPr>
            <a:picLocks noChangeAspect="1"/>
          </p:cNvPicPr>
          <p:nvPr/>
        </p:nvPicPr>
        <p:blipFill>
          <a:blip r:embed="rId2"/>
          <a:stretch>
            <a:fillRect/>
          </a:stretch>
        </p:blipFill>
        <p:spPr>
          <a:xfrm>
            <a:off x="8587816" y="79023"/>
            <a:ext cx="3259015" cy="1282369"/>
          </a:xfrm>
          <a:prstGeom prst="rect">
            <a:avLst/>
          </a:prstGeom>
        </p:spPr>
      </p:pic>
    </p:spTree>
    <p:extLst>
      <p:ext uri="{BB962C8B-B14F-4D97-AF65-F5344CB8AC3E}">
        <p14:creationId xmlns:p14="http://schemas.microsoft.com/office/powerpoint/2010/main" val="3744180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E6B03-000D-DA59-BF70-B802E94783AC}"/>
              </a:ext>
            </a:extLst>
          </p:cNvPr>
          <p:cNvSpPr>
            <a:spLocks noGrp="1"/>
          </p:cNvSpPr>
          <p:nvPr>
            <p:ph type="title"/>
          </p:nvPr>
        </p:nvSpPr>
        <p:spPr>
          <a:xfrm>
            <a:off x="897835" y="18255"/>
            <a:ext cx="10515600" cy="1325563"/>
          </a:xfrm>
        </p:spPr>
        <p:txBody>
          <a:bodyPr/>
          <a:lstStyle/>
          <a:p>
            <a:r>
              <a:rPr lang="en-US" dirty="0"/>
              <a:t>Required skills </a:t>
            </a:r>
          </a:p>
        </p:txBody>
      </p:sp>
      <p:graphicFrame>
        <p:nvGraphicFramePr>
          <p:cNvPr id="4" name="Table 4">
            <a:extLst>
              <a:ext uri="{FF2B5EF4-FFF2-40B4-BE49-F238E27FC236}">
                <a16:creationId xmlns:a16="http://schemas.microsoft.com/office/drawing/2014/main" id="{014311B1-EEE5-4212-9857-3FF76DCB707F}"/>
              </a:ext>
            </a:extLst>
          </p:cNvPr>
          <p:cNvGraphicFramePr>
            <a:graphicFrameLocks noGrp="1"/>
          </p:cNvGraphicFramePr>
          <p:nvPr>
            <p:ph idx="1"/>
            <p:extLst>
              <p:ext uri="{D42A27DB-BD31-4B8C-83A1-F6EECF244321}">
                <p14:modId xmlns:p14="http://schemas.microsoft.com/office/powerpoint/2010/main" val="56709051"/>
              </p:ext>
            </p:extLst>
          </p:nvPr>
        </p:nvGraphicFramePr>
        <p:xfrm>
          <a:off x="137313" y="1051496"/>
          <a:ext cx="11707684" cy="5806504"/>
        </p:xfrm>
        <a:graphic>
          <a:graphicData uri="http://schemas.openxmlformats.org/drawingml/2006/table">
            <a:tbl>
              <a:tblPr firstRow="1" bandRow="1">
                <a:tableStyleId>{5C22544A-7EE6-4342-B048-85BDC9FD1C3A}</a:tableStyleId>
              </a:tblPr>
              <a:tblGrid>
                <a:gridCol w="5853842">
                  <a:extLst>
                    <a:ext uri="{9D8B030D-6E8A-4147-A177-3AD203B41FA5}">
                      <a16:colId xmlns:a16="http://schemas.microsoft.com/office/drawing/2014/main" val="2821183360"/>
                    </a:ext>
                  </a:extLst>
                </a:gridCol>
                <a:gridCol w="5853842">
                  <a:extLst>
                    <a:ext uri="{9D8B030D-6E8A-4147-A177-3AD203B41FA5}">
                      <a16:colId xmlns:a16="http://schemas.microsoft.com/office/drawing/2014/main" val="426049755"/>
                    </a:ext>
                  </a:extLst>
                </a:gridCol>
              </a:tblGrid>
              <a:tr h="370840">
                <a:tc>
                  <a:txBody>
                    <a:bodyPr/>
                    <a:lstStyle/>
                    <a:p>
                      <a:pPr algn="just">
                        <a:lnSpc>
                          <a:spcPct val="170000"/>
                        </a:lnSpc>
                      </a:pPr>
                      <a:r>
                        <a:rPr lang="en-IN" dirty="0"/>
                        <a:t>Dyson:</a:t>
                      </a:r>
                    </a:p>
                    <a:p>
                      <a:endParaRPr lang="en-IN" dirty="0"/>
                    </a:p>
                  </a:txBody>
                  <a:tcPr/>
                </a:tc>
                <a:tc>
                  <a:txBody>
                    <a:bodyPr/>
                    <a:lstStyle/>
                    <a:p>
                      <a:pPr algn="just">
                        <a:lnSpc>
                          <a:spcPct val="170000"/>
                        </a:lnSpc>
                      </a:pPr>
                      <a:endParaRPr lang="en-IN" dirty="0"/>
                    </a:p>
                    <a:p>
                      <a:pPr algn="just">
                        <a:lnSpc>
                          <a:spcPct val="170000"/>
                        </a:lnSpc>
                      </a:pPr>
                      <a:r>
                        <a:rPr lang="en-IN" dirty="0" err="1"/>
                        <a:t>SharkNinja</a:t>
                      </a:r>
                      <a:endParaRPr lang="en-IN" dirty="0"/>
                    </a:p>
                    <a:p>
                      <a:endParaRPr lang="en-IN" dirty="0"/>
                    </a:p>
                  </a:txBody>
                  <a:tcPr/>
                </a:tc>
                <a:extLst>
                  <a:ext uri="{0D108BD9-81ED-4DB2-BD59-A6C34878D82A}">
                    <a16:rowId xmlns:a16="http://schemas.microsoft.com/office/drawing/2014/main" val="3007780658"/>
                  </a:ext>
                </a:extLst>
              </a:tr>
              <a:tr h="370840">
                <a:tc>
                  <a:txBody>
                    <a:bodyPr/>
                    <a:lstStyle/>
                    <a:p>
                      <a:pPr marL="285750" lvl="0" indent="-285750" algn="just">
                        <a:lnSpc>
                          <a:spcPct val="150000"/>
                        </a:lnSpc>
                        <a:buFont typeface="Arial" panose="020B0604020202020204" pitchFamily="34" charset="0"/>
                        <a:buChar char="•"/>
                      </a:pPr>
                      <a:r>
                        <a:rPr lang="en-IN" sz="1500" dirty="0"/>
                        <a:t>Strong understanding of the project management tools such as JIRA, Microsoft Project</a:t>
                      </a:r>
                    </a:p>
                    <a:p>
                      <a:pPr marL="285750" lvl="0" indent="-285750" algn="just">
                        <a:lnSpc>
                          <a:spcPct val="150000"/>
                        </a:lnSpc>
                        <a:buFont typeface="Arial" panose="020B0604020202020204" pitchFamily="34" charset="0"/>
                        <a:buChar char="•"/>
                      </a:pPr>
                      <a:r>
                        <a:rPr lang="en-IN" sz="1500" dirty="0"/>
                        <a:t>Strategic thinking abilities</a:t>
                      </a:r>
                    </a:p>
                    <a:p>
                      <a:pPr marL="285750" lvl="0" indent="-285750" algn="just">
                        <a:lnSpc>
                          <a:spcPct val="150000"/>
                        </a:lnSpc>
                        <a:buFont typeface="Arial" panose="020B0604020202020204" pitchFamily="34" charset="0"/>
                        <a:buChar char="•"/>
                      </a:pPr>
                      <a:r>
                        <a:rPr lang="en-IN" sz="1500" dirty="0"/>
                        <a:t>Financial acumen to effectively develop and utilize the budget</a:t>
                      </a:r>
                    </a:p>
                    <a:p>
                      <a:pPr marL="285750" lvl="0" indent="-285750" algn="just">
                        <a:lnSpc>
                          <a:spcPct val="150000"/>
                        </a:lnSpc>
                        <a:buFont typeface="Arial" panose="020B0604020202020204" pitchFamily="34" charset="0"/>
                        <a:buChar char="•"/>
                      </a:pPr>
                      <a:r>
                        <a:rPr lang="en-IN" sz="1500" dirty="0"/>
                        <a:t>Innovative problem-solving abilities </a:t>
                      </a:r>
                    </a:p>
                    <a:p>
                      <a:pPr marL="285750" lvl="0" indent="-285750" algn="just">
                        <a:lnSpc>
                          <a:spcPct val="150000"/>
                        </a:lnSpc>
                        <a:buFont typeface="Arial" panose="020B0604020202020204" pitchFamily="34" charset="0"/>
                        <a:buChar char="•"/>
                      </a:pPr>
                      <a:r>
                        <a:rPr lang="en-IN" sz="1500" dirty="0"/>
                        <a:t>Familiarity with decision-making skills using necessary tools such as Excel and Tableau (</a:t>
                      </a:r>
                      <a:r>
                        <a:rPr lang="en-IN" sz="1500" dirty="0" err="1"/>
                        <a:t>Dzieża</a:t>
                      </a:r>
                      <a:r>
                        <a:rPr lang="en-IN" sz="1500" dirty="0"/>
                        <a:t> </a:t>
                      </a:r>
                      <a:r>
                        <a:rPr lang="en-IN" sz="1500" i="1" dirty="0"/>
                        <a:t>et al</a:t>
                      </a:r>
                      <a:r>
                        <a:rPr lang="en-IN" sz="1500" dirty="0"/>
                        <a:t>., 2024)</a:t>
                      </a:r>
                    </a:p>
                    <a:p>
                      <a:pPr marL="285750" lvl="0" indent="-285750" algn="just">
                        <a:lnSpc>
                          <a:spcPct val="150000"/>
                        </a:lnSpc>
                        <a:buFont typeface="Arial" panose="020B0604020202020204" pitchFamily="34" charset="0"/>
                        <a:buChar char="•"/>
                      </a:pPr>
                      <a:r>
                        <a:rPr lang="en-IN" sz="1500" dirty="0"/>
                        <a:t>Clear idea regarding the recent project-related issues affecting the businesses in the industry</a:t>
                      </a:r>
                    </a:p>
                    <a:p>
                      <a:pPr marL="285750" indent="-285750">
                        <a:lnSpc>
                          <a:spcPct val="150000"/>
                        </a:lnSpc>
                        <a:buFont typeface="Arial" panose="020B0604020202020204" pitchFamily="34" charset="0"/>
                        <a:buChar char="•"/>
                      </a:pPr>
                      <a:endParaRPr lang="en-IN" sz="1500" dirty="0"/>
                    </a:p>
                  </a:txBody>
                  <a:tcPr/>
                </a:tc>
                <a:tc>
                  <a:txBody>
                    <a:bodyPr/>
                    <a:lstStyle/>
                    <a:p>
                      <a:pPr marL="285750" lvl="0" indent="-285750" algn="just">
                        <a:lnSpc>
                          <a:spcPct val="150000"/>
                        </a:lnSpc>
                        <a:buFont typeface="Arial" panose="020B0604020202020204" pitchFamily="34" charset="0"/>
                        <a:buChar char="•"/>
                      </a:pPr>
                      <a:r>
                        <a:rPr lang="en-IN" sz="1500" dirty="0"/>
                        <a:t>Managing workflow and not actually the people in the firm</a:t>
                      </a:r>
                    </a:p>
                    <a:p>
                      <a:pPr marL="285750" lvl="0" indent="-285750" algn="just">
                        <a:lnSpc>
                          <a:spcPct val="150000"/>
                        </a:lnSpc>
                        <a:buFont typeface="Arial" panose="020B0604020202020204" pitchFamily="34" charset="0"/>
                        <a:buChar char="•"/>
                      </a:pPr>
                      <a:r>
                        <a:rPr lang="en-IN" sz="1500" dirty="0"/>
                        <a:t>Robust project management skills using Trello, Microsoft Project tools </a:t>
                      </a:r>
                    </a:p>
                    <a:p>
                      <a:pPr marL="285750" lvl="0" indent="-285750" algn="just">
                        <a:lnSpc>
                          <a:spcPct val="150000"/>
                        </a:lnSpc>
                        <a:buFont typeface="Arial" panose="020B0604020202020204" pitchFamily="34" charset="0"/>
                        <a:buChar char="•"/>
                      </a:pPr>
                      <a:r>
                        <a:rPr lang="en-IN" sz="1500" dirty="0"/>
                        <a:t>Exceptional time management abilities to thrive in a fast-paced environment</a:t>
                      </a:r>
                    </a:p>
                    <a:p>
                      <a:pPr marL="285750" lvl="0" indent="-285750" algn="just">
                        <a:lnSpc>
                          <a:spcPct val="150000"/>
                        </a:lnSpc>
                        <a:buFont typeface="Arial" panose="020B0604020202020204" pitchFamily="34" charset="0"/>
                        <a:buChar char="•"/>
                      </a:pPr>
                      <a:r>
                        <a:rPr lang="en-IN" sz="1500" dirty="0"/>
                        <a:t>Capability to understand consumer interests and develop products considering the same qualities </a:t>
                      </a:r>
                    </a:p>
                    <a:p>
                      <a:pPr marL="285750" lvl="0" indent="-285750" algn="just">
                        <a:lnSpc>
                          <a:spcPct val="150000"/>
                        </a:lnSpc>
                        <a:buFont typeface="Arial" panose="020B0604020202020204" pitchFamily="34" charset="0"/>
                        <a:buChar char="•"/>
                      </a:pPr>
                      <a:r>
                        <a:rPr lang="en-IN" sz="1500" dirty="0"/>
                        <a:t>Strong negotiation abilities to effectively maintain vendor relationships within the business</a:t>
                      </a:r>
                    </a:p>
                    <a:p>
                      <a:pPr marL="285750" lvl="0" indent="-285750" algn="just">
                        <a:lnSpc>
                          <a:spcPct val="150000"/>
                        </a:lnSpc>
                        <a:buFont typeface="Arial" panose="020B0604020202020204" pitchFamily="34" charset="0"/>
                        <a:buChar char="•"/>
                      </a:pPr>
                      <a:r>
                        <a:rPr lang="en-IN" sz="1500" dirty="0"/>
                        <a:t>Enhancing the market by considering the market trends and consumer interests using proper data analysis tools such as Power BI and Advanced Excel</a:t>
                      </a:r>
                    </a:p>
                    <a:p>
                      <a:pPr marL="285750" indent="-285750">
                        <a:lnSpc>
                          <a:spcPct val="150000"/>
                        </a:lnSpc>
                        <a:buFont typeface="Arial" panose="020B0604020202020204" pitchFamily="34" charset="0"/>
                        <a:buChar char="•"/>
                      </a:pPr>
                      <a:endParaRPr lang="en-IN" sz="1500" dirty="0"/>
                    </a:p>
                  </a:txBody>
                  <a:tcPr/>
                </a:tc>
                <a:extLst>
                  <a:ext uri="{0D108BD9-81ED-4DB2-BD59-A6C34878D82A}">
                    <a16:rowId xmlns:a16="http://schemas.microsoft.com/office/drawing/2014/main" val="904500681"/>
                  </a:ext>
                </a:extLst>
              </a:tr>
            </a:tbl>
          </a:graphicData>
        </a:graphic>
      </p:graphicFrame>
      <p:sp>
        <p:nvSpPr>
          <p:cNvPr id="6" name="Rectangle 5">
            <a:extLst>
              <a:ext uri="{FF2B5EF4-FFF2-40B4-BE49-F238E27FC236}">
                <a16:creationId xmlns:a16="http://schemas.microsoft.com/office/drawing/2014/main" id="{A7440748-68B2-411F-B3BF-E046E5AE6260}"/>
              </a:ext>
            </a:extLst>
          </p:cNvPr>
          <p:cNvSpPr/>
          <p:nvPr/>
        </p:nvSpPr>
        <p:spPr>
          <a:xfrm>
            <a:off x="3048000" y="-2707038"/>
            <a:ext cx="6096000" cy="970522"/>
          </a:xfrm>
          <a:prstGeom prst="rect">
            <a:avLst/>
          </a:prstGeom>
        </p:spPr>
        <p:txBody>
          <a:bodyPr>
            <a:spAutoFit/>
          </a:bodyPr>
          <a:lstStyle/>
          <a:p>
            <a:pPr algn="just">
              <a:lnSpc>
                <a:spcPct val="170000"/>
              </a:lnSpc>
            </a:pPr>
            <a:endParaRPr lang="en-IN" dirty="0"/>
          </a:p>
          <a:p>
            <a:pPr algn="just">
              <a:lnSpc>
                <a:spcPct val="170000"/>
              </a:lnSpc>
            </a:pPr>
            <a:endParaRPr lang="en-IN" dirty="0"/>
          </a:p>
        </p:txBody>
      </p:sp>
      <p:pic>
        <p:nvPicPr>
          <p:cNvPr id="7" name="Picture 6">
            <a:extLst>
              <a:ext uri="{FF2B5EF4-FFF2-40B4-BE49-F238E27FC236}">
                <a16:creationId xmlns:a16="http://schemas.microsoft.com/office/drawing/2014/main" id="{111903AD-3E6A-47C3-A57F-A871D72F0AFF}"/>
              </a:ext>
            </a:extLst>
          </p:cNvPr>
          <p:cNvPicPr>
            <a:picLocks noChangeAspect="1"/>
          </p:cNvPicPr>
          <p:nvPr/>
        </p:nvPicPr>
        <p:blipFill>
          <a:blip r:embed="rId3"/>
          <a:stretch>
            <a:fillRect/>
          </a:stretch>
        </p:blipFill>
        <p:spPr>
          <a:xfrm>
            <a:off x="9353917" y="44776"/>
            <a:ext cx="2491080" cy="980199"/>
          </a:xfrm>
          <a:prstGeom prst="rect">
            <a:avLst/>
          </a:prstGeom>
        </p:spPr>
      </p:pic>
    </p:spTree>
    <p:extLst>
      <p:ext uri="{BB962C8B-B14F-4D97-AF65-F5344CB8AC3E}">
        <p14:creationId xmlns:p14="http://schemas.microsoft.com/office/powerpoint/2010/main" val="2706160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A9A1B-549C-CBB3-D90E-7941C4925104}"/>
              </a:ext>
            </a:extLst>
          </p:cNvPr>
          <p:cNvSpPr>
            <a:spLocks noGrp="1"/>
          </p:cNvSpPr>
          <p:nvPr>
            <p:ph type="title"/>
          </p:nvPr>
        </p:nvSpPr>
        <p:spPr/>
        <p:txBody>
          <a:bodyPr/>
          <a:lstStyle/>
          <a:p>
            <a:r>
              <a:rPr lang="en-US" dirty="0"/>
              <a:t>Pay and working Conditions </a:t>
            </a:r>
            <a:endParaRPr lang="en-US"/>
          </a:p>
        </p:txBody>
      </p:sp>
      <p:graphicFrame>
        <p:nvGraphicFramePr>
          <p:cNvPr id="4" name="Table 4">
            <a:extLst>
              <a:ext uri="{FF2B5EF4-FFF2-40B4-BE49-F238E27FC236}">
                <a16:creationId xmlns:a16="http://schemas.microsoft.com/office/drawing/2014/main" id="{1AA7BECA-4BC4-4E77-819A-CFCCC8BAE3CE}"/>
              </a:ext>
            </a:extLst>
          </p:cNvPr>
          <p:cNvGraphicFramePr>
            <a:graphicFrameLocks noGrp="1"/>
          </p:cNvGraphicFramePr>
          <p:nvPr>
            <p:ph idx="1"/>
            <p:extLst>
              <p:ext uri="{D42A27DB-BD31-4B8C-83A1-F6EECF244321}">
                <p14:modId xmlns:p14="http://schemas.microsoft.com/office/powerpoint/2010/main" val="3658970456"/>
              </p:ext>
            </p:extLst>
          </p:nvPr>
        </p:nvGraphicFramePr>
        <p:xfrm>
          <a:off x="838200" y="1825625"/>
          <a:ext cx="10515600" cy="4297680"/>
        </p:xfrm>
        <a:graphic>
          <a:graphicData uri="http://schemas.openxmlformats.org/drawingml/2006/table">
            <a:tbl>
              <a:tblPr firstRow="1" bandRow="1">
                <a:tableStyleId>{21E4AEA4-8DFA-4A89-87EB-49C32662AFE0}</a:tableStyleId>
              </a:tblPr>
              <a:tblGrid>
                <a:gridCol w="5257800">
                  <a:extLst>
                    <a:ext uri="{9D8B030D-6E8A-4147-A177-3AD203B41FA5}">
                      <a16:colId xmlns:a16="http://schemas.microsoft.com/office/drawing/2014/main" val="2562053253"/>
                    </a:ext>
                  </a:extLst>
                </a:gridCol>
                <a:gridCol w="5257800">
                  <a:extLst>
                    <a:ext uri="{9D8B030D-6E8A-4147-A177-3AD203B41FA5}">
                      <a16:colId xmlns:a16="http://schemas.microsoft.com/office/drawing/2014/main" val="3514346906"/>
                    </a:ext>
                  </a:extLst>
                </a:gridCol>
              </a:tblGrid>
              <a:tr h="370840">
                <a:tc>
                  <a:txBody>
                    <a:bodyPr/>
                    <a:lstStyle/>
                    <a:p>
                      <a:pPr marL="0" indent="0">
                        <a:buFont typeface="Arial" panose="020B0604020202020204" pitchFamily="34" charset="0"/>
                        <a:buNone/>
                      </a:pPr>
                      <a:r>
                        <a:rPr lang="en-IN" sz="1800" kern="1200" dirty="0">
                          <a:effectLst/>
                        </a:rPr>
                        <a:t>Dyson</a:t>
                      </a:r>
                    </a:p>
                    <a:p>
                      <a:pPr marL="285750" indent="-285750">
                        <a:buFont typeface="Arial" panose="020B0604020202020204" pitchFamily="34" charset="0"/>
                        <a:buChar char="•"/>
                      </a:pPr>
                      <a:endParaRPr lang="en-IN" dirty="0"/>
                    </a:p>
                  </a:txBody>
                  <a:tcPr/>
                </a:tc>
                <a:tc>
                  <a:txBody>
                    <a:bodyPr/>
                    <a:lstStyle/>
                    <a:p>
                      <a:pPr marL="0" indent="0">
                        <a:buFont typeface="Arial" panose="020B0604020202020204" pitchFamily="34" charset="0"/>
                        <a:buNone/>
                      </a:pPr>
                      <a:r>
                        <a:rPr lang="en-IN" sz="1800" kern="1200" dirty="0" err="1">
                          <a:effectLst/>
                        </a:rPr>
                        <a:t>SharkNinja</a:t>
                      </a:r>
                      <a:endParaRPr lang="en-IN" sz="1800" kern="1200" dirty="0">
                        <a:effectLst/>
                      </a:endParaRPr>
                    </a:p>
                    <a:p>
                      <a:pPr marL="285750" indent="-285750">
                        <a:buFont typeface="Arial" panose="020B0604020202020204" pitchFamily="34" charset="0"/>
                        <a:buChar char="•"/>
                      </a:pPr>
                      <a:endParaRPr lang="en-IN" dirty="0"/>
                    </a:p>
                  </a:txBody>
                  <a:tcPr/>
                </a:tc>
                <a:extLst>
                  <a:ext uri="{0D108BD9-81ED-4DB2-BD59-A6C34878D82A}">
                    <a16:rowId xmlns:a16="http://schemas.microsoft.com/office/drawing/2014/main" val="818094123"/>
                  </a:ext>
                </a:extLst>
              </a:tr>
              <a:tr h="370840">
                <a:tc>
                  <a:txBody>
                    <a:bodyPr/>
                    <a:lstStyle/>
                    <a:p>
                      <a:pPr marL="285750" lvl="0" indent="-285750">
                        <a:buFont typeface="Arial" panose="020B0604020202020204" pitchFamily="34" charset="0"/>
                        <a:buChar char="•"/>
                      </a:pPr>
                      <a:r>
                        <a:rPr lang="en-IN" sz="1800" u="none" strike="noStrike" kern="1200" dirty="0">
                          <a:effectLst/>
                        </a:rPr>
                        <a:t>Competitive salaries, often higher than other companies in the same business line</a:t>
                      </a:r>
                    </a:p>
                    <a:p>
                      <a:pPr marL="285750" lvl="0" indent="-285750">
                        <a:buFont typeface="Arial" panose="020B0604020202020204" pitchFamily="34" charset="0"/>
                        <a:buChar char="•"/>
                      </a:pPr>
                      <a:r>
                        <a:rPr lang="en-IN" sz="1800" u="none" strike="noStrike" kern="1200" dirty="0">
                          <a:effectLst/>
                        </a:rPr>
                        <a:t>Performance bonuses, health insurance, and retirement plans are present</a:t>
                      </a:r>
                    </a:p>
                    <a:p>
                      <a:pPr marL="285750" lvl="0" indent="-285750">
                        <a:buFont typeface="Arial" panose="020B0604020202020204" pitchFamily="34" charset="0"/>
                        <a:buChar char="•"/>
                      </a:pPr>
                      <a:r>
                        <a:rPr lang="en-IN" sz="1800" u="none" strike="noStrike" kern="1200" dirty="0">
                          <a:effectLst/>
                        </a:rPr>
                        <a:t>Fast-paced work environment </a:t>
                      </a:r>
                    </a:p>
                    <a:p>
                      <a:pPr marL="285750" lvl="0" indent="-285750">
                        <a:buFont typeface="Arial" panose="020B0604020202020204" pitchFamily="34" charset="0"/>
                        <a:buChar char="•"/>
                      </a:pPr>
                      <a:r>
                        <a:rPr lang="en-IN" sz="1800" u="none" strike="noStrike" kern="1200" dirty="0">
                          <a:effectLst/>
                        </a:rPr>
                        <a:t>Innovativeness and creativity are encouraged within the work environment.</a:t>
                      </a:r>
                    </a:p>
                    <a:p>
                      <a:pPr marL="285750" indent="-285750">
                        <a:buFont typeface="Arial" panose="020B0604020202020204" pitchFamily="34" charset="0"/>
                        <a:buChar char="•"/>
                      </a:pPr>
                      <a:endParaRPr lang="en-IN" dirty="0"/>
                    </a:p>
                  </a:txBody>
                  <a:tcPr/>
                </a:tc>
                <a:tc>
                  <a:txBody>
                    <a:bodyPr/>
                    <a:lstStyle/>
                    <a:p>
                      <a:pPr marL="285750" lvl="0" indent="-285750">
                        <a:buFont typeface="Arial" panose="020B0604020202020204" pitchFamily="34" charset="0"/>
                        <a:buChar char="•"/>
                      </a:pPr>
                      <a:r>
                        <a:rPr lang="en-IN" sz="1800" u="none" strike="noStrike" kern="1200" dirty="0">
                          <a:effectLst/>
                        </a:rPr>
                        <a:t>Competitive salary but comparatively lower salary structure than Dyson</a:t>
                      </a:r>
                    </a:p>
                    <a:p>
                      <a:pPr marL="285750" lvl="0" indent="-285750">
                        <a:buFont typeface="Arial" panose="020B0604020202020204" pitchFamily="34" charset="0"/>
                        <a:buChar char="•"/>
                      </a:pPr>
                      <a:r>
                        <a:rPr lang="en-IN" sz="1800" u="none" strike="noStrike" kern="1200" dirty="0">
                          <a:effectLst/>
                        </a:rPr>
                        <a:t>Fast-paced, consumer-focused business culture</a:t>
                      </a:r>
                    </a:p>
                    <a:p>
                      <a:pPr marL="285750" lvl="0" indent="-285750">
                        <a:buFont typeface="Arial" panose="020B0604020202020204" pitchFamily="34" charset="0"/>
                        <a:buChar char="•"/>
                      </a:pPr>
                      <a:r>
                        <a:rPr lang="en-IN" sz="1800" u="none" strike="noStrike" kern="1200" dirty="0">
                          <a:effectLst/>
                        </a:rPr>
                        <a:t>Collaborative working culture teamwork is significantly encouraged within the business (</a:t>
                      </a:r>
                      <a:r>
                        <a:rPr lang="en-IN" sz="1800" u="none" strike="noStrike" kern="1200" dirty="0" err="1">
                          <a:effectLst/>
                        </a:rPr>
                        <a:t>SharkNinja</a:t>
                      </a:r>
                      <a:r>
                        <a:rPr lang="en-IN" sz="1800" u="none" strike="noStrike" kern="1200" dirty="0">
                          <a:effectLst/>
                        </a:rPr>
                        <a:t>, 2024)</a:t>
                      </a:r>
                    </a:p>
                    <a:p>
                      <a:pPr marL="285750" lvl="0" indent="-285750">
                        <a:buFont typeface="Arial" panose="020B0604020202020204" pitchFamily="34" charset="0"/>
                        <a:buChar char="•"/>
                      </a:pPr>
                      <a:r>
                        <a:rPr lang="en-IN" sz="1800" u="none" strike="noStrike" kern="1200" dirty="0">
                          <a:effectLst/>
                        </a:rPr>
                        <a:t>Compared to Dyson, </a:t>
                      </a:r>
                      <a:r>
                        <a:rPr lang="en-IN" sz="1800" u="none" strike="noStrike" kern="1200" dirty="0" err="1">
                          <a:effectLst/>
                        </a:rPr>
                        <a:t>SharkNinja</a:t>
                      </a:r>
                      <a:r>
                        <a:rPr lang="en-IN" sz="1800" u="none" strike="noStrike" kern="1200" dirty="0">
                          <a:effectLst/>
                        </a:rPr>
                        <a:t> helps create a more flexible work environment. The organization values work-life balance and allows hybrid work modes.</a:t>
                      </a:r>
                    </a:p>
                    <a:p>
                      <a:pPr marL="285750" lvl="0" indent="-285750">
                        <a:buFont typeface="Arial" panose="020B0604020202020204" pitchFamily="34" charset="0"/>
                        <a:buChar char="•"/>
                      </a:pPr>
                      <a:r>
                        <a:rPr lang="en-IN" sz="1800" u="none" strike="noStrike" kern="1200" dirty="0">
                          <a:effectLst/>
                        </a:rPr>
                        <a:t>However, the company still result in intense work pressure upon the employees in business. </a:t>
                      </a:r>
                    </a:p>
                    <a:p>
                      <a:pPr marL="285750" indent="-285750">
                        <a:buFont typeface="Arial" panose="020B0604020202020204" pitchFamily="34" charset="0"/>
                        <a:buChar char="•"/>
                      </a:pPr>
                      <a:endParaRPr lang="en-IN" dirty="0"/>
                    </a:p>
                  </a:txBody>
                  <a:tcPr/>
                </a:tc>
                <a:extLst>
                  <a:ext uri="{0D108BD9-81ED-4DB2-BD59-A6C34878D82A}">
                    <a16:rowId xmlns:a16="http://schemas.microsoft.com/office/drawing/2014/main" val="2283316404"/>
                  </a:ext>
                </a:extLst>
              </a:tr>
            </a:tbl>
          </a:graphicData>
        </a:graphic>
      </p:graphicFrame>
      <p:pic>
        <p:nvPicPr>
          <p:cNvPr id="7" name="Picture 6">
            <a:extLst>
              <a:ext uri="{FF2B5EF4-FFF2-40B4-BE49-F238E27FC236}">
                <a16:creationId xmlns:a16="http://schemas.microsoft.com/office/drawing/2014/main" id="{8BCB69E6-DD4E-474D-88E9-1C71E0F5432D}"/>
              </a:ext>
            </a:extLst>
          </p:cNvPr>
          <p:cNvPicPr>
            <a:picLocks noChangeAspect="1"/>
          </p:cNvPicPr>
          <p:nvPr/>
        </p:nvPicPr>
        <p:blipFill>
          <a:blip r:embed="rId2"/>
          <a:stretch>
            <a:fillRect/>
          </a:stretch>
        </p:blipFill>
        <p:spPr>
          <a:xfrm>
            <a:off x="9495692" y="570096"/>
            <a:ext cx="2326957" cy="915620"/>
          </a:xfrm>
          <a:prstGeom prst="rect">
            <a:avLst/>
          </a:prstGeom>
        </p:spPr>
      </p:pic>
    </p:spTree>
    <p:extLst>
      <p:ext uri="{BB962C8B-B14F-4D97-AF65-F5344CB8AC3E}">
        <p14:creationId xmlns:p14="http://schemas.microsoft.com/office/powerpoint/2010/main" val="2329650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01B45-570A-A62B-8CF9-667DF5D2E0BA}"/>
              </a:ext>
            </a:extLst>
          </p:cNvPr>
          <p:cNvSpPr>
            <a:spLocks noGrp="1"/>
          </p:cNvSpPr>
          <p:nvPr>
            <p:ph type="title"/>
          </p:nvPr>
        </p:nvSpPr>
        <p:spPr/>
        <p:txBody>
          <a:bodyPr/>
          <a:lstStyle/>
          <a:p>
            <a:r>
              <a:rPr lang="en-US" dirty="0"/>
              <a:t>Flexible working arrangement with justifications </a:t>
            </a:r>
          </a:p>
        </p:txBody>
      </p:sp>
      <p:sp>
        <p:nvSpPr>
          <p:cNvPr id="3" name="Content Placeholder 2">
            <a:extLst>
              <a:ext uri="{FF2B5EF4-FFF2-40B4-BE49-F238E27FC236}">
                <a16:creationId xmlns:a16="http://schemas.microsoft.com/office/drawing/2014/main" id="{BF5C7F7B-E488-4494-31D4-BDBA4ACFED6B}"/>
              </a:ext>
            </a:extLst>
          </p:cNvPr>
          <p:cNvSpPr>
            <a:spLocks noGrp="1"/>
          </p:cNvSpPr>
          <p:nvPr>
            <p:ph idx="1"/>
          </p:nvPr>
        </p:nvSpPr>
        <p:spPr>
          <a:xfrm>
            <a:off x="154745" y="1825625"/>
            <a:ext cx="11199055" cy="4351338"/>
          </a:xfrm>
        </p:spPr>
        <p:txBody>
          <a:bodyPr>
            <a:noAutofit/>
          </a:bodyPr>
          <a:lstStyle/>
          <a:p>
            <a:pPr lvl="0" algn="just">
              <a:lnSpc>
                <a:spcPct val="170000"/>
              </a:lnSpc>
            </a:pPr>
            <a:r>
              <a:rPr lang="en-IN" sz="1500" dirty="0"/>
              <a:t>Both </a:t>
            </a:r>
            <a:r>
              <a:rPr lang="en-IN" sz="1500" dirty="0" err="1"/>
              <a:t>SharkNinja</a:t>
            </a:r>
            <a:r>
              <a:rPr lang="en-IN" sz="1500" dirty="0"/>
              <a:t> and Dyson promote the idea of a flexible work culture</a:t>
            </a:r>
          </a:p>
          <a:p>
            <a:pPr lvl="0" algn="just">
              <a:lnSpc>
                <a:spcPct val="170000"/>
              </a:lnSpc>
            </a:pPr>
            <a:r>
              <a:rPr lang="en-IN" sz="1500" dirty="0"/>
              <a:t>Dyson allows flexible working hours. However, there is poor work culture management and a lack of trust among the employees</a:t>
            </a:r>
          </a:p>
          <a:p>
            <a:pPr lvl="0" algn="just">
              <a:lnSpc>
                <a:spcPct val="170000"/>
              </a:lnSpc>
            </a:pPr>
            <a:r>
              <a:rPr lang="en-IN" sz="1500" dirty="0"/>
              <a:t>Dyson has creative thinking and a fast-paced working environment</a:t>
            </a:r>
          </a:p>
          <a:p>
            <a:pPr lvl="0" algn="just">
              <a:lnSpc>
                <a:spcPct val="170000"/>
              </a:lnSpc>
            </a:pPr>
            <a:r>
              <a:rPr lang="en-IN" sz="1500" dirty="0" err="1"/>
              <a:t>SharkNinja</a:t>
            </a:r>
            <a:r>
              <a:rPr lang="en-IN" sz="1500" dirty="0"/>
              <a:t>, on the other hand, mostly emphasize employee wellbeing in case of the flexible working environment</a:t>
            </a:r>
          </a:p>
          <a:p>
            <a:pPr lvl="0" algn="just">
              <a:lnSpc>
                <a:spcPct val="170000"/>
              </a:lnSpc>
            </a:pPr>
            <a:r>
              <a:rPr lang="en-IN" sz="1500" dirty="0"/>
              <a:t>While both companies strive to retain talented employees within the business, Dyson's flexible work culture is significantly focused upon innovativeness, whereas </a:t>
            </a:r>
            <a:r>
              <a:rPr lang="en-IN" sz="1500" dirty="0" err="1"/>
              <a:t>SharkNinja’s</a:t>
            </a:r>
            <a:r>
              <a:rPr lang="en-IN" sz="1500" dirty="0"/>
              <a:t> approach is towards employee wellbeing and reduction of burnout among the employees.</a:t>
            </a:r>
          </a:p>
          <a:p>
            <a:pPr lvl="0" algn="just">
              <a:lnSpc>
                <a:spcPct val="170000"/>
              </a:lnSpc>
            </a:pPr>
            <a:r>
              <a:rPr lang="en-IN" sz="1500" dirty="0"/>
              <a:t>Teamwork, collaboration, and accountability are significant core values at Dyson, which reflects its prime interest in developing an innovative working environment (Dyson, 2024).</a:t>
            </a:r>
          </a:p>
          <a:p>
            <a:pPr lvl="0" algn="just">
              <a:lnSpc>
                <a:spcPct val="170000"/>
              </a:lnSpc>
            </a:pPr>
            <a:r>
              <a:rPr lang="en-IN" sz="1500" dirty="0"/>
              <a:t>A continuous drive to maintain diversity and opportunity for the business's associates is extremely important at </a:t>
            </a:r>
            <a:r>
              <a:rPr lang="en-IN" sz="1500" dirty="0" err="1"/>
              <a:t>SharkNinja</a:t>
            </a:r>
            <a:r>
              <a:rPr lang="en-IN" sz="1500" dirty="0"/>
              <a:t> (</a:t>
            </a:r>
            <a:r>
              <a:rPr lang="en-IN" sz="1500" dirty="0" err="1"/>
              <a:t>SharkNinja</a:t>
            </a:r>
            <a:r>
              <a:rPr lang="en-IN" sz="1500" dirty="0"/>
              <a:t>, 2024). Hence, compared to Dyson, this organization emphasizes employee wellbeing to create this flexible working environment. </a:t>
            </a:r>
          </a:p>
          <a:p>
            <a:pPr algn="just">
              <a:lnSpc>
                <a:spcPct val="170000"/>
              </a:lnSpc>
            </a:pPr>
            <a:endParaRPr lang="en-US" sz="1500" dirty="0"/>
          </a:p>
        </p:txBody>
      </p:sp>
      <p:pic>
        <p:nvPicPr>
          <p:cNvPr id="4" name="Picture 3">
            <a:extLst>
              <a:ext uri="{FF2B5EF4-FFF2-40B4-BE49-F238E27FC236}">
                <a16:creationId xmlns:a16="http://schemas.microsoft.com/office/drawing/2014/main" id="{9A9E8F1A-DF0C-4A84-A3A3-4136D1D8A929}"/>
              </a:ext>
            </a:extLst>
          </p:cNvPr>
          <p:cNvPicPr>
            <a:picLocks noChangeAspect="1"/>
          </p:cNvPicPr>
          <p:nvPr/>
        </p:nvPicPr>
        <p:blipFill>
          <a:blip r:embed="rId2"/>
          <a:stretch>
            <a:fillRect/>
          </a:stretch>
        </p:blipFill>
        <p:spPr>
          <a:xfrm>
            <a:off x="8778240" y="1027906"/>
            <a:ext cx="3259015" cy="1282369"/>
          </a:xfrm>
          <a:prstGeom prst="rect">
            <a:avLst/>
          </a:prstGeom>
        </p:spPr>
      </p:pic>
    </p:spTree>
    <p:extLst>
      <p:ext uri="{BB962C8B-B14F-4D97-AF65-F5344CB8AC3E}">
        <p14:creationId xmlns:p14="http://schemas.microsoft.com/office/powerpoint/2010/main" val="4172916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8790D-4D94-FD22-70D2-76DC4269BAF7}"/>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C08A2CA2-1445-9956-BE03-D9BBF6FCDE75}"/>
              </a:ext>
            </a:extLst>
          </p:cNvPr>
          <p:cNvSpPr>
            <a:spLocks noGrp="1"/>
          </p:cNvSpPr>
          <p:nvPr>
            <p:ph idx="1"/>
          </p:nvPr>
        </p:nvSpPr>
        <p:spPr/>
        <p:txBody>
          <a:bodyPr>
            <a:normAutofit fontScale="55000" lnSpcReduction="20000"/>
          </a:bodyPr>
          <a:lstStyle/>
          <a:p>
            <a:pPr lvl="0" algn="just">
              <a:lnSpc>
                <a:spcPct val="170000"/>
              </a:lnSpc>
            </a:pPr>
            <a:r>
              <a:rPr lang="en-IN" dirty="0" err="1"/>
              <a:t>SharkNinja</a:t>
            </a:r>
            <a:r>
              <a:rPr lang="en-IN" dirty="0"/>
              <a:t> and Dyson are both of the leading technology companies</a:t>
            </a:r>
          </a:p>
          <a:p>
            <a:pPr lvl="0" algn="just">
              <a:lnSpc>
                <a:spcPct val="170000"/>
              </a:lnSpc>
            </a:pPr>
            <a:r>
              <a:rPr lang="en-IN" dirty="0"/>
              <a:t>However, the organizations have prime differences in their business goals and working cultures in business</a:t>
            </a:r>
          </a:p>
          <a:p>
            <a:pPr lvl="0" algn="just">
              <a:lnSpc>
                <a:spcPct val="170000"/>
              </a:lnSpc>
            </a:pPr>
            <a:r>
              <a:rPr lang="en-IN" dirty="0"/>
              <a:t>Dyson emphasizes product innovativeness, creating a fast-paced work environment</a:t>
            </a:r>
          </a:p>
          <a:p>
            <a:pPr lvl="0" algn="just">
              <a:lnSpc>
                <a:spcPct val="170000"/>
              </a:lnSpc>
            </a:pPr>
            <a:r>
              <a:rPr lang="en-IN" dirty="0"/>
              <a:t>On the other hand, </a:t>
            </a:r>
            <a:r>
              <a:rPr lang="en-IN" dirty="0" err="1"/>
              <a:t>SharkNinja</a:t>
            </a:r>
            <a:r>
              <a:rPr lang="en-IN" dirty="0"/>
              <a:t> is interested in developing a supportive, flexible work environment </a:t>
            </a:r>
          </a:p>
          <a:p>
            <a:pPr lvl="0" algn="just">
              <a:lnSpc>
                <a:spcPct val="170000"/>
              </a:lnSpc>
            </a:pPr>
            <a:r>
              <a:rPr lang="en-IN" dirty="0"/>
              <a:t>Both companies tend to maintain a competitive salary structure, health insurance, provide retirement plans for the employees</a:t>
            </a:r>
          </a:p>
          <a:p>
            <a:pPr lvl="0" algn="just">
              <a:lnSpc>
                <a:spcPct val="170000"/>
              </a:lnSpc>
            </a:pPr>
            <a:r>
              <a:rPr lang="en-IN" dirty="0"/>
              <a:t>Both companies value flexibility.</a:t>
            </a:r>
          </a:p>
          <a:p>
            <a:pPr lvl="0" algn="just">
              <a:lnSpc>
                <a:spcPct val="170000"/>
              </a:lnSpc>
            </a:pPr>
            <a:r>
              <a:rPr lang="en-IN" dirty="0"/>
              <a:t>Both Dyson and </a:t>
            </a:r>
            <a:r>
              <a:rPr lang="en-IN" dirty="0" err="1"/>
              <a:t>SharkNinja</a:t>
            </a:r>
            <a:r>
              <a:rPr lang="en-IN" dirty="0"/>
              <a:t> are interested in maintaining product quality and improving product development procedures, considering consumer interests as the prime focus of the business. </a:t>
            </a:r>
          </a:p>
          <a:p>
            <a:pPr algn="just">
              <a:lnSpc>
                <a:spcPct val="170000"/>
              </a:lnSpc>
            </a:pPr>
            <a:endParaRPr lang="en-US" dirty="0"/>
          </a:p>
        </p:txBody>
      </p:sp>
      <p:pic>
        <p:nvPicPr>
          <p:cNvPr id="4" name="Picture 3">
            <a:extLst>
              <a:ext uri="{FF2B5EF4-FFF2-40B4-BE49-F238E27FC236}">
                <a16:creationId xmlns:a16="http://schemas.microsoft.com/office/drawing/2014/main" id="{7DF44733-262C-4D30-83A7-6F9DD94022B9}"/>
              </a:ext>
            </a:extLst>
          </p:cNvPr>
          <p:cNvPicPr>
            <a:picLocks noChangeAspect="1"/>
          </p:cNvPicPr>
          <p:nvPr/>
        </p:nvPicPr>
        <p:blipFill>
          <a:blip r:embed="rId2"/>
          <a:stretch>
            <a:fillRect/>
          </a:stretch>
        </p:blipFill>
        <p:spPr>
          <a:xfrm>
            <a:off x="8148783" y="195263"/>
            <a:ext cx="3800475" cy="1495425"/>
          </a:xfrm>
          <a:prstGeom prst="rect">
            <a:avLst/>
          </a:prstGeom>
        </p:spPr>
      </p:pic>
    </p:spTree>
    <p:extLst>
      <p:ext uri="{BB962C8B-B14F-4D97-AF65-F5344CB8AC3E}">
        <p14:creationId xmlns:p14="http://schemas.microsoft.com/office/powerpoint/2010/main" val="32648089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3F2AE-DFE5-477F-BC0A-989F1707199D}"/>
              </a:ext>
            </a:extLst>
          </p:cNvPr>
          <p:cNvSpPr>
            <a:spLocks noGrp="1"/>
          </p:cNvSpPr>
          <p:nvPr>
            <p:ph type="title"/>
          </p:nvPr>
        </p:nvSpPr>
        <p:spPr/>
        <p:txBody>
          <a:bodyPr/>
          <a:lstStyle/>
          <a:p>
            <a:r>
              <a:rPr lang="en-US" dirty="0"/>
              <a:t>List of References </a:t>
            </a:r>
          </a:p>
        </p:txBody>
      </p:sp>
      <p:sp>
        <p:nvSpPr>
          <p:cNvPr id="3" name="Content Placeholder 2">
            <a:extLst>
              <a:ext uri="{FF2B5EF4-FFF2-40B4-BE49-F238E27FC236}">
                <a16:creationId xmlns:a16="http://schemas.microsoft.com/office/drawing/2014/main" id="{F69EECF2-CA29-D5FA-6FAE-07E04EB4EE02}"/>
              </a:ext>
            </a:extLst>
          </p:cNvPr>
          <p:cNvSpPr>
            <a:spLocks noGrp="1"/>
          </p:cNvSpPr>
          <p:nvPr>
            <p:ph idx="1"/>
          </p:nvPr>
        </p:nvSpPr>
        <p:spPr>
          <a:xfrm>
            <a:off x="211015" y="1825625"/>
            <a:ext cx="11142785" cy="4351338"/>
          </a:xfrm>
        </p:spPr>
        <p:txBody>
          <a:bodyPr>
            <a:noAutofit/>
          </a:bodyPr>
          <a:lstStyle/>
          <a:p>
            <a:pPr algn="just">
              <a:lnSpc>
                <a:spcPct val="170000"/>
              </a:lnSpc>
            </a:pPr>
            <a:r>
              <a:rPr lang="en-IN" sz="1500" dirty="0"/>
              <a:t>Daniel, C.O. and </a:t>
            </a:r>
            <a:r>
              <a:rPr lang="en-IN" sz="1500" dirty="0" err="1"/>
              <a:t>Inim</a:t>
            </a:r>
            <a:r>
              <a:rPr lang="en-IN" sz="1500" dirty="0"/>
              <a:t>, V., (2020). Role of Project Managers in the Stakeholder Management. Int. J. Sci. Res. </a:t>
            </a:r>
            <a:r>
              <a:rPr lang="en-IN" sz="1500" dirty="0" err="1"/>
              <a:t>Publ</a:t>
            </a:r>
            <a:r>
              <a:rPr lang="en-IN" sz="1500" dirty="0"/>
              <a:t>, 10(1), pp.97-104. </a:t>
            </a:r>
            <a:r>
              <a:rPr lang="en-IN" sz="1500" u="sng" dirty="0">
                <a:hlinkClick r:id="rId2"/>
              </a:rPr>
              <a:t>https://repository.up.ac.za/bitstream/handle/2263/86052/Zulch_Role_2021.pdf?sequence=1</a:t>
            </a:r>
            <a:r>
              <a:rPr lang="en-IN" sz="1500" dirty="0"/>
              <a:t> </a:t>
            </a:r>
          </a:p>
          <a:p>
            <a:pPr algn="just">
              <a:lnSpc>
                <a:spcPct val="170000"/>
              </a:lnSpc>
            </a:pPr>
            <a:r>
              <a:rPr lang="en-IN" sz="1500" dirty="0"/>
              <a:t>Dyson, S.M. and </a:t>
            </a:r>
            <a:r>
              <a:rPr lang="en-IN" sz="1500" dirty="0" err="1"/>
              <a:t>Deklinski</a:t>
            </a:r>
            <a:r>
              <a:rPr lang="en-IN" sz="1500" dirty="0"/>
              <a:t>, J., (2023). Why Do Relationships Matter to Project Managers? 3 Elements to Integrate into Every Project Manager Tool-Kit. Beyond the Project Horizon: Journal of the </a:t>
            </a:r>
            <a:r>
              <a:rPr lang="en-IN" sz="1500" dirty="0" err="1"/>
              <a:t>Center</a:t>
            </a:r>
            <a:r>
              <a:rPr lang="en-IN" sz="1500" dirty="0"/>
              <a:t> for Project Management Innovation, 1(1), p.3. </a:t>
            </a:r>
            <a:r>
              <a:rPr lang="en-IN" sz="1500" u="sng" dirty="0">
                <a:hlinkClick r:id="rId3"/>
              </a:rPr>
              <a:t>https://digitalcommons.harrisburgu.edu/cgi/viewcontent.cgi?article=1009&amp;context=beyond_project_horizon</a:t>
            </a:r>
            <a:r>
              <a:rPr lang="en-IN" sz="1500" dirty="0"/>
              <a:t> </a:t>
            </a:r>
          </a:p>
          <a:p>
            <a:pPr algn="just">
              <a:lnSpc>
                <a:spcPct val="170000"/>
              </a:lnSpc>
            </a:pPr>
            <a:r>
              <a:rPr lang="en-IN" sz="1500" dirty="0"/>
              <a:t>Dyson,(2024),The Dyson Culture Sets Us Apart[Online],Available </a:t>
            </a:r>
            <a:r>
              <a:rPr lang="en-IN" sz="1500" dirty="0" err="1"/>
              <a:t>from:</a:t>
            </a:r>
            <a:r>
              <a:rPr lang="en-IN" sz="1500" u="sng" dirty="0" err="1">
                <a:hlinkClick r:id="rId4"/>
              </a:rPr>
              <a:t>https</a:t>
            </a:r>
            <a:r>
              <a:rPr lang="en-IN" sz="1500" u="sng" dirty="0">
                <a:hlinkClick r:id="rId4"/>
              </a:rPr>
              <a:t>://www.dysoncorp.com/about/company-culture/#:~:text=The%20Dyson%20Culture%20Defines%20Our%20Actions&amp;text=Our%20work%20is%20challenging%20yet,%2C%20people%2C%20and%20customers%20forward.[Accessed</a:t>
            </a:r>
            <a:r>
              <a:rPr lang="en-IN" sz="1500" dirty="0"/>
              <a:t>: 30/07/2024]</a:t>
            </a:r>
          </a:p>
          <a:p>
            <a:pPr algn="just">
              <a:lnSpc>
                <a:spcPct val="170000"/>
              </a:lnSpc>
            </a:pPr>
            <a:r>
              <a:rPr lang="en-IN" sz="1500" i="1" dirty="0"/>
              <a:t>Dyson</a:t>
            </a:r>
            <a:r>
              <a:rPr lang="en-IN" sz="1500" dirty="0"/>
              <a:t>. (2024). About Us. </a:t>
            </a:r>
            <a:r>
              <a:rPr lang="en-IN" sz="1500" u="sng" dirty="0">
                <a:hlinkClick r:id="rId5"/>
              </a:rPr>
              <a:t>https://www.dyson.in/</a:t>
            </a:r>
            <a:r>
              <a:rPr lang="en-IN" sz="1500" dirty="0"/>
              <a:t> </a:t>
            </a:r>
          </a:p>
          <a:p>
            <a:pPr algn="just">
              <a:lnSpc>
                <a:spcPct val="170000"/>
              </a:lnSpc>
            </a:pPr>
            <a:endParaRPr lang="en-IN" sz="1500" dirty="0"/>
          </a:p>
          <a:p>
            <a:pPr algn="just">
              <a:lnSpc>
                <a:spcPct val="170000"/>
              </a:lnSpc>
            </a:pPr>
            <a:endParaRPr lang="en-US" sz="1500" dirty="0"/>
          </a:p>
        </p:txBody>
      </p:sp>
    </p:spTree>
    <p:extLst>
      <p:ext uri="{BB962C8B-B14F-4D97-AF65-F5344CB8AC3E}">
        <p14:creationId xmlns:p14="http://schemas.microsoft.com/office/powerpoint/2010/main" val="4590812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68051-9010-4DDA-9B6C-48D4DB2C4F78}"/>
              </a:ext>
            </a:extLst>
          </p:cNvPr>
          <p:cNvSpPr>
            <a:spLocks noGrp="1"/>
          </p:cNvSpPr>
          <p:nvPr>
            <p:ph type="title"/>
          </p:nvPr>
        </p:nvSpPr>
        <p:spPr/>
        <p:txBody>
          <a:bodyPr/>
          <a:lstStyle/>
          <a:p>
            <a:r>
              <a:rPr lang="en-US" dirty="0"/>
              <a:t>References </a:t>
            </a:r>
            <a:endParaRPr lang="en-IN" dirty="0"/>
          </a:p>
        </p:txBody>
      </p:sp>
      <p:sp>
        <p:nvSpPr>
          <p:cNvPr id="3" name="Content Placeholder 2">
            <a:extLst>
              <a:ext uri="{FF2B5EF4-FFF2-40B4-BE49-F238E27FC236}">
                <a16:creationId xmlns:a16="http://schemas.microsoft.com/office/drawing/2014/main" id="{1D81141B-2D07-45A3-BBD8-C77A75B1CB99}"/>
              </a:ext>
            </a:extLst>
          </p:cNvPr>
          <p:cNvSpPr>
            <a:spLocks noGrp="1"/>
          </p:cNvSpPr>
          <p:nvPr>
            <p:ph idx="1"/>
          </p:nvPr>
        </p:nvSpPr>
        <p:spPr/>
        <p:txBody>
          <a:bodyPr>
            <a:normAutofit fontScale="55000" lnSpcReduction="20000"/>
          </a:bodyPr>
          <a:lstStyle/>
          <a:p>
            <a:pPr algn="just">
              <a:lnSpc>
                <a:spcPct val="170000"/>
              </a:lnSpc>
            </a:pPr>
            <a:r>
              <a:rPr lang="en-IN" dirty="0" err="1"/>
              <a:t>Dzieża</a:t>
            </a:r>
            <a:r>
              <a:rPr lang="en-IN" dirty="0"/>
              <a:t>, G., Sikora, M. and </a:t>
            </a:r>
            <a:r>
              <a:rPr lang="en-IN" dirty="0" err="1"/>
              <a:t>Selamoğlu</a:t>
            </a:r>
            <a:r>
              <a:rPr lang="en-IN" dirty="0"/>
              <a:t>, M., (2024). Using MS Excel to Support an ERP System: a Corporate Management and Control </a:t>
            </a:r>
            <a:r>
              <a:rPr lang="en-IN" dirty="0" err="1"/>
              <a:t>Perspective.</a:t>
            </a:r>
            <a:r>
              <a:rPr lang="en-IN" u="sng" dirty="0" err="1">
                <a:hlinkClick r:id="rId2"/>
              </a:rPr>
              <a:t>https</a:t>
            </a:r>
            <a:r>
              <a:rPr lang="en-IN" u="sng" dirty="0">
                <a:hlinkClick r:id="rId2"/>
              </a:rPr>
              <a:t>://www.researchgate.net/profile/Mesut-Selamoglu/publication/382141816_Using_MS_Excel_to_Support_an_ERP_System_a_Corporate_Management_and_Control_Perspective/links/668ec9203e0edb1e0fdb6c70/Using-MS-Excel-to-Support-an-ERP-System-a-Corporate-Management-and-Control-Perspective.pdf</a:t>
            </a:r>
            <a:endParaRPr lang="en-IN" dirty="0"/>
          </a:p>
          <a:p>
            <a:pPr algn="just">
              <a:lnSpc>
                <a:spcPct val="170000"/>
              </a:lnSpc>
            </a:pPr>
            <a:r>
              <a:rPr lang="en-IN" dirty="0" err="1"/>
              <a:t>Ghorbani</a:t>
            </a:r>
            <a:r>
              <a:rPr lang="en-IN" dirty="0"/>
              <a:t>, A., (2023). A review of successful construction project managers’ competencies and leadership profile. Journal of Rehabilitation in Civil Engineering, 11(1), pp.76-95. </a:t>
            </a:r>
            <a:r>
              <a:rPr lang="en-IN" u="sng" dirty="0">
                <a:hlinkClick r:id="rId3"/>
              </a:rPr>
              <a:t>https://civiljournal.semnan.ac.ir/article_6409_b18a483950a9b2833b3202e36411ee7b.pdf</a:t>
            </a:r>
            <a:r>
              <a:rPr lang="en-IN" dirty="0"/>
              <a:t> </a:t>
            </a:r>
          </a:p>
          <a:p>
            <a:pPr algn="just">
              <a:lnSpc>
                <a:spcPct val="170000"/>
              </a:lnSpc>
            </a:pPr>
            <a:r>
              <a:rPr lang="en-IN" dirty="0" err="1"/>
              <a:t>SharkNinja</a:t>
            </a:r>
            <a:r>
              <a:rPr lang="en-IN" dirty="0"/>
              <a:t>,(2024),Diversity, Equity, and Inclusion[Online],Available </a:t>
            </a:r>
            <a:r>
              <a:rPr lang="en-IN" dirty="0" err="1"/>
              <a:t>from:</a:t>
            </a:r>
            <a:r>
              <a:rPr lang="en-IN" u="sng" dirty="0" err="1">
                <a:hlinkClick r:id="rId4"/>
              </a:rPr>
              <a:t>https</a:t>
            </a:r>
            <a:r>
              <a:rPr lang="en-IN" u="sng" dirty="0">
                <a:hlinkClick r:id="rId4"/>
              </a:rPr>
              <a:t>://sharkninja.com/</a:t>
            </a:r>
            <a:r>
              <a:rPr lang="en-IN" u="sng" dirty="0" err="1">
                <a:hlinkClick r:id="rId4"/>
              </a:rPr>
              <a:t>dei</a:t>
            </a:r>
            <a:r>
              <a:rPr lang="en-IN" u="sng" dirty="0">
                <a:hlinkClick r:id="rId4"/>
              </a:rPr>
              <a:t>[Accessed</a:t>
            </a:r>
            <a:r>
              <a:rPr lang="en-IN" dirty="0"/>
              <a:t>: 30/07/2024]</a:t>
            </a:r>
          </a:p>
          <a:p>
            <a:pPr algn="just">
              <a:lnSpc>
                <a:spcPct val="170000"/>
              </a:lnSpc>
            </a:pPr>
            <a:r>
              <a:rPr lang="en-IN" dirty="0" err="1"/>
              <a:t>SharkNinja</a:t>
            </a:r>
            <a:r>
              <a:rPr lang="en-IN" dirty="0"/>
              <a:t>,(2024),People Positive[Online],Available </a:t>
            </a:r>
            <a:r>
              <a:rPr lang="en-IN" dirty="0" err="1"/>
              <a:t>from:</a:t>
            </a:r>
            <a:r>
              <a:rPr lang="en-IN" u="sng" dirty="0" err="1">
                <a:hlinkClick r:id="rId5"/>
              </a:rPr>
              <a:t>https</a:t>
            </a:r>
            <a:r>
              <a:rPr lang="en-IN" u="sng" dirty="0">
                <a:hlinkClick r:id="rId5"/>
              </a:rPr>
              <a:t>://sharkninja.com/</a:t>
            </a:r>
            <a:r>
              <a:rPr lang="en-IN" u="sng" dirty="0" err="1">
                <a:hlinkClick r:id="rId5"/>
              </a:rPr>
              <a:t>people-positive#associate</a:t>
            </a:r>
            <a:r>
              <a:rPr lang="en-IN" u="sng" dirty="0">
                <a:hlinkClick r:id="rId5"/>
              </a:rPr>
              <a:t>[Accessed</a:t>
            </a:r>
            <a:r>
              <a:rPr lang="en-IN" dirty="0"/>
              <a:t>: 30/07/2024]</a:t>
            </a:r>
          </a:p>
          <a:p>
            <a:pPr algn="just">
              <a:lnSpc>
                <a:spcPct val="170000"/>
              </a:lnSpc>
            </a:pPr>
            <a:r>
              <a:rPr lang="en-IN" i="1" dirty="0" err="1"/>
              <a:t>Sharkninja</a:t>
            </a:r>
            <a:r>
              <a:rPr lang="en-IN" dirty="0"/>
              <a:t>. (2024). About Us. </a:t>
            </a:r>
            <a:r>
              <a:rPr lang="en-IN" u="sng" dirty="0">
                <a:hlinkClick r:id="rId6"/>
              </a:rPr>
              <a:t>https://sharkninja.com/</a:t>
            </a:r>
            <a:endParaRPr lang="en-IN" dirty="0"/>
          </a:p>
        </p:txBody>
      </p:sp>
    </p:spTree>
    <p:extLst>
      <p:ext uri="{BB962C8B-B14F-4D97-AF65-F5344CB8AC3E}">
        <p14:creationId xmlns:p14="http://schemas.microsoft.com/office/powerpoint/2010/main" val="35971448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Custom 1">
      <a:majorFont>
        <a:latin typeface="Times New Roman"/>
        <a:ea typeface=""/>
        <a:cs typeface=""/>
      </a:majorFont>
      <a:minorFont>
        <a:latin typeface="Times New Roman"/>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31</TotalTime>
  <Words>1807</Words>
  <Application>Microsoft Office PowerPoint</Application>
  <PresentationFormat>Widescreen</PresentationFormat>
  <Paragraphs>141</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Times New Roman</vt:lpstr>
      <vt:lpstr>Wingdings</vt:lpstr>
      <vt:lpstr>office theme</vt:lpstr>
      <vt:lpstr>Student Name: Nikhilkumar Ashokkumar Suryavanshi Student ID: 2333792 Course Name: Human Capital management  Lecturer Name: Nishi Ramsurrun Session: June 2024 Term  </vt:lpstr>
      <vt:lpstr>Table of Contents</vt:lpstr>
      <vt:lpstr>Introduction of  Dyson and SharkNinja</vt:lpstr>
      <vt:lpstr>Strategic Goal of  Dyson and SharkNinja</vt:lpstr>
      <vt:lpstr>Strategic Goal of Dyson and SharkNinja</vt:lpstr>
      <vt:lpstr>Job Analysis / Position </vt:lpstr>
      <vt:lpstr>Job Description </vt:lpstr>
      <vt:lpstr>Person Specification </vt:lpstr>
      <vt:lpstr>Required skills </vt:lpstr>
      <vt:lpstr>Pay and working Conditions </vt:lpstr>
      <vt:lpstr>Flexible working arrangement with justifications </vt:lpstr>
      <vt:lpstr>Conclusion </vt:lpstr>
      <vt:lpstr>List of 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Gladius David Kulothungan</dc:creator>
  <cp:lastModifiedBy>DELL</cp:lastModifiedBy>
  <cp:revision>99</cp:revision>
  <dcterms:created xsi:type="dcterms:W3CDTF">2024-06-27T11:21:54Z</dcterms:created>
  <dcterms:modified xsi:type="dcterms:W3CDTF">2024-07-30T07:39:25Z</dcterms:modified>
</cp:coreProperties>
</file>