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sldIdLst>
    <p:sldId id="256" r:id="rId2"/>
    <p:sldId id="257" r:id="rId3"/>
    <p:sldId id="258" r:id="rId4"/>
    <p:sldId id="260" r:id="rId5"/>
    <p:sldId id="261"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4"/>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71503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29796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924061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4535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83944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34843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55431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2731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97086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59499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3/8/24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60029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3/8/24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0084882"/>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llanellistandard.com/the-tinplate-industry/" TargetMode="External"/><Relationship Id="rId4" Type="http://schemas.openxmlformats.org/officeDocument/2006/relationships/hyperlink" Target="https://www.llanellitowncouncil.gov.uk/index.php?id=78#:~:text=The%20Town%20is%20situated%20in,%2C%20and%20coal%2Dmining%20industries.&#xA;d.Grah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udy oil paint art">
            <a:extLst>
              <a:ext uri="{FF2B5EF4-FFF2-40B4-BE49-F238E27FC236}">
                <a16:creationId xmlns:a16="http://schemas.microsoft.com/office/drawing/2014/main" id="{86822E59-79DD-3B1F-33DE-47A00F765F28}"/>
              </a:ext>
            </a:extLst>
          </p:cNvPr>
          <p:cNvPicPr>
            <a:picLocks noChangeAspect="1"/>
          </p:cNvPicPr>
          <p:nvPr/>
        </p:nvPicPr>
        <p:blipFill rotWithShape="1">
          <a:blip r:embed="rId4"/>
          <a:srcRect t="15256" b="474"/>
          <a:stretch/>
        </p:blipFill>
        <p:spPr>
          <a:xfrm>
            <a:off x="20" y="296560"/>
            <a:ext cx="12191979" cy="6858004"/>
          </a:xfrm>
          <a:prstGeom prst="rect">
            <a:avLst/>
          </a:prstGeom>
        </p:spPr>
      </p:pic>
      <p:sp>
        <p:nvSpPr>
          <p:cNvPr id="46" name="Rectangle 45">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4E0DC-5B37-B30B-F3CF-43033C7B83B5}"/>
              </a:ext>
            </a:extLst>
          </p:cNvPr>
          <p:cNvSpPr>
            <a:spLocks noGrp="1"/>
          </p:cNvSpPr>
          <p:nvPr>
            <p:ph type="ctrTitle"/>
          </p:nvPr>
        </p:nvSpPr>
        <p:spPr>
          <a:xfrm>
            <a:off x="2076091" y="2633933"/>
            <a:ext cx="8039818" cy="1643572"/>
          </a:xfrm>
        </p:spPr>
        <p:txBody>
          <a:bodyPr>
            <a:normAutofit/>
          </a:bodyPr>
          <a:lstStyle/>
          <a:p>
            <a:r>
              <a:rPr lang="en-US" sz="4400" dirty="0" err="1">
                <a:solidFill>
                  <a:srgbClr val="FFFFFF"/>
                </a:solidFill>
              </a:rPr>
              <a:t>Llanelli</a:t>
            </a:r>
            <a:r>
              <a:rPr lang="en-US" sz="4400" dirty="0">
                <a:solidFill>
                  <a:srgbClr val="FFFFFF"/>
                </a:solidFill>
              </a:rPr>
              <a:t> </a:t>
            </a:r>
          </a:p>
        </p:txBody>
      </p:sp>
      <p:sp>
        <p:nvSpPr>
          <p:cNvPr id="3" name="Subtitle 2">
            <a:extLst>
              <a:ext uri="{FF2B5EF4-FFF2-40B4-BE49-F238E27FC236}">
                <a16:creationId xmlns:a16="http://schemas.microsoft.com/office/drawing/2014/main" id="{9BCE4E4D-89F7-8432-0D59-B2756DA46F7A}"/>
              </a:ext>
            </a:extLst>
          </p:cNvPr>
          <p:cNvSpPr>
            <a:spLocks noGrp="1"/>
          </p:cNvSpPr>
          <p:nvPr>
            <p:ph type="subTitle" idx="1"/>
          </p:nvPr>
        </p:nvSpPr>
        <p:spPr>
          <a:xfrm>
            <a:off x="1857556" y="5272809"/>
            <a:ext cx="8442384" cy="725018"/>
          </a:xfrm>
        </p:spPr>
        <p:txBody>
          <a:bodyPr>
            <a:normAutofit/>
          </a:bodyPr>
          <a:lstStyle/>
          <a:p>
            <a:r>
              <a:rPr lang="en-US">
                <a:solidFill>
                  <a:srgbClr val="FFFFFF"/>
                </a:solidFill>
              </a:rPr>
              <a:t>Shauna poole</a:t>
            </a:r>
            <a:endParaRPr lang="en-US" dirty="0">
              <a:solidFill>
                <a:srgbClr val="FFFFFF"/>
              </a:solidFill>
            </a:endParaRPr>
          </a:p>
        </p:txBody>
      </p:sp>
      <p:grpSp>
        <p:nvGrpSpPr>
          <p:cNvPr id="47" name="Group 46">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48" name="Rectangle 47">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9" name="Straight Connector 48">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pic>
        <p:nvPicPr>
          <p:cNvPr id="8" name="Audio 7">
            <a:extLst>
              <a:ext uri="{FF2B5EF4-FFF2-40B4-BE49-F238E27FC236}">
                <a16:creationId xmlns:a16="http://schemas.microsoft.com/office/drawing/2014/main" id="{F2D510BB-E186-4934-9616-947A61182E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85365625"/>
      </p:ext>
    </p:extLst>
  </p:cSld>
  <p:clrMapOvr>
    <a:masterClrMapping/>
  </p:clrMapOvr>
  <mc:AlternateContent xmlns:mc="http://schemas.openxmlformats.org/markup-compatibility/2006">
    <mc:Choice xmlns:p14="http://schemas.microsoft.com/office/powerpoint/2010/main" Requires="p14">
      <p:transition spd="slow" p14:dur="2000" advTm="6745"/>
    </mc:Choice>
    <mc:Fallback>
      <p:transition spd="slow" advTm="6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moke from a factory">
            <a:extLst>
              <a:ext uri="{FF2B5EF4-FFF2-40B4-BE49-F238E27FC236}">
                <a16:creationId xmlns:a16="http://schemas.microsoft.com/office/drawing/2014/main" id="{C0098900-4CF3-468B-1FE9-3F710CAF9DEF}"/>
              </a:ext>
            </a:extLst>
          </p:cNvPr>
          <p:cNvPicPr>
            <a:picLocks noChangeAspect="1"/>
          </p:cNvPicPr>
          <p:nvPr/>
        </p:nvPicPr>
        <p:blipFill rotWithShape="1">
          <a:blip r:embed="rId4"/>
          <a:srcRect t="15730"/>
          <a:stretch/>
        </p:blipFill>
        <p:spPr>
          <a:xfrm>
            <a:off x="20" y="10"/>
            <a:ext cx="12191980" cy="6857991"/>
          </a:xfrm>
          <a:prstGeom prst="rect">
            <a:avLst/>
          </a:prstGeom>
        </p:spPr>
      </p:pic>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17E43-08E6-C25E-50A7-D836BB2DD32C}"/>
              </a:ext>
            </a:extLst>
          </p:cNvPr>
          <p:cNvSpPr>
            <a:spLocks noGrp="1"/>
          </p:cNvSpPr>
          <p:nvPr>
            <p:ph type="title"/>
          </p:nvPr>
        </p:nvSpPr>
        <p:spPr>
          <a:xfrm>
            <a:off x="1038883" y="1000366"/>
            <a:ext cx="3995397" cy="1239627"/>
          </a:xfrm>
        </p:spPr>
        <p:txBody>
          <a:bodyPr anchor="b">
            <a:normAutofit/>
          </a:bodyPr>
          <a:lstStyle/>
          <a:p>
            <a:pPr algn="ctr"/>
            <a:r>
              <a:rPr lang="en-US" dirty="0"/>
              <a:t>Introduction </a:t>
            </a:r>
          </a:p>
        </p:txBody>
      </p:sp>
      <p:sp>
        <p:nvSpPr>
          <p:cNvPr id="3" name="Content Placeholder 2">
            <a:extLst>
              <a:ext uri="{FF2B5EF4-FFF2-40B4-BE49-F238E27FC236}">
                <a16:creationId xmlns:a16="http://schemas.microsoft.com/office/drawing/2014/main" id="{81DBA698-A288-42AA-77AC-9022E722C40A}"/>
              </a:ext>
            </a:extLst>
          </p:cNvPr>
          <p:cNvSpPr>
            <a:spLocks noGrp="1"/>
          </p:cNvSpPr>
          <p:nvPr>
            <p:ph idx="1"/>
          </p:nvPr>
        </p:nvSpPr>
        <p:spPr>
          <a:xfrm>
            <a:off x="1038883" y="2884395"/>
            <a:ext cx="3950677" cy="2469140"/>
          </a:xfrm>
        </p:spPr>
        <p:txBody>
          <a:bodyPr>
            <a:normAutofit/>
          </a:bodyPr>
          <a:lstStyle/>
          <a:p>
            <a:pPr algn="ctr"/>
            <a:r>
              <a:rPr lang="en-US" dirty="0"/>
              <a:t>In this </a:t>
            </a:r>
            <a:r>
              <a:rPr lang="en-US" dirty="0" err="1"/>
              <a:t>pwerpoint</a:t>
            </a:r>
            <a:r>
              <a:rPr lang="en-US" dirty="0"/>
              <a:t> </a:t>
            </a:r>
            <a:r>
              <a:rPr lang="en-US" dirty="0" err="1"/>
              <a:t>im</a:t>
            </a:r>
            <a:r>
              <a:rPr lang="en-US" dirty="0"/>
              <a:t> going to be talking about different factors that have taken place in</a:t>
            </a:r>
            <a:r>
              <a:rPr lang="en-GB" dirty="0">
                <a:latin typeface="arial" panose="020B0604020202020204" pitchFamily="34" charset="0"/>
              </a:rPr>
              <a:t> </a:t>
            </a:r>
            <a:r>
              <a:rPr lang="en-GB" b="0" i="0" u="none" strike="noStrike" dirty="0">
                <a:effectLst/>
              </a:rPr>
              <a:t>Llanelli, in fact, became known as </a:t>
            </a:r>
            <a:r>
              <a:rPr lang="en-GB" b="0" i="0" u="none" strike="noStrike" dirty="0" err="1">
                <a:effectLst/>
              </a:rPr>
              <a:t>Tinopolis</a:t>
            </a:r>
            <a:r>
              <a:rPr lang="en-GB" b="0" i="0" u="none" strike="noStrike" dirty="0">
                <a:effectLst/>
              </a:rPr>
              <a:t> because of the vast quantities of coal, iron and tinplate it produced. </a:t>
            </a:r>
          </a:p>
          <a:p>
            <a:pPr algn="ctr"/>
            <a:endParaRPr lang="en-US" dirty="0"/>
          </a:p>
        </p:txBody>
      </p:sp>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22" name="Audio 21">
            <a:extLst>
              <a:ext uri="{FF2B5EF4-FFF2-40B4-BE49-F238E27FC236}">
                <a16:creationId xmlns:a16="http://schemas.microsoft.com/office/drawing/2014/main" id="{19C3F2DA-C3C0-C3B4-DA91-855852C7CD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0356727"/>
      </p:ext>
    </p:extLst>
  </p:cSld>
  <p:clrMapOvr>
    <a:masterClrMapping/>
  </p:clrMapOvr>
  <mc:AlternateContent xmlns:mc="http://schemas.openxmlformats.org/markup-compatibility/2006">
    <mc:Choice xmlns:p14="http://schemas.microsoft.com/office/powerpoint/2010/main" Requires="p14">
      <p:transition spd="slow" p14:dur="2000" advTm="19632"/>
    </mc:Choice>
    <mc:Fallback>
      <p:transition spd="slow" advTm="19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ers in a steel plant with ladle">
            <a:extLst>
              <a:ext uri="{FF2B5EF4-FFF2-40B4-BE49-F238E27FC236}">
                <a16:creationId xmlns:a16="http://schemas.microsoft.com/office/drawing/2014/main" id="{793ABB09-9014-C62B-013F-E5439E67A500}"/>
              </a:ext>
            </a:extLst>
          </p:cNvPr>
          <p:cNvPicPr>
            <a:picLocks noChangeAspect="1"/>
          </p:cNvPicPr>
          <p:nvPr/>
        </p:nvPicPr>
        <p:blipFill rotWithShape="1">
          <a:blip r:embed="rId4">
            <a:alphaModFix amt="40000"/>
          </a:blip>
          <a:srcRect t="8861" b="16012"/>
          <a:stretch/>
        </p:blipFill>
        <p:spPr>
          <a:xfrm>
            <a:off x="20" y="10"/>
            <a:ext cx="12191979" cy="6869638"/>
          </a:xfrm>
          <a:prstGeom prst="rect">
            <a:avLst/>
          </a:prstGeom>
        </p:spPr>
      </p:pic>
      <p:sp>
        <p:nvSpPr>
          <p:cNvPr id="2" name="Title 1">
            <a:extLst>
              <a:ext uri="{FF2B5EF4-FFF2-40B4-BE49-F238E27FC236}">
                <a16:creationId xmlns:a16="http://schemas.microsoft.com/office/drawing/2014/main" id="{89544362-24BC-8DC0-D6BC-6450BD95EB76}"/>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a:solidFill>
                  <a:schemeClr val="tx1"/>
                </a:solidFill>
              </a:rPr>
              <a:t>Where is Llanelli situated in Wales/UK?</a:t>
            </a:r>
          </a:p>
        </p:txBody>
      </p:sp>
      <p:sp>
        <p:nvSpPr>
          <p:cNvPr id="3" name="Content Placeholder 2">
            <a:extLst>
              <a:ext uri="{FF2B5EF4-FFF2-40B4-BE49-F238E27FC236}">
                <a16:creationId xmlns:a16="http://schemas.microsoft.com/office/drawing/2014/main" id="{5605C07A-C76B-C7F1-AB2B-AE5715423496}"/>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r>
              <a:rPr lang="en-US">
                <a:solidFill>
                  <a:schemeClr val="tx1"/>
                </a:solidFill>
              </a:rPr>
              <a:t>Llanelli is located in the southeast of Camarthenshire in southwest Wales around approximately 12 miles from the city center of Swansea. Llanelli is a coatal town where the Welsh language is massively spoken. And has and wide association with tin plates, steel and known for the coal mining industry. </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8" name="Audio 7">
            <a:extLst>
              <a:ext uri="{FF2B5EF4-FFF2-40B4-BE49-F238E27FC236}">
                <a16:creationId xmlns:a16="http://schemas.microsoft.com/office/drawing/2014/main" id="{4008D16E-0C7B-63F3-4D5A-E989F580AC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365006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2670"/>
    </mc:Choice>
    <mc:Fallback>
      <p:transition spd="slow" advTm="32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Oil refinery against blue sky">
            <a:extLst>
              <a:ext uri="{FF2B5EF4-FFF2-40B4-BE49-F238E27FC236}">
                <a16:creationId xmlns:a16="http://schemas.microsoft.com/office/drawing/2014/main" id="{CE3C340E-F1D7-3031-CC7D-05DA94264DA7}"/>
              </a:ext>
            </a:extLst>
          </p:cNvPr>
          <p:cNvPicPr>
            <a:picLocks noChangeAspect="1"/>
          </p:cNvPicPr>
          <p:nvPr/>
        </p:nvPicPr>
        <p:blipFill rotWithShape="1">
          <a:blip r:embed="rId4">
            <a:alphaModFix amt="40000"/>
          </a:blip>
          <a:srcRect l="170" r="1" b="1"/>
          <a:stretch/>
        </p:blipFill>
        <p:spPr>
          <a:xfrm>
            <a:off x="20" y="10"/>
            <a:ext cx="12191979" cy="6869638"/>
          </a:xfrm>
          <a:prstGeom prst="rect">
            <a:avLst/>
          </a:prstGeom>
        </p:spPr>
      </p:pic>
      <p:sp>
        <p:nvSpPr>
          <p:cNvPr id="2" name="Title 1">
            <a:extLst>
              <a:ext uri="{FF2B5EF4-FFF2-40B4-BE49-F238E27FC236}">
                <a16:creationId xmlns:a16="http://schemas.microsoft.com/office/drawing/2014/main" id="{1CB6F28A-20C2-2158-3AB3-B3F58097D6B1}"/>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a:solidFill>
                  <a:schemeClr val="tx1"/>
                </a:solidFill>
              </a:rPr>
              <a:t>Llanelli coal mining </a:t>
            </a:r>
          </a:p>
        </p:txBody>
      </p:sp>
      <p:sp>
        <p:nvSpPr>
          <p:cNvPr id="3" name="Content Placeholder 2">
            <a:extLst>
              <a:ext uri="{FF2B5EF4-FFF2-40B4-BE49-F238E27FC236}">
                <a16:creationId xmlns:a16="http://schemas.microsoft.com/office/drawing/2014/main" id="{99EAD4E1-724D-142C-C7EC-69D5135E2DF9}"/>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r>
              <a:rPr lang="en-GB" b="0" i="0" u="none" strike="noStrike">
                <a:solidFill>
                  <a:schemeClr val="tx1"/>
                </a:solidFill>
                <a:effectLst/>
                <a:latin typeface="Open Sans" panose="020B0606030504020204" pitchFamily="34" charset="0"/>
              </a:rPr>
              <a:t>Pre-1800, coal mining was a large part of life for the workers of Llanelli. However, the mines that were used were simple drift mines that couldn’t reach depths of more than 1200 ft. These small and privately owned mines were dangerous places to work. It has been reported that workers as young as six were killed in tragic accidents down the Llanelli mines.   </a:t>
            </a:r>
            <a:endParaRPr lang="en-US">
              <a:solidFill>
                <a:schemeClr val="tx1"/>
              </a:solidFill>
            </a:endParaRPr>
          </a:p>
        </p:txBody>
      </p:sp>
      <p:grpSp>
        <p:nvGrpSpPr>
          <p:cNvPr id="53" name="Group 5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42" name="Rectangle 41">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43" name="Straight Connector 42">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5" name="Audio 4">
            <a:extLst>
              <a:ext uri="{FF2B5EF4-FFF2-40B4-BE49-F238E27FC236}">
                <a16:creationId xmlns:a16="http://schemas.microsoft.com/office/drawing/2014/main" id="{7E1AE0DD-637D-A2AB-2993-32F362AA29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885951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6954"/>
    </mc:Choice>
    <mc:Fallback>
      <p:transition spd="slow" advTm="36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C5F09-10BD-E27C-FC18-6D0105E2F572}"/>
              </a:ext>
            </a:extLst>
          </p:cNvPr>
          <p:cNvSpPr>
            <a:spLocks noGrp="1"/>
          </p:cNvSpPr>
          <p:nvPr>
            <p:ph type="title"/>
          </p:nvPr>
        </p:nvSpPr>
        <p:spPr>
          <a:xfrm>
            <a:off x="6849264" y="733100"/>
            <a:ext cx="4618836" cy="1275669"/>
          </a:xfrm>
        </p:spPr>
        <p:txBody>
          <a:bodyPr anchor="b">
            <a:normAutofit/>
          </a:bodyPr>
          <a:lstStyle/>
          <a:p>
            <a:pPr algn="ctr"/>
            <a:r>
              <a:rPr lang="en-US" dirty="0" err="1"/>
              <a:t>Llanelli</a:t>
            </a:r>
            <a:r>
              <a:rPr lang="en-US" dirty="0"/>
              <a:t> tin plates </a:t>
            </a:r>
            <a:endParaRPr lang="en-US"/>
          </a:p>
        </p:txBody>
      </p:sp>
      <p:sp>
        <p:nvSpPr>
          <p:cNvPr id="3" name="Content Placeholder 2">
            <a:extLst>
              <a:ext uri="{FF2B5EF4-FFF2-40B4-BE49-F238E27FC236}">
                <a16:creationId xmlns:a16="http://schemas.microsoft.com/office/drawing/2014/main" id="{A8AC6D83-2044-CE6F-5D11-091B2F4ACA81}"/>
              </a:ext>
            </a:extLst>
          </p:cNvPr>
          <p:cNvSpPr>
            <a:spLocks noGrp="1"/>
          </p:cNvSpPr>
          <p:nvPr>
            <p:ph idx="1"/>
          </p:nvPr>
        </p:nvSpPr>
        <p:spPr>
          <a:xfrm>
            <a:off x="7182615" y="2216151"/>
            <a:ext cx="3943575" cy="3390900"/>
          </a:xfrm>
        </p:spPr>
        <p:txBody>
          <a:bodyPr anchor="t">
            <a:normAutofit/>
          </a:bodyPr>
          <a:lstStyle/>
          <a:p>
            <a:pPr algn="ctr">
              <a:lnSpc>
                <a:spcPct val="100000"/>
              </a:lnSpc>
            </a:pPr>
            <a:r>
              <a:rPr lang="en-US" sz="1400" dirty="0"/>
              <a:t>In the 19</a:t>
            </a:r>
            <a:r>
              <a:rPr lang="en-US" sz="1400" baseline="30000" dirty="0"/>
              <a:t>th</a:t>
            </a:r>
            <a:r>
              <a:rPr lang="en-US" sz="1400" dirty="0"/>
              <a:t> century </a:t>
            </a:r>
            <a:r>
              <a:rPr lang="en-US" sz="1400" dirty="0" err="1"/>
              <a:t>llanelli</a:t>
            </a:r>
            <a:r>
              <a:rPr lang="en-US" sz="1400" dirty="0"/>
              <a:t> became known as “</a:t>
            </a:r>
            <a:r>
              <a:rPr lang="en-US" sz="1400" dirty="0" err="1"/>
              <a:t>tinpolis</a:t>
            </a:r>
            <a:r>
              <a:rPr lang="en-US" sz="1400" dirty="0"/>
              <a:t>’ It was the lively, busy heart of the tinplate industry. Beginning in the early 1700s, South Wales supplied more than 80% of the world's tinplate by the 19th century, as the tinplate industry developed there.</a:t>
            </a:r>
          </a:p>
          <a:p>
            <a:pPr algn="ctr">
              <a:lnSpc>
                <a:spcPct val="100000"/>
              </a:lnSpc>
            </a:pPr>
            <a:endParaRPr lang="en-US" sz="1400" dirty="0"/>
          </a:p>
          <a:p>
            <a:pPr algn="ctr">
              <a:lnSpc>
                <a:spcPct val="100000"/>
              </a:lnSpc>
            </a:pPr>
            <a:r>
              <a:rPr lang="en-US" sz="1400" dirty="0"/>
              <a:t>Although tinplate was made elsewhere, </a:t>
            </a:r>
            <a:r>
              <a:rPr lang="en-US" sz="1400" dirty="0" err="1"/>
              <a:t>Llanelli</a:t>
            </a:r>
            <a:r>
              <a:rPr lang="en-US" sz="1400" dirty="0"/>
              <a:t> became as a significant global hub for the industry.  Although </a:t>
            </a:r>
            <a:r>
              <a:rPr lang="en-US" sz="1400" dirty="0" err="1"/>
              <a:t>Llanelli</a:t>
            </a:r>
            <a:r>
              <a:rPr lang="en-US" sz="1400" dirty="0"/>
              <a:t> tinplate was sold to several countries, the most of them were in the USA, it was a booming and thriving industry.</a:t>
            </a:r>
          </a:p>
        </p:txBody>
      </p:sp>
      <p:pic>
        <p:nvPicPr>
          <p:cNvPr id="5" name="Picture 4" descr="Workers in a steel plant with ladle">
            <a:extLst>
              <a:ext uri="{FF2B5EF4-FFF2-40B4-BE49-F238E27FC236}">
                <a16:creationId xmlns:a16="http://schemas.microsoft.com/office/drawing/2014/main" id="{FF4F5B25-D74A-E581-5E30-49D1A7B04EF9}"/>
              </a:ext>
            </a:extLst>
          </p:cNvPr>
          <p:cNvPicPr>
            <a:picLocks noChangeAspect="1"/>
          </p:cNvPicPr>
          <p:nvPr/>
        </p:nvPicPr>
        <p:blipFill rotWithShape="1">
          <a:blip r:embed="rId4">
            <a:alphaModFix/>
          </a:blip>
          <a:srcRect l="13408" r="19925"/>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6" name="Audio 5">
            <a:extLst>
              <a:ext uri="{FF2B5EF4-FFF2-40B4-BE49-F238E27FC236}">
                <a16:creationId xmlns:a16="http://schemas.microsoft.com/office/drawing/2014/main" id="{070D5F57-C447-C7DE-A713-A31C1C6577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71764084"/>
      </p:ext>
    </p:extLst>
  </p:cSld>
  <p:clrMapOvr>
    <a:masterClrMapping/>
  </p:clrMapOvr>
  <mc:AlternateContent xmlns:mc="http://schemas.openxmlformats.org/markup-compatibility/2006">
    <mc:Choice xmlns:p14="http://schemas.microsoft.com/office/powerpoint/2010/main" Requires="p14">
      <p:transition spd="slow" p14:dur="2000" advTm="51931"/>
    </mc:Choice>
    <mc:Fallback>
      <p:transition spd="slow" advTm="51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35" name="Rectangle 3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11D0264-41E6-D2BA-9029-22650423A280}"/>
              </a:ext>
            </a:extLst>
          </p:cNvPr>
          <p:cNvSpPr>
            <a:spLocks noGrp="1"/>
          </p:cNvSpPr>
          <p:nvPr>
            <p:ph type="title"/>
          </p:nvPr>
        </p:nvSpPr>
        <p:spPr>
          <a:xfrm>
            <a:off x="1411357" y="1351429"/>
            <a:ext cx="3369365" cy="2871320"/>
          </a:xfrm>
        </p:spPr>
        <p:txBody>
          <a:bodyPr anchor="ctr">
            <a:normAutofit/>
          </a:bodyPr>
          <a:lstStyle/>
          <a:p>
            <a:pPr algn="ctr"/>
            <a:r>
              <a:rPr lang="en-US" dirty="0"/>
              <a:t>Referencing </a:t>
            </a:r>
          </a:p>
        </p:txBody>
      </p:sp>
      <p:sp>
        <p:nvSpPr>
          <p:cNvPr id="29" name="Content Placeholder 2">
            <a:extLst>
              <a:ext uri="{FF2B5EF4-FFF2-40B4-BE49-F238E27FC236}">
                <a16:creationId xmlns:a16="http://schemas.microsoft.com/office/drawing/2014/main" id="{F3075A7A-B09D-BB77-47D0-F1F84AE7D093}"/>
              </a:ext>
            </a:extLst>
          </p:cNvPr>
          <p:cNvSpPr>
            <a:spLocks noGrp="1"/>
          </p:cNvSpPr>
          <p:nvPr>
            <p:ph idx="1"/>
          </p:nvPr>
        </p:nvSpPr>
        <p:spPr>
          <a:xfrm>
            <a:off x="6389825" y="723900"/>
            <a:ext cx="4735375" cy="5410200"/>
          </a:xfrm>
        </p:spPr>
        <p:txBody>
          <a:bodyPr anchor="ctr">
            <a:normAutofit/>
          </a:bodyPr>
          <a:lstStyle/>
          <a:p>
            <a:pPr algn="ctr"/>
            <a:r>
              <a:rPr lang="en-US"/>
              <a:t>No name(2020)</a:t>
            </a:r>
            <a:r>
              <a:rPr lang="en-US" err="1"/>
              <a:t>Llanelli</a:t>
            </a:r>
            <a:r>
              <a:rPr lang="en-US"/>
              <a:t> town council </a:t>
            </a:r>
            <a:r>
              <a:rPr lang="en-US">
                <a:hlinkClick r:id="rId4"/>
              </a:rPr>
              <a:t>https://www.llanellitowncouncil.gov.uk/index.php?id=78#:~:text=The%20Town%20is%20situated%20in,%2C%20and%20coal%2Dmining%20industries.</a:t>
            </a:r>
          </a:p>
          <a:p>
            <a:pPr algn="ctr"/>
            <a:endParaRPr lang="en-US"/>
          </a:p>
          <a:p>
            <a:pPr algn="ctr"/>
            <a:r>
              <a:rPr lang="en-US" err="1"/>
              <a:t>D.Graham</a:t>
            </a:r>
            <a:r>
              <a:rPr lang="en-US"/>
              <a:t>(2022) The tinplate industry </a:t>
            </a:r>
            <a:r>
              <a:rPr lang="en-US">
                <a:hlinkClick r:id="rId5"/>
              </a:rPr>
              <a:t>https://llanellistandard.com/the-tinplate-industry/</a:t>
            </a:r>
            <a:endParaRPr lang="en-US"/>
          </a:p>
          <a:p>
            <a:pPr algn="ctr"/>
            <a:endParaRPr lang="en-US"/>
          </a:p>
          <a:p>
            <a:pPr algn="ctr"/>
            <a:endParaRPr lang="en-US"/>
          </a:p>
          <a:p>
            <a:pPr algn="ctr"/>
            <a:endParaRPr lang="en-US"/>
          </a:p>
        </p:txBody>
      </p:sp>
      <p:pic>
        <p:nvPicPr>
          <p:cNvPr id="4" name="Audio 3">
            <a:extLst>
              <a:ext uri="{FF2B5EF4-FFF2-40B4-BE49-F238E27FC236}">
                <a16:creationId xmlns:a16="http://schemas.microsoft.com/office/drawing/2014/main" id="{C9FBB349-28C3-9D73-7B0A-5A4B981A5F3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35793856"/>
      </p:ext>
    </p:extLst>
  </p:cSld>
  <p:clrMapOvr>
    <a:masterClrMapping/>
  </p:clrMapOvr>
  <mc:AlternateContent xmlns:mc="http://schemas.openxmlformats.org/markup-compatibility/2006">
    <mc:Choice xmlns:p14="http://schemas.microsoft.com/office/powerpoint/2010/main" Requires="p14">
      <p:transition spd="slow" p14:dur="2000" advTm="6901"/>
    </mc:Choice>
    <mc:Fallback>
      <p:transition spd="slow" advTm="6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73</TotalTime>
  <Words>341</Words>
  <Application>Microsoft Macintosh PowerPoint</Application>
  <PresentationFormat>Widescreen</PresentationFormat>
  <Paragraphs>17</Paragraphs>
  <Slides>6</Slides>
  <Notes>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vt:lpstr>
      <vt:lpstr>Bembo</vt:lpstr>
      <vt:lpstr>Open Sans</vt:lpstr>
      <vt:lpstr>AdornVTI</vt:lpstr>
      <vt:lpstr>Llanelli </vt:lpstr>
      <vt:lpstr>Introduction </vt:lpstr>
      <vt:lpstr>Where is Llanelli situated in Wales/UK?</vt:lpstr>
      <vt:lpstr>Llanelli coal mining </vt:lpstr>
      <vt:lpstr>Llanelli tin plates </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Llanelli </dc:title>
  <dc:creator>Shauna Poole (2318343)</dc:creator>
  <cp:lastModifiedBy>Shauna Poole (2318343)</cp:lastModifiedBy>
  <cp:revision>3</cp:revision>
  <dcterms:created xsi:type="dcterms:W3CDTF">2024-03-08T10:44:18Z</dcterms:created>
  <dcterms:modified xsi:type="dcterms:W3CDTF">2024-03-08T12:21:23Z</dcterms:modified>
</cp:coreProperties>
</file>