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5143500" type="screen16x9"/>
  <p:notesSz cx="6858000" cy="9144000"/>
  <p:embeddedFontLst>
    <p:embeddedFont>
      <p:font typeface="Montserrat" panose="00000500000000000000" pitchFamily="2" charset="0"/>
      <p:regular r:id="rId14"/>
      <p:bold r:id="rId15"/>
      <p:italic r:id="rId16"/>
      <p:boldItalic r:id="rId17"/>
    </p:embeddedFont>
    <p:embeddedFont>
      <p:font typeface="Oswald" panose="00000500000000000000" pitchFamily="2" charset="0"/>
      <p:regular r:id="rId18"/>
      <p:bold r:id="rId19"/>
    </p:embeddedFont>
    <p:embeddedFont>
      <p:font typeface="Playfair Display" panose="00000500000000000000" pitchFamily="2" charset="0"/>
      <p:regular r:id="rId20"/>
      <p:bold r:id="rId21"/>
      <p:italic r:id="rId22"/>
      <p:boldItalic r:id="rId23"/>
    </p:embeddedFont>
    <p:embeddedFont>
      <p:font typeface="Tw Cen MT Condensed Extra Bold" panose="020B0803020202020204" pitchFamily="34" charset="0"/>
      <p:regular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42"/>
    <p:restoredTop sz="94661"/>
  </p:normalViewPr>
  <p:slideViewPr>
    <p:cSldViewPr snapToGrid="0">
      <p:cViewPr>
        <p:scale>
          <a:sx n="150" d="100"/>
          <a:sy n="150" d="100"/>
        </p:scale>
        <p:origin x="-1368" y="-59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1.fntdata"/><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font" Target="fonts/font10.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
        <p:cNvGrpSpPr/>
        <p:nvPr/>
      </p:nvGrpSpPr>
      <p:grpSpPr>
        <a:xfrm>
          <a:off x="0" y="0"/>
          <a:ext cx="0" cy="0"/>
          <a:chOff x="0" y="0"/>
          <a:chExt cx="0" cy="0"/>
        </a:xfrm>
      </p:grpSpPr>
      <p:sp>
        <p:nvSpPr>
          <p:cNvPr id="55" name="Google Shape;5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 name="Google Shape;5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g2c528b1f88f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2c528b1f88f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g2c528b1f88f_0_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 name="Google Shape;69;g2c528b1f88f_0_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solidFill>
                  <a:schemeClr val="dk1"/>
                </a:solidFill>
              </a:rPr>
              <a:t>Training and development within an organisation are important if the organisation wishes to learn and evolve. According to Franz (2003), “Organisations must be understood as larger social organisms constituted by members and groups of people on the one hand, and by formal and informal structures, rules, purposes and values on the other” (Franz, 2003: 54) with the singular purpose being to strive for survival by fulfilling their purpose which, in the case of a business, is an economic yield (Franz, 2003). However, in order for this to be achieved, the training and development programmes must be accessible to everyone, no matter their level of competency or purpose within the organisation, so long as they have access to the Internet. Technology and its easy access to the Internet in L&amp;D makes this possible as it allows individuals access to information under different circumstances. For example, an individual does not have to be in a formal setting, such as the office, when accessing this information, in addition to being able to access it at a time of their choosing, even if this is after working hours. Furthermore, by being easily accessible, technology creates an environment which motivates continuous learning (James-Gordon and Bal, 2001).</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2c528b1f88f_0_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2c528b1f88f_0_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Training and development is not only about the advancement of the employee's knowledge - it is also about the development of the organisation and, in order for that to happen, training and development must be constantly evolving in order to keep up with the changing external and internal demands. For example, in order to continue bringing in talented employees and bring up the level of knowledge amongst existing ones, L&amp;D must be able to provide an accurate assessment of factors such as the workforce, skills, competencies, cultures and talent acquisition, which becomes easier when technology is used (Banton, 2019). By utilising technology in training and development, organizations can cut physical costs that arise from materials, venue hires, travel and, most importantly, hiring professionals to carry out these processes. Furthermore, technology allows the L&amp;D process to be scaled across the organisation whilst at the same time eliminating the need for individuals to be moved or transported to locations that are optimal for training, which further reduces costs.</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2c528b1f88f_0_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2c528b1f88f_0_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Technology in L&amp;D can also play a role in encouraging employee participation in the developmental processes and beyond. Given that organisations rely on social interactions in order to achieve results, learning and development tactics, which often focus on the social aspect of technology, allows us to easily communicate with our peers and leaders and this, according to Wheeler (2019), allows individuals to learn better (Wheeler, 2019). Furthermore, technology can encourage participation by creating a better company culture (Brassey et al, 2019), by making decision making more accurate and in line with the company's original vision and objectives, which is something employees can appreciate.</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2c528b1f88f_0_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2c528b1f88f_0_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The first important benefit of technology-based training programmes for employees is the fact that technology provide flexibility for the employee. For example, technology-based training allows individuals to be flexible and learn knowledge that is beyond their set position in the organisation, which is beneficial both for the individual themselves and the employer. For example, Google offers its employees access to additional training programmes, where they can learn skills such as digital marketing or creativity. One such programme is the Creative Skills for Innovation, also known as CSI, where employees are given problems they need to resolve in a specific timeframe, (Rosoff, 2012), pushing them to think outside the box whilst simultaneously working under pressure. The second benefit for employees is the fact that technology-based training programmes create a risk-free environment where they can grow their knowledge and skills, thereby building self-confidence and understanding which can be useful for all situations. For example, ExxonMobil offers its employees Virtual Reality training where the individuals can experience scenarios such as emergency responses and low probability/high-consequence events (Ortiz, 2019) which can be useful in reducing anxiety if these situations arise at a later time.</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2c528b1f88f_0_1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2c528b1f88f_0_1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A third benefit of technology-based training programmes for employees is the fact that technology allows for better measurements when it comes to training outcomes, allowing progress tracking. This is useful not only for employers but for employees too as it allows the individuals to gain confidence when they see progress, and it allows them to make career choices. Furthermore, trackable progress makes knowledge gaps and competencies more obvious, giving the individual guidance on how to improve. One example of this type of training-based programme is Salesforce’s ‘Trailhead’ platform, where interactive tutorials allow employees to generate results which are them turned into achievement metrics analysed by their leaders (Salesforce, 2024). The last benefit for employees is enhanced internal communication. Continuous and high-quality communication is important for success during and after training, which is why Stagecoach implemented an internal application called Blink, allowing one-on-one messaging between employees and their leaders/superior (Blink, 2023). In doing so, training related issues can be resolved in a private and sensitive manner, which can make employees more likely to willingly participate.</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g2c528b1f88f_0_1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 name="Google Shape;113;g2c528b1f88f_0_1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When it comes to the way technology-based training programmes can benefit the employer, consistency and increased efficiency are two very important factors that technology can bring to the table. Consistency in training is important as it means that organisations can provide their clients and partners with the same level of services and company culture across different cities and states. For example, McDonalds have such a consistent training programme implemented for employees and managers, that their Archways to Careers application allows employees to move more easily between restaurants worldwide. Increased efficiency can be achieved with the use of automated tests, centralised employee progress tracking, and self-paced learning modules, which allow for the training process to be streamlined. This efficiency frees up HR and training staff to concentrate on other important duties while enabling employees to study at their own speed. For example, rather than participating in long annual performance management sessions with employees, Adobe leaders utilise technology to short session ‘Check-Ins’ (Wilson, 2016) which are more beneficial for both the employees and their leadership.</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g2c528b1f88f_0_1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g2c528b1f88f_0_1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solidFill>
                  <a:schemeClr val="dk1"/>
                </a:solidFill>
              </a:rPr>
              <a:t>Similarly, technology-based training programmes allow employers and organisations to be adaptable and reactive to changes in demand. Technology-based programmes are easy to change and adapt and don’t require large investments or extra time and effort from HR to plan, for this to happen. Furthermore, this can happen in a relatively short amount of time, meaning that employees can receive the required training whilst the demand/need is still high, whilst the organisation remains competitive. Again, companies such as Pandora which provide online-based training programmes (Wilson, 2016) make use of technology in order to be adaptable. Lastly, by adapting to the employee’s needs and offering training programmes that can be completed at a time of the employee’s availability, employers demonstrate a commitment to the employees. This commitment is essential in maintaining employee satisfaction, a positive organisational culture and morale, which are important for retention. Technology can achieve this as it allows personalisation, which means that the training delivered to each individual can be based on their needs, allowing them to feel appreciated and understood. Retention is important as it will save the organisation financial investment and effort, and will allow for a good culture to form, which can eventually bring in even better candidates. For example, Microsoft Office relies on personalised training sessions which are available online for individuals in order to increase the employee’s creativity and skills, leading to increased retention (Wilson, 2016).</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2c528b1f88f_0_1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2c528b1f88f_0_1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In conclusion, technology plays an important role when it comes to training and development within an </a:t>
            </a:r>
            <a:r>
              <a:rPr lang="en" dirty="0" err="1"/>
              <a:t>organisation</a:t>
            </a:r>
            <a:r>
              <a:rPr lang="en" dirty="0"/>
              <a:t>. Not only is technology beneficial for the employees, who can benefit both physically and mentally from its use, but it also has various advantages for the employers, such as higher retention, consistency and increased efficiency. Furthermore, given the fluidity and ease with which access to the internet can be found in today’s world, it is imperative that all </a:t>
            </a:r>
            <a:r>
              <a:rPr lang="en" dirty="0" err="1"/>
              <a:t>organisation</a:t>
            </a:r>
            <a:r>
              <a:rPr lang="en" dirty="0"/>
              <a:t> adapt and use technology for their L&amp;D in order to retain and attract the best possible candidates.</a:t>
            </a: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2c528b1f88f_0_1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2c528b1f88f_0_1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sp>
        <p:nvSpPr>
          <p:cNvPr id="10" name="Google Shape;10;p2"/>
          <p:cNvSpPr/>
          <p:nvPr/>
        </p:nvSpPr>
        <p:spPr>
          <a:xfrm>
            <a:off x="4286250" y="0"/>
            <a:ext cx="723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4358475" y="0"/>
            <a:ext cx="3853200" cy="5143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txBox="1">
            <a:spLocks noGrp="1"/>
          </p:cNvSpPr>
          <p:nvPr>
            <p:ph type="ctrTitle"/>
          </p:nvPr>
        </p:nvSpPr>
        <p:spPr>
          <a:xfrm>
            <a:off x="344250" y="1403850"/>
            <a:ext cx="8455500" cy="2146800"/>
          </a:xfrm>
          <a:prstGeom prst="rect">
            <a:avLst/>
          </a:prstGeom>
          <a:solidFill>
            <a:srgbClr val="FFFFFF"/>
          </a:solidFill>
        </p:spPr>
        <p:txBody>
          <a:bodyPr spcFirstLastPara="1" wrap="square" lIns="91425" tIns="91425" rIns="91425" bIns="91425" anchor="ctr" anchorCtr="0">
            <a:normAutofit/>
          </a:bodyPr>
          <a:lstStyle>
            <a:lvl1pPr lvl="0" algn="ctr">
              <a:spcBef>
                <a:spcPts val="0"/>
              </a:spcBef>
              <a:spcAft>
                <a:spcPts val="0"/>
              </a:spcAft>
              <a:buSzPts val="6800"/>
              <a:buFont typeface="Playfair Display"/>
              <a:buNone/>
              <a:defRPr sz="6800" b="1">
                <a:latin typeface="Playfair Display"/>
                <a:ea typeface="Playfair Display"/>
                <a:cs typeface="Playfair Display"/>
                <a:sym typeface="Playfair Display"/>
              </a:defRPr>
            </a:lvl1pPr>
            <a:lvl2pPr lvl="1" algn="ctr">
              <a:spcBef>
                <a:spcPts val="0"/>
              </a:spcBef>
              <a:spcAft>
                <a:spcPts val="0"/>
              </a:spcAft>
              <a:buSzPts val="6800"/>
              <a:buFont typeface="Playfair Display"/>
              <a:buNone/>
              <a:defRPr sz="6800" b="1">
                <a:latin typeface="Playfair Display"/>
                <a:ea typeface="Playfair Display"/>
                <a:cs typeface="Playfair Display"/>
                <a:sym typeface="Playfair Display"/>
              </a:defRPr>
            </a:lvl2pPr>
            <a:lvl3pPr lvl="2" algn="ctr">
              <a:spcBef>
                <a:spcPts val="0"/>
              </a:spcBef>
              <a:spcAft>
                <a:spcPts val="0"/>
              </a:spcAft>
              <a:buSzPts val="6800"/>
              <a:buFont typeface="Playfair Display"/>
              <a:buNone/>
              <a:defRPr sz="6800" b="1">
                <a:latin typeface="Playfair Display"/>
                <a:ea typeface="Playfair Display"/>
                <a:cs typeface="Playfair Display"/>
                <a:sym typeface="Playfair Display"/>
              </a:defRPr>
            </a:lvl3pPr>
            <a:lvl4pPr lvl="3" algn="ctr">
              <a:spcBef>
                <a:spcPts val="0"/>
              </a:spcBef>
              <a:spcAft>
                <a:spcPts val="0"/>
              </a:spcAft>
              <a:buSzPts val="6800"/>
              <a:buFont typeface="Playfair Display"/>
              <a:buNone/>
              <a:defRPr sz="6800" b="1">
                <a:latin typeface="Playfair Display"/>
                <a:ea typeface="Playfair Display"/>
                <a:cs typeface="Playfair Display"/>
                <a:sym typeface="Playfair Display"/>
              </a:defRPr>
            </a:lvl4pPr>
            <a:lvl5pPr lvl="4" algn="ctr">
              <a:spcBef>
                <a:spcPts val="0"/>
              </a:spcBef>
              <a:spcAft>
                <a:spcPts val="0"/>
              </a:spcAft>
              <a:buSzPts val="6800"/>
              <a:buFont typeface="Playfair Display"/>
              <a:buNone/>
              <a:defRPr sz="6800" b="1">
                <a:latin typeface="Playfair Display"/>
                <a:ea typeface="Playfair Display"/>
                <a:cs typeface="Playfair Display"/>
                <a:sym typeface="Playfair Display"/>
              </a:defRPr>
            </a:lvl5pPr>
            <a:lvl6pPr lvl="5" algn="ctr">
              <a:spcBef>
                <a:spcPts val="0"/>
              </a:spcBef>
              <a:spcAft>
                <a:spcPts val="0"/>
              </a:spcAft>
              <a:buSzPts val="6800"/>
              <a:buFont typeface="Playfair Display"/>
              <a:buNone/>
              <a:defRPr sz="6800" b="1">
                <a:latin typeface="Playfair Display"/>
                <a:ea typeface="Playfair Display"/>
                <a:cs typeface="Playfair Display"/>
                <a:sym typeface="Playfair Display"/>
              </a:defRPr>
            </a:lvl6pPr>
            <a:lvl7pPr lvl="6" algn="ctr">
              <a:spcBef>
                <a:spcPts val="0"/>
              </a:spcBef>
              <a:spcAft>
                <a:spcPts val="0"/>
              </a:spcAft>
              <a:buSzPts val="6800"/>
              <a:buFont typeface="Playfair Display"/>
              <a:buNone/>
              <a:defRPr sz="6800" b="1">
                <a:latin typeface="Playfair Display"/>
                <a:ea typeface="Playfair Display"/>
                <a:cs typeface="Playfair Display"/>
                <a:sym typeface="Playfair Display"/>
              </a:defRPr>
            </a:lvl7pPr>
            <a:lvl8pPr lvl="7" algn="ctr">
              <a:spcBef>
                <a:spcPts val="0"/>
              </a:spcBef>
              <a:spcAft>
                <a:spcPts val="0"/>
              </a:spcAft>
              <a:buSzPts val="6800"/>
              <a:buFont typeface="Playfair Display"/>
              <a:buNone/>
              <a:defRPr sz="6800" b="1">
                <a:latin typeface="Playfair Display"/>
                <a:ea typeface="Playfair Display"/>
                <a:cs typeface="Playfair Display"/>
                <a:sym typeface="Playfair Display"/>
              </a:defRPr>
            </a:lvl8pPr>
            <a:lvl9pPr lvl="8" algn="ctr">
              <a:spcBef>
                <a:spcPts val="0"/>
              </a:spcBef>
              <a:spcAft>
                <a:spcPts val="0"/>
              </a:spcAft>
              <a:buSzPts val="6800"/>
              <a:buFont typeface="Playfair Display"/>
              <a:buNone/>
              <a:defRPr sz="6800" b="1">
                <a:latin typeface="Playfair Display"/>
                <a:ea typeface="Playfair Display"/>
                <a:cs typeface="Playfair Display"/>
                <a:sym typeface="Playfair Display"/>
              </a:defRPr>
            </a:lvl9pPr>
          </a:lstStyle>
          <a:p>
            <a:endParaRPr/>
          </a:p>
        </p:txBody>
      </p:sp>
      <p:sp>
        <p:nvSpPr>
          <p:cNvPr id="13" name="Google Shape;13;p2"/>
          <p:cNvSpPr txBox="1">
            <a:spLocks noGrp="1"/>
          </p:cNvSpPr>
          <p:nvPr>
            <p:ph type="subTitle" idx="1"/>
          </p:nvPr>
        </p:nvSpPr>
        <p:spPr>
          <a:xfrm>
            <a:off x="344250" y="3550650"/>
            <a:ext cx="4910100" cy="577800"/>
          </a:xfrm>
          <a:prstGeom prst="rect">
            <a:avLst/>
          </a:prstGeom>
          <a:solidFill>
            <a:schemeClr val="dk2"/>
          </a:solidFill>
        </p:spPr>
        <p:txBody>
          <a:bodyPr spcFirstLastPara="1" wrap="square" lIns="91425" tIns="91425" rIns="91425" bIns="91425" anchor="ctr" anchorCtr="0">
            <a:normAutofit/>
          </a:bodyPr>
          <a:lstStyle>
            <a:lvl1pPr lvl="0">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1pPr>
            <a:lvl2pPr lvl="1">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2pPr>
            <a:lvl3pPr lvl="2">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3pPr>
            <a:lvl4pPr lvl="3">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4pPr>
            <a:lvl5pPr lvl="4">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5pPr>
            <a:lvl6pPr lvl="5">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6pPr>
            <a:lvl7pPr lvl="6">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7pPr>
            <a:lvl8pPr lvl="7">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8pPr>
            <a:lvl9pPr lvl="8">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9pPr>
          </a:lstStyle>
          <a:p>
            <a:endParaRPr/>
          </a:p>
        </p:txBody>
      </p:sp>
      <p:sp>
        <p:nvSpPr>
          <p:cNvPr id="14" name="Google Shape;14;p2"/>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4"/>
        </a:solidFill>
        <a:effectLst/>
      </p:bgPr>
    </p:bg>
    <p:spTree>
      <p:nvGrpSpPr>
        <p:cNvPr id="1" name="Shape 15"/>
        <p:cNvGrpSpPr/>
        <p:nvPr/>
      </p:nvGrpSpPr>
      <p:grpSpPr>
        <a:xfrm>
          <a:off x="0" y="0"/>
          <a:ext cx="0" cy="0"/>
          <a:chOff x="0" y="0"/>
          <a:chExt cx="0" cy="0"/>
        </a:xfrm>
      </p:grpSpPr>
      <p:sp>
        <p:nvSpPr>
          <p:cNvPr id="16" name="Google Shape;16;p3"/>
          <p:cNvSpPr/>
          <p:nvPr/>
        </p:nvSpPr>
        <p:spPr>
          <a:xfrm rot="5400000">
            <a:off x="4550700" y="-498600"/>
            <a:ext cx="42600" cy="84558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3"/>
          <p:cNvSpPr txBox="1">
            <a:spLocks noGrp="1"/>
          </p:cNvSpPr>
          <p:nvPr>
            <p:ph type="title"/>
          </p:nvPr>
        </p:nvSpPr>
        <p:spPr>
          <a:xfrm>
            <a:off x="344250" y="1403850"/>
            <a:ext cx="8455500" cy="2146800"/>
          </a:xfrm>
          <a:prstGeom prst="rect">
            <a:avLst/>
          </a:prstGeom>
          <a:solidFill>
            <a:srgbClr val="FFFFFF"/>
          </a:solidFill>
        </p:spPr>
        <p:txBody>
          <a:bodyPr spcFirstLastPara="1" wrap="square" lIns="91425" tIns="91425" rIns="91425" bIns="91425" anchor="ctr" anchorCtr="0">
            <a:normAutofit/>
          </a:bodyPr>
          <a:lstStyle>
            <a:lvl1pPr lvl="0" algn="ctr">
              <a:spcBef>
                <a:spcPts val="0"/>
              </a:spcBef>
              <a:spcAft>
                <a:spcPts val="0"/>
              </a:spcAft>
              <a:buSzPts val="4800"/>
              <a:buFont typeface="Playfair Display"/>
              <a:buNone/>
              <a:defRPr sz="4800" b="1">
                <a:latin typeface="Playfair Display"/>
                <a:ea typeface="Playfair Display"/>
                <a:cs typeface="Playfair Display"/>
                <a:sym typeface="Playfair Display"/>
              </a:defRPr>
            </a:lvl1pPr>
            <a:lvl2pPr lvl="1" algn="ctr">
              <a:spcBef>
                <a:spcPts val="0"/>
              </a:spcBef>
              <a:spcAft>
                <a:spcPts val="0"/>
              </a:spcAft>
              <a:buSzPts val="4800"/>
              <a:buFont typeface="Playfair Display"/>
              <a:buNone/>
              <a:defRPr sz="4800" b="1">
                <a:latin typeface="Playfair Display"/>
                <a:ea typeface="Playfair Display"/>
                <a:cs typeface="Playfair Display"/>
                <a:sym typeface="Playfair Display"/>
              </a:defRPr>
            </a:lvl2pPr>
            <a:lvl3pPr lvl="2" algn="ctr">
              <a:spcBef>
                <a:spcPts val="0"/>
              </a:spcBef>
              <a:spcAft>
                <a:spcPts val="0"/>
              </a:spcAft>
              <a:buSzPts val="4800"/>
              <a:buFont typeface="Playfair Display"/>
              <a:buNone/>
              <a:defRPr sz="4800" b="1">
                <a:latin typeface="Playfair Display"/>
                <a:ea typeface="Playfair Display"/>
                <a:cs typeface="Playfair Display"/>
                <a:sym typeface="Playfair Display"/>
              </a:defRPr>
            </a:lvl3pPr>
            <a:lvl4pPr lvl="3" algn="ctr">
              <a:spcBef>
                <a:spcPts val="0"/>
              </a:spcBef>
              <a:spcAft>
                <a:spcPts val="0"/>
              </a:spcAft>
              <a:buSzPts val="4800"/>
              <a:buFont typeface="Playfair Display"/>
              <a:buNone/>
              <a:defRPr sz="4800" b="1">
                <a:latin typeface="Playfair Display"/>
                <a:ea typeface="Playfair Display"/>
                <a:cs typeface="Playfair Display"/>
                <a:sym typeface="Playfair Display"/>
              </a:defRPr>
            </a:lvl4pPr>
            <a:lvl5pPr lvl="4" algn="ctr">
              <a:spcBef>
                <a:spcPts val="0"/>
              </a:spcBef>
              <a:spcAft>
                <a:spcPts val="0"/>
              </a:spcAft>
              <a:buSzPts val="4800"/>
              <a:buFont typeface="Playfair Display"/>
              <a:buNone/>
              <a:defRPr sz="4800" b="1">
                <a:latin typeface="Playfair Display"/>
                <a:ea typeface="Playfair Display"/>
                <a:cs typeface="Playfair Display"/>
                <a:sym typeface="Playfair Display"/>
              </a:defRPr>
            </a:lvl5pPr>
            <a:lvl6pPr lvl="5" algn="ctr">
              <a:spcBef>
                <a:spcPts val="0"/>
              </a:spcBef>
              <a:spcAft>
                <a:spcPts val="0"/>
              </a:spcAft>
              <a:buSzPts val="4800"/>
              <a:buFont typeface="Playfair Display"/>
              <a:buNone/>
              <a:defRPr sz="4800" b="1">
                <a:latin typeface="Playfair Display"/>
                <a:ea typeface="Playfair Display"/>
                <a:cs typeface="Playfair Display"/>
                <a:sym typeface="Playfair Display"/>
              </a:defRPr>
            </a:lvl6pPr>
            <a:lvl7pPr lvl="6" algn="ctr">
              <a:spcBef>
                <a:spcPts val="0"/>
              </a:spcBef>
              <a:spcAft>
                <a:spcPts val="0"/>
              </a:spcAft>
              <a:buSzPts val="4800"/>
              <a:buFont typeface="Playfair Display"/>
              <a:buNone/>
              <a:defRPr sz="4800" b="1">
                <a:latin typeface="Playfair Display"/>
                <a:ea typeface="Playfair Display"/>
                <a:cs typeface="Playfair Display"/>
                <a:sym typeface="Playfair Display"/>
              </a:defRPr>
            </a:lvl7pPr>
            <a:lvl8pPr lvl="7" algn="ctr">
              <a:spcBef>
                <a:spcPts val="0"/>
              </a:spcBef>
              <a:spcAft>
                <a:spcPts val="0"/>
              </a:spcAft>
              <a:buSzPts val="4800"/>
              <a:buFont typeface="Playfair Display"/>
              <a:buNone/>
              <a:defRPr sz="4800" b="1">
                <a:latin typeface="Playfair Display"/>
                <a:ea typeface="Playfair Display"/>
                <a:cs typeface="Playfair Display"/>
                <a:sym typeface="Playfair Display"/>
              </a:defRPr>
            </a:lvl8pPr>
            <a:lvl9pPr lvl="8" algn="ctr">
              <a:spcBef>
                <a:spcPts val="0"/>
              </a:spcBef>
              <a:spcAft>
                <a:spcPts val="0"/>
              </a:spcAft>
              <a:buSzPts val="4800"/>
              <a:buFont typeface="Playfair Display"/>
              <a:buNone/>
              <a:defRPr sz="4800" b="1">
                <a:latin typeface="Playfair Display"/>
                <a:ea typeface="Playfair Display"/>
                <a:cs typeface="Playfair Display"/>
                <a:sym typeface="Playfair Display"/>
              </a:defRPr>
            </a:lvl9pPr>
          </a:lstStyle>
          <a:p>
            <a:endParaRPr/>
          </a:p>
        </p:txBody>
      </p:sp>
      <p:sp>
        <p:nvSpPr>
          <p:cNvPr id="18" name="Google Shape;18;p3"/>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sp>
        <p:nvSpPr>
          <p:cNvPr id="20" name="Google Shape;20;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1" name="Google Shape;21;p4"/>
          <p:cNvSpPr txBox="1">
            <a:spLocks noGrp="1"/>
          </p:cNvSpPr>
          <p:nvPr>
            <p:ph type="body" idx="1"/>
          </p:nvPr>
        </p:nvSpPr>
        <p:spPr>
          <a:xfrm>
            <a:off x="311700" y="1234075"/>
            <a:ext cx="8520600" cy="33348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2" name="Google Shape;22;p4"/>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3"/>
        <p:cNvGrpSpPr/>
        <p:nvPr/>
      </p:nvGrpSpPr>
      <p:grpSpPr>
        <a:xfrm>
          <a:off x="0" y="0"/>
          <a:ext cx="0" cy="0"/>
          <a:chOff x="0" y="0"/>
          <a:chExt cx="0" cy="0"/>
        </a:xfrm>
      </p:grpSpPr>
      <p:sp>
        <p:nvSpPr>
          <p:cNvPr id="24" name="Google Shape;24;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5" name="Google Shape;25;p5"/>
          <p:cNvSpPr txBox="1">
            <a:spLocks noGrp="1"/>
          </p:cNvSpPr>
          <p:nvPr>
            <p:ph type="body" idx="1"/>
          </p:nvPr>
        </p:nvSpPr>
        <p:spPr>
          <a:xfrm>
            <a:off x="311700" y="1234050"/>
            <a:ext cx="3999900" cy="33348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6" name="Google Shape;26;p5"/>
          <p:cNvSpPr txBox="1">
            <a:spLocks noGrp="1"/>
          </p:cNvSpPr>
          <p:nvPr>
            <p:ph type="body" idx="2"/>
          </p:nvPr>
        </p:nvSpPr>
        <p:spPr>
          <a:xfrm>
            <a:off x="4832400" y="1234050"/>
            <a:ext cx="3999900" cy="33348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7" name="Google Shape;27;p5"/>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8"/>
        <p:cNvGrpSpPr/>
        <p:nvPr/>
      </p:nvGrpSpPr>
      <p:grpSpPr>
        <a:xfrm>
          <a:off x="0" y="0"/>
          <a:ext cx="0" cy="0"/>
          <a:chOff x="0" y="0"/>
          <a:chExt cx="0" cy="0"/>
        </a:xfrm>
      </p:grpSpPr>
      <p:sp>
        <p:nvSpPr>
          <p:cNvPr id="29" name="Google Shape;29;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0" name="Google Shape;30;p6"/>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1"/>
        <p:cNvGrpSpPr/>
        <p:nvPr/>
      </p:nvGrpSpPr>
      <p:grpSpPr>
        <a:xfrm>
          <a:off x="0" y="0"/>
          <a:ext cx="0" cy="0"/>
          <a:chOff x="0" y="0"/>
          <a:chExt cx="0" cy="0"/>
        </a:xfrm>
      </p:grpSpPr>
      <p:sp>
        <p:nvSpPr>
          <p:cNvPr id="32" name="Google Shape;32;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3" name="Google Shape;33;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4" name="Google Shape;34;p7"/>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3"/>
        </a:solidFill>
        <a:effectLst/>
      </p:bgPr>
    </p:bg>
    <p:spTree>
      <p:nvGrpSpPr>
        <p:cNvPr id="1" name="Shape 35"/>
        <p:cNvGrpSpPr/>
        <p:nvPr/>
      </p:nvGrpSpPr>
      <p:grpSpPr>
        <a:xfrm>
          <a:off x="0" y="0"/>
          <a:ext cx="0" cy="0"/>
          <a:chOff x="0" y="0"/>
          <a:chExt cx="0" cy="0"/>
        </a:xfrm>
      </p:grpSpPr>
      <p:sp>
        <p:nvSpPr>
          <p:cNvPr id="36" name="Google Shape;36;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1pPr>
            <a:lvl2pPr lvl="1">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2pPr>
            <a:lvl3pPr lvl="2">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3pPr>
            <a:lvl4pPr lvl="3">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4pPr>
            <a:lvl5pPr lvl="4">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5pPr>
            <a:lvl6pPr lvl="5">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6pPr>
            <a:lvl7pPr lvl="6">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7pPr>
            <a:lvl8pPr lvl="7">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8pPr>
            <a:lvl9pPr lvl="8">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9pPr>
          </a:lstStyle>
          <a:p>
            <a:endParaRPr/>
          </a:p>
        </p:txBody>
      </p:sp>
      <p:sp>
        <p:nvSpPr>
          <p:cNvPr id="37" name="Google Shape;37;p8"/>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8"/>
        <p:cNvGrpSpPr/>
        <p:nvPr/>
      </p:nvGrpSpPr>
      <p:grpSpPr>
        <a:xfrm>
          <a:off x="0" y="0"/>
          <a:ext cx="0" cy="0"/>
          <a:chOff x="0" y="0"/>
          <a:chExt cx="0" cy="0"/>
        </a:xfrm>
      </p:grpSpPr>
      <p:sp>
        <p:nvSpPr>
          <p:cNvPr id="39" name="Google Shape;39;p9"/>
          <p:cNvSpPr/>
          <p:nvPr/>
        </p:nvSpPr>
        <p:spPr>
          <a:xfrm>
            <a:off x="4572000" y="-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0" name="Google Shape;40;p9"/>
          <p:cNvCxnSpPr/>
          <p:nvPr/>
        </p:nvCxnSpPr>
        <p:spPr>
          <a:xfrm>
            <a:off x="5029675" y="4495500"/>
            <a:ext cx="468300" cy="0"/>
          </a:xfrm>
          <a:prstGeom prst="straightConnector1">
            <a:avLst/>
          </a:prstGeom>
          <a:noFill/>
          <a:ln w="19050" cap="flat" cmpd="sng">
            <a:solidFill>
              <a:schemeClr val="dk2"/>
            </a:solidFill>
            <a:prstDash val="solid"/>
            <a:round/>
            <a:headEnd type="none" w="sm" len="sm"/>
            <a:tailEnd type="none" w="sm" len="sm"/>
          </a:ln>
        </p:spPr>
      </p:cxnSp>
      <p:sp>
        <p:nvSpPr>
          <p:cNvPr id="41" name="Google Shape;41;p9"/>
          <p:cNvSpPr txBox="1">
            <a:spLocks noGrp="1"/>
          </p:cNvSpPr>
          <p:nvPr>
            <p:ph type="title"/>
          </p:nvPr>
        </p:nvSpPr>
        <p:spPr>
          <a:xfrm>
            <a:off x="265500" y="1081675"/>
            <a:ext cx="4045200" cy="17862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2" name="Google Shape;42;p9"/>
          <p:cNvSpPr txBox="1">
            <a:spLocks noGrp="1"/>
          </p:cNvSpPr>
          <p:nvPr>
            <p:ph type="subTitle" idx="1"/>
          </p:nvPr>
        </p:nvSpPr>
        <p:spPr>
          <a:xfrm>
            <a:off x="265500" y="292140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3" name="Google Shape;43;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highlight>
                  <a:schemeClr val="lt1"/>
                </a:highlight>
              </a:defRPr>
            </a:lvl1pPr>
            <a:lvl2pPr marL="914400" lvl="1" indent="-317500">
              <a:spcBef>
                <a:spcPts val="0"/>
              </a:spcBef>
              <a:spcAft>
                <a:spcPts val="0"/>
              </a:spcAft>
              <a:buSzPts val="1400"/>
              <a:buChar char="○"/>
              <a:defRPr>
                <a:highlight>
                  <a:schemeClr val="lt1"/>
                </a:highlight>
              </a:defRPr>
            </a:lvl2pPr>
            <a:lvl3pPr marL="1371600" lvl="2" indent="-317500">
              <a:spcBef>
                <a:spcPts val="0"/>
              </a:spcBef>
              <a:spcAft>
                <a:spcPts val="0"/>
              </a:spcAft>
              <a:buSzPts val="1400"/>
              <a:buChar char="■"/>
              <a:defRPr>
                <a:highlight>
                  <a:schemeClr val="lt1"/>
                </a:highlight>
              </a:defRPr>
            </a:lvl3pPr>
            <a:lvl4pPr marL="1828800" lvl="3" indent="-317500">
              <a:spcBef>
                <a:spcPts val="0"/>
              </a:spcBef>
              <a:spcAft>
                <a:spcPts val="0"/>
              </a:spcAft>
              <a:buSzPts val="1400"/>
              <a:buChar char="●"/>
              <a:defRPr>
                <a:highlight>
                  <a:schemeClr val="lt1"/>
                </a:highlight>
              </a:defRPr>
            </a:lvl4pPr>
            <a:lvl5pPr marL="2286000" lvl="4" indent="-317500">
              <a:spcBef>
                <a:spcPts val="0"/>
              </a:spcBef>
              <a:spcAft>
                <a:spcPts val="0"/>
              </a:spcAft>
              <a:buSzPts val="1400"/>
              <a:buChar char="○"/>
              <a:defRPr>
                <a:highlight>
                  <a:schemeClr val="lt1"/>
                </a:highlight>
              </a:defRPr>
            </a:lvl5pPr>
            <a:lvl6pPr marL="2743200" lvl="5" indent="-317500">
              <a:spcBef>
                <a:spcPts val="0"/>
              </a:spcBef>
              <a:spcAft>
                <a:spcPts val="0"/>
              </a:spcAft>
              <a:buSzPts val="1400"/>
              <a:buChar char="■"/>
              <a:defRPr>
                <a:highlight>
                  <a:schemeClr val="lt1"/>
                </a:highlight>
              </a:defRPr>
            </a:lvl6pPr>
            <a:lvl7pPr marL="3200400" lvl="6" indent="-317500">
              <a:spcBef>
                <a:spcPts val="0"/>
              </a:spcBef>
              <a:spcAft>
                <a:spcPts val="0"/>
              </a:spcAft>
              <a:buSzPts val="1400"/>
              <a:buChar char="●"/>
              <a:defRPr>
                <a:highlight>
                  <a:schemeClr val="lt1"/>
                </a:highlight>
              </a:defRPr>
            </a:lvl7pPr>
            <a:lvl8pPr marL="3657600" lvl="7" indent="-317500">
              <a:spcBef>
                <a:spcPts val="0"/>
              </a:spcBef>
              <a:spcAft>
                <a:spcPts val="0"/>
              </a:spcAft>
              <a:buSzPts val="1400"/>
              <a:buChar char="○"/>
              <a:defRPr>
                <a:highlight>
                  <a:schemeClr val="lt1"/>
                </a:highlight>
              </a:defRPr>
            </a:lvl8pPr>
            <a:lvl9pPr marL="4114800" lvl="8" indent="-317500">
              <a:spcBef>
                <a:spcPts val="0"/>
              </a:spcBef>
              <a:spcAft>
                <a:spcPts val="0"/>
              </a:spcAft>
              <a:buSzPts val="1400"/>
              <a:buChar char="■"/>
              <a:defRPr>
                <a:highlight>
                  <a:schemeClr val="lt1"/>
                </a:highlight>
              </a:defRPr>
            </a:lvl9pPr>
          </a:lstStyle>
          <a:p>
            <a:endParaRPr/>
          </a:p>
        </p:txBody>
      </p:sp>
      <p:sp>
        <p:nvSpPr>
          <p:cNvPr id="44" name="Google Shape;44;p9"/>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5"/>
        <p:cNvGrpSpPr/>
        <p:nvPr/>
      </p:nvGrpSpPr>
      <p:grpSpPr>
        <a:xfrm>
          <a:off x="0" y="0"/>
          <a:ext cx="0" cy="0"/>
          <a:chOff x="0" y="0"/>
          <a:chExt cx="0" cy="0"/>
        </a:xfrm>
      </p:grpSpPr>
      <p:sp>
        <p:nvSpPr>
          <p:cNvPr id="46" name="Google Shape;46;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highlight>
                  <a:schemeClr val="dk1"/>
                </a:highlight>
              </a:defRPr>
            </a:lvl1pPr>
          </a:lstStyle>
          <a:p>
            <a:endParaRPr/>
          </a:p>
        </p:txBody>
      </p:sp>
      <p:sp>
        <p:nvSpPr>
          <p:cNvPr id="47" name="Google Shape;47;p10"/>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8"/>
        <p:cNvGrpSpPr/>
        <p:nvPr/>
      </p:nvGrpSpPr>
      <p:grpSpPr>
        <a:xfrm>
          <a:off x="0" y="0"/>
          <a:ext cx="0" cy="0"/>
          <a:chOff x="0" y="0"/>
          <a:chExt cx="0" cy="0"/>
        </a:xfrm>
      </p:grpSpPr>
      <p:sp>
        <p:nvSpPr>
          <p:cNvPr id="49" name="Google Shape;49;p11"/>
          <p:cNvSpPr txBox="1">
            <a:spLocks noGrp="1"/>
          </p:cNvSpPr>
          <p:nvPr>
            <p:ph type="title" hasCustomPrompt="1"/>
          </p:nvPr>
        </p:nvSpPr>
        <p:spPr>
          <a:xfrm>
            <a:off x="311700" y="999925"/>
            <a:ext cx="8520600" cy="2146200"/>
          </a:xfrm>
          <a:prstGeom prst="rect">
            <a:avLst/>
          </a:prstGeom>
        </p:spPr>
        <p:txBody>
          <a:bodyPr spcFirstLastPara="1" wrap="square" lIns="91425" tIns="91425" rIns="91425" bIns="91425" anchor="b" anchorCtr="0">
            <a:normAutofit/>
          </a:bodyPr>
          <a:lstStyle>
            <a:lvl1pPr lvl="0" algn="ctr">
              <a:spcBef>
                <a:spcPts val="0"/>
              </a:spcBef>
              <a:spcAft>
                <a:spcPts val="0"/>
              </a:spcAft>
              <a:buSzPts val="14000"/>
              <a:buFont typeface="Montserrat"/>
              <a:buNone/>
              <a:defRPr sz="14000">
                <a:latin typeface="Montserrat"/>
                <a:ea typeface="Montserrat"/>
                <a:cs typeface="Montserrat"/>
                <a:sym typeface="Montserrat"/>
              </a:defRPr>
            </a:lvl1pPr>
            <a:lvl2pPr lvl="1" algn="ctr">
              <a:spcBef>
                <a:spcPts val="0"/>
              </a:spcBef>
              <a:spcAft>
                <a:spcPts val="0"/>
              </a:spcAft>
              <a:buSzPts val="14000"/>
              <a:buFont typeface="Montserrat"/>
              <a:buNone/>
              <a:defRPr sz="14000">
                <a:latin typeface="Montserrat"/>
                <a:ea typeface="Montserrat"/>
                <a:cs typeface="Montserrat"/>
                <a:sym typeface="Montserrat"/>
              </a:defRPr>
            </a:lvl2pPr>
            <a:lvl3pPr lvl="2" algn="ctr">
              <a:spcBef>
                <a:spcPts val="0"/>
              </a:spcBef>
              <a:spcAft>
                <a:spcPts val="0"/>
              </a:spcAft>
              <a:buSzPts val="14000"/>
              <a:buFont typeface="Montserrat"/>
              <a:buNone/>
              <a:defRPr sz="14000">
                <a:latin typeface="Montserrat"/>
                <a:ea typeface="Montserrat"/>
                <a:cs typeface="Montserrat"/>
                <a:sym typeface="Montserrat"/>
              </a:defRPr>
            </a:lvl3pPr>
            <a:lvl4pPr lvl="3" algn="ctr">
              <a:spcBef>
                <a:spcPts val="0"/>
              </a:spcBef>
              <a:spcAft>
                <a:spcPts val="0"/>
              </a:spcAft>
              <a:buSzPts val="14000"/>
              <a:buFont typeface="Montserrat"/>
              <a:buNone/>
              <a:defRPr sz="14000">
                <a:latin typeface="Montserrat"/>
                <a:ea typeface="Montserrat"/>
                <a:cs typeface="Montserrat"/>
                <a:sym typeface="Montserrat"/>
              </a:defRPr>
            </a:lvl4pPr>
            <a:lvl5pPr lvl="4" algn="ctr">
              <a:spcBef>
                <a:spcPts val="0"/>
              </a:spcBef>
              <a:spcAft>
                <a:spcPts val="0"/>
              </a:spcAft>
              <a:buSzPts val="14000"/>
              <a:buFont typeface="Montserrat"/>
              <a:buNone/>
              <a:defRPr sz="14000">
                <a:latin typeface="Montserrat"/>
                <a:ea typeface="Montserrat"/>
                <a:cs typeface="Montserrat"/>
                <a:sym typeface="Montserrat"/>
              </a:defRPr>
            </a:lvl5pPr>
            <a:lvl6pPr lvl="5" algn="ctr">
              <a:spcBef>
                <a:spcPts val="0"/>
              </a:spcBef>
              <a:spcAft>
                <a:spcPts val="0"/>
              </a:spcAft>
              <a:buSzPts val="14000"/>
              <a:buFont typeface="Montserrat"/>
              <a:buNone/>
              <a:defRPr sz="14000">
                <a:latin typeface="Montserrat"/>
                <a:ea typeface="Montserrat"/>
                <a:cs typeface="Montserrat"/>
                <a:sym typeface="Montserrat"/>
              </a:defRPr>
            </a:lvl6pPr>
            <a:lvl7pPr lvl="6" algn="ctr">
              <a:spcBef>
                <a:spcPts val="0"/>
              </a:spcBef>
              <a:spcAft>
                <a:spcPts val="0"/>
              </a:spcAft>
              <a:buSzPts val="14000"/>
              <a:buFont typeface="Montserrat"/>
              <a:buNone/>
              <a:defRPr sz="14000">
                <a:latin typeface="Montserrat"/>
                <a:ea typeface="Montserrat"/>
                <a:cs typeface="Montserrat"/>
                <a:sym typeface="Montserrat"/>
              </a:defRPr>
            </a:lvl7pPr>
            <a:lvl8pPr lvl="7" algn="ctr">
              <a:spcBef>
                <a:spcPts val="0"/>
              </a:spcBef>
              <a:spcAft>
                <a:spcPts val="0"/>
              </a:spcAft>
              <a:buSzPts val="14000"/>
              <a:buFont typeface="Montserrat"/>
              <a:buNone/>
              <a:defRPr sz="14000">
                <a:latin typeface="Montserrat"/>
                <a:ea typeface="Montserrat"/>
                <a:cs typeface="Montserrat"/>
                <a:sym typeface="Montserrat"/>
              </a:defRPr>
            </a:lvl8pPr>
            <a:lvl9pPr lvl="8" algn="ctr">
              <a:spcBef>
                <a:spcPts val="0"/>
              </a:spcBef>
              <a:spcAft>
                <a:spcPts val="0"/>
              </a:spcAft>
              <a:buSzPts val="14000"/>
              <a:buFont typeface="Montserrat"/>
              <a:buNone/>
              <a:defRPr sz="14000">
                <a:latin typeface="Montserrat"/>
                <a:ea typeface="Montserrat"/>
                <a:cs typeface="Montserrat"/>
                <a:sym typeface="Montserrat"/>
              </a:defRPr>
            </a:lvl9pPr>
          </a:lstStyle>
          <a:p>
            <a:r>
              <a:t>xx%</a:t>
            </a:r>
          </a:p>
        </p:txBody>
      </p:sp>
      <p:sp>
        <p:nvSpPr>
          <p:cNvPr id="50" name="Google Shape;50;p11"/>
          <p:cNvSpPr txBox="1">
            <a:spLocks noGrp="1"/>
          </p:cNvSpPr>
          <p:nvPr>
            <p:ph type="body" idx="1"/>
          </p:nvPr>
        </p:nvSpPr>
        <p:spPr>
          <a:xfrm>
            <a:off x="311700" y="32284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highlight>
                  <a:schemeClr val="dk1"/>
                </a:highlight>
              </a:defRPr>
            </a:lvl1pPr>
            <a:lvl2pPr marL="914400" lvl="1" indent="-317500" algn="ctr">
              <a:spcBef>
                <a:spcPts val="0"/>
              </a:spcBef>
              <a:spcAft>
                <a:spcPts val="0"/>
              </a:spcAft>
              <a:buSzPts val="1400"/>
              <a:buChar char="○"/>
              <a:defRPr>
                <a:highlight>
                  <a:schemeClr val="dk1"/>
                </a:highlight>
              </a:defRPr>
            </a:lvl2pPr>
            <a:lvl3pPr marL="1371600" lvl="2" indent="-317500" algn="ctr">
              <a:spcBef>
                <a:spcPts val="0"/>
              </a:spcBef>
              <a:spcAft>
                <a:spcPts val="0"/>
              </a:spcAft>
              <a:buSzPts val="1400"/>
              <a:buChar char="■"/>
              <a:defRPr>
                <a:highlight>
                  <a:schemeClr val="dk1"/>
                </a:highlight>
              </a:defRPr>
            </a:lvl3pPr>
            <a:lvl4pPr marL="1828800" lvl="3" indent="-317500" algn="ctr">
              <a:spcBef>
                <a:spcPts val="0"/>
              </a:spcBef>
              <a:spcAft>
                <a:spcPts val="0"/>
              </a:spcAft>
              <a:buSzPts val="1400"/>
              <a:buChar char="●"/>
              <a:defRPr>
                <a:highlight>
                  <a:schemeClr val="dk1"/>
                </a:highlight>
              </a:defRPr>
            </a:lvl4pPr>
            <a:lvl5pPr marL="2286000" lvl="4" indent="-317500" algn="ctr">
              <a:spcBef>
                <a:spcPts val="0"/>
              </a:spcBef>
              <a:spcAft>
                <a:spcPts val="0"/>
              </a:spcAft>
              <a:buSzPts val="1400"/>
              <a:buChar char="○"/>
              <a:defRPr>
                <a:highlight>
                  <a:schemeClr val="dk1"/>
                </a:highlight>
              </a:defRPr>
            </a:lvl5pPr>
            <a:lvl6pPr marL="2743200" lvl="5" indent="-317500" algn="ctr">
              <a:spcBef>
                <a:spcPts val="0"/>
              </a:spcBef>
              <a:spcAft>
                <a:spcPts val="0"/>
              </a:spcAft>
              <a:buSzPts val="1400"/>
              <a:buChar char="■"/>
              <a:defRPr>
                <a:highlight>
                  <a:schemeClr val="dk1"/>
                </a:highlight>
              </a:defRPr>
            </a:lvl6pPr>
            <a:lvl7pPr marL="3200400" lvl="6" indent="-317500" algn="ctr">
              <a:spcBef>
                <a:spcPts val="0"/>
              </a:spcBef>
              <a:spcAft>
                <a:spcPts val="0"/>
              </a:spcAft>
              <a:buSzPts val="1400"/>
              <a:buChar char="●"/>
              <a:defRPr>
                <a:highlight>
                  <a:schemeClr val="dk1"/>
                </a:highlight>
              </a:defRPr>
            </a:lvl7pPr>
            <a:lvl8pPr marL="3657600" lvl="7" indent="-317500" algn="ctr">
              <a:spcBef>
                <a:spcPts val="0"/>
              </a:spcBef>
              <a:spcAft>
                <a:spcPts val="0"/>
              </a:spcAft>
              <a:buSzPts val="1400"/>
              <a:buChar char="○"/>
              <a:defRPr>
                <a:highlight>
                  <a:schemeClr val="dk1"/>
                </a:highlight>
              </a:defRPr>
            </a:lvl8pPr>
            <a:lvl9pPr marL="4114800" lvl="8" indent="-317500" algn="ctr">
              <a:spcBef>
                <a:spcPts val="0"/>
              </a:spcBef>
              <a:spcAft>
                <a:spcPts val="0"/>
              </a:spcAft>
              <a:buSzPts val="1400"/>
              <a:buChar char="■"/>
              <a:defRPr>
                <a:highlight>
                  <a:schemeClr val="dk1"/>
                </a:highlight>
              </a:defRPr>
            </a:lvl9pPr>
          </a:lstStyle>
          <a:p>
            <a:endParaRPr/>
          </a:p>
        </p:txBody>
      </p:sp>
      <p:sp>
        <p:nvSpPr>
          <p:cNvPr id="51" name="Google Shape;51;p11"/>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2"/>
        <p:cNvGrpSpPr/>
        <p:nvPr/>
      </p:nvGrpSpPr>
      <p:grpSpPr>
        <a:xfrm>
          <a:off x="0" y="0"/>
          <a:ext cx="0" cy="0"/>
          <a:chOff x="0" y="0"/>
          <a:chExt cx="0" cy="0"/>
        </a:xfrm>
      </p:grpSpPr>
      <p:sp>
        <p:nvSpPr>
          <p:cNvPr id="53" name="Google Shape;53;p12"/>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pop">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1pPr>
            <a:lvl2pPr lvl="1">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2pPr>
            <a:lvl3pPr lvl="2">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3pPr>
            <a:lvl4pPr lvl="3">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4pPr>
            <a:lvl5pPr lvl="4">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5pPr>
            <a:lvl6pPr lvl="5">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6pPr>
            <a:lvl7pPr lvl="6">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7pPr>
            <a:lvl8pPr lvl="7">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8pPr>
            <a:lvl9pPr lvl="8">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9pPr>
          </a:lstStyle>
          <a:p>
            <a:endParaRPr/>
          </a:p>
        </p:txBody>
      </p:sp>
      <p:sp>
        <p:nvSpPr>
          <p:cNvPr id="7" name="Google Shape;7;p1"/>
          <p:cNvSpPr txBox="1">
            <a:spLocks noGrp="1"/>
          </p:cNvSpPr>
          <p:nvPr>
            <p:ph type="body" idx="1"/>
          </p:nvPr>
        </p:nvSpPr>
        <p:spPr>
          <a:xfrm>
            <a:off x="311700" y="1234075"/>
            <a:ext cx="8520600" cy="33348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Playfair Display"/>
              <a:buChar char="●"/>
              <a:defRPr sz="1800">
                <a:solidFill>
                  <a:schemeClr val="dk2"/>
                </a:solidFill>
                <a:latin typeface="Playfair Display"/>
                <a:ea typeface="Playfair Display"/>
                <a:cs typeface="Playfair Display"/>
                <a:sym typeface="Playfair Display"/>
              </a:defRPr>
            </a:lvl1pPr>
            <a:lvl2pPr marL="914400" lvl="1"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2pPr>
            <a:lvl3pPr marL="1371600" lvl="2"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3pPr>
            <a:lvl4pPr marL="1828800" lvl="3"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4pPr>
            <a:lvl5pPr marL="2286000" lvl="4"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5pPr>
            <a:lvl6pPr marL="2743200" lvl="5"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6pPr>
            <a:lvl7pPr marL="3200400" lvl="6"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7pPr>
            <a:lvl8pPr marL="3657600" lvl="7"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8pPr>
            <a:lvl9pPr marL="4114800" lvl="8"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9pPr>
          </a:lstStyle>
          <a:p>
            <a:endParaRPr/>
          </a:p>
        </p:txBody>
      </p:sp>
      <p:sp>
        <p:nvSpPr>
          <p:cNvPr id="8" name="Google Shape;8;p1"/>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Playfair Display"/>
                <a:ea typeface="Playfair Display"/>
                <a:cs typeface="Playfair Display"/>
                <a:sym typeface="Playfair Display"/>
              </a:defRPr>
            </a:lvl1pPr>
            <a:lvl2pPr lvl="1" algn="r">
              <a:buNone/>
              <a:defRPr sz="1000">
                <a:solidFill>
                  <a:schemeClr val="dk2"/>
                </a:solidFill>
                <a:latin typeface="Playfair Display"/>
                <a:ea typeface="Playfair Display"/>
                <a:cs typeface="Playfair Display"/>
                <a:sym typeface="Playfair Display"/>
              </a:defRPr>
            </a:lvl2pPr>
            <a:lvl3pPr lvl="2" algn="r">
              <a:buNone/>
              <a:defRPr sz="1000">
                <a:solidFill>
                  <a:schemeClr val="dk2"/>
                </a:solidFill>
                <a:latin typeface="Playfair Display"/>
                <a:ea typeface="Playfair Display"/>
                <a:cs typeface="Playfair Display"/>
                <a:sym typeface="Playfair Display"/>
              </a:defRPr>
            </a:lvl3pPr>
            <a:lvl4pPr lvl="3" algn="r">
              <a:buNone/>
              <a:defRPr sz="1000">
                <a:solidFill>
                  <a:schemeClr val="dk2"/>
                </a:solidFill>
                <a:latin typeface="Playfair Display"/>
                <a:ea typeface="Playfair Display"/>
                <a:cs typeface="Playfair Display"/>
                <a:sym typeface="Playfair Display"/>
              </a:defRPr>
            </a:lvl4pPr>
            <a:lvl5pPr lvl="4" algn="r">
              <a:buNone/>
              <a:defRPr sz="1000">
                <a:solidFill>
                  <a:schemeClr val="dk2"/>
                </a:solidFill>
                <a:latin typeface="Playfair Display"/>
                <a:ea typeface="Playfair Display"/>
                <a:cs typeface="Playfair Display"/>
                <a:sym typeface="Playfair Display"/>
              </a:defRPr>
            </a:lvl5pPr>
            <a:lvl6pPr lvl="5" algn="r">
              <a:buNone/>
              <a:defRPr sz="1000">
                <a:solidFill>
                  <a:schemeClr val="dk2"/>
                </a:solidFill>
                <a:latin typeface="Playfair Display"/>
                <a:ea typeface="Playfair Display"/>
                <a:cs typeface="Playfair Display"/>
                <a:sym typeface="Playfair Display"/>
              </a:defRPr>
            </a:lvl6pPr>
            <a:lvl7pPr lvl="6" algn="r">
              <a:buNone/>
              <a:defRPr sz="1000">
                <a:solidFill>
                  <a:schemeClr val="dk2"/>
                </a:solidFill>
                <a:latin typeface="Playfair Display"/>
                <a:ea typeface="Playfair Display"/>
                <a:cs typeface="Playfair Display"/>
                <a:sym typeface="Playfair Display"/>
              </a:defRPr>
            </a:lvl7pPr>
            <a:lvl8pPr lvl="7" algn="r">
              <a:buNone/>
              <a:defRPr sz="1000">
                <a:solidFill>
                  <a:schemeClr val="dk2"/>
                </a:solidFill>
                <a:latin typeface="Playfair Display"/>
                <a:ea typeface="Playfair Display"/>
                <a:cs typeface="Playfair Display"/>
                <a:sym typeface="Playfair Display"/>
              </a:defRPr>
            </a:lvl8pPr>
            <a:lvl9pPr lvl="8" algn="r">
              <a:buNone/>
              <a:defRPr sz="1000">
                <a:solidFill>
                  <a:schemeClr val="dk2"/>
                </a:solidFill>
                <a:latin typeface="Playfair Display"/>
                <a:ea typeface="Playfair Display"/>
                <a:cs typeface="Playfair Display"/>
                <a:sym typeface="Playfair Display"/>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7"/>
        <p:cNvGrpSpPr/>
        <p:nvPr/>
      </p:nvGrpSpPr>
      <p:grpSpPr>
        <a:xfrm>
          <a:off x="0" y="0"/>
          <a:ext cx="0" cy="0"/>
          <a:chOff x="0" y="0"/>
          <a:chExt cx="0" cy="0"/>
        </a:xfrm>
      </p:grpSpPr>
      <p:sp>
        <p:nvSpPr>
          <p:cNvPr id="58" name="Google Shape;58;p13"/>
          <p:cNvSpPr txBox="1">
            <a:spLocks noGrp="1"/>
          </p:cNvSpPr>
          <p:nvPr>
            <p:ph type="ctrTitle"/>
          </p:nvPr>
        </p:nvSpPr>
        <p:spPr>
          <a:xfrm>
            <a:off x="344249" y="757898"/>
            <a:ext cx="8455500" cy="21468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r>
              <a:rPr lang="en" sz="4500" dirty="0"/>
              <a:t>The impact of Technology on Learning and Development</a:t>
            </a:r>
            <a:endParaRPr sz="4500" dirty="0"/>
          </a:p>
        </p:txBody>
      </p:sp>
      <p:sp>
        <p:nvSpPr>
          <p:cNvPr id="59" name="Google Shape;59;p13"/>
          <p:cNvSpPr txBox="1">
            <a:spLocks noGrp="1"/>
          </p:cNvSpPr>
          <p:nvPr>
            <p:ph type="subTitle" idx="1"/>
          </p:nvPr>
        </p:nvSpPr>
        <p:spPr>
          <a:xfrm>
            <a:off x="344249" y="3550650"/>
            <a:ext cx="5569989" cy="1306576"/>
          </a:xfrm>
          <a:prstGeom prst="rect">
            <a:avLst/>
          </a:prstGeom>
        </p:spPr>
        <p:txBody>
          <a:bodyPr spcFirstLastPara="1" wrap="square" lIns="91425" tIns="91425" rIns="91425" bIns="91425" anchor="ctr" anchorCtr="0">
            <a:normAutofit/>
          </a:bodyPr>
          <a:lstStyle/>
          <a:p>
            <a:pPr marL="0" lvl="0" indent="0" algn="l" rtl="0">
              <a:spcBef>
                <a:spcPts val="0"/>
              </a:spcBef>
              <a:spcAft>
                <a:spcPts val="0"/>
              </a:spcAft>
              <a:buNone/>
            </a:pPr>
            <a:r>
              <a:rPr lang="en" dirty="0"/>
              <a:t>By: Ivelina Georgieva-Draganova</a:t>
            </a:r>
          </a:p>
          <a:p>
            <a:pPr marL="0" lvl="0" indent="0" algn="l" rtl="0">
              <a:spcBef>
                <a:spcPts val="0"/>
              </a:spcBef>
              <a:spcAft>
                <a:spcPts val="0"/>
              </a:spcAft>
              <a:buNone/>
            </a:pPr>
            <a:r>
              <a:rPr lang="en" dirty="0"/>
              <a:t>Student ID: 2235428</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pic>
        <p:nvPicPr>
          <p:cNvPr id="64" name="Google Shape;64;p14"/>
          <p:cNvPicPr preferRelativeResize="0"/>
          <p:nvPr/>
        </p:nvPicPr>
        <p:blipFill rotWithShape="1">
          <a:blip r:embed="rId3">
            <a:alphaModFix/>
          </a:blip>
          <a:srcRect b="7071"/>
          <a:stretch/>
        </p:blipFill>
        <p:spPr>
          <a:xfrm>
            <a:off x="5537391" y="895937"/>
            <a:ext cx="3606608" cy="3351625"/>
          </a:xfrm>
          <a:prstGeom prst="rect">
            <a:avLst/>
          </a:prstGeom>
          <a:noFill/>
          <a:ln>
            <a:noFill/>
          </a:ln>
        </p:spPr>
      </p:pic>
      <p:sp>
        <p:nvSpPr>
          <p:cNvPr id="65" name="Google Shape;65;p14"/>
          <p:cNvSpPr txBox="1">
            <a:spLocks noGrp="1"/>
          </p:cNvSpPr>
          <p:nvPr>
            <p:ph type="title"/>
          </p:nvPr>
        </p:nvSpPr>
        <p:spPr>
          <a:xfrm>
            <a:off x="301025" y="203450"/>
            <a:ext cx="2808000" cy="8073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4500"/>
              <a:t>Contents</a:t>
            </a:r>
            <a:endParaRPr sz="4500"/>
          </a:p>
        </p:txBody>
      </p:sp>
      <p:sp>
        <p:nvSpPr>
          <p:cNvPr id="66" name="Google Shape;66;p14"/>
          <p:cNvSpPr txBox="1">
            <a:spLocks noGrp="1"/>
          </p:cNvSpPr>
          <p:nvPr>
            <p:ph type="body" idx="1"/>
          </p:nvPr>
        </p:nvSpPr>
        <p:spPr>
          <a:xfrm>
            <a:off x="301025" y="1094374"/>
            <a:ext cx="5578800" cy="3953100"/>
          </a:xfrm>
          <a:prstGeom prst="rect">
            <a:avLst/>
          </a:prstGeom>
        </p:spPr>
        <p:txBody>
          <a:bodyPr spcFirstLastPara="1" wrap="square" lIns="91425" tIns="91425" rIns="91425" bIns="91425" anchor="t" anchorCtr="0">
            <a:normAutofit fontScale="92500" lnSpcReduction="10000"/>
          </a:bodyPr>
          <a:lstStyle/>
          <a:p>
            <a:pPr marL="0" lvl="0" indent="0" algn="l" rtl="0">
              <a:spcBef>
                <a:spcPts val="0"/>
              </a:spcBef>
              <a:spcAft>
                <a:spcPts val="0"/>
              </a:spcAft>
              <a:buNone/>
            </a:pPr>
            <a:r>
              <a:rPr lang="en" sz="2000" b="1" dirty="0">
                <a:latin typeface="Times New Roman"/>
                <a:ea typeface="Times New Roman"/>
                <a:cs typeface="Times New Roman"/>
                <a:sym typeface="Times New Roman"/>
              </a:rPr>
              <a:t>Slide 3</a:t>
            </a:r>
            <a:r>
              <a:rPr lang="en" sz="2000" dirty="0">
                <a:latin typeface="Times New Roman"/>
                <a:ea typeface="Times New Roman"/>
                <a:cs typeface="Times New Roman"/>
                <a:sym typeface="Times New Roman"/>
              </a:rPr>
              <a:t> - Introduction</a:t>
            </a:r>
            <a:endParaRPr sz="2000" dirty="0">
              <a:latin typeface="Times New Roman"/>
              <a:ea typeface="Times New Roman"/>
              <a:cs typeface="Times New Roman"/>
              <a:sym typeface="Times New Roman"/>
            </a:endParaRPr>
          </a:p>
          <a:p>
            <a:pPr marL="0" lvl="0" indent="0" algn="l" rtl="0">
              <a:spcBef>
                <a:spcPts val="1200"/>
              </a:spcBef>
              <a:spcAft>
                <a:spcPts val="0"/>
              </a:spcAft>
              <a:buNone/>
            </a:pPr>
            <a:r>
              <a:rPr lang="en" sz="2000" b="1" dirty="0">
                <a:latin typeface="Times New Roman"/>
                <a:ea typeface="Times New Roman"/>
                <a:cs typeface="Times New Roman"/>
                <a:sym typeface="Times New Roman"/>
              </a:rPr>
              <a:t>Slide 4 &amp; 5</a:t>
            </a:r>
            <a:r>
              <a:rPr lang="en" sz="2000" dirty="0">
                <a:latin typeface="Times New Roman"/>
                <a:ea typeface="Times New Roman"/>
                <a:cs typeface="Times New Roman"/>
                <a:sym typeface="Times New Roman"/>
              </a:rPr>
              <a:t> – Technology’s Role in Training and Development</a:t>
            </a:r>
          </a:p>
          <a:p>
            <a:pPr marL="0" lvl="0" indent="0" algn="l" rtl="0">
              <a:spcBef>
                <a:spcPts val="1200"/>
              </a:spcBef>
              <a:spcAft>
                <a:spcPts val="0"/>
              </a:spcAft>
              <a:buNone/>
            </a:pPr>
            <a:r>
              <a:rPr lang="en" sz="2000" b="1" dirty="0">
                <a:latin typeface="Times New Roman"/>
                <a:ea typeface="Times New Roman"/>
                <a:cs typeface="Times New Roman"/>
                <a:sym typeface="Times New Roman"/>
              </a:rPr>
              <a:t>Slide 6 &amp; 7</a:t>
            </a:r>
            <a:r>
              <a:rPr lang="en" sz="2000" dirty="0">
                <a:latin typeface="Times New Roman"/>
                <a:ea typeface="Times New Roman"/>
                <a:cs typeface="Times New Roman"/>
                <a:sym typeface="Times New Roman"/>
              </a:rPr>
              <a:t>– Advantages of technology-based employee training programs</a:t>
            </a:r>
          </a:p>
          <a:p>
            <a:pPr marL="0" indent="0">
              <a:spcBef>
                <a:spcPts val="1200"/>
              </a:spcBef>
              <a:buNone/>
            </a:pPr>
            <a:r>
              <a:rPr lang="en" sz="2000" b="1" dirty="0">
                <a:latin typeface="Times New Roman"/>
                <a:ea typeface="Times New Roman"/>
                <a:cs typeface="Times New Roman"/>
                <a:sym typeface="Times New Roman"/>
              </a:rPr>
              <a:t>Slide 8 &amp; 9</a:t>
            </a:r>
            <a:r>
              <a:rPr lang="en" sz="2000" dirty="0">
                <a:latin typeface="Times New Roman"/>
                <a:ea typeface="Times New Roman"/>
                <a:cs typeface="Times New Roman"/>
                <a:sym typeface="Times New Roman"/>
              </a:rPr>
              <a:t>– Advantages of technology-based employer’s training programs</a:t>
            </a:r>
          </a:p>
          <a:p>
            <a:pPr marL="0" lvl="0" indent="0" algn="l" rtl="0">
              <a:spcBef>
                <a:spcPts val="1200"/>
              </a:spcBef>
              <a:spcAft>
                <a:spcPts val="0"/>
              </a:spcAft>
              <a:buNone/>
            </a:pPr>
            <a:r>
              <a:rPr lang="en" sz="2000" b="1" dirty="0">
                <a:latin typeface="Times New Roman"/>
                <a:ea typeface="Times New Roman"/>
                <a:cs typeface="Times New Roman"/>
                <a:sym typeface="Times New Roman"/>
              </a:rPr>
              <a:t>Slide 10</a:t>
            </a:r>
            <a:r>
              <a:rPr lang="en" sz="2000" dirty="0">
                <a:latin typeface="Times New Roman"/>
                <a:ea typeface="Times New Roman"/>
                <a:cs typeface="Times New Roman"/>
                <a:sym typeface="Times New Roman"/>
              </a:rPr>
              <a:t> - Conclusion</a:t>
            </a:r>
            <a:endParaRPr sz="2000" dirty="0">
              <a:latin typeface="Times New Roman"/>
              <a:ea typeface="Times New Roman"/>
              <a:cs typeface="Times New Roman"/>
              <a:sym typeface="Times New Roman"/>
            </a:endParaRPr>
          </a:p>
          <a:p>
            <a:pPr marL="0" lvl="0" indent="0" algn="l" rtl="0">
              <a:spcBef>
                <a:spcPts val="1200"/>
              </a:spcBef>
              <a:spcAft>
                <a:spcPts val="1200"/>
              </a:spcAft>
              <a:buNone/>
            </a:pPr>
            <a:r>
              <a:rPr lang="en" sz="2000" b="1" dirty="0">
                <a:latin typeface="Times New Roman"/>
                <a:ea typeface="Times New Roman"/>
                <a:cs typeface="Times New Roman"/>
                <a:sym typeface="Times New Roman"/>
              </a:rPr>
              <a:t>Slide 11</a:t>
            </a:r>
            <a:r>
              <a:rPr lang="en" sz="2000" dirty="0">
                <a:latin typeface="Times New Roman"/>
                <a:ea typeface="Times New Roman"/>
                <a:cs typeface="Times New Roman"/>
                <a:sym typeface="Times New Roman"/>
              </a:rPr>
              <a:t> - References</a:t>
            </a:r>
            <a:endParaRPr sz="2000" dirty="0">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0"/>
        <p:cNvGrpSpPr/>
        <p:nvPr/>
      </p:nvGrpSpPr>
      <p:grpSpPr>
        <a:xfrm>
          <a:off x="0" y="0"/>
          <a:ext cx="0" cy="0"/>
          <a:chOff x="0" y="0"/>
          <a:chExt cx="0" cy="0"/>
        </a:xfrm>
      </p:grpSpPr>
      <p:sp>
        <p:nvSpPr>
          <p:cNvPr id="71" name="Google Shape;71;p15"/>
          <p:cNvSpPr txBox="1">
            <a:spLocks noGrp="1"/>
          </p:cNvSpPr>
          <p:nvPr>
            <p:ph type="title"/>
          </p:nvPr>
        </p:nvSpPr>
        <p:spPr>
          <a:xfrm>
            <a:off x="205500" y="509850"/>
            <a:ext cx="4045200" cy="2061900"/>
          </a:xfrm>
          <a:prstGeom prst="rect">
            <a:avLst/>
          </a:prstGeom>
        </p:spPr>
        <p:txBody>
          <a:bodyPr spcFirstLastPara="1" wrap="square" lIns="91425" tIns="91425" rIns="91425" bIns="91425" anchor="b" anchorCtr="0">
            <a:normAutofit fontScale="90000"/>
          </a:bodyPr>
          <a:lstStyle/>
          <a:p>
            <a:pPr marL="0" lvl="0" indent="0" algn="ctr" rtl="0">
              <a:spcBef>
                <a:spcPts val="0"/>
              </a:spcBef>
              <a:spcAft>
                <a:spcPts val="0"/>
              </a:spcAft>
              <a:buNone/>
            </a:pPr>
            <a:r>
              <a:rPr lang="en-US" sz="4400" dirty="0">
                <a:latin typeface="Tw Cen MT Condensed Extra Bold" panose="020B0803020202020204" pitchFamily="34" charset="0"/>
                <a:ea typeface="Times New Roman"/>
                <a:cs typeface="Times New Roman"/>
                <a:sym typeface="Times New Roman"/>
              </a:rPr>
              <a:t>Technology’s Role in Training and Development</a:t>
            </a:r>
            <a:endParaRPr lang="en-GB" dirty="0">
              <a:latin typeface="Tw Cen MT Condensed Extra Bold" panose="020B0803020202020204" pitchFamily="34" charset="0"/>
            </a:endParaRPr>
          </a:p>
        </p:txBody>
      </p:sp>
      <p:sp>
        <p:nvSpPr>
          <p:cNvPr id="72" name="Google Shape;72;p15"/>
          <p:cNvSpPr txBox="1">
            <a:spLocks noGrp="1"/>
          </p:cNvSpPr>
          <p:nvPr>
            <p:ph type="body" idx="2"/>
          </p:nvPr>
        </p:nvSpPr>
        <p:spPr>
          <a:xfrm>
            <a:off x="4939500" y="747300"/>
            <a:ext cx="3837000" cy="3648900"/>
          </a:xfrm>
          <a:prstGeom prst="rect">
            <a:avLst/>
          </a:prstGeom>
        </p:spPr>
        <p:txBody>
          <a:bodyPr spcFirstLastPara="1" wrap="square" lIns="91425" tIns="91425" rIns="91425" bIns="91425" anchor="t" anchorCtr="0">
            <a:normAutofit fontScale="92500" lnSpcReduction="20000"/>
          </a:bodyPr>
          <a:lstStyle/>
          <a:p>
            <a:pPr marL="457200" lvl="0" indent="-334327" algn="l" rtl="0">
              <a:spcBef>
                <a:spcPts val="0"/>
              </a:spcBef>
              <a:spcAft>
                <a:spcPts val="0"/>
              </a:spcAft>
              <a:buSzPct val="100000"/>
              <a:buFont typeface="Times New Roman"/>
              <a:buChar char="●"/>
            </a:pPr>
            <a:r>
              <a:rPr lang="en" dirty="0">
                <a:latin typeface="Times New Roman"/>
                <a:ea typeface="Times New Roman"/>
                <a:cs typeface="Times New Roman"/>
                <a:sym typeface="Times New Roman"/>
              </a:rPr>
              <a:t>“Organisations must be viewed as larger social organisms made up of individuals and groups </a:t>
            </a:r>
            <a:r>
              <a:rPr lang="en">
                <a:latin typeface="Times New Roman"/>
                <a:ea typeface="Times New Roman"/>
                <a:cs typeface="Times New Roman"/>
                <a:sym typeface="Times New Roman"/>
              </a:rPr>
              <a:t>of people as </a:t>
            </a:r>
            <a:r>
              <a:rPr lang="en" dirty="0">
                <a:latin typeface="Times New Roman"/>
                <a:ea typeface="Times New Roman"/>
                <a:cs typeface="Times New Roman"/>
                <a:sym typeface="Times New Roman"/>
              </a:rPr>
              <a:t>well as both official and unofficial frameworks, guidelines, objectives, and principles.” (Franz, 2003: 54)</a:t>
            </a:r>
            <a:endParaRPr dirty="0">
              <a:latin typeface="Times New Roman"/>
              <a:ea typeface="Times New Roman"/>
              <a:cs typeface="Times New Roman"/>
              <a:sym typeface="Times New Roman"/>
            </a:endParaRPr>
          </a:p>
          <a:p>
            <a:pPr marL="457200" lvl="0" indent="-334327" algn="l" rtl="0">
              <a:spcBef>
                <a:spcPts val="0"/>
              </a:spcBef>
              <a:spcAft>
                <a:spcPts val="0"/>
              </a:spcAft>
              <a:buSzPct val="100000"/>
              <a:buFont typeface="Times New Roman"/>
              <a:buChar char="●"/>
            </a:pPr>
            <a:r>
              <a:rPr lang="en" dirty="0">
                <a:latin typeface="Times New Roman"/>
                <a:ea typeface="Times New Roman"/>
                <a:cs typeface="Times New Roman"/>
                <a:sym typeface="Times New Roman"/>
              </a:rPr>
              <a:t>Allows individuals to access L&amp;D under different circumstances</a:t>
            </a:r>
            <a:endParaRPr dirty="0">
              <a:latin typeface="Times New Roman"/>
              <a:ea typeface="Times New Roman"/>
              <a:cs typeface="Times New Roman"/>
              <a:sym typeface="Times New Roman"/>
            </a:endParaRPr>
          </a:p>
          <a:p>
            <a:pPr marL="457200" lvl="0" indent="-334327" algn="l" rtl="0">
              <a:spcBef>
                <a:spcPts val="0"/>
              </a:spcBef>
              <a:spcAft>
                <a:spcPts val="0"/>
              </a:spcAft>
              <a:buSzPct val="100000"/>
              <a:buFont typeface="Times New Roman"/>
              <a:buChar char="●"/>
            </a:pPr>
            <a:r>
              <a:rPr lang="en" dirty="0">
                <a:latin typeface="Times New Roman"/>
                <a:ea typeface="Times New Roman"/>
                <a:cs typeface="Times New Roman"/>
                <a:sym typeface="Times New Roman"/>
              </a:rPr>
              <a:t>Free internet and computers are available in various places</a:t>
            </a:r>
            <a:endParaRPr dirty="0">
              <a:latin typeface="Times New Roman"/>
              <a:ea typeface="Times New Roman"/>
              <a:cs typeface="Times New Roman"/>
              <a:sym typeface="Times New Roman"/>
            </a:endParaRPr>
          </a:p>
          <a:p>
            <a:pPr marL="457200" lvl="0" indent="-334327" algn="l" rtl="0">
              <a:spcBef>
                <a:spcPts val="0"/>
              </a:spcBef>
              <a:spcAft>
                <a:spcPts val="0"/>
              </a:spcAft>
              <a:buSzPct val="100000"/>
              <a:buFont typeface="Times New Roman"/>
              <a:buChar char="●"/>
            </a:pPr>
            <a:r>
              <a:rPr lang="en" dirty="0">
                <a:latin typeface="Times New Roman"/>
                <a:ea typeface="Times New Roman"/>
                <a:cs typeface="Times New Roman"/>
                <a:sym typeface="Times New Roman"/>
              </a:rPr>
              <a:t>Accessibility creates continuous learning environment (James-Gordon and Bal, 2001)</a:t>
            </a:r>
            <a:endParaRPr dirty="0">
              <a:latin typeface="Times New Roman"/>
              <a:ea typeface="Times New Roman"/>
              <a:cs typeface="Times New Roman"/>
              <a:sym typeface="Times New Roman"/>
            </a:endParaRPr>
          </a:p>
        </p:txBody>
      </p:sp>
      <p:pic>
        <p:nvPicPr>
          <p:cNvPr id="73" name="Google Shape;73;p15"/>
          <p:cNvPicPr preferRelativeResize="0"/>
          <p:nvPr/>
        </p:nvPicPr>
        <p:blipFill>
          <a:blip r:embed="rId3">
            <a:alphaModFix/>
          </a:blip>
          <a:stretch>
            <a:fillRect/>
          </a:stretch>
        </p:blipFill>
        <p:spPr>
          <a:xfrm>
            <a:off x="413700" y="2571750"/>
            <a:ext cx="3837000" cy="2310825"/>
          </a:xfrm>
          <a:prstGeom prst="rect">
            <a:avLst/>
          </a:prstGeom>
          <a:noFill/>
          <a:ln>
            <a:noFill/>
          </a:ln>
        </p:spPr>
      </p:pic>
      <p:sp>
        <p:nvSpPr>
          <p:cNvPr id="74" name="Google Shape;74;p15"/>
          <p:cNvSpPr txBox="1">
            <a:spLocks noGrp="1"/>
          </p:cNvSpPr>
          <p:nvPr>
            <p:ph type="body" idx="2"/>
          </p:nvPr>
        </p:nvSpPr>
        <p:spPr>
          <a:xfrm>
            <a:off x="4939500" y="0"/>
            <a:ext cx="3837000" cy="524100"/>
          </a:xfrm>
          <a:prstGeom prst="rect">
            <a:avLst/>
          </a:prstGeom>
        </p:spPr>
        <p:txBody>
          <a:bodyPr spcFirstLastPara="1" wrap="square" lIns="91425" tIns="91425" rIns="91425" bIns="91425" anchor="ctr" anchorCtr="0">
            <a:normAutofit fontScale="62500" lnSpcReduction="20000"/>
          </a:bodyPr>
          <a:lstStyle/>
          <a:p>
            <a:pPr marL="0" lvl="0" indent="0" algn="ctr" rtl="0">
              <a:spcBef>
                <a:spcPts val="0"/>
              </a:spcBef>
              <a:spcAft>
                <a:spcPts val="1200"/>
              </a:spcAft>
              <a:buNone/>
            </a:pPr>
            <a:r>
              <a:rPr lang="en" sz="2000" dirty="0">
                <a:latin typeface="Times New Roman"/>
                <a:ea typeface="Times New Roman"/>
                <a:cs typeface="Times New Roman"/>
                <a:sym typeface="Times New Roman"/>
              </a:rPr>
              <a:t>Accessibility</a:t>
            </a:r>
            <a:endParaRPr sz="2000" dirty="0">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79" name="Google Shape;79;p16"/>
          <p:cNvSpPr txBox="1">
            <a:spLocks noGrp="1"/>
          </p:cNvSpPr>
          <p:nvPr>
            <p:ph type="title"/>
          </p:nvPr>
        </p:nvSpPr>
        <p:spPr>
          <a:xfrm>
            <a:off x="608983" y="709083"/>
            <a:ext cx="3358233" cy="1862667"/>
          </a:xfrm>
          <a:prstGeom prst="rect">
            <a:avLst/>
          </a:prstGeom>
        </p:spPr>
        <p:txBody>
          <a:bodyPr spcFirstLastPara="1" wrap="square" lIns="91425" tIns="91425" rIns="91425" bIns="91425" anchor="b" anchorCtr="0">
            <a:normAutofit fontScale="90000"/>
          </a:bodyPr>
          <a:lstStyle/>
          <a:p>
            <a:pPr marL="0" lvl="0" indent="0" algn="ctr" rtl="0">
              <a:spcBef>
                <a:spcPts val="0"/>
              </a:spcBef>
              <a:spcAft>
                <a:spcPts val="0"/>
              </a:spcAft>
              <a:buNone/>
            </a:pPr>
            <a:r>
              <a:rPr lang="en-US" dirty="0"/>
              <a:t>Technology’s Role in Training and Development</a:t>
            </a:r>
            <a:endParaRPr dirty="0"/>
          </a:p>
        </p:txBody>
      </p:sp>
      <p:sp>
        <p:nvSpPr>
          <p:cNvPr id="80" name="Google Shape;80;p16"/>
          <p:cNvSpPr txBox="1">
            <a:spLocks noGrp="1"/>
          </p:cNvSpPr>
          <p:nvPr>
            <p:ph type="body" idx="2"/>
          </p:nvPr>
        </p:nvSpPr>
        <p:spPr>
          <a:xfrm>
            <a:off x="4939500" y="747300"/>
            <a:ext cx="3837000" cy="36489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Font typeface="Times New Roman"/>
              <a:buChar char="●"/>
            </a:pPr>
            <a:r>
              <a:rPr lang="en">
                <a:latin typeface="Times New Roman"/>
                <a:ea typeface="Times New Roman"/>
                <a:cs typeface="Times New Roman"/>
                <a:sym typeface="Times New Roman"/>
              </a:rPr>
              <a:t>Training and Development must continuously evolve to ensure organisational success</a:t>
            </a:r>
            <a:endParaRPr>
              <a:latin typeface="Times New Roman"/>
              <a:ea typeface="Times New Roman"/>
              <a:cs typeface="Times New Roman"/>
              <a:sym typeface="Times New Roman"/>
            </a:endParaRPr>
          </a:p>
          <a:p>
            <a:pPr marL="457200" lvl="0" indent="-342900" algn="l" rtl="0">
              <a:spcBef>
                <a:spcPts val="0"/>
              </a:spcBef>
              <a:spcAft>
                <a:spcPts val="0"/>
              </a:spcAft>
              <a:buSzPts val="1800"/>
              <a:buFont typeface="Times New Roman"/>
              <a:buChar char="●"/>
            </a:pPr>
            <a:r>
              <a:rPr lang="en">
                <a:latin typeface="Times New Roman"/>
                <a:ea typeface="Times New Roman"/>
                <a:cs typeface="Times New Roman"/>
                <a:sym typeface="Times New Roman"/>
              </a:rPr>
              <a:t>Technology allows L&amp;D professionals accurate assessments (Banton, 2019)</a:t>
            </a:r>
            <a:endParaRPr>
              <a:latin typeface="Times New Roman"/>
              <a:ea typeface="Times New Roman"/>
              <a:cs typeface="Times New Roman"/>
              <a:sym typeface="Times New Roman"/>
            </a:endParaRPr>
          </a:p>
          <a:p>
            <a:pPr marL="457200" lvl="0" indent="-342900" algn="l" rtl="0">
              <a:spcBef>
                <a:spcPts val="0"/>
              </a:spcBef>
              <a:spcAft>
                <a:spcPts val="0"/>
              </a:spcAft>
              <a:buSzPts val="1800"/>
              <a:buFont typeface="Times New Roman"/>
              <a:buChar char="●"/>
            </a:pPr>
            <a:r>
              <a:rPr lang="en">
                <a:latin typeface="Times New Roman"/>
                <a:ea typeface="Times New Roman"/>
                <a:cs typeface="Times New Roman"/>
                <a:sym typeface="Times New Roman"/>
              </a:rPr>
              <a:t>Physical costs can be cut with technology</a:t>
            </a:r>
            <a:endParaRPr>
              <a:latin typeface="Times New Roman"/>
              <a:ea typeface="Times New Roman"/>
              <a:cs typeface="Times New Roman"/>
              <a:sym typeface="Times New Roman"/>
            </a:endParaRPr>
          </a:p>
          <a:p>
            <a:pPr marL="457200" lvl="0" indent="-342900" algn="l" rtl="0">
              <a:spcBef>
                <a:spcPts val="0"/>
              </a:spcBef>
              <a:spcAft>
                <a:spcPts val="0"/>
              </a:spcAft>
              <a:buSzPts val="1800"/>
              <a:buFont typeface="Times New Roman"/>
              <a:buChar char="●"/>
            </a:pPr>
            <a:r>
              <a:rPr lang="en">
                <a:latin typeface="Times New Roman"/>
                <a:ea typeface="Times New Roman"/>
                <a:cs typeface="Times New Roman"/>
                <a:sym typeface="Times New Roman"/>
              </a:rPr>
              <a:t>Allow scaling at reduced costs for the organization</a:t>
            </a:r>
            <a:endParaRPr>
              <a:latin typeface="Times New Roman"/>
              <a:ea typeface="Times New Roman"/>
              <a:cs typeface="Times New Roman"/>
              <a:sym typeface="Times New Roman"/>
            </a:endParaRPr>
          </a:p>
        </p:txBody>
      </p:sp>
      <p:sp>
        <p:nvSpPr>
          <p:cNvPr id="81" name="Google Shape;81;p16"/>
          <p:cNvSpPr txBox="1">
            <a:spLocks noGrp="1"/>
          </p:cNvSpPr>
          <p:nvPr>
            <p:ph type="body" idx="2"/>
          </p:nvPr>
        </p:nvSpPr>
        <p:spPr>
          <a:xfrm>
            <a:off x="4939500" y="0"/>
            <a:ext cx="3837000" cy="524100"/>
          </a:xfrm>
          <a:prstGeom prst="rect">
            <a:avLst/>
          </a:prstGeom>
        </p:spPr>
        <p:txBody>
          <a:bodyPr spcFirstLastPara="1" wrap="square" lIns="91425" tIns="91425" rIns="91425" bIns="91425" anchor="ctr" anchorCtr="0">
            <a:normAutofit fontScale="62500" lnSpcReduction="20000"/>
          </a:bodyPr>
          <a:lstStyle/>
          <a:p>
            <a:pPr marL="0" lvl="0" indent="0" algn="ctr" rtl="0">
              <a:spcBef>
                <a:spcPts val="0"/>
              </a:spcBef>
              <a:spcAft>
                <a:spcPts val="1200"/>
              </a:spcAft>
              <a:buNone/>
            </a:pPr>
            <a:r>
              <a:rPr lang="en" sz="2000">
                <a:latin typeface="Times New Roman"/>
                <a:ea typeface="Times New Roman"/>
                <a:cs typeface="Times New Roman"/>
                <a:sym typeface="Times New Roman"/>
              </a:rPr>
              <a:t>Cost-Effectiveness</a:t>
            </a:r>
            <a:endParaRPr sz="2000">
              <a:latin typeface="Times New Roman"/>
              <a:ea typeface="Times New Roman"/>
              <a:cs typeface="Times New Roman"/>
              <a:sym typeface="Times New Roman"/>
            </a:endParaRPr>
          </a:p>
        </p:txBody>
      </p:sp>
      <p:pic>
        <p:nvPicPr>
          <p:cNvPr id="82" name="Google Shape;82;p16"/>
          <p:cNvPicPr preferRelativeResize="0"/>
          <p:nvPr/>
        </p:nvPicPr>
        <p:blipFill>
          <a:blip r:embed="rId3">
            <a:alphaModFix/>
          </a:blip>
          <a:stretch>
            <a:fillRect/>
          </a:stretch>
        </p:blipFill>
        <p:spPr>
          <a:xfrm>
            <a:off x="288598" y="2571750"/>
            <a:ext cx="3999002" cy="2543966"/>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17"/>
          <p:cNvSpPr txBox="1">
            <a:spLocks noGrp="1"/>
          </p:cNvSpPr>
          <p:nvPr>
            <p:ph type="title"/>
          </p:nvPr>
        </p:nvSpPr>
        <p:spPr>
          <a:xfrm>
            <a:off x="265500" y="524100"/>
            <a:ext cx="4045200" cy="2061900"/>
          </a:xfrm>
          <a:prstGeom prst="rect">
            <a:avLst/>
          </a:prstGeom>
        </p:spPr>
        <p:txBody>
          <a:bodyPr spcFirstLastPara="1" wrap="square" lIns="91425" tIns="91425" rIns="91425" bIns="91425" anchor="b" anchorCtr="0">
            <a:normAutofit fontScale="90000"/>
          </a:bodyPr>
          <a:lstStyle/>
          <a:p>
            <a:pPr marL="0" lvl="0" indent="0" algn="ctr" rtl="0">
              <a:spcBef>
                <a:spcPts val="0"/>
              </a:spcBef>
              <a:spcAft>
                <a:spcPts val="0"/>
              </a:spcAft>
              <a:buNone/>
            </a:pPr>
            <a:r>
              <a:rPr lang="en" dirty="0"/>
              <a:t>Importance of Technology in Training and Development</a:t>
            </a:r>
            <a:endParaRPr dirty="0"/>
          </a:p>
        </p:txBody>
      </p:sp>
      <p:sp>
        <p:nvSpPr>
          <p:cNvPr id="88" name="Google Shape;88;p17"/>
          <p:cNvSpPr txBox="1">
            <a:spLocks noGrp="1"/>
          </p:cNvSpPr>
          <p:nvPr>
            <p:ph type="body" idx="2"/>
          </p:nvPr>
        </p:nvSpPr>
        <p:spPr>
          <a:xfrm>
            <a:off x="4939500" y="747300"/>
            <a:ext cx="3837000" cy="3648900"/>
          </a:xfrm>
          <a:prstGeom prst="rect">
            <a:avLst/>
          </a:prstGeom>
        </p:spPr>
        <p:txBody>
          <a:bodyPr spcFirstLastPara="1" wrap="square" lIns="91425" tIns="91425" rIns="91425" bIns="91425" anchor="t" anchorCtr="0">
            <a:normAutofit lnSpcReduction="10000"/>
          </a:bodyPr>
          <a:lstStyle/>
          <a:p>
            <a:pPr marL="457200" lvl="0" indent="-342900" algn="l" rtl="0">
              <a:spcBef>
                <a:spcPts val="0"/>
              </a:spcBef>
              <a:spcAft>
                <a:spcPts val="0"/>
              </a:spcAft>
              <a:buSzPts val="1800"/>
              <a:buFont typeface="Times New Roman"/>
              <a:buChar char="●"/>
            </a:pPr>
            <a:r>
              <a:rPr lang="en">
                <a:latin typeface="Times New Roman"/>
                <a:ea typeface="Times New Roman"/>
                <a:cs typeface="Times New Roman"/>
                <a:sym typeface="Times New Roman"/>
              </a:rPr>
              <a:t>Organisations rely on social interactions in order to achieve results</a:t>
            </a:r>
            <a:endParaRPr>
              <a:latin typeface="Times New Roman"/>
              <a:ea typeface="Times New Roman"/>
              <a:cs typeface="Times New Roman"/>
              <a:sym typeface="Times New Roman"/>
            </a:endParaRPr>
          </a:p>
          <a:p>
            <a:pPr marL="457200" lvl="0" indent="-342900" algn="l" rtl="0">
              <a:spcBef>
                <a:spcPts val="0"/>
              </a:spcBef>
              <a:spcAft>
                <a:spcPts val="0"/>
              </a:spcAft>
              <a:buSzPts val="1800"/>
              <a:buFont typeface="Times New Roman"/>
              <a:buChar char="●"/>
            </a:pPr>
            <a:r>
              <a:rPr lang="en">
                <a:latin typeface="Times New Roman"/>
                <a:ea typeface="Times New Roman"/>
                <a:cs typeface="Times New Roman"/>
                <a:sym typeface="Times New Roman"/>
              </a:rPr>
              <a:t>Technology enhances communication for better learning (Wheeler, 2019)</a:t>
            </a:r>
            <a:endParaRPr>
              <a:latin typeface="Times New Roman"/>
              <a:ea typeface="Times New Roman"/>
              <a:cs typeface="Times New Roman"/>
              <a:sym typeface="Times New Roman"/>
            </a:endParaRPr>
          </a:p>
          <a:p>
            <a:pPr marL="457200" lvl="0" indent="-342900" algn="l" rtl="0">
              <a:spcBef>
                <a:spcPts val="0"/>
              </a:spcBef>
              <a:spcAft>
                <a:spcPts val="0"/>
              </a:spcAft>
              <a:buSzPts val="1800"/>
              <a:buFont typeface="Times New Roman"/>
              <a:buChar char="●"/>
            </a:pPr>
            <a:r>
              <a:rPr lang="en">
                <a:latin typeface="Times New Roman"/>
                <a:ea typeface="Times New Roman"/>
                <a:cs typeface="Times New Roman"/>
                <a:sym typeface="Times New Roman"/>
              </a:rPr>
              <a:t>Technology can encourage participation by creating better company culture, by assisting with decision making (Brassey et al, 2019)</a:t>
            </a:r>
            <a:endParaRPr>
              <a:latin typeface="Times New Roman"/>
              <a:ea typeface="Times New Roman"/>
              <a:cs typeface="Times New Roman"/>
              <a:sym typeface="Times New Roman"/>
            </a:endParaRPr>
          </a:p>
        </p:txBody>
      </p:sp>
      <p:sp>
        <p:nvSpPr>
          <p:cNvPr id="89" name="Google Shape;89;p17"/>
          <p:cNvSpPr txBox="1">
            <a:spLocks noGrp="1"/>
          </p:cNvSpPr>
          <p:nvPr>
            <p:ph type="body" idx="2"/>
          </p:nvPr>
        </p:nvSpPr>
        <p:spPr>
          <a:xfrm>
            <a:off x="4939500" y="0"/>
            <a:ext cx="3837000" cy="524100"/>
          </a:xfrm>
          <a:prstGeom prst="rect">
            <a:avLst/>
          </a:prstGeom>
        </p:spPr>
        <p:txBody>
          <a:bodyPr spcFirstLastPara="1" wrap="square" lIns="91425" tIns="91425" rIns="91425" bIns="91425" anchor="ctr" anchorCtr="0">
            <a:normAutofit fontScale="62500" lnSpcReduction="20000"/>
          </a:bodyPr>
          <a:lstStyle/>
          <a:p>
            <a:pPr marL="0" lvl="0" indent="0" algn="ctr" rtl="0">
              <a:spcBef>
                <a:spcPts val="0"/>
              </a:spcBef>
              <a:spcAft>
                <a:spcPts val="1200"/>
              </a:spcAft>
              <a:buNone/>
            </a:pPr>
            <a:r>
              <a:rPr lang="en" sz="2000">
                <a:latin typeface="Times New Roman"/>
                <a:ea typeface="Times New Roman"/>
                <a:cs typeface="Times New Roman"/>
                <a:sym typeface="Times New Roman"/>
              </a:rPr>
              <a:t>Encouraging Participation</a:t>
            </a:r>
            <a:endParaRPr sz="2000">
              <a:latin typeface="Times New Roman"/>
              <a:ea typeface="Times New Roman"/>
              <a:cs typeface="Times New Roman"/>
              <a:sym typeface="Times New Roman"/>
            </a:endParaRPr>
          </a:p>
        </p:txBody>
      </p:sp>
      <p:pic>
        <p:nvPicPr>
          <p:cNvPr id="90" name="Google Shape;90;p17"/>
          <p:cNvPicPr preferRelativeResize="0"/>
          <p:nvPr/>
        </p:nvPicPr>
        <p:blipFill>
          <a:blip r:embed="rId3">
            <a:alphaModFix/>
          </a:blip>
          <a:stretch>
            <a:fillRect/>
          </a:stretch>
        </p:blipFill>
        <p:spPr>
          <a:xfrm>
            <a:off x="499961" y="2586000"/>
            <a:ext cx="3576278" cy="23610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pic>
        <p:nvPicPr>
          <p:cNvPr id="95" name="Google Shape;95;p18"/>
          <p:cNvPicPr preferRelativeResize="0"/>
          <p:nvPr/>
        </p:nvPicPr>
        <p:blipFill>
          <a:blip r:embed="rId3">
            <a:alphaModFix/>
          </a:blip>
          <a:stretch>
            <a:fillRect/>
          </a:stretch>
        </p:blipFill>
        <p:spPr>
          <a:xfrm>
            <a:off x="3799288" y="2988450"/>
            <a:ext cx="1755324" cy="1755324"/>
          </a:xfrm>
          <a:prstGeom prst="rect">
            <a:avLst/>
          </a:prstGeom>
          <a:noFill/>
          <a:ln>
            <a:noFill/>
          </a:ln>
        </p:spPr>
      </p:pic>
      <p:sp>
        <p:nvSpPr>
          <p:cNvPr id="96" name="Google Shape;96;p18"/>
          <p:cNvSpPr txBox="1">
            <a:spLocks noGrp="1"/>
          </p:cNvSpPr>
          <p:nvPr>
            <p:ph type="title"/>
          </p:nvPr>
        </p:nvSpPr>
        <p:spPr>
          <a:xfrm>
            <a:off x="311700" y="246750"/>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sz="3200" dirty="0">
                <a:latin typeface="Times New Roman"/>
                <a:ea typeface="Times New Roman"/>
                <a:cs typeface="Times New Roman"/>
                <a:sym typeface="Times New Roman"/>
              </a:rPr>
              <a:t>Advantages of technology-based employee training programs</a:t>
            </a:r>
            <a:endParaRPr dirty="0"/>
          </a:p>
        </p:txBody>
      </p:sp>
      <p:sp>
        <p:nvSpPr>
          <p:cNvPr id="97" name="Google Shape;97;p18"/>
          <p:cNvSpPr txBox="1">
            <a:spLocks noGrp="1"/>
          </p:cNvSpPr>
          <p:nvPr>
            <p:ph type="body" idx="1"/>
          </p:nvPr>
        </p:nvSpPr>
        <p:spPr>
          <a:xfrm>
            <a:off x="125075" y="1735550"/>
            <a:ext cx="3999900" cy="3334800"/>
          </a:xfrm>
          <a:prstGeom prst="rect">
            <a:avLst/>
          </a:prstGeom>
        </p:spPr>
        <p:txBody>
          <a:bodyPr spcFirstLastPara="1" wrap="square" lIns="91425" tIns="91425" rIns="91425" bIns="91425" anchor="t" anchorCtr="0">
            <a:normAutofit fontScale="92500"/>
          </a:bodyPr>
          <a:lstStyle/>
          <a:p>
            <a:pPr marL="457200" lvl="0" indent="-317500" algn="l" rtl="0">
              <a:lnSpc>
                <a:spcPct val="150000"/>
              </a:lnSpc>
              <a:spcBef>
                <a:spcPts val="0"/>
              </a:spcBef>
              <a:spcAft>
                <a:spcPts val="0"/>
              </a:spcAft>
              <a:buSzPts val="1400"/>
              <a:buFont typeface="Times New Roman"/>
              <a:buChar char="●"/>
            </a:pPr>
            <a:r>
              <a:rPr lang="en" dirty="0">
                <a:latin typeface="Times New Roman"/>
                <a:ea typeface="Times New Roman"/>
                <a:cs typeface="Times New Roman"/>
                <a:sym typeface="Times New Roman"/>
              </a:rPr>
              <a:t>Technology-based training allows individuals to be flexible and learn skills and knowledge outside of their position</a:t>
            </a:r>
            <a:endParaRPr dirty="0">
              <a:latin typeface="Times New Roman"/>
              <a:ea typeface="Times New Roman"/>
              <a:cs typeface="Times New Roman"/>
              <a:sym typeface="Times New Roman"/>
            </a:endParaRPr>
          </a:p>
          <a:p>
            <a:pPr marL="457200" lvl="0" indent="-317500" algn="l" rtl="0">
              <a:lnSpc>
                <a:spcPct val="150000"/>
              </a:lnSpc>
              <a:spcBef>
                <a:spcPts val="0"/>
              </a:spcBef>
              <a:spcAft>
                <a:spcPts val="0"/>
              </a:spcAft>
              <a:buSzPts val="1400"/>
              <a:buFont typeface="Times New Roman"/>
              <a:buChar char="●"/>
            </a:pPr>
            <a:r>
              <a:rPr lang="en" dirty="0">
                <a:latin typeface="Times New Roman"/>
                <a:ea typeface="Times New Roman"/>
                <a:cs typeface="Times New Roman"/>
                <a:sym typeface="Times New Roman"/>
              </a:rPr>
              <a:t>For example, Google offers its employees additional training </a:t>
            </a:r>
            <a:r>
              <a:rPr lang="en" dirty="0" err="1">
                <a:latin typeface="Times New Roman"/>
                <a:ea typeface="Times New Roman"/>
                <a:cs typeface="Times New Roman"/>
                <a:sym typeface="Times New Roman"/>
              </a:rPr>
              <a:t>programmes</a:t>
            </a:r>
            <a:r>
              <a:rPr lang="en" dirty="0">
                <a:latin typeface="Times New Roman"/>
                <a:ea typeface="Times New Roman"/>
                <a:cs typeface="Times New Roman"/>
                <a:sym typeface="Times New Roman"/>
              </a:rPr>
              <a:t>, available only, such as digital marketing, creative skills, etc.</a:t>
            </a:r>
            <a:endParaRPr dirty="0">
              <a:latin typeface="Times New Roman"/>
              <a:ea typeface="Times New Roman"/>
              <a:cs typeface="Times New Roman"/>
              <a:sym typeface="Times New Roman"/>
            </a:endParaRPr>
          </a:p>
          <a:p>
            <a:pPr marL="457200" lvl="0" indent="-317500" algn="l" rtl="0">
              <a:lnSpc>
                <a:spcPct val="150000"/>
              </a:lnSpc>
              <a:spcBef>
                <a:spcPts val="0"/>
              </a:spcBef>
              <a:spcAft>
                <a:spcPts val="0"/>
              </a:spcAft>
              <a:buSzPts val="1400"/>
              <a:buFont typeface="Times New Roman"/>
              <a:buChar char="●"/>
            </a:pPr>
            <a:r>
              <a:rPr lang="en" dirty="0">
                <a:latin typeface="Times New Roman"/>
                <a:ea typeface="Times New Roman"/>
                <a:cs typeface="Times New Roman"/>
                <a:sym typeface="Times New Roman"/>
              </a:rPr>
              <a:t>Employees enrolled in learning how to adress design problems in Creative Skills innvovation classes to solve problems quickly. (Rosoff, 2012)</a:t>
            </a:r>
            <a:endParaRPr dirty="0">
              <a:latin typeface="Times New Roman"/>
              <a:ea typeface="Times New Roman"/>
              <a:cs typeface="Times New Roman"/>
              <a:sym typeface="Times New Roman"/>
            </a:endParaRPr>
          </a:p>
        </p:txBody>
      </p:sp>
      <p:sp>
        <p:nvSpPr>
          <p:cNvPr id="98" name="Google Shape;98;p18"/>
          <p:cNvSpPr txBox="1">
            <a:spLocks noGrp="1"/>
          </p:cNvSpPr>
          <p:nvPr>
            <p:ph type="body" idx="2"/>
          </p:nvPr>
        </p:nvSpPr>
        <p:spPr>
          <a:xfrm>
            <a:off x="5042350" y="1735575"/>
            <a:ext cx="3999900" cy="3334800"/>
          </a:xfrm>
          <a:prstGeom prst="rect">
            <a:avLst/>
          </a:prstGeom>
        </p:spPr>
        <p:txBody>
          <a:bodyPr spcFirstLastPara="1" wrap="square" lIns="91425" tIns="91425" rIns="91425" bIns="91425" anchor="t" anchorCtr="0">
            <a:normAutofit lnSpcReduction="10000"/>
          </a:bodyPr>
          <a:lstStyle/>
          <a:p>
            <a:pPr marL="457200" lvl="0" indent="-317500" algn="l" rtl="0">
              <a:lnSpc>
                <a:spcPct val="150000"/>
              </a:lnSpc>
              <a:spcBef>
                <a:spcPts val="0"/>
              </a:spcBef>
              <a:spcAft>
                <a:spcPts val="0"/>
              </a:spcAft>
              <a:buSzPts val="1400"/>
              <a:buFont typeface="Times New Roman"/>
              <a:buChar char="●"/>
            </a:pPr>
            <a:r>
              <a:rPr lang="en">
                <a:latin typeface="Times New Roman"/>
                <a:ea typeface="Times New Roman"/>
                <a:cs typeface="Times New Roman"/>
                <a:sym typeface="Times New Roman"/>
              </a:rPr>
              <a:t>Technology in the workplace can provide a risk-free environment where employees can expand their knowledge</a:t>
            </a:r>
            <a:endParaRPr>
              <a:latin typeface="Times New Roman"/>
              <a:ea typeface="Times New Roman"/>
              <a:cs typeface="Times New Roman"/>
              <a:sym typeface="Times New Roman"/>
            </a:endParaRPr>
          </a:p>
          <a:p>
            <a:pPr marL="457200" lvl="0" indent="-317500" algn="l" rtl="0">
              <a:lnSpc>
                <a:spcPct val="150000"/>
              </a:lnSpc>
              <a:spcBef>
                <a:spcPts val="0"/>
              </a:spcBef>
              <a:spcAft>
                <a:spcPts val="0"/>
              </a:spcAft>
              <a:buSzPts val="1400"/>
              <a:buFont typeface="Times New Roman"/>
              <a:buChar char="●"/>
            </a:pPr>
            <a:r>
              <a:rPr lang="en">
                <a:latin typeface="Times New Roman"/>
                <a:ea typeface="Times New Roman"/>
                <a:cs typeface="Times New Roman"/>
                <a:sym typeface="Times New Roman"/>
              </a:rPr>
              <a:t>ExxonMobil offers it employees Virtual Reality training where individuals can experience scenarios linked to their profession, such as emergency responses and low-probability/high-consequence events (Ortiz, 2019)</a:t>
            </a:r>
            <a:endParaRPr>
              <a:latin typeface="Times New Roman"/>
              <a:ea typeface="Times New Roman"/>
              <a:cs typeface="Times New Roman"/>
              <a:sym typeface="Times New Roman"/>
            </a:endParaRPr>
          </a:p>
          <a:p>
            <a:pPr marL="457200" lvl="0" indent="-317500" algn="l" rtl="0">
              <a:lnSpc>
                <a:spcPct val="150000"/>
              </a:lnSpc>
              <a:spcBef>
                <a:spcPts val="0"/>
              </a:spcBef>
              <a:spcAft>
                <a:spcPts val="0"/>
              </a:spcAft>
              <a:buSzPts val="1400"/>
              <a:buFont typeface="Times New Roman"/>
              <a:buChar char="●"/>
            </a:pPr>
            <a:r>
              <a:rPr lang="en">
                <a:latin typeface="Times New Roman"/>
                <a:ea typeface="Times New Roman"/>
                <a:cs typeface="Times New Roman"/>
                <a:sym typeface="Times New Roman"/>
              </a:rPr>
              <a:t>This can build employee confidence</a:t>
            </a:r>
            <a:endParaRPr>
              <a:latin typeface="Times New Roman"/>
              <a:ea typeface="Times New Roman"/>
              <a:cs typeface="Times New Roman"/>
              <a:sym typeface="Times New Roman"/>
            </a:endParaRPr>
          </a:p>
        </p:txBody>
      </p:sp>
      <p:sp>
        <p:nvSpPr>
          <p:cNvPr id="99" name="Google Shape;99;p18"/>
          <p:cNvSpPr txBox="1">
            <a:spLocks noGrp="1"/>
          </p:cNvSpPr>
          <p:nvPr>
            <p:ph type="body" idx="1"/>
          </p:nvPr>
        </p:nvSpPr>
        <p:spPr>
          <a:xfrm>
            <a:off x="125075" y="1084288"/>
            <a:ext cx="3999900" cy="386400"/>
          </a:xfrm>
          <a:prstGeom prst="rect">
            <a:avLst/>
          </a:prstGeom>
        </p:spPr>
        <p:txBody>
          <a:bodyPr spcFirstLastPara="1" wrap="square" lIns="91425" tIns="91425" rIns="91425" bIns="91425" anchor="t" anchorCtr="0">
            <a:noAutofit/>
          </a:bodyPr>
          <a:lstStyle/>
          <a:p>
            <a:pPr marL="0" lvl="0" indent="0" algn="ctr" rtl="0">
              <a:lnSpc>
                <a:spcPct val="95000"/>
              </a:lnSpc>
              <a:spcBef>
                <a:spcPts val="0"/>
              </a:spcBef>
              <a:spcAft>
                <a:spcPts val="1200"/>
              </a:spcAft>
              <a:buNone/>
            </a:pPr>
            <a:r>
              <a:rPr lang="en" sz="1800" b="1" u="sng">
                <a:solidFill>
                  <a:srgbClr val="3D85C6"/>
                </a:solidFill>
                <a:latin typeface="Times New Roman"/>
                <a:ea typeface="Times New Roman"/>
                <a:cs typeface="Times New Roman"/>
                <a:sym typeface="Times New Roman"/>
              </a:rPr>
              <a:t>Benefit 1: Flexibility</a:t>
            </a:r>
            <a:endParaRPr sz="1800" b="1" u="sng">
              <a:solidFill>
                <a:srgbClr val="3D85C6"/>
              </a:solidFill>
              <a:latin typeface="Times New Roman"/>
              <a:ea typeface="Times New Roman"/>
              <a:cs typeface="Times New Roman"/>
              <a:sym typeface="Times New Roman"/>
            </a:endParaRPr>
          </a:p>
        </p:txBody>
      </p:sp>
      <p:sp>
        <p:nvSpPr>
          <p:cNvPr id="100" name="Google Shape;100;p18"/>
          <p:cNvSpPr txBox="1">
            <a:spLocks noGrp="1"/>
          </p:cNvSpPr>
          <p:nvPr>
            <p:ph type="body" idx="1"/>
          </p:nvPr>
        </p:nvSpPr>
        <p:spPr>
          <a:xfrm>
            <a:off x="5042350" y="1084300"/>
            <a:ext cx="3999900" cy="386400"/>
          </a:xfrm>
          <a:prstGeom prst="rect">
            <a:avLst/>
          </a:prstGeom>
        </p:spPr>
        <p:txBody>
          <a:bodyPr spcFirstLastPara="1" wrap="square" lIns="91425" tIns="91425" rIns="91425" bIns="91425" anchor="t" anchorCtr="0">
            <a:noAutofit/>
          </a:bodyPr>
          <a:lstStyle/>
          <a:p>
            <a:pPr marL="0" lvl="0" indent="0" algn="ctr" rtl="0">
              <a:lnSpc>
                <a:spcPct val="95000"/>
              </a:lnSpc>
              <a:spcBef>
                <a:spcPts val="0"/>
              </a:spcBef>
              <a:spcAft>
                <a:spcPts val="1200"/>
              </a:spcAft>
              <a:buNone/>
            </a:pPr>
            <a:r>
              <a:rPr lang="en" sz="1800" b="1" u="sng">
                <a:solidFill>
                  <a:srgbClr val="3D85C6"/>
                </a:solidFill>
                <a:latin typeface="Times New Roman"/>
                <a:ea typeface="Times New Roman"/>
                <a:cs typeface="Times New Roman"/>
                <a:sym typeface="Times New Roman"/>
              </a:rPr>
              <a:t>Benefit 2: Risk-Free Environment</a:t>
            </a:r>
            <a:endParaRPr sz="1800" b="1" u="sng">
              <a:solidFill>
                <a:srgbClr val="3D85C6"/>
              </a:solidFill>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pic>
        <p:nvPicPr>
          <p:cNvPr id="105" name="Google Shape;105;p19"/>
          <p:cNvPicPr preferRelativeResize="0"/>
          <p:nvPr/>
        </p:nvPicPr>
        <p:blipFill>
          <a:blip r:embed="rId3">
            <a:alphaModFix/>
          </a:blip>
          <a:stretch>
            <a:fillRect/>
          </a:stretch>
        </p:blipFill>
        <p:spPr>
          <a:xfrm>
            <a:off x="3799288" y="2988450"/>
            <a:ext cx="1755324" cy="1755324"/>
          </a:xfrm>
          <a:prstGeom prst="rect">
            <a:avLst/>
          </a:prstGeom>
          <a:noFill/>
          <a:ln>
            <a:noFill/>
          </a:ln>
        </p:spPr>
      </p:pic>
      <p:sp>
        <p:nvSpPr>
          <p:cNvPr id="106" name="Google Shape;106;p19"/>
          <p:cNvSpPr txBox="1">
            <a:spLocks noGrp="1"/>
          </p:cNvSpPr>
          <p:nvPr>
            <p:ph type="title"/>
          </p:nvPr>
        </p:nvSpPr>
        <p:spPr>
          <a:xfrm>
            <a:off x="311700" y="212883"/>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sz="3200" dirty="0">
                <a:latin typeface="Times New Roman"/>
                <a:ea typeface="Times New Roman"/>
                <a:cs typeface="Times New Roman"/>
                <a:sym typeface="Times New Roman"/>
              </a:rPr>
              <a:t>Advantages of technology-based employee training programs</a:t>
            </a:r>
            <a:endParaRPr b="1" dirty="0"/>
          </a:p>
        </p:txBody>
      </p:sp>
      <p:sp>
        <p:nvSpPr>
          <p:cNvPr id="107" name="Google Shape;107;p19"/>
          <p:cNvSpPr txBox="1">
            <a:spLocks noGrp="1"/>
          </p:cNvSpPr>
          <p:nvPr>
            <p:ph type="body" idx="1"/>
          </p:nvPr>
        </p:nvSpPr>
        <p:spPr>
          <a:xfrm>
            <a:off x="104975" y="1562850"/>
            <a:ext cx="3999900" cy="3507600"/>
          </a:xfrm>
          <a:prstGeom prst="rect">
            <a:avLst/>
          </a:prstGeom>
        </p:spPr>
        <p:txBody>
          <a:bodyPr spcFirstLastPara="1" wrap="square" lIns="91425" tIns="91425" rIns="91425" bIns="91425" anchor="t" anchorCtr="0">
            <a:normAutofit lnSpcReduction="10000"/>
          </a:bodyPr>
          <a:lstStyle/>
          <a:p>
            <a:pPr marL="457200" lvl="0" indent="-317500" algn="l" rtl="0">
              <a:lnSpc>
                <a:spcPct val="150000"/>
              </a:lnSpc>
              <a:spcBef>
                <a:spcPts val="0"/>
              </a:spcBef>
              <a:spcAft>
                <a:spcPts val="0"/>
              </a:spcAft>
              <a:buSzPts val="1400"/>
              <a:buFont typeface="Times New Roman"/>
              <a:buChar char="●"/>
            </a:pPr>
            <a:r>
              <a:rPr lang="en" dirty="0">
                <a:latin typeface="Times New Roman"/>
                <a:ea typeface="Times New Roman"/>
                <a:cs typeface="Times New Roman"/>
                <a:sym typeface="Times New Roman"/>
              </a:rPr>
              <a:t>By utilising technology-based training, employees and employer can better track the individual’s progress</a:t>
            </a:r>
            <a:endParaRPr dirty="0">
              <a:latin typeface="Times New Roman"/>
              <a:ea typeface="Times New Roman"/>
              <a:cs typeface="Times New Roman"/>
              <a:sym typeface="Times New Roman"/>
            </a:endParaRPr>
          </a:p>
          <a:p>
            <a:pPr marL="457200" lvl="0" indent="-317500" algn="l" rtl="0">
              <a:lnSpc>
                <a:spcPct val="150000"/>
              </a:lnSpc>
              <a:spcBef>
                <a:spcPts val="0"/>
              </a:spcBef>
              <a:spcAft>
                <a:spcPts val="0"/>
              </a:spcAft>
              <a:buSzPts val="1400"/>
              <a:buFont typeface="Times New Roman"/>
              <a:buChar char="●"/>
            </a:pPr>
            <a:r>
              <a:rPr lang="en" dirty="0">
                <a:latin typeface="Times New Roman"/>
                <a:ea typeface="Times New Roman"/>
                <a:cs typeface="Times New Roman"/>
                <a:sym typeface="Times New Roman"/>
              </a:rPr>
              <a:t>This allows the employee to make career choices</a:t>
            </a:r>
            <a:endParaRPr dirty="0">
              <a:latin typeface="Times New Roman"/>
              <a:ea typeface="Times New Roman"/>
              <a:cs typeface="Times New Roman"/>
              <a:sym typeface="Times New Roman"/>
            </a:endParaRPr>
          </a:p>
          <a:p>
            <a:pPr marL="457200" lvl="0" indent="-317500" algn="l" rtl="0">
              <a:lnSpc>
                <a:spcPct val="150000"/>
              </a:lnSpc>
              <a:spcBef>
                <a:spcPts val="0"/>
              </a:spcBef>
              <a:spcAft>
                <a:spcPts val="0"/>
              </a:spcAft>
              <a:buSzPts val="1400"/>
              <a:buFont typeface="Times New Roman"/>
              <a:buChar char="●"/>
            </a:pPr>
            <a:r>
              <a:rPr lang="en" dirty="0">
                <a:latin typeface="Times New Roman"/>
                <a:ea typeface="Times New Roman"/>
                <a:cs typeface="Times New Roman"/>
                <a:sym typeface="Times New Roman"/>
              </a:rPr>
              <a:t>It also allows them to see their knowledge gaps and their competencies</a:t>
            </a:r>
            <a:endParaRPr dirty="0">
              <a:latin typeface="Times New Roman"/>
              <a:ea typeface="Times New Roman"/>
              <a:cs typeface="Times New Roman"/>
              <a:sym typeface="Times New Roman"/>
            </a:endParaRPr>
          </a:p>
          <a:p>
            <a:pPr marL="457200" lvl="0" indent="-317500" algn="l" rtl="0">
              <a:lnSpc>
                <a:spcPct val="150000"/>
              </a:lnSpc>
              <a:spcBef>
                <a:spcPts val="0"/>
              </a:spcBef>
              <a:spcAft>
                <a:spcPts val="0"/>
              </a:spcAft>
              <a:buSzPts val="1400"/>
              <a:buFont typeface="Times New Roman"/>
              <a:buChar char="●"/>
            </a:pPr>
            <a:r>
              <a:rPr lang="en" dirty="0">
                <a:latin typeface="Times New Roman"/>
                <a:ea typeface="Times New Roman"/>
                <a:cs typeface="Times New Roman"/>
                <a:sym typeface="Times New Roman"/>
              </a:rPr>
              <a:t>Salesforce’s ‘Trailhead’ platforms allows individuals access to interactive tutorials, with the results generating achievement metrics (Salesforce, 2024)</a:t>
            </a:r>
            <a:endParaRPr dirty="0">
              <a:latin typeface="Times New Roman"/>
              <a:ea typeface="Times New Roman"/>
              <a:cs typeface="Times New Roman"/>
              <a:sym typeface="Times New Roman"/>
            </a:endParaRPr>
          </a:p>
        </p:txBody>
      </p:sp>
      <p:sp>
        <p:nvSpPr>
          <p:cNvPr id="108" name="Google Shape;108;p19"/>
          <p:cNvSpPr txBox="1">
            <a:spLocks noGrp="1"/>
          </p:cNvSpPr>
          <p:nvPr>
            <p:ph type="body" idx="2"/>
          </p:nvPr>
        </p:nvSpPr>
        <p:spPr>
          <a:xfrm>
            <a:off x="5026950" y="1562850"/>
            <a:ext cx="3999900" cy="3507600"/>
          </a:xfrm>
          <a:prstGeom prst="rect">
            <a:avLst/>
          </a:prstGeom>
        </p:spPr>
        <p:txBody>
          <a:bodyPr spcFirstLastPara="1" wrap="square" lIns="91425" tIns="91425" rIns="91425" bIns="91425" anchor="t" anchorCtr="0">
            <a:normAutofit/>
          </a:bodyPr>
          <a:lstStyle/>
          <a:p>
            <a:pPr marL="457200" lvl="0" indent="-317500" algn="l" rtl="0">
              <a:lnSpc>
                <a:spcPct val="150000"/>
              </a:lnSpc>
              <a:spcBef>
                <a:spcPts val="0"/>
              </a:spcBef>
              <a:spcAft>
                <a:spcPts val="0"/>
              </a:spcAft>
              <a:buSzPts val="1400"/>
              <a:buFont typeface="Times New Roman"/>
              <a:buChar char="●"/>
            </a:pPr>
            <a:r>
              <a:rPr lang="en" dirty="0">
                <a:latin typeface="Times New Roman"/>
                <a:ea typeface="Times New Roman"/>
                <a:cs typeface="Times New Roman"/>
                <a:sym typeface="Times New Roman"/>
              </a:rPr>
              <a:t>Continuous communication is important in order for training and development to be successful</a:t>
            </a:r>
            <a:endParaRPr dirty="0">
              <a:latin typeface="Times New Roman"/>
              <a:ea typeface="Times New Roman"/>
              <a:cs typeface="Times New Roman"/>
              <a:sym typeface="Times New Roman"/>
            </a:endParaRPr>
          </a:p>
          <a:p>
            <a:pPr marL="457200" lvl="0" indent="-317500" algn="l" rtl="0">
              <a:lnSpc>
                <a:spcPct val="150000"/>
              </a:lnSpc>
              <a:spcBef>
                <a:spcPts val="0"/>
              </a:spcBef>
              <a:spcAft>
                <a:spcPts val="0"/>
              </a:spcAft>
              <a:buSzPts val="1400"/>
              <a:buFont typeface="Times New Roman"/>
              <a:buChar char="●"/>
            </a:pPr>
            <a:r>
              <a:rPr lang="en" dirty="0">
                <a:latin typeface="Times New Roman"/>
                <a:ea typeface="Times New Roman"/>
                <a:cs typeface="Times New Roman"/>
                <a:sym typeface="Times New Roman"/>
              </a:rPr>
              <a:t>Companies such as Stagecoach have internal communication platforms, such as the Blink app, which allows one-on-one messaging between employees and their superiors (Blink, 2023)</a:t>
            </a:r>
            <a:endParaRPr dirty="0">
              <a:latin typeface="Times New Roman"/>
              <a:ea typeface="Times New Roman"/>
              <a:cs typeface="Times New Roman"/>
              <a:sym typeface="Times New Roman"/>
            </a:endParaRPr>
          </a:p>
          <a:p>
            <a:pPr marL="457200" lvl="0" indent="-317500" algn="l" rtl="0">
              <a:lnSpc>
                <a:spcPct val="150000"/>
              </a:lnSpc>
              <a:spcBef>
                <a:spcPts val="0"/>
              </a:spcBef>
              <a:spcAft>
                <a:spcPts val="0"/>
              </a:spcAft>
              <a:buSzPts val="1400"/>
              <a:buFont typeface="Times New Roman"/>
              <a:buChar char="●"/>
            </a:pPr>
            <a:r>
              <a:rPr lang="en" dirty="0">
                <a:latin typeface="Times New Roman"/>
                <a:ea typeface="Times New Roman"/>
                <a:cs typeface="Times New Roman"/>
                <a:sym typeface="Times New Roman"/>
              </a:rPr>
              <a:t>This helps resolve training-related issues in a private and sensitive manner</a:t>
            </a:r>
            <a:endParaRPr dirty="0">
              <a:latin typeface="Times New Roman"/>
              <a:ea typeface="Times New Roman"/>
              <a:cs typeface="Times New Roman"/>
              <a:sym typeface="Times New Roman"/>
            </a:endParaRPr>
          </a:p>
        </p:txBody>
      </p:sp>
      <p:sp>
        <p:nvSpPr>
          <p:cNvPr id="109" name="Google Shape;109;p19"/>
          <p:cNvSpPr txBox="1">
            <a:spLocks noGrp="1"/>
          </p:cNvSpPr>
          <p:nvPr>
            <p:ph type="body" idx="1"/>
          </p:nvPr>
        </p:nvSpPr>
        <p:spPr>
          <a:xfrm>
            <a:off x="311700" y="997950"/>
            <a:ext cx="3999900" cy="386400"/>
          </a:xfrm>
          <a:prstGeom prst="rect">
            <a:avLst/>
          </a:prstGeom>
        </p:spPr>
        <p:txBody>
          <a:bodyPr spcFirstLastPara="1" wrap="square" lIns="91425" tIns="91425" rIns="91425" bIns="91425" anchor="t" anchorCtr="0">
            <a:noAutofit/>
          </a:bodyPr>
          <a:lstStyle/>
          <a:p>
            <a:pPr marL="0" lvl="0" indent="0" algn="ctr" rtl="0">
              <a:lnSpc>
                <a:spcPct val="95000"/>
              </a:lnSpc>
              <a:spcBef>
                <a:spcPts val="0"/>
              </a:spcBef>
              <a:spcAft>
                <a:spcPts val="1200"/>
              </a:spcAft>
              <a:buNone/>
            </a:pPr>
            <a:r>
              <a:rPr lang="en" sz="1800" b="1" u="sng" dirty="0">
                <a:solidFill>
                  <a:srgbClr val="3D85C6"/>
                </a:solidFill>
                <a:latin typeface="Times New Roman"/>
                <a:ea typeface="Times New Roman"/>
                <a:cs typeface="Times New Roman"/>
                <a:sym typeface="Times New Roman"/>
              </a:rPr>
              <a:t>Benefit 3: Measurable Outcomes</a:t>
            </a:r>
            <a:endParaRPr sz="1800" b="1" u="sng" dirty="0">
              <a:solidFill>
                <a:srgbClr val="3D85C6"/>
              </a:solidFill>
              <a:latin typeface="Times New Roman"/>
              <a:ea typeface="Times New Roman"/>
              <a:cs typeface="Times New Roman"/>
              <a:sym typeface="Times New Roman"/>
            </a:endParaRPr>
          </a:p>
        </p:txBody>
      </p:sp>
      <p:sp>
        <p:nvSpPr>
          <p:cNvPr id="110" name="Google Shape;110;p19"/>
          <p:cNvSpPr txBox="1">
            <a:spLocks noGrp="1"/>
          </p:cNvSpPr>
          <p:nvPr>
            <p:ph type="body" idx="1"/>
          </p:nvPr>
        </p:nvSpPr>
        <p:spPr>
          <a:xfrm>
            <a:off x="4832400" y="1014325"/>
            <a:ext cx="3999900" cy="386400"/>
          </a:xfrm>
          <a:prstGeom prst="rect">
            <a:avLst/>
          </a:prstGeom>
        </p:spPr>
        <p:txBody>
          <a:bodyPr spcFirstLastPara="1" wrap="square" lIns="91425" tIns="91425" rIns="91425" bIns="91425" anchor="t" anchorCtr="0">
            <a:noAutofit/>
          </a:bodyPr>
          <a:lstStyle/>
          <a:p>
            <a:pPr marL="0" lvl="0" indent="0" algn="ctr" rtl="0">
              <a:lnSpc>
                <a:spcPct val="95000"/>
              </a:lnSpc>
              <a:spcBef>
                <a:spcPts val="0"/>
              </a:spcBef>
              <a:spcAft>
                <a:spcPts val="1200"/>
              </a:spcAft>
              <a:buNone/>
            </a:pPr>
            <a:r>
              <a:rPr lang="en" sz="1800" b="1" u="sng" dirty="0">
                <a:solidFill>
                  <a:srgbClr val="3D85C6"/>
                </a:solidFill>
                <a:latin typeface="Times New Roman"/>
                <a:ea typeface="Times New Roman"/>
                <a:cs typeface="Times New Roman"/>
                <a:sym typeface="Times New Roman"/>
              </a:rPr>
              <a:t>Benefit 4: Enhanced communication</a:t>
            </a:r>
            <a:endParaRPr sz="1800" b="1" u="sng" dirty="0">
              <a:solidFill>
                <a:srgbClr val="3D85C6"/>
              </a:solidFill>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20"/>
          <p:cNvSpPr txBox="1">
            <a:spLocks noGrp="1"/>
          </p:cNvSpPr>
          <p:nvPr>
            <p:ph type="title"/>
          </p:nvPr>
        </p:nvSpPr>
        <p:spPr>
          <a:xfrm>
            <a:off x="311700" y="4097600"/>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sz="3200" dirty="0">
                <a:latin typeface="Times New Roman"/>
                <a:ea typeface="Times New Roman"/>
                <a:cs typeface="Times New Roman"/>
                <a:sym typeface="Times New Roman"/>
              </a:rPr>
              <a:t>Advantages of technology-based employers training programs</a:t>
            </a:r>
            <a:endParaRPr b="1" dirty="0"/>
          </a:p>
        </p:txBody>
      </p:sp>
      <p:sp>
        <p:nvSpPr>
          <p:cNvPr id="116" name="Google Shape;116;p20"/>
          <p:cNvSpPr txBox="1">
            <a:spLocks noGrp="1"/>
          </p:cNvSpPr>
          <p:nvPr>
            <p:ph type="body" idx="1"/>
          </p:nvPr>
        </p:nvSpPr>
        <p:spPr>
          <a:xfrm>
            <a:off x="311700" y="762800"/>
            <a:ext cx="3999900" cy="3334800"/>
          </a:xfrm>
          <a:prstGeom prst="rect">
            <a:avLst/>
          </a:prstGeom>
        </p:spPr>
        <p:txBody>
          <a:bodyPr spcFirstLastPara="1" wrap="square" lIns="91425" tIns="91425" rIns="91425" bIns="91425" anchor="t" anchorCtr="0">
            <a:normAutofit/>
          </a:bodyPr>
          <a:lstStyle/>
          <a:p>
            <a:pPr marL="457200" lvl="0" indent="-323850" algn="l" rtl="0">
              <a:lnSpc>
                <a:spcPct val="150000"/>
              </a:lnSpc>
              <a:spcBef>
                <a:spcPts val="0"/>
              </a:spcBef>
              <a:spcAft>
                <a:spcPts val="0"/>
              </a:spcAft>
              <a:buSzPts val="1500"/>
              <a:buFont typeface="Times New Roman"/>
              <a:buChar char="●"/>
            </a:pPr>
            <a:r>
              <a:rPr lang="en" sz="1500">
                <a:latin typeface="Times New Roman"/>
                <a:ea typeface="Times New Roman"/>
                <a:cs typeface="Times New Roman"/>
                <a:sym typeface="Times New Roman"/>
              </a:rPr>
              <a:t>Consistency means that organisations can provide their clients and partners with the same level of services and company culture across different cities and states</a:t>
            </a:r>
            <a:endParaRPr sz="1500">
              <a:latin typeface="Times New Roman"/>
              <a:ea typeface="Times New Roman"/>
              <a:cs typeface="Times New Roman"/>
              <a:sym typeface="Times New Roman"/>
            </a:endParaRPr>
          </a:p>
          <a:p>
            <a:pPr marL="457200" lvl="0" indent="-323850" algn="l" rtl="0">
              <a:lnSpc>
                <a:spcPct val="150000"/>
              </a:lnSpc>
              <a:spcBef>
                <a:spcPts val="0"/>
              </a:spcBef>
              <a:spcAft>
                <a:spcPts val="0"/>
              </a:spcAft>
              <a:buSzPts val="1500"/>
              <a:buFont typeface="Times New Roman"/>
              <a:buChar char="●"/>
            </a:pPr>
            <a:r>
              <a:rPr lang="en" sz="1500">
                <a:latin typeface="Times New Roman"/>
                <a:ea typeface="Times New Roman"/>
                <a:cs typeface="Times New Roman"/>
                <a:sym typeface="Times New Roman"/>
              </a:rPr>
              <a:t>McDonalds Training Programme - Archways to Careers (Steven Van Belleghem, 2024) allows transfer of knowledge between locations for further consistency</a:t>
            </a:r>
            <a:endParaRPr sz="1500">
              <a:latin typeface="Times New Roman"/>
              <a:ea typeface="Times New Roman"/>
              <a:cs typeface="Times New Roman"/>
              <a:sym typeface="Times New Roman"/>
            </a:endParaRPr>
          </a:p>
        </p:txBody>
      </p:sp>
      <p:sp>
        <p:nvSpPr>
          <p:cNvPr id="117" name="Google Shape;117;p20"/>
          <p:cNvSpPr txBox="1">
            <a:spLocks noGrp="1"/>
          </p:cNvSpPr>
          <p:nvPr>
            <p:ph type="body" idx="2"/>
          </p:nvPr>
        </p:nvSpPr>
        <p:spPr>
          <a:xfrm>
            <a:off x="4832400" y="762800"/>
            <a:ext cx="3999900" cy="3334800"/>
          </a:xfrm>
          <a:prstGeom prst="rect">
            <a:avLst/>
          </a:prstGeom>
        </p:spPr>
        <p:txBody>
          <a:bodyPr spcFirstLastPara="1" wrap="square" lIns="91425" tIns="91425" rIns="91425" bIns="91425" anchor="t" anchorCtr="0">
            <a:normAutofit/>
          </a:bodyPr>
          <a:lstStyle/>
          <a:p>
            <a:pPr marL="457200" lvl="0" indent="-323850" algn="l" rtl="0">
              <a:lnSpc>
                <a:spcPct val="150000"/>
              </a:lnSpc>
              <a:spcBef>
                <a:spcPts val="0"/>
              </a:spcBef>
              <a:spcAft>
                <a:spcPts val="0"/>
              </a:spcAft>
              <a:buSzPts val="1500"/>
              <a:buFont typeface="Times New Roman"/>
              <a:buChar char="●"/>
            </a:pPr>
            <a:r>
              <a:rPr lang="en" sz="1500">
                <a:latin typeface="Times New Roman"/>
                <a:ea typeface="Times New Roman"/>
                <a:cs typeface="Times New Roman"/>
                <a:sym typeface="Times New Roman"/>
              </a:rPr>
              <a:t>Increased efficiency can be achieved with the use of automated tests, centralised employee progress tracking, and self-paced learning modules</a:t>
            </a:r>
            <a:endParaRPr sz="1500">
              <a:latin typeface="Times New Roman"/>
              <a:ea typeface="Times New Roman"/>
              <a:cs typeface="Times New Roman"/>
              <a:sym typeface="Times New Roman"/>
            </a:endParaRPr>
          </a:p>
          <a:p>
            <a:pPr marL="457200" lvl="0" indent="-323850" algn="l" rtl="0">
              <a:lnSpc>
                <a:spcPct val="150000"/>
              </a:lnSpc>
              <a:spcBef>
                <a:spcPts val="0"/>
              </a:spcBef>
              <a:spcAft>
                <a:spcPts val="0"/>
              </a:spcAft>
              <a:buSzPts val="1500"/>
              <a:buFont typeface="Times New Roman"/>
              <a:buChar char="●"/>
            </a:pPr>
            <a:r>
              <a:rPr lang="en" sz="1500">
                <a:latin typeface="Times New Roman"/>
                <a:ea typeface="Times New Roman"/>
                <a:cs typeface="Times New Roman"/>
                <a:sym typeface="Times New Roman"/>
              </a:rPr>
              <a:t>Frees up time and effort for HR to attend to their other duties</a:t>
            </a:r>
            <a:endParaRPr sz="1500">
              <a:latin typeface="Times New Roman"/>
              <a:ea typeface="Times New Roman"/>
              <a:cs typeface="Times New Roman"/>
              <a:sym typeface="Times New Roman"/>
            </a:endParaRPr>
          </a:p>
          <a:p>
            <a:pPr marL="457200" lvl="0" indent="-323850" algn="l" rtl="0">
              <a:lnSpc>
                <a:spcPct val="150000"/>
              </a:lnSpc>
              <a:spcBef>
                <a:spcPts val="0"/>
              </a:spcBef>
              <a:spcAft>
                <a:spcPts val="0"/>
              </a:spcAft>
              <a:buSzPts val="1500"/>
              <a:buFont typeface="Times New Roman"/>
              <a:buChar char="●"/>
            </a:pPr>
            <a:r>
              <a:rPr lang="en" sz="1500">
                <a:latin typeface="Times New Roman"/>
                <a:ea typeface="Times New Roman"/>
                <a:cs typeface="Times New Roman"/>
                <a:sym typeface="Times New Roman"/>
              </a:rPr>
              <a:t>Adobe’s ‘Check-Ins’ reduce the time spent by management on performance management (Wilson, 2016)</a:t>
            </a:r>
            <a:endParaRPr sz="1500">
              <a:latin typeface="Times New Roman"/>
              <a:ea typeface="Times New Roman"/>
              <a:cs typeface="Times New Roman"/>
              <a:sym typeface="Times New Roman"/>
            </a:endParaRPr>
          </a:p>
        </p:txBody>
      </p:sp>
      <p:sp>
        <p:nvSpPr>
          <p:cNvPr id="118" name="Google Shape;118;p20"/>
          <p:cNvSpPr txBox="1">
            <a:spLocks noGrp="1"/>
          </p:cNvSpPr>
          <p:nvPr>
            <p:ph type="body" idx="1"/>
          </p:nvPr>
        </p:nvSpPr>
        <p:spPr>
          <a:xfrm>
            <a:off x="311700" y="111538"/>
            <a:ext cx="3999900" cy="386400"/>
          </a:xfrm>
          <a:prstGeom prst="rect">
            <a:avLst/>
          </a:prstGeom>
        </p:spPr>
        <p:txBody>
          <a:bodyPr spcFirstLastPara="1" wrap="square" lIns="91425" tIns="91425" rIns="91425" bIns="91425" anchor="t" anchorCtr="0">
            <a:noAutofit/>
          </a:bodyPr>
          <a:lstStyle/>
          <a:p>
            <a:pPr marL="0" lvl="0" indent="0" algn="ctr" rtl="0">
              <a:lnSpc>
                <a:spcPct val="95000"/>
              </a:lnSpc>
              <a:spcBef>
                <a:spcPts val="0"/>
              </a:spcBef>
              <a:spcAft>
                <a:spcPts val="1200"/>
              </a:spcAft>
              <a:buNone/>
            </a:pPr>
            <a:r>
              <a:rPr lang="en" sz="1800" b="1" u="sng">
                <a:solidFill>
                  <a:srgbClr val="3D85C6"/>
                </a:solidFill>
                <a:latin typeface="Times New Roman"/>
                <a:ea typeface="Times New Roman"/>
                <a:cs typeface="Times New Roman"/>
                <a:sym typeface="Times New Roman"/>
              </a:rPr>
              <a:t>Benefit 1: Consistency</a:t>
            </a:r>
            <a:endParaRPr sz="1800" b="1" u="sng">
              <a:solidFill>
                <a:srgbClr val="3D85C6"/>
              </a:solidFill>
              <a:latin typeface="Times New Roman"/>
              <a:ea typeface="Times New Roman"/>
              <a:cs typeface="Times New Roman"/>
              <a:sym typeface="Times New Roman"/>
            </a:endParaRPr>
          </a:p>
        </p:txBody>
      </p:sp>
      <p:sp>
        <p:nvSpPr>
          <p:cNvPr id="119" name="Google Shape;119;p20"/>
          <p:cNvSpPr txBox="1">
            <a:spLocks noGrp="1"/>
          </p:cNvSpPr>
          <p:nvPr>
            <p:ph type="body" idx="1"/>
          </p:nvPr>
        </p:nvSpPr>
        <p:spPr>
          <a:xfrm>
            <a:off x="4832400" y="111525"/>
            <a:ext cx="3999900" cy="386400"/>
          </a:xfrm>
          <a:prstGeom prst="rect">
            <a:avLst/>
          </a:prstGeom>
        </p:spPr>
        <p:txBody>
          <a:bodyPr spcFirstLastPara="1" wrap="square" lIns="91425" tIns="91425" rIns="91425" bIns="91425" anchor="t" anchorCtr="0">
            <a:noAutofit/>
          </a:bodyPr>
          <a:lstStyle/>
          <a:p>
            <a:pPr marL="0" lvl="0" indent="0" algn="ctr" rtl="0">
              <a:lnSpc>
                <a:spcPct val="95000"/>
              </a:lnSpc>
              <a:spcBef>
                <a:spcPts val="0"/>
              </a:spcBef>
              <a:spcAft>
                <a:spcPts val="1200"/>
              </a:spcAft>
              <a:buNone/>
            </a:pPr>
            <a:r>
              <a:rPr lang="en" sz="1800" b="1" u="sng">
                <a:solidFill>
                  <a:srgbClr val="3D85C6"/>
                </a:solidFill>
                <a:latin typeface="Times New Roman"/>
                <a:ea typeface="Times New Roman"/>
                <a:cs typeface="Times New Roman"/>
                <a:sym typeface="Times New Roman"/>
              </a:rPr>
              <a:t>Benefit 2: Increased Efficiency</a:t>
            </a:r>
            <a:endParaRPr sz="1800" b="1" u="sng">
              <a:solidFill>
                <a:srgbClr val="3D85C6"/>
              </a:solidFill>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21"/>
          <p:cNvSpPr txBox="1">
            <a:spLocks noGrp="1"/>
          </p:cNvSpPr>
          <p:nvPr>
            <p:ph type="title"/>
          </p:nvPr>
        </p:nvSpPr>
        <p:spPr>
          <a:xfrm>
            <a:off x="311700" y="421817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sz="2800" dirty="0">
                <a:latin typeface="Times New Roman"/>
                <a:ea typeface="Times New Roman"/>
                <a:cs typeface="Times New Roman"/>
                <a:sym typeface="Times New Roman"/>
              </a:rPr>
              <a:t>Advantages of technology-based employers training programs</a:t>
            </a:r>
            <a:endParaRPr b="1" dirty="0"/>
          </a:p>
        </p:txBody>
      </p:sp>
      <p:sp>
        <p:nvSpPr>
          <p:cNvPr id="125" name="Google Shape;125;p21"/>
          <p:cNvSpPr txBox="1">
            <a:spLocks noGrp="1"/>
          </p:cNvSpPr>
          <p:nvPr>
            <p:ph type="body" idx="1"/>
          </p:nvPr>
        </p:nvSpPr>
        <p:spPr>
          <a:xfrm>
            <a:off x="311700" y="762800"/>
            <a:ext cx="3999900" cy="3334800"/>
          </a:xfrm>
          <a:prstGeom prst="rect">
            <a:avLst/>
          </a:prstGeom>
        </p:spPr>
        <p:txBody>
          <a:bodyPr spcFirstLastPara="1" wrap="square" lIns="91425" tIns="91425" rIns="91425" bIns="91425" anchor="t" anchorCtr="0">
            <a:normAutofit fontScale="92500" lnSpcReduction="10000"/>
          </a:bodyPr>
          <a:lstStyle/>
          <a:p>
            <a:pPr marL="457200" lvl="0" indent="-323850" algn="l" rtl="0">
              <a:lnSpc>
                <a:spcPct val="150000"/>
              </a:lnSpc>
              <a:spcBef>
                <a:spcPts val="0"/>
              </a:spcBef>
              <a:spcAft>
                <a:spcPts val="0"/>
              </a:spcAft>
              <a:buSzPts val="1500"/>
              <a:buFont typeface="Times New Roman"/>
              <a:buChar char="●"/>
            </a:pPr>
            <a:r>
              <a:rPr lang="en" sz="1500" dirty="0">
                <a:latin typeface="Times New Roman"/>
                <a:ea typeface="Times New Roman"/>
                <a:cs typeface="Times New Roman"/>
                <a:sym typeface="Times New Roman"/>
              </a:rPr>
              <a:t>Technology allows </a:t>
            </a:r>
            <a:r>
              <a:rPr lang="en" sz="1500" dirty="0" err="1">
                <a:latin typeface="Times New Roman"/>
                <a:ea typeface="Times New Roman"/>
                <a:cs typeface="Times New Roman"/>
                <a:sym typeface="Times New Roman"/>
              </a:rPr>
              <a:t>organisations</a:t>
            </a:r>
            <a:r>
              <a:rPr lang="en" sz="1500" dirty="0">
                <a:latin typeface="Times New Roman"/>
                <a:ea typeface="Times New Roman"/>
                <a:cs typeface="Times New Roman"/>
                <a:sym typeface="Times New Roman"/>
              </a:rPr>
              <a:t> and employers to be reactive to change and to become adaptable</a:t>
            </a:r>
            <a:endParaRPr sz="1500" dirty="0">
              <a:latin typeface="Times New Roman"/>
              <a:ea typeface="Times New Roman"/>
              <a:cs typeface="Times New Roman"/>
              <a:sym typeface="Times New Roman"/>
            </a:endParaRPr>
          </a:p>
          <a:p>
            <a:pPr marL="457200" lvl="0" indent="-323850" algn="l" rtl="0">
              <a:lnSpc>
                <a:spcPct val="150000"/>
              </a:lnSpc>
              <a:spcBef>
                <a:spcPts val="0"/>
              </a:spcBef>
              <a:spcAft>
                <a:spcPts val="0"/>
              </a:spcAft>
              <a:buSzPts val="1500"/>
              <a:buFont typeface="Times New Roman"/>
              <a:buChar char="●"/>
            </a:pPr>
            <a:r>
              <a:rPr lang="en" sz="1500" dirty="0">
                <a:latin typeface="Times New Roman"/>
                <a:ea typeface="Times New Roman"/>
                <a:cs typeface="Times New Roman"/>
                <a:sym typeface="Times New Roman"/>
              </a:rPr>
              <a:t>Technology-based </a:t>
            </a:r>
            <a:r>
              <a:rPr lang="en" sz="1500" dirty="0" err="1">
                <a:latin typeface="Times New Roman"/>
                <a:ea typeface="Times New Roman"/>
                <a:cs typeface="Times New Roman"/>
                <a:sym typeface="Times New Roman"/>
              </a:rPr>
              <a:t>programmes</a:t>
            </a:r>
            <a:r>
              <a:rPr lang="en" sz="1500" dirty="0">
                <a:latin typeface="Times New Roman"/>
                <a:ea typeface="Times New Roman"/>
                <a:cs typeface="Times New Roman"/>
                <a:sym typeface="Times New Roman"/>
              </a:rPr>
              <a:t> are easy to change in line with changing demand</a:t>
            </a:r>
            <a:endParaRPr sz="1500" dirty="0">
              <a:latin typeface="Times New Roman"/>
              <a:ea typeface="Times New Roman"/>
              <a:cs typeface="Times New Roman"/>
              <a:sym typeface="Times New Roman"/>
            </a:endParaRPr>
          </a:p>
          <a:p>
            <a:pPr marL="457200" lvl="0" indent="-323850" algn="l" rtl="0">
              <a:lnSpc>
                <a:spcPct val="150000"/>
              </a:lnSpc>
              <a:spcBef>
                <a:spcPts val="0"/>
              </a:spcBef>
              <a:spcAft>
                <a:spcPts val="0"/>
              </a:spcAft>
              <a:buSzPts val="1500"/>
              <a:buFont typeface="Times New Roman"/>
              <a:buChar char="●"/>
            </a:pPr>
            <a:r>
              <a:rPr lang="en" sz="1500" dirty="0">
                <a:latin typeface="Times New Roman"/>
                <a:ea typeface="Times New Roman"/>
                <a:cs typeface="Times New Roman"/>
                <a:sym typeface="Times New Roman"/>
              </a:rPr>
              <a:t>Technology allows the adaptation to happen at a faster pace, increasing chances of being competitive</a:t>
            </a:r>
            <a:endParaRPr sz="1500" dirty="0">
              <a:latin typeface="Times New Roman"/>
              <a:ea typeface="Times New Roman"/>
              <a:cs typeface="Times New Roman"/>
              <a:sym typeface="Times New Roman"/>
            </a:endParaRPr>
          </a:p>
          <a:p>
            <a:pPr marL="457200" lvl="0" indent="-323850" algn="l" rtl="0">
              <a:lnSpc>
                <a:spcPct val="150000"/>
              </a:lnSpc>
              <a:spcBef>
                <a:spcPts val="0"/>
              </a:spcBef>
              <a:spcAft>
                <a:spcPts val="0"/>
              </a:spcAft>
              <a:buSzPts val="1500"/>
              <a:buFont typeface="Times New Roman"/>
              <a:buChar char="●"/>
            </a:pPr>
            <a:r>
              <a:rPr lang="en" sz="1500" dirty="0">
                <a:latin typeface="Times New Roman"/>
                <a:ea typeface="Times New Roman"/>
                <a:cs typeface="Times New Roman"/>
                <a:sym typeface="Times New Roman"/>
              </a:rPr>
              <a:t>Pandora Online-Based Training (Wilson, 2016)</a:t>
            </a:r>
            <a:endParaRPr sz="1500" dirty="0">
              <a:latin typeface="Times New Roman"/>
              <a:ea typeface="Times New Roman"/>
              <a:cs typeface="Times New Roman"/>
              <a:sym typeface="Times New Roman"/>
            </a:endParaRPr>
          </a:p>
        </p:txBody>
      </p:sp>
      <p:sp>
        <p:nvSpPr>
          <p:cNvPr id="126" name="Google Shape;126;p21"/>
          <p:cNvSpPr txBox="1">
            <a:spLocks noGrp="1"/>
          </p:cNvSpPr>
          <p:nvPr>
            <p:ph type="body" idx="2"/>
          </p:nvPr>
        </p:nvSpPr>
        <p:spPr>
          <a:xfrm>
            <a:off x="4832400" y="762800"/>
            <a:ext cx="3999900" cy="3334800"/>
          </a:xfrm>
          <a:prstGeom prst="rect">
            <a:avLst/>
          </a:prstGeom>
        </p:spPr>
        <p:txBody>
          <a:bodyPr spcFirstLastPara="1" wrap="square" lIns="91425" tIns="91425" rIns="91425" bIns="91425" anchor="t" anchorCtr="0">
            <a:normAutofit/>
          </a:bodyPr>
          <a:lstStyle/>
          <a:p>
            <a:pPr marL="457200" lvl="0" indent="-323850" algn="l" rtl="0">
              <a:lnSpc>
                <a:spcPct val="150000"/>
              </a:lnSpc>
              <a:spcBef>
                <a:spcPts val="0"/>
              </a:spcBef>
              <a:spcAft>
                <a:spcPts val="0"/>
              </a:spcAft>
              <a:buSzPts val="1500"/>
              <a:buFont typeface="Times New Roman"/>
              <a:buChar char="●"/>
            </a:pPr>
            <a:r>
              <a:rPr lang="en" sz="1500">
                <a:latin typeface="Times New Roman"/>
                <a:ea typeface="Times New Roman"/>
                <a:cs typeface="Times New Roman"/>
                <a:sym typeface="Times New Roman"/>
              </a:rPr>
              <a:t>By adapting to the employee’s needs and offering training programmes that can be completed at a time of the employee’s availability, employers demonstrate a commitment to the employees.</a:t>
            </a:r>
            <a:endParaRPr sz="1500">
              <a:latin typeface="Times New Roman"/>
              <a:ea typeface="Times New Roman"/>
              <a:cs typeface="Times New Roman"/>
              <a:sym typeface="Times New Roman"/>
            </a:endParaRPr>
          </a:p>
          <a:p>
            <a:pPr marL="457200" lvl="0" indent="-323850" algn="l" rtl="0">
              <a:lnSpc>
                <a:spcPct val="150000"/>
              </a:lnSpc>
              <a:spcBef>
                <a:spcPts val="0"/>
              </a:spcBef>
              <a:spcAft>
                <a:spcPts val="0"/>
              </a:spcAft>
              <a:buSzPts val="1500"/>
              <a:buFont typeface="Times New Roman"/>
              <a:buChar char="●"/>
            </a:pPr>
            <a:r>
              <a:rPr lang="en" sz="1500">
                <a:latin typeface="Times New Roman"/>
                <a:ea typeface="Times New Roman"/>
                <a:cs typeface="Times New Roman"/>
                <a:sym typeface="Times New Roman"/>
              </a:rPr>
              <a:t>Technology allows personalisation with regards to training needs, making the employee feel understood and increasing retention</a:t>
            </a:r>
            <a:endParaRPr sz="1500">
              <a:latin typeface="Times New Roman"/>
              <a:ea typeface="Times New Roman"/>
              <a:cs typeface="Times New Roman"/>
              <a:sym typeface="Times New Roman"/>
            </a:endParaRPr>
          </a:p>
        </p:txBody>
      </p:sp>
      <p:sp>
        <p:nvSpPr>
          <p:cNvPr id="127" name="Google Shape;127;p21"/>
          <p:cNvSpPr txBox="1">
            <a:spLocks noGrp="1"/>
          </p:cNvSpPr>
          <p:nvPr>
            <p:ph type="body" idx="1"/>
          </p:nvPr>
        </p:nvSpPr>
        <p:spPr>
          <a:xfrm>
            <a:off x="311700" y="111538"/>
            <a:ext cx="3999900" cy="386400"/>
          </a:xfrm>
          <a:prstGeom prst="rect">
            <a:avLst/>
          </a:prstGeom>
        </p:spPr>
        <p:txBody>
          <a:bodyPr spcFirstLastPara="1" wrap="square" lIns="91425" tIns="91425" rIns="91425" bIns="91425" anchor="t" anchorCtr="0">
            <a:noAutofit/>
          </a:bodyPr>
          <a:lstStyle/>
          <a:p>
            <a:pPr marL="0" lvl="0" indent="0" algn="ctr" rtl="0">
              <a:lnSpc>
                <a:spcPct val="95000"/>
              </a:lnSpc>
              <a:spcBef>
                <a:spcPts val="0"/>
              </a:spcBef>
              <a:spcAft>
                <a:spcPts val="1200"/>
              </a:spcAft>
              <a:buNone/>
            </a:pPr>
            <a:r>
              <a:rPr lang="en" sz="1800" b="1" u="sng">
                <a:solidFill>
                  <a:srgbClr val="3D85C6"/>
                </a:solidFill>
                <a:latin typeface="Times New Roman"/>
                <a:ea typeface="Times New Roman"/>
                <a:cs typeface="Times New Roman"/>
                <a:sym typeface="Times New Roman"/>
              </a:rPr>
              <a:t>Benefit 3: Adaptability</a:t>
            </a:r>
            <a:endParaRPr sz="1800" b="1" u="sng">
              <a:solidFill>
                <a:srgbClr val="3D85C6"/>
              </a:solidFill>
              <a:latin typeface="Times New Roman"/>
              <a:ea typeface="Times New Roman"/>
              <a:cs typeface="Times New Roman"/>
              <a:sym typeface="Times New Roman"/>
            </a:endParaRPr>
          </a:p>
        </p:txBody>
      </p:sp>
      <p:sp>
        <p:nvSpPr>
          <p:cNvPr id="128" name="Google Shape;128;p21"/>
          <p:cNvSpPr txBox="1">
            <a:spLocks noGrp="1"/>
          </p:cNvSpPr>
          <p:nvPr>
            <p:ph type="body" idx="1"/>
          </p:nvPr>
        </p:nvSpPr>
        <p:spPr>
          <a:xfrm>
            <a:off x="4832400" y="111525"/>
            <a:ext cx="3999900" cy="386400"/>
          </a:xfrm>
          <a:prstGeom prst="rect">
            <a:avLst/>
          </a:prstGeom>
        </p:spPr>
        <p:txBody>
          <a:bodyPr spcFirstLastPara="1" wrap="square" lIns="91425" tIns="91425" rIns="91425" bIns="91425" anchor="t" anchorCtr="0">
            <a:noAutofit/>
          </a:bodyPr>
          <a:lstStyle/>
          <a:p>
            <a:pPr marL="0" lvl="0" indent="0" algn="ctr" rtl="0">
              <a:lnSpc>
                <a:spcPct val="95000"/>
              </a:lnSpc>
              <a:spcBef>
                <a:spcPts val="0"/>
              </a:spcBef>
              <a:spcAft>
                <a:spcPts val="1200"/>
              </a:spcAft>
              <a:buNone/>
            </a:pPr>
            <a:r>
              <a:rPr lang="en" sz="1800" b="1" u="sng">
                <a:solidFill>
                  <a:srgbClr val="3D85C6"/>
                </a:solidFill>
                <a:latin typeface="Times New Roman"/>
                <a:ea typeface="Times New Roman"/>
                <a:cs typeface="Times New Roman"/>
                <a:sym typeface="Times New Roman"/>
              </a:rPr>
              <a:t>Benefit 4: Employee Retention</a:t>
            </a:r>
            <a:endParaRPr sz="1800" b="1" u="sng">
              <a:solidFill>
                <a:srgbClr val="3D85C6"/>
              </a:solidFill>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2"/>
          <p:cNvSpPr txBox="1">
            <a:spLocks noGrp="1"/>
          </p:cNvSpPr>
          <p:nvPr>
            <p:ph type="title"/>
          </p:nvPr>
        </p:nvSpPr>
        <p:spPr>
          <a:xfrm>
            <a:off x="0" y="0"/>
            <a:ext cx="8615193" cy="1694576"/>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r>
              <a:rPr lang="en" dirty="0"/>
              <a:t>In Conclusion</a:t>
            </a:r>
            <a:endParaRPr dirty="0"/>
          </a:p>
        </p:txBody>
      </p:sp>
      <p:pic>
        <p:nvPicPr>
          <p:cNvPr id="134" name="Google Shape;134;p22"/>
          <p:cNvPicPr preferRelativeResize="0"/>
          <p:nvPr/>
        </p:nvPicPr>
        <p:blipFill>
          <a:blip r:embed="rId3">
            <a:alphaModFix/>
          </a:blip>
          <a:stretch>
            <a:fillRect/>
          </a:stretch>
        </p:blipFill>
        <p:spPr>
          <a:xfrm>
            <a:off x="121854" y="88084"/>
            <a:ext cx="1571822" cy="1518407"/>
          </a:xfrm>
          <a:prstGeom prst="rect">
            <a:avLst/>
          </a:prstGeom>
          <a:noFill/>
          <a:ln>
            <a:noFill/>
          </a:ln>
        </p:spPr>
      </p:pic>
      <p:pic>
        <p:nvPicPr>
          <p:cNvPr id="135" name="Google Shape;135;p22"/>
          <p:cNvPicPr preferRelativeResize="0"/>
          <p:nvPr/>
        </p:nvPicPr>
        <p:blipFill>
          <a:blip r:embed="rId3">
            <a:alphaModFix/>
          </a:blip>
          <a:stretch>
            <a:fillRect/>
          </a:stretch>
        </p:blipFill>
        <p:spPr>
          <a:xfrm flipH="1">
            <a:off x="6775224" y="88084"/>
            <a:ext cx="1571822" cy="1518407"/>
          </a:xfrm>
          <a:prstGeom prst="rect">
            <a:avLst/>
          </a:prstGeom>
          <a:noFill/>
          <a:ln>
            <a:noFill/>
          </a:ln>
        </p:spPr>
      </p:pic>
      <p:sp>
        <p:nvSpPr>
          <p:cNvPr id="4" name="TextBox 3">
            <a:extLst>
              <a:ext uri="{FF2B5EF4-FFF2-40B4-BE49-F238E27FC236}">
                <a16:creationId xmlns:a16="http://schemas.microsoft.com/office/drawing/2014/main" id="{45823298-2DE2-67EE-5514-11A0D0DC8802}"/>
              </a:ext>
            </a:extLst>
          </p:cNvPr>
          <p:cNvSpPr txBox="1"/>
          <p:nvPr/>
        </p:nvSpPr>
        <p:spPr>
          <a:xfrm>
            <a:off x="59825" y="1694575"/>
            <a:ext cx="8495542" cy="3139321"/>
          </a:xfrm>
          <a:prstGeom prst="rect">
            <a:avLst/>
          </a:prstGeom>
          <a:noFill/>
        </p:spPr>
        <p:txBody>
          <a:bodyPr wrap="square" rtlCol="0">
            <a:spAutoFit/>
          </a:bodyPr>
          <a:lstStyle/>
          <a:p>
            <a:pPr marL="0" lvl="0" indent="0" algn="l" rtl="0">
              <a:spcBef>
                <a:spcPts val="0"/>
              </a:spcBef>
              <a:spcAft>
                <a:spcPts val="0"/>
              </a:spcAft>
              <a:buNone/>
            </a:pPr>
            <a:r>
              <a:rPr lang="en-GB" sz="2200" dirty="0">
                <a:solidFill>
                  <a:schemeClr val="bg2"/>
                </a:solidFill>
                <a:latin typeface="Times New Roman" panose="02020603050405020304" pitchFamily="18" charset="0"/>
                <a:cs typeface="Times New Roman" panose="02020603050405020304" pitchFamily="18" charset="0"/>
              </a:rPr>
              <a:t>In conclusion, technology plays an important role when it comes to training and development within an organisation. Not only is technology beneficial for the employees, who can benefit both physically and mentally from its use, but it also has various advantages for the employers, such as higher retention, consistency and increased efficiency. Furthermore, given the fluidity and ease with which access to the internet can be found in today’s world, it is imperative that all organisation adapt and use technology for their L&amp;D ,in order to retain and attract the best possible candidates.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23"/>
          <p:cNvSpPr txBox="1">
            <a:spLocks noGrp="1"/>
          </p:cNvSpPr>
          <p:nvPr>
            <p:ph type="title"/>
          </p:nvPr>
        </p:nvSpPr>
        <p:spPr>
          <a:xfrm>
            <a:off x="311700" y="50575"/>
            <a:ext cx="8520600" cy="369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SzPts val="990"/>
              <a:buNone/>
            </a:pPr>
            <a:r>
              <a:rPr lang="en-GB" sz="2000" dirty="0"/>
              <a:t>References</a:t>
            </a:r>
            <a:endParaRPr sz="2000" dirty="0"/>
          </a:p>
        </p:txBody>
      </p:sp>
      <p:sp>
        <p:nvSpPr>
          <p:cNvPr id="141" name="Google Shape;141;p23"/>
          <p:cNvSpPr txBox="1">
            <a:spLocks noGrp="1"/>
          </p:cNvSpPr>
          <p:nvPr>
            <p:ph type="body" idx="1"/>
          </p:nvPr>
        </p:nvSpPr>
        <p:spPr>
          <a:xfrm>
            <a:off x="50025" y="490325"/>
            <a:ext cx="9006000" cy="4564200"/>
          </a:xfrm>
          <a:prstGeom prst="rect">
            <a:avLst/>
          </a:prstGeom>
        </p:spPr>
        <p:txBody>
          <a:bodyPr spcFirstLastPara="1" wrap="square" lIns="91425" tIns="91425" rIns="91425" bIns="91425" anchor="t" anchorCtr="0">
            <a:normAutofit fontScale="77500" lnSpcReduction="20000"/>
          </a:bodyPr>
          <a:lstStyle/>
          <a:p>
            <a:pPr marL="0" lvl="0" indent="0" algn="l" rtl="0">
              <a:lnSpc>
                <a:spcPct val="115000"/>
              </a:lnSpc>
              <a:spcBef>
                <a:spcPts val="0"/>
              </a:spcBef>
              <a:spcAft>
                <a:spcPts val="0"/>
              </a:spcAft>
              <a:buClr>
                <a:schemeClr val="dk2"/>
              </a:buClr>
              <a:buSzPct val="91666"/>
              <a:buFont typeface="Arial"/>
              <a:buNone/>
            </a:pPr>
            <a:r>
              <a:rPr lang="en" sz="1200" dirty="0">
                <a:latin typeface="Arial"/>
                <a:ea typeface="Arial"/>
                <a:cs typeface="Arial"/>
                <a:sym typeface="Arial"/>
              </a:rPr>
              <a:t>Banton, C.L. (2019), "Advancing Technologies in Human Resource Development (HRD)", Gordon, P.A. and </a:t>
            </a:r>
            <a:r>
              <a:rPr lang="en" sz="1200" dirty="0" err="1">
                <a:latin typeface="Arial"/>
                <a:ea typeface="Arial"/>
                <a:cs typeface="Arial"/>
                <a:sym typeface="Arial"/>
              </a:rPr>
              <a:t>Overbey</a:t>
            </a:r>
            <a:r>
              <a:rPr lang="en" sz="1200" dirty="0">
                <a:latin typeface="Arial"/>
                <a:ea typeface="Arial"/>
                <a:cs typeface="Arial"/>
                <a:sym typeface="Arial"/>
              </a:rPr>
              <a:t>, J.A. (Ed.) </a:t>
            </a:r>
            <a:r>
              <a:rPr lang="en" sz="1200" i="1" dirty="0">
                <a:latin typeface="Arial"/>
                <a:ea typeface="Arial"/>
                <a:cs typeface="Arial"/>
                <a:sym typeface="Arial"/>
              </a:rPr>
              <a:t>Advances in the Technology of Managing People: Contemporary Issues in Business</a:t>
            </a:r>
            <a:r>
              <a:rPr lang="en" sz="1200" dirty="0">
                <a:latin typeface="Arial"/>
                <a:ea typeface="Arial"/>
                <a:cs typeface="Arial"/>
                <a:sym typeface="Arial"/>
              </a:rPr>
              <a:t> (</a:t>
            </a:r>
            <a:r>
              <a:rPr lang="en" sz="1200" i="1" dirty="0">
                <a:latin typeface="Arial"/>
                <a:ea typeface="Arial"/>
                <a:cs typeface="Arial"/>
                <a:sym typeface="Arial"/>
              </a:rPr>
              <a:t>The Changing Context of Managing People</a:t>
            </a:r>
            <a:r>
              <a:rPr lang="en" sz="1200" dirty="0">
                <a:latin typeface="Arial"/>
                <a:ea typeface="Arial"/>
                <a:cs typeface="Arial"/>
                <a:sym typeface="Arial"/>
              </a:rPr>
              <a:t>), Emerald Publishing Limited, Leeds, pp. 25-36.</a:t>
            </a:r>
            <a:endParaRPr sz="1200" dirty="0">
              <a:latin typeface="Arial"/>
              <a:ea typeface="Arial"/>
              <a:cs typeface="Arial"/>
              <a:sym typeface="Arial"/>
            </a:endParaRPr>
          </a:p>
          <a:p>
            <a:pPr marL="0" lvl="0" indent="0" algn="l" rtl="0">
              <a:lnSpc>
                <a:spcPct val="115000"/>
              </a:lnSpc>
              <a:spcBef>
                <a:spcPts val="1200"/>
              </a:spcBef>
              <a:spcAft>
                <a:spcPts val="0"/>
              </a:spcAft>
              <a:buClr>
                <a:schemeClr val="dk2"/>
              </a:buClr>
              <a:buSzPct val="91666"/>
              <a:buFont typeface="Arial"/>
              <a:buNone/>
            </a:pPr>
            <a:r>
              <a:rPr lang="en" sz="1200" dirty="0" err="1">
                <a:latin typeface="Arial"/>
                <a:ea typeface="Arial"/>
                <a:cs typeface="Arial"/>
                <a:sym typeface="Arial"/>
              </a:rPr>
              <a:t>Belleghem</a:t>
            </a:r>
            <a:r>
              <a:rPr lang="en" sz="1200" dirty="0">
                <a:latin typeface="Arial"/>
                <a:ea typeface="Arial"/>
                <a:cs typeface="Arial"/>
                <a:sym typeface="Arial"/>
              </a:rPr>
              <a:t>, S.V. (2024). </a:t>
            </a:r>
            <a:r>
              <a:rPr lang="en" sz="1200" i="1" dirty="0">
                <a:latin typeface="Arial"/>
                <a:ea typeface="Arial"/>
                <a:cs typeface="Arial"/>
                <a:sym typeface="Arial"/>
              </a:rPr>
              <a:t>5 Thing We Can Learn from McDonalds about Creating a Fantastic Customer Experience</a:t>
            </a:r>
            <a:r>
              <a:rPr lang="en" sz="1200" dirty="0">
                <a:latin typeface="Arial"/>
                <a:ea typeface="Arial"/>
                <a:cs typeface="Arial"/>
                <a:sym typeface="Arial"/>
              </a:rPr>
              <a:t>. [online] Steven Van </a:t>
            </a:r>
            <a:r>
              <a:rPr lang="en" sz="1200" dirty="0" err="1">
                <a:latin typeface="Arial"/>
                <a:ea typeface="Arial"/>
                <a:cs typeface="Arial"/>
                <a:sym typeface="Arial"/>
              </a:rPr>
              <a:t>Belleghem</a:t>
            </a:r>
            <a:r>
              <a:rPr lang="en" sz="1200" dirty="0">
                <a:latin typeface="Arial"/>
                <a:ea typeface="Arial"/>
                <a:cs typeface="Arial"/>
                <a:sym typeface="Arial"/>
              </a:rPr>
              <a:t>. Available at: https://</a:t>
            </a:r>
            <a:r>
              <a:rPr lang="en" sz="1200" dirty="0" err="1">
                <a:latin typeface="Arial"/>
                <a:ea typeface="Arial"/>
                <a:cs typeface="Arial"/>
                <a:sym typeface="Arial"/>
              </a:rPr>
              <a:t>www.stevenvanbelleghem.com</a:t>
            </a:r>
            <a:r>
              <a:rPr lang="en" sz="1200" dirty="0">
                <a:latin typeface="Arial"/>
                <a:ea typeface="Arial"/>
                <a:cs typeface="Arial"/>
                <a:sym typeface="Arial"/>
              </a:rPr>
              <a:t>/insights/5-thing-we-can-learn-from-mcdonalds-about-creating-a-fantastic-customer-experience/ [Accessed 21 Mar. 2024].</a:t>
            </a:r>
            <a:endParaRPr sz="1200" dirty="0">
              <a:latin typeface="Arial"/>
              <a:ea typeface="Arial"/>
              <a:cs typeface="Arial"/>
              <a:sym typeface="Arial"/>
            </a:endParaRPr>
          </a:p>
          <a:p>
            <a:pPr marL="0" lvl="0" indent="0" algn="l" rtl="0">
              <a:lnSpc>
                <a:spcPct val="115000"/>
              </a:lnSpc>
              <a:spcBef>
                <a:spcPts val="1200"/>
              </a:spcBef>
              <a:spcAft>
                <a:spcPts val="0"/>
              </a:spcAft>
              <a:buClr>
                <a:schemeClr val="dk2"/>
              </a:buClr>
              <a:buSzPct val="91666"/>
              <a:buFont typeface="Arial"/>
              <a:buNone/>
            </a:pPr>
            <a:r>
              <a:rPr lang="en" sz="1200" dirty="0">
                <a:latin typeface="Arial"/>
                <a:ea typeface="Arial"/>
                <a:cs typeface="Arial"/>
                <a:sym typeface="Arial"/>
              </a:rPr>
              <a:t>Blink (2023). </a:t>
            </a:r>
            <a:r>
              <a:rPr lang="en" sz="1200" i="1" dirty="0">
                <a:latin typeface="Arial"/>
                <a:ea typeface="Arial"/>
                <a:cs typeface="Arial"/>
                <a:sym typeface="Arial"/>
              </a:rPr>
              <a:t>11 Effective Internal Communication Examples</a:t>
            </a:r>
            <a:r>
              <a:rPr lang="en" sz="1200" dirty="0">
                <a:latin typeface="Arial"/>
                <a:ea typeface="Arial"/>
                <a:cs typeface="Arial"/>
                <a:sym typeface="Arial"/>
              </a:rPr>
              <a:t>. [online] </a:t>
            </a:r>
            <a:r>
              <a:rPr lang="en" sz="1200" dirty="0" err="1">
                <a:latin typeface="Arial"/>
                <a:ea typeface="Arial"/>
                <a:cs typeface="Arial"/>
                <a:sym typeface="Arial"/>
              </a:rPr>
              <a:t>www.joinblink.com</a:t>
            </a:r>
            <a:r>
              <a:rPr lang="en" sz="1200" dirty="0">
                <a:latin typeface="Arial"/>
                <a:ea typeface="Arial"/>
                <a:cs typeface="Arial"/>
                <a:sym typeface="Arial"/>
              </a:rPr>
              <a:t>. Available at: https://</a:t>
            </a:r>
            <a:r>
              <a:rPr lang="en" sz="1200" dirty="0" err="1">
                <a:latin typeface="Arial"/>
                <a:ea typeface="Arial"/>
                <a:cs typeface="Arial"/>
                <a:sym typeface="Arial"/>
              </a:rPr>
              <a:t>www.joinblink.com</a:t>
            </a:r>
            <a:r>
              <a:rPr lang="en" sz="1200" dirty="0">
                <a:latin typeface="Arial"/>
                <a:ea typeface="Arial"/>
                <a:cs typeface="Arial"/>
                <a:sym typeface="Arial"/>
              </a:rPr>
              <a:t>/intelligence/internal-communication-examples [Accessed 21 Mar. 2024].</a:t>
            </a:r>
            <a:endParaRPr sz="1200" dirty="0">
              <a:latin typeface="Arial"/>
              <a:ea typeface="Arial"/>
              <a:cs typeface="Arial"/>
              <a:sym typeface="Arial"/>
            </a:endParaRPr>
          </a:p>
          <a:p>
            <a:pPr marL="0" lvl="0" indent="0" algn="l" rtl="0">
              <a:lnSpc>
                <a:spcPct val="115000"/>
              </a:lnSpc>
              <a:spcBef>
                <a:spcPts val="1200"/>
              </a:spcBef>
              <a:spcAft>
                <a:spcPts val="0"/>
              </a:spcAft>
              <a:buClr>
                <a:schemeClr val="dk2"/>
              </a:buClr>
              <a:buSzPct val="91666"/>
              <a:buFont typeface="Arial"/>
              <a:buNone/>
            </a:pPr>
            <a:r>
              <a:rPr lang="en" sz="1200" dirty="0">
                <a:latin typeface="Arial"/>
                <a:ea typeface="Arial"/>
                <a:cs typeface="Arial"/>
                <a:sym typeface="Arial"/>
              </a:rPr>
              <a:t>Brassey, J., Christensen, L. and van Dam, N. (2019). </a:t>
            </a:r>
            <a:r>
              <a:rPr lang="en" sz="1200" i="1" dirty="0">
                <a:latin typeface="Arial"/>
                <a:ea typeface="Arial"/>
                <a:cs typeface="Arial"/>
                <a:sym typeface="Arial"/>
              </a:rPr>
              <a:t>The Essential Components of a Successful L&amp;D Strategy</a:t>
            </a:r>
            <a:r>
              <a:rPr lang="en" sz="1200" dirty="0">
                <a:latin typeface="Arial"/>
                <a:ea typeface="Arial"/>
                <a:cs typeface="Arial"/>
                <a:sym typeface="Arial"/>
              </a:rPr>
              <a:t>. McKinsey &amp; Company.</a:t>
            </a:r>
            <a:endParaRPr sz="1200" dirty="0">
              <a:latin typeface="Arial"/>
              <a:ea typeface="Arial"/>
              <a:cs typeface="Arial"/>
              <a:sym typeface="Arial"/>
            </a:endParaRPr>
          </a:p>
          <a:p>
            <a:pPr marL="0" lvl="0" indent="0" algn="l" rtl="0">
              <a:lnSpc>
                <a:spcPct val="115000"/>
              </a:lnSpc>
              <a:spcBef>
                <a:spcPts val="1200"/>
              </a:spcBef>
              <a:spcAft>
                <a:spcPts val="0"/>
              </a:spcAft>
              <a:buClr>
                <a:schemeClr val="dk2"/>
              </a:buClr>
              <a:buSzPct val="91666"/>
              <a:buFont typeface="Arial"/>
              <a:buNone/>
            </a:pPr>
            <a:r>
              <a:rPr lang="en" sz="1200" dirty="0">
                <a:latin typeface="Arial"/>
                <a:ea typeface="Arial"/>
                <a:cs typeface="Arial"/>
                <a:sym typeface="Arial"/>
              </a:rPr>
              <a:t>Ellen Procter Wilson (2016). </a:t>
            </a:r>
            <a:r>
              <a:rPr lang="en" sz="1200" i="1" dirty="0">
                <a:latin typeface="Arial"/>
                <a:ea typeface="Arial"/>
                <a:cs typeface="Arial"/>
                <a:sym typeface="Arial"/>
              </a:rPr>
              <a:t>How Leading Tech Companies Use Learning &amp; Development to Engage Employees</a:t>
            </a:r>
            <a:r>
              <a:rPr lang="en" sz="1200" dirty="0">
                <a:latin typeface="Arial"/>
                <a:ea typeface="Arial"/>
                <a:cs typeface="Arial"/>
                <a:sym typeface="Arial"/>
              </a:rPr>
              <a:t>. [online] Medium. Available at: https://</a:t>
            </a:r>
            <a:r>
              <a:rPr lang="en" sz="1200" dirty="0" err="1">
                <a:latin typeface="Arial"/>
                <a:ea typeface="Arial"/>
                <a:cs typeface="Arial"/>
                <a:sym typeface="Arial"/>
              </a:rPr>
              <a:t>medium.com</a:t>
            </a:r>
            <a:r>
              <a:rPr lang="en" sz="1200" dirty="0">
                <a:latin typeface="Arial"/>
                <a:ea typeface="Arial"/>
                <a:cs typeface="Arial"/>
                <a:sym typeface="Arial"/>
              </a:rPr>
              <a:t>/tradecraft-traction/how-leading-tech-companies-use-learning-development-to-engage-employees-662fe35fcb3a [Accessed 21 Mar. 2024].</a:t>
            </a:r>
            <a:endParaRPr sz="1200" dirty="0">
              <a:latin typeface="Arial"/>
              <a:ea typeface="Arial"/>
              <a:cs typeface="Arial"/>
              <a:sym typeface="Arial"/>
            </a:endParaRPr>
          </a:p>
          <a:p>
            <a:pPr marL="0" lvl="0" indent="0" algn="l" rtl="0">
              <a:lnSpc>
                <a:spcPct val="115000"/>
              </a:lnSpc>
              <a:spcBef>
                <a:spcPts val="1200"/>
              </a:spcBef>
              <a:spcAft>
                <a:spcPts val="0"/>
              </a:spcAft>
              <a:buClr>
                <a:schemeClr val="dk2"/>
              </a:buClr>
              <a:buSzPct val="91666"/>
              <a:buFont typeface="Arial"/>
              <a:buNone/>
            </a:pPr>
            <a:r>
              <a:rPr lang="en" sz="1200" dirty="0">
                <a:latin typeface="Arial"/>
                <a:ea typeface="Arial"/>
                <a:cs typeface="Arial"/>
                <a:sym typeface="Arial"/>
              </a:rPr>
              <a:t>Franz, H.-W. (2003). How </a:t>
            </a:r>
            <a:r>
              <a:rPr lang="en" sz="1200" dirty="0" err="1">
                <a:latin typeface="Arial"/>
                <a:ea typeface="Arial"/>
                <a:cs typeface="Arial"/>
                <a:sym typeface="Arial"/>
              </a:rPr>
              <a:t>Organisations</a:t>
            </a:r>
            <a:r>
              <a:rPr lang="en" sz="1200" dirty="0">
                <a:latin typeface="Arial"/>
                <a:ea typeface="Arial"/>
                <a:cs typeface="Arial"/>
                <a:sym typeface="Arial"/>
              </a:rPr>
              <a:t> Learn – a Theory of Learning and </a:t>
            </a:r>
            <a:r>
              <a:rPr lang="en" sz="1200" dirty="0" err="1">
                <a:latin typeface="Arial"/>
                <a:ea typeface="Arial"/>
                <a:cs typeface="Arial"/>
                <a:sym typeface="Arial"/>
              </a:rPr>
              <a:t>Organisational</a:t>
            </a:r>
            <a:r>
              <a:rPr lang="en" sz="1200" dirty="0">
                <a:latin typeface="Arial"/>
                <a:ea typeface="Arial"/>
                <a:cs typeface="Arial"/>
                <a:sym typeface="Arial"/>
              </a:rPr>
              <a:t> Development. In: </a:t>
            </a:r>
            <a:r>
              <a:rPr lang="en" sz="1200" i="1" dirty="0">
                <a:latin typeface="Arial"/>
                <a:ea typeface="Arial"/>
                <a:cs typeface="Arial"/>
                <a:sym typeface="Arial"/>
              </a:rPr>
              <a:t>Facing Up to the Learning Organization Challenge: Selected European writings</a:t>
            </a:r>
            <a:r>
              <a:rPr lang="en" sz="1200" dirty="0">
                <a:latin typeface="Arial"/>
                <a:ea typeface="Arial"/>
                <a:cs typeface="Arial"/>
                <a:sym typeface="Arial"/>
              </a:rPr>
              <a:t>. Luxembourg: Office for Official Publications of the European Communities.</a:t>
            </a:r>
            <a:endParaRPr sz="1200" dirty="0">
              <a:latin typeface="Arial"/>
              <a:ea typeface="Arial"/>
              <a:cs typeface="Arial"/>
              <a:sym typeface="Arial"/>
            </a:endParaRPr>
          </a:p>
          <a:p>
            <a:pPr marL="0" lvl="0" indent="0" algn="l" rtl="0">
              <a:lnSpc>
                <a:spcPct val="115000"/>
              </a:lnSpc>
              <a:spcBef>
                <a:spcPts val="1200"/>
              </a:spcBef>
              <a:spcAft>
                <a:spcPts val="0"/>
              </a:spcAft>
              <a:buClr>
                <a:schemeClr val="dk2"/>
              </a:buClr>
              <a:buSzPct val="91666"/>
              <a:buFont typeface="Arial"/>
              <a:buNone/>
            </a:pPr>
            <a:r>
              <a:rPr lang="en" sz="1200" dirty="0">
                <a:latin typeface="Arial"/>
                <a:ea typeface="Arial"/>
                <a:cs typeface="Arial"/>
                <a:sym typeface="Arial"/>
              </a:rPr>
              <a:t>James‐Gordon, Y. and Bal, J. (2001), "The effects of technology‐based learning on design engineers and the </a:t>
            </a:r>
            <a:r>
              <a:rPr lang="en" sz="1200" dirty="0" err="1">
                <a:latin typeface="Arial"/>
                <a:ea typeface="Arial"/>
                <a:cs typeface="Arial"/>
                <a:sym typeface="Arial"/>
              </a:rPr>
              <a:t>organisation</a:t>
            </a:r>
            <a:r>
              <a:rPr lang="en" sz="1200" dirty="0">
                <a:latin typeface="Arial"/>
                <a:ea typeface="Arial"/>
                <a:cs typeface="Arial"/>
                <a:sym typeface="Arial"/>
              </a:rPr>
              <a:t>", </a:t>
            </a:r>
            <a:r>
              <a:rPr lang="en" sz="1200" i="1" dirty="0">
                <a:latin typeface="Arial"/>
                <a:ea typeface="Arial"/>
                <a:cs typeface="Arial"/>
                <a:sym typeface="Arial"/>
              </a:rPr>
              <a:t>Industrial and Commercial Training</a:t>
            </a:r>
            <a:r>
              <a:rPr lang="en" sz="1200" dirty="0">
                <a:latin typeface="Arial"/>
                <a:ea typeface="Arial"/>
                <a:cs typeface="Arial"/>
                <a:sym typeface="Arial"/>
              </a:rPr>
              <a:t>, Vol. 33 No. 5, pp. 167-175.</a:t>
            </a:r>
            <a:endParaRPr sz="1200" dirty="0">
              <a:latin typeface="Arial"/>
              <a:ea typeface="Arial"/>
              <a:cs typeface="Arial"/>
              <a:sym typeface="Arial"/>
            </a:endParaRPr>
          </a:p>
          <a:p>
            <a:pPr marL="0" lvl="0" indent="0" algn="l" rtl="0">
              <a:lnSpc>
                <a:spcPct val="115000"/>
              </a:lnSpc>
              <a:spcBef>
                <a:spcPts val="1200"/>
              </a:spcBef>
              <a:spcAft>
                <a:spcPts val="0"/>
              </a:spcAft>
              <a:buClr>
                <a:schemeClr val="dk2"/>
              </a:buClr>
              <a:buSzPct val="91666"/>
              <a:buFont typeface="Arial"/>
              <a:buNone/>
            </a:pPr>
            <a:r>
              <a:rPr lang="en" sz="1200" dirty="0">
                <a:latin typeface="Arial"/>
                <a:ea typeface="Arial"/>
                <a:cs typeface="Arial"/>
                <a:sym typeface="Arial"/>
              </a:rPr>
              <a:t>Ortiz, A. (2019). </a:t>
            </a:r>
            <a:r>
              <a:rPr lang="en" sz="1200" i="1" dirty="0">
                <a:latin typeface="Arial"/>
                <a:ea typeface="Arial"/>
                <a:cs typeface="Arial"/>
                <a:sym typeface="Arial"/>
              </a:rPr>
              <a:t>Welcome to Extended reality: Transforming How Employees Work and Learn</a:t>
            </a:r>
            <a:r>
              <a:rPr lang="en" sz="1200" dirty="0">
                <a:latin typeface="Arial"/>
                <a:ea typeface="Arial"/>
                <a:cs typeface="Arial"/>
                <a:sym typeface="Arial"/>
              </a:rPr>
              <a:t>. [online] IBM. Available at: https://</a:t>
            </a:r>
            <a:r>
              <a:rPr lang="en" sz="1200" dirty="0" err="1">
                <a:latin typeface="Arial"/>
                <a:ea typeface="Arial"/>
                <a:cs typeface="Arial"/>
                <a:sym typeface="Arial"/>
              </a:rPr>
              <a:t>www.ibm.com</a:t>
            </a:r>
            <a:r>
              <a:rPr lang="en" sz="1200" dirty="0">
                <a:latin typeface="Arial"/>
                <a:ea typeface="Arial"/>
                <a:cs typeface="Arial"/>
                <a:sym typeface="Arial"/>
              </a:rPr>
              <a:t>/blog/welcome-to-extended-reality-transforming-how-employees-work-and-learn/ [Accessed 21 Mar. 2024].</a:t>
            </a:r>
            <a:endParaRPr sz="1200" dirty="0">
              <a:latin typeface="Arial"/>
              <a:ea typeface="Arial"/>
              <a:cs typeface="Arial"/>
              <a:sym typeface="Arial"/>
            </a:endParaRPr>
          </a:p>
          <a:p>
            <a:pPr marL="0" lvl="0" indent="0" algn="l" rtl="0">
              <a:lnSpc>
                <a:spcPct val="115000"/>
              </a:lnSpc>
              <a:spcBef>
                <a:spcPts val="1200"/>
              </a:spcBef>
              <a:spcAft>
                <a:spcPts val="0"/>
              </a:spcAft>
              <a:buClr>
                <a:schemeClr val="dk2"/>
              </a:buClr>
              <a:buSzPct val="91666"/>
              <a:buFont typeface="Arial"/>
              <a:buNone/>
            </a:pPr>
            <a:r>
              <a:rPr lang="en" sz="1200" dirty="0" err="1">
                <a:latin typeface="Arial"/>
                <a:ea typeface="Arial"/>
                <a:cs typeface="Arial"/>
                <a:sym typeface="Arial"/>
              </a:rPr>
              <a:t>Rosoff</a:t>
            </a:r>
            <a:r>
              <a:rPr lang="en" sz="1200" dirty="0">
                <a:latin typeface="Arial"/>
                <a:ea typeface="Arial"/>
                <a:cs typeface="Arial"/>
                <a:sym typeface="Arial"/>
              </a:rPr>
              <a:t>, M. (2012). </a:t>
            </a:r>
            <a:r>
              <a:rPr lang="en" sz="1200" i="1" dirty="0">
                <a:latin typeface="Arial"/>
                <a:ea typeface="Arial"/>
                <a:cs typeface="Arial"/>
                <a:sym typeface="Arial"/>
              </a:rPr>
              <a:t>11 Amazing Things That Google Employees Can Learn for Free</a:t>
            </a:r>
            <a:r>
              <a:rPr lang="en" sz="1200" dirty="0">
                <a:latin typeface="Arial"/>
                <a:ea typeface="Arial"/>
                <a:cs typeface="Arial"/>
                <a:sym typeface="Arial"/>
              </a:rPr>
              <a:t>. [online] Business Insider. Available at: https://</a:t>
            </a:r>
            <a:r>
              <a:rPr lang="en" sz="1200" dirty="0" err="1">
                <a:latin typeface="Arial"/>
                <a:ea typeface="Arial"/>
                <a:cs typeface="Arial"/>
                <a:sym typeface="Arial"/>
              </a:rPr>
              <a:t>www.businessinsider.com</a:t>
            </a:r>
            <a:r>
              <a:rPr lang="en" sz="1200" dirty="0">
                <a:latin typeface="Arial"/>
                <a:ea typeface="Arial"/>
                <a:cs typeface="Arial"/>
                <a:sym typeface="Arial"/>
              </a:rPr>
              <a:t>/google-11-amazing-classes-that-google-employees-can-take-2012-3 [Accessed 21 Mar. 2024].</a:t>
            </a:r>
            <a:endParaRPr sz="1200" dirty="0">
              <a:latin typeface="Arial"/>
              <a:ea typeface="Arial"/>
              <a:cs typeface="Arial"/>
              <a:sym typeface="Arial"/>
            </a:endParaRPr>
          </a:p>
          <a:p>
            <a:pPr marL="0" lvl="0" indent="0" algn="l" rtl="0">
              <a:lnSpc>
                <a:spcPct val="115000"/>
              </a:lnSpc>
              <a:spcBef>
                <a:spcPts val="1200"/>
              </a:spcBef>
              <a:spcAft>
                <a:spcPts val="0"/>
              </a:spcAft>
              <a:buClr>
                <a:schemeClr val="dk2"/>
              </a:buClr>
              <a:buSzPct val="91666"/>
              <a:buFont typeface="Arial"/>
              <a:buNone/>
            </a:pPr>
            <a:r>
              <a:rPr lang="en" sz="1200" dirty="0">
                <a:latin typeface="Arial"/>
                <a:ea typeface="Arial"/>
                <a:cs typeface="Arial"/>
                <a:sym typeface="Arial"/>
              </a:rPr>
              <a:t>Salesforce (2024). </a:t>
            </a:r>
            <a:r>
              <a:rPr lang="en" sz="1200" i="1" dirty="0">
                <a:latin typeface="Arial"/>
                <a:ea typeface="Arial"/>
                <a:cs typeface="Arial"/>
                <a:sym typeface="Arial"/>
              </a:rPr>
              <a:t>Trailhead</a:t>
            </a:r>
            <a:r>
              <a:rPr lang="en" sz="1200" dirty="0">
                <a:latin typeface="Arial"/>
                <a:ea typeface="Arial"/>
                <a:cs typeface="Arial"/>
                <a:sym typeface="Arial"/>
              </a:rPr>
              <a:t>. [online] </a:t>
            </a:r>
            <a:r>
              <a:rPr lang="en" sz="1200" dirty="0" err="1">
                <a:latin typeface="Arial"/>
                <a:ea typeface="Arial"/>
                <a:cs typeface="Arial"/>
                <a:sym typeface="Arial"/>
              </a:rPr>
              <a:t>Salesforce.com</a:t>
            </a:r>
            <a:r>
              <a:rPr lang="en" sz="1200" dirty="0">
                <a:latin typeface="Arial"/>
                <a:ea typeface="Arial"/>
                <a:cs typeface="Arial"/>
                <a:sym typeface="Arial"/>
              </a:rPr>
              <a:t>. Available at: https://</a:t>
            </a:r>
            <a:r>
              <a:rPr lang="en" sz="1200" dirty="0" err="1">
                <a:latin typeface="Arial"/>
                <a:ea typeface="Arial"/>
                <a:cs typeface="Arial"/>
                <a:sym typeface="Arial"/>
              </a:rPr>
              <a:t>trailhead.salesforce.com</a:t>
            </a:r>
            <a:r>
              <a:rPr lang="en" sz="1200" dirty="0">
                <a:latin typeface="Arial"/>
                <a:ea typeface="Arial"/>
                <a:cs typeface="Arial"/>
                <a:sym typeface="Arial"/>
              </a:rPr>
              <a:t>/ [Accessed 21 Mar. 2024].</a:t>
            </a:r>
            <a:endParaRPr sz="1200" dirty="0">
              <a:latin typeface="Arial"/>
              <a:ea typeface="Arial"/>
              <a:cs typeface="Arial"/>
              <a:sym typeface="Arial"/>
            </a:endParaRPr>
          </a:p>
          <a:p>
            <a:pPr marL="0" lvl="0" indent="0" algn="l" rtl="0">
              <a:lnSpc>
                <a:spcPct val="115000"/>
              </a:lnSpc>
              <a:spcBef>
                <a:spcPts val="1200"/>
              </a:spcBef>
              <a:spcAft>
                <a:spcPts val="1200"/>
              </a:spcAft>
              <a:buNone/>
            </a:pPr>
            <a:r>
              <a:rPr lang="en" sz="1200" dirty="0">
                <a:latin typeface="Arial"/>
                <a:ea typeface="Arial"/>
                <a:cs typeface="Arial"/>
                <a:sym typeface="Arial"/>
              </a:rPr>
              <a:t>Wheeler, S. (2019). </a:t>
            </a:r>
            <a:r>
              <a:rPr lang="en" sz="1200" i="1" dirty="0">
                <a:latin typeface="Arial"/>
                <a:ea typeface="Arial"/>
                <a:cs typeface="Arial"/>
                <a:sym typeface="Arial"/>
              </a:rPr>
              <a:t>Digital learning in organizations : help your workforce capitalize on technology</a:t>
            </a:r>
            <a:r>
              <a:rPr lang="en" sz="1200" dirty="0">
                <a:latin typeface="Arial"/>
                <a:ea typeface="Arial"/>
                <a:cs typeface="Arial"/>
                <a:sym typeface="Arial"/>
              </a:rPr>
              <a:t>. London: Kogan Page.</a:t>
            </a:r>
            <a:endParaRPr sz="1200" dirty="0">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Pop">
  <a:themeElements>
    <a:clrScheme name="Pop">
      <a:dk1>
        <a:srgbClr val="F8E71C"/>
      </a:dk1>
      <a:lt1>
        <a:srgbClr val="FFFFFF"/>
      </a:lt1>
      <a:dk2>
        <a:srgbClr val="000000"/>
      </a:dk2>
      <a:lt2>
        <a:srgbClr val="D9D9D9"/>
      </a:lt2>
      <a:accent1>
        <a:srgbClr val="666666"/>
      </a:accent1>
      <a:accent2>
        <a:srgbClr val="483165"/>
      </a:accent2>
      <a:accent3>
        <a:srgbClr val="EB1E95"/>
      </a:accent3>
      <a:accent4>
        <a:srgbClr val="01AFD1"/>
      </a:accent4>
      <a:accent5>
        <a:srgbClr val="0F9D58"/>
      </a:accent5>
      <a:accent6>
        <a:srgbClr val="9C27B0"/>
      </a:accent6>
      <a:hlink>
        <a:srgbClr val="0F9D58"/>
      </a:hlink>
      <a:folHlink>
        <a:srgbClr val="0F9D5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76</TotalTime>
  <Words>2814</Words>
  <Application>Microsoft Office PowerPoint</Application>
  <PresentationFormat>On-screen Show (16:9)</PresentationFormat>
  <Paragraphs>85</Paragraphs>
  <Slides>11</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Tw Cen MT Condensed Extra Bold</vt:lpstr>
      <vt:lpstr>Arial</vt:lpstr>
      <vt:lpstr>Times New Roman</vt:lpstr>
      <vt:lpstr>Playfair Display</vt:lpstr>
      <vt:lpstr>Oswald</vt:lpstr>
      <vt:lpstr>Montserrat</vt:lpstr>
      <vt:lpstr>Pop</vt:lpstr>
      <vt:lpstr>The impact of Technology on Learning and Development</vt:lpstr>
      <vt:lpstr>Contents</vt:lpstr>
      <vt:lpstr>Technology’s Role in Training and Development</vt:lpstr>
      <vt:lpstr>Technology’s Role in Training and Development</vt:lpstr>
      <vt:lpstr>Importance of Technology in Training and Development</vt:lpstr>
      <vt:lpstr>Advantages of technology-based employee training programs</vt:lpstr>
      <vt:lpstr>Advantages of technology-based employee training programs</vt:lpstr>
      <vt:lpstr>Advantages of technology-based employers training programs</vt:lpstr>
      <vt:lpstr>Advantages of technology-based employers training programs</vt:lpstr>
      <vt:lpstr>In 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Technology on Learning and Development</dc:title>
  <dc:creator>ivelina georgieva</dc:creator>
  <cp:lastModifiedBy>Ivelina Georgieva-Draganova (2235428)</cp:lastModifiedBy>
  <cp:revision>5</cp:revision>
  <dcterms:modified xsi:type="dcterms:W3CDTF">2024-04-05T19:13:18Z</dcterms:modified>
</cp:coreProperties>
</file>