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10"/>
  </p:normalViewPr>
  <p:slideViewPr>
    <p:cSldViewPr snapToGrid="0" snapToObjects="1">
      <p:cViewPr varScale="1">
        <p:scale>
          <a:sx n="56" d="100"/>
          <a:sy n="56" d="100"/>
        </p:scale>
        <p:origin x="42" y="4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748865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4213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6035040" y="-1097280"/>
            <a:ext cx="4754880" cy="4754880"/>
          </a:xfrm>
          <a:prstGeom prst="ellipse">
            <a:avLst/>
          </a:prstGeom>
          <a:solidFill>
            <a:srgbClr val="1D2F57"/>
          </a:solidFill>
          <a:ln w="12700">
            <a:solidFill>
              <a:srgbClr val="1D2F57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6858000" y="2377440"/>
            <a:ext cx="3291840" cy="3291840"/>
          </a:xfrm>
          <a:prstGeom prst="ellipse">
            <a:avLst/>
          </a:prstGeom>
          <a:solidFill>
            <a:srgbClr val="FCA311">
              <a:alpha val="20000"/>
            </a:srgbClr>
          </a:solidFill>
          <a:ln w="12700">
            <a:solidFill>
              <a:srgbClr val="FCA311">
                <a:alpha val="20000"/>
              </a:srgbClr>
            </a:solidFill>
            <a:prstDash val="solid"/>
          </a:ln>
        </p:spPr>
      </p:sp>
      <p:sp>
        <p:nvSpPr>
          <p:cNvPr id="4" name="Text 2"/>
          <p:cNvSpPr txBox="1"/>
          <p:nvPr/>
        </p:nvSpPr>
        <p:spPr>
          <a:xfrm>
            <a:off x="548640" y="1097280"/>
            <a:ext cx="640080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3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Case Study: Theo (2024 Derby and Derbyshire CSPR)</a:t>
            </a:r>
            <a:endParaRPr lang="en-US" sz="3800" dirty="0"/>
          </a:p>
        </p:txBody>
      </p:sp>
      <p:sp>
        <p:nvSpPr>
          <p:cNvPr id="5" name="Text 3"/>
          <p:cNvSpPr txBox="1"/>
          <p:nvPr/>
        </p:nvSpPr>
        <p:spPr>
          <a:xfrm>
            <a:off x="548640" y="2743200"/>
            <a:ext cx="5486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CA3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Role: Police Officer</a:t>
            </a:r>
            <a:endParaRPr lang="en-US" sz="2200" dirty="0"/>
          </a:p>
        </p:txBody>
      </p:sp>
      <p:sp>
        <p:nvSpPr>
          <p:cNvPr id="6" name="Text 4"/>
          <p:cNvSpPr txBox="1"/>
          <p:nvPr/>
        </p:nvSpPr>
        <p:spPr>
          <a:xfrm>
            <a:off x="548640" y="3474720"/>
            <a:ext cx="576072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Police Officer's Role in Safeguarding Children: A Critical Analysis of Multi-Agency Working in the Case of Theo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411480"/>
            <a:ext cx="548640" cy="548640"/>
          </a:xfrm>
          <a:prstGeom prst="ellipse">
            <a:avLst/>
          </a:prstGeom>
          <a:solidFill>
            <a:srgbClr val="FCA311"/>
          </a:solidFill>
          <a:ln w="12700">
            <a:solidFill>
              <a:srgbClr val="FCA311"/>
            </a:solidFill>
            <a:prstDash val="solid"/>
          </a:ln>
        </p:spPr>
      </p:sp>
      <p:sp>
        <p:nvSpPr>
          <p:cNvPr id="3" name="Text 1"/>
          <p:cNvSpPr txBox="1"/>
          <p:nvPr/>
        </p:nvSpPr>
        <p:spPr>
          <a:xfrm>
            <a:off x="457200" y="41148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421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600" dirty="0"/>
          </a:p>
        </p:txBody>
      </p:sp>
      <p:sp>
        <p:nvSpPr>
          <p:cNvPr id="4" name="Text 2"/>
          <p:cNvSpPr txBox="1"/>
          <p:nvPr/>
        </p:nvSpPr>
        <p:spPr>
          <a:xfrm>
            <a:off x="1188720" y="320040"/>
            <a:ext cx="74980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4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Police Officer's Role in Safeguarding Children</a:t>
            </a:r>
            <a:endParaRPr lang="en-US" sz="2400" dirty="0"/>
          </a:p>
        </p:txBody>
      </p:sp>
      <p:sp>
        <p:nvSpPr>
          <p:cNvPr id="5" name="Shape 3"/>
          <p:cNvSpPr/>
          <p:nvPr/>
        </p:nvSpPr>
        <p:spPr>
          <a:xfrm>
            <a:off x="457200" y="1234440"/>
            <a:ext cx="8229600" cy="3520440"/>
          </a:xfrm>
          <a:prstGeom prst="roundRect">
            <a:avLst>
              <a:gd name="adj" fmla="val 3117"/>
            </a:avLst>
          </a:prstGeom>
          <a:solidFill>
            <a:srgbClr val="EEF1F6"/>
          </a:solidFill>
          <a:ln w="12700">
            <a:solidFill>
              <a:srgbClr val="EEF1F6"/>
            </a:solidFill>
            <a:prstDash val="solid"/>
          </a:ln>
        </p:spPr>
      </p:sp>
      <p:sp>
        <p:nvSpPr>
          <p:cNvPr id="6" name="Text 4"/>
          <p:cNvSpPr txBox="1"/>
          <p:nvPr/>
        </p:nvSpPr>
        <p:spPr>
          <a:xfrm>
            <a:off x="731520" y="1371600"/>
            <a:ext cx="5048178" cy="3246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Police are considered safeguarding partners which are working under the Safeguard Children 2023</a:t>
            </a:r>
            <a:endParaRPr lang="en-US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According to Section 47 Children Act 1989, it the duty to investigate together with local authorities (Redmond et al., 2023).</a:t>
            </a:r>
            <a:endParaRPr lang="en-US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There also some responsibilities such as, evidence gathering, strategy discussions, child protection conferences, Section 47 enquiries</a:t>
            </a:r>
            <a:endParaRPr lang="en-US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Emergency powers: immediate protection, entry to premises, police protection (s.46)</a:t>
            </a:r>
            <a:endParaRPr lang="en-US" dirty="0"/>
          </a:p>
        </p:txBody>
      </p:sp>
      <p:pic>
        <p:nvPicPr>
          <p:cNvPr id="7" name="Picture 6" descr="Police officer giving high five child Vectors - Download Free High-Quality  Vectors | Magnific (formerly Freepik)">
            <a:extLst>
              <a:ext uri="{FF2B5EF4-FFF2-40B4-BE49-F238E27FC236}">
                <a16:creationId xmlns:a16="http://schemas.microsoft.com/office/drawing/2014/main" id="{C86340AC-6726-7995-AF0E-E137618C7A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9299" y="1590710"/>
            <a:ext cx="2807899" cy="2807899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411480"/>
            <a:ext cx="548640" cy="548640"/>
          </a:xfrm>
          <a:prstGeom prst="ellipse">
            <a:avLst/>
          </a:prstGeom>
          <a:solidFill>
            <a:srgbClr val="FCA311"/>
          </a:solidFill>
          <a:ln w="12700">
            <a:solidFill>
              <a:srgbClr val="FCA311"/>
            </a:solidFill>
            <a:prstDash val="solid"/>
          </a:ln>
        </p:spPr>
      </p:sp>
      <p:sp>
        <p:nvSpPr>
          <p:cNvPr id="3" name="Text 1"/>
          <p:cNvSpPr txBox="1"/>
          <p:nvPr/>
        </p:nvSpPr>
        <p:spPr>
          <a:xfrm>
            <a:off x="457200" y="41148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421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600" dirty="0"/>
          </a:p>
        </p:txBody>
      </p:sp>
      <p:sp>
        <p:nvSpPr>
          <p:cNvPr id="4" name="Text 2"/>
          <p:cNvSpPr txBox="1"/>
          <p:nvPr/>
        </p:nvSpPr>
        <p:spPr>
          <a:xfrm>
            <a:off x="1188720" y="320040"/>
            <a:ext cx="74980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4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Case of Theo — What Police Knew</a:t>
            </a:r>
            <a:endParaRPr lang="en-US" sz="2400" dirty="0"/>
          </a:p>
        </p:txBody>
      </p:sp>
      <p:sp>
        <p:nvSpPr>
          <p:cNvPr id="5" name="Shape 3"/>
          <p:cNvSpPr/>
          <p:nvPr/>
        </p:nvSpPr>
        <p:spPr>
          <a:xfrm>
            <a:off x="457200" y="1234440"/>
            <a:ext cx="8229600" cy="3520440"/>
          </a:xfrm>
          <a:prstGeom prst="roundRect">
            <a:avLst>
              <a:gd name="adj" fmla="val 3117"/>
            </a:avLst>
          </a:prstGeom>
          <a:solidFill>
            <a:srgbClr val="EEF1F6"/>
          </a:solidFill>
          <a:ln w="12700">
            <a:solidFill>
              <a:srgbClr val="EEF1F6"/>
            </a:solidFill>
            <a:prstDash val="solid"/>
          </a:ln>
        </p:spPr>
      </p:sp>
      <p:sp>
        <p:nvSpPr>
          <p:cNvPr id="6" name="Text 4"/>
          <p:cNvSpPr txBox="1"/>
          <p:nvPr/>
        </p:nvSpPr>
        <p:spPr>
          <a:xfrm>
            <a:off x="731520" y="1371600"/>
            <a:ext cx="4858397" cy="3246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Theo was found dead when he was 10 months old due to abusive injuries</a:t>
            </a:r>
            <a:endParaRPr lang="en-US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Both of the parents had complex histories which was known by the family before the birth of Ruby</a:t>
            </a:r>
            <a:endParaRPr lang="en-US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There father Mr. Walker had mental health problem, abusive childhood and a long history of domestic abuse (Millar et al., 2022).</a:t>
            </a:r>
            <a:endParaRPr lang="en-US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There family home was visited by PD and they found blood on Theo's bedding, strong cannabis smell, unsanitary conditions</a:t>
            </a:r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BCFA7E9-3723-C2E8-F821-5FA9F1CA5A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9811" y="1108710"/>
            <a:ext cx="2266989" cy="37719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411480"/>
            <a:ext cx="548640" cy="548640"/>
          </a:xfrm>
          <a:prstGeom prst="ellipse">
            <a:avLst/>
          </a:prstGeom>
          <a:solidFill>
            <a:srgbClr val="FCA311"/>
          </a:solidFill>
          <a:ln w="12700">
            <a:solidFill>
              <a:srgbClr val="FCA311"/>
            </a:solidFill>
            <a:prstDash val="solid"/>
          </a:ln>
        </p:spPr>
      </p:sp>
      <p:sp>
        <p:nvSpPr>
          <p:cNvPr id="3" name="Text 1"/>
          <p:cNvSpPr txBox="1"/>
          <p:nvPr/>
        </p:nvSpPr>
        <p:spPr>
          <a:xfrm>
            <a:off x="457200" y="41148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421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600" dirty="0"/>
          </a:p>
        </p:txBody>
      </p:sp>
      <p:sp>
        <p:nvSpPr>
          <p:cNvPr id="4" name="Text 2"/>
          <p:cNvSpPr txBox="1"/>
          <p:nvPr/>
        </p:nvSpPr>
        <p:spPr>
          <a:xfrm>
            <a:off x="1188720" y="320040"/>
            <a:ext cx="74980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4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Police Failures in the Theo Case — The Critical Incident</a:t>
            </a:r>
            <a:endParaRPr lang="en-US" sz="2400" dirty="0"/>
          </a:p>
        </p:txBody>
      </p:sp>
      <p:sp>
        <p:nvSpPr>
          <p:cNvPr id="5" name="Shape 3"/>
          <p:cNvSpPr/>
          <p:nvPr/>
        </p:nvSpPr>
        <p:spPr>
          <a:xfrm>
            <a:off x="457200" y="1234440"/>
            <a:ext cx="8229600" cy="3520440"/>
          </a:xfrm>
          <a:prstGeom prst="roundRect">
            <a:avLst>
              <a:gd name="adj" fmla="val 3117"/>
            </a:avLst>
          </a:prstGeom>
          <a:solidFill>
            <a:srgbClr val="EEF1F6"/>
          </a:solidFill>
          <a:ln w="12700">
            <a:solidFill>
              <a:srgbClr val="EEF1F6"/>
            </a:solidFill>
            <a:prstDash val="solid"/>
          </a:ln>
        </p:spPr>
      </p:sp>
      <p:sp>
        <p:nvSpPr>
          <p:cNvPr id="6" name="Text 4"/>
          <p:cNvSpPr txBox="1"/>
          <p:nvPr/>
        </p:nvSpPr>
        <p:spPr>
          <a:xfrm>
            <a:off x="731520" y="1371600"/>
            <a:ext cx="4737627" cy="3246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Police called to family home for drug debt enforcement, Ms. Taylor called 999</a:t>
            </a:r>
            <a:endParaRPr lang="en-US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Ms. Taylor told officers children were in the house but officers did not check their welfare</a:t>
            </a:r>
            <a:endParaRPr lang="en-US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Intelligence submitted but no child details recorded but children's social care not informed (Metić, 2025)</a:t>
            </a:r>
            <a:endParaRPr lang="en-US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There was a "flag" on the address indicating children subject to child protection plans</a:t>
            </a:r>
            <a:endParaRPr lang="en-US" dirty="0"/>
          </a:p>
        </p:txBody>
      </p:sp>
      <p:pic>
        <p:nvPicPr>
          <p:cNvPr id="7" name="Picture 6" descr="Police failure to investigate properly in the UK - Can I make a claim? |  HNK Solicitors">
            <a:extLst>
              <a:ext uri="{FF2B5EF4-FFF2-40B4-BE49-F238E27FC236}">
                <a16:creationId xmlns:a16="http://schemas.microsoft.com/office/drawing/2014/main" id="{E091DC64-CC7C-9B8D-6325-344A5A5B33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42595" y="1708029"/>
            <a:ext cx="3344205" cy="2566359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411480"/>
            <a:ext cx="548640" cy="548640"/>
          </a:xfrm>
          <a:prstGeom prst="ellipse">
            <a:avLst/>
          </a:prstGeom>
          <a:solidFill>
            <a:srgbClr val="FCA311"/>
          </a:solidFill>
          <a:ln w="12700">
            <a:solidFill>
              <a:srgbClr val="FCA311"/>
            </a:solidFill>
            <a:prstDash val="solid"/>
          </a:ln>
        </p:spPr>
      </p:sp>
      <p:sp>
        <p:nvSpPr>
          <p:cNvPr id="3" name="Text 1"/>
          <p:cNvSpPr txBox="1"/>
          <p:nvPr/>
        </p:nvSpPr>
        <p:spPr>
          <a:xfrm>
            <a:off x="457200" y="41148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421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600" dirty="0"/>
          </a:p>
        </p:txBody>
      </p:sp>
      <p:sp>
        <p:nvSpPr>
          <p:cNvPr id="4" name="Text 2"/>
          <p:cNvSpPr txBox="1"/>
          <p:nvPr/>
        </p:nvSpPr>
        <p:spPr>
          <a:xfrm>
            <a:off x="1188720" y="320040"/>
            <a:ext cx="74980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4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Police Failure — Information Sharing and Communication</a:t>
            </a:r>
            <a:endParaRPr lang="en-US" sz="2400" dirty="0"/>
          </a:p>
        </p:txBody>
      </p:sp>
      <p:sp>
        <p:nvSpPr>
          <p:cNvPr id="5" name="Shape 3"/>
          <p:cNvSpPr/>
          <p:nvPr/>
        </p:nvSpPr>
        <p:spPr>
          <a:xfrm>
            <a:off x="457200" y="1234440"/>
            <a:ext cx="8229600" cy="3520440"/>
          </a:xfrm>
          <a:prstGeom prst="roundRect">
            <a:avLst>
              <a:gd name="adj" fmla="val 3117"/>
            </a:avLst>
          </a:prstGeom>
          <a:solidFill>
            <a:srgbClr val="EEF1F6"/>
          </a:solidFill>
          <a:ln w="12700">
            <a:solidFill>
              <a:srgbClr val="EEF1F6"/>
            </a:solidFill>
            <a:prstDash val="solid"/>
          </a:ln>
        </p:spPr>
      </p:sp>
      <p:sp>
        <p:nvSpPr>
          <p:cNvPr id="6" name="Text 4"/>
          <p:cNvSpPr txBox="1"/>
          <p:nvPr/>
        </p:nvSpPr>
        <p:spPr>
          <a:xfrm>
            <a:off x="731521" y="1371600"/>
            <a:ext cx="4927408" cy="3246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6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Police intelligence "flags" exist but are not always accessed by attending officer</a:t>
            </a:r>
            <a:endParaRPr lang="en-US" sz="16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6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Urgency is to get an officer to the scene bur child protection checks overlooked</a:t>
            </a:r>
            <a:endParaRPr lang="en-US" sz="16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6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system to ensure child protection alerts reach responding officers</a:t>
            </a:r>
            <a:endParaRPr lang="en-US" sz="16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6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Police recognised gap such as specialist vulnerability detective sergeant under consideration (Beckley et al., 2023)</a:t>
            </a:r>
            <a:endParaRPr lang="en-US" sz="16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6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Children's social care not notified of the drug debt incident which is a critical missed opportunity</a:t>
            </a:r>
            <a:endParaRPr lang="en-US" sz="1600" dirty="0"/>
          </a:p>
        </p:txBody>
      </p:sp>
      <p:pic>
        <p:nvPicPr>
          <p:cNvPr id="7" name="Picture 6" descr="Despite advance intelligence, police struggle to prevent violence amid  hesitation | The Business Standard">
            <a:extLst>
              <a:ext uri="{FF2B5EF4-FFF2-40B4-BE49-F238E27FC236}">
                <a16:creationId xmlns:a16="http://schemas.microsoft.com/office/drawing/2014/main" id="{D109B6ED-6E9A-FFB4-EDD9-7FF021BCFF4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7594"/>
          <a:stretch>
            <a:fillRect/>
          </a:stretch>
        </p:blipFill>
        <p:spPr>
          <a:xfrm>
            <a:off x="5520908" y="1896447"/>
            <a:ext cx="3302192" cy="2012613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411480"/>
            <a:ext cx="548640" cy="548640"/>
          </a:xfrm>
          <a:prstGeom prst="ellipse">
            <a:avLst/>
          </a:prstGeom>
          <a:solidFill>
            <a:srgbClr val="FCA311"/>
          </a:solidFill>
          <a:ln w="12700">
            <a:solidFill>
              <a:srgbClr val="FCA311"/>
            </a:solidFill>
            <a:prstDash val="solid"/>
          </a:ln>
        </p:spPr>
      </p:sp>
      <p:sp>
        <p:nvSpPr>
          <p:cNvPr id="3" name="Text 1"/>
          <p:cNvSpPr txBox="1"/>
          <p:nvPr/>
        </p:nvSpPr>
        <p:spPr>
          <a:xfrm>
            <a:off x="457200" y="41148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421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1600" dirty="0"/>
          </a:p>
        </p:txBody>
      </p:sp>
      <p:sp>
        <p:nvSpPr>
          <p:cNvPr id="4" name="Text 2"/>
          <p:cNvSpPr txBox="1"/>
          <p:nvPr/>
        </p:nvSpPr>
        <p:spPr>
          <a:xfrm>
            <a:off x="1188720" y="320040"/>
            <a:ext cx="74980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4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Partnership Working — The Police Contribution</a:t>
            </a:r>
            <a:endParaRPr lang="en-US" sz="2400" dirty="0"/>
          </a:p>
        </p:txBody>
      </p:sp>
      <p:sp>
        <p:nvSpPr>
          <p:cNvPr id="5" name="Shape 3"/>
          <p:cNvSpPr/>
          <p:nvPr/>
        </p:nvSpPr>
        <p:spPr>
          <a:xfrm>
            <a:off x="457200" y="1234440"/>
            <a:ext cx="8229600" cy="3520440"/>
          </a:xfrm>
          <a:prstGeom prst="roundRect">
            <a:avLst>
              <a:gd name="adj" fmla="val 3117"/>
            </a:avLst>
          </a:prstGeom>
          <a:solidFill>
            <a:srgbClr val="EEF1F6"/>
          </a:solidFill>
          <a:ln w="12700">
            <a:solidFill>
              <a:srgbClr val="EEF1F6"/>
            </a:solidFill>
            <a:prstDash val="solid"/>
          </a:ln>
        </p:spPr>
      </p:sp>
      <p:sp>
        <p:nvSpPr>
          <p:cNvPr id="6" name="Text 4"/>
          <p:cNvSpPr txBox="1"/>
          <p:nvPr/>
        </p:nvSpPr>
        <p:spPr>
          <a:xfrm>
            <a:off x="731520" y="1371600"/>
            <a:ext cx="5030925" cy="3246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Police participate in strategy discussions like sharing information and deciding action</a:t>
            </a:r>
            <a:endParaRPr lang="en-US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Comprehensive research required before child protection conferences</a:t>
            </a:r>
            <a:endParaRPr lang="en-US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Police must challenge other professionals when they disagree with safeguarding decisions</a:t>
            </a:r>
            <a:endParaRPr lang="en-US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Disagreements must be formally recorded and escalated through appropriate channels</a:t>
            </a:r>
            <a:endParaRPr lang="en-US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Information sharing is a legal duty not discretionary</a:t>
            </a:r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D07A355-E8AC-2CCB-6544-E9D9BDD24D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43318" y="1613355"/>
            <a:ext cx="2762609" cy="2762609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411480"/>
            <a:ext cx="548640" cy="548640"/>
          </a:xfrm>
          <a:prstGeom prst="ellipse">
            <a:avLst/>
          </a:prstGeom>
          <a:solidFill>
            <a:srgbClr val="FCA311"/>
          </a:solidFill>
          <a:ln w="12700">
            <a:solidFill>
              <a:srgbClr val="FCA311"/>
            </a:solidFill>
            <a:prstDash val="solid"/>
          </a:ln>
        </p:spPr>
      </p:sp>
      <p:sp>
        <p:nvSpPr>
          <p:cNvPr id="3" name="Text 1"/>
          <p:cNvSpPr txBox="1"/>
          <p:nvPr/>
        </p:nvSpPr>
        <p:spPr>
          <a:xfrm>
            <a:off x="457200" y="41148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421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1600" dirty="0"/>
          </a:p>
        </p:txBody>
      </p:sp>
      <p:sp>
        <p:nvSpPr>
          <p:cNvPr id="4" name="Text 2"/>
          <p:cNvSpPr txBox="1"/>
          <p:nvPr/>
        </p:nvSpPr>
        <p:spPr>
          <a:xfrm>
            <a:off x="1188720" y="320040"/>
            <a:ext cx="74980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4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Impact of Domestic Abuse (A Police Perspective)</a:t>
            </a:r>
            <a:endParaRPr lang="en-US" sz="2400" dirty="0"/>
          </a:p>
        </p:txBody>
      </p:sp>
      <p:sp>
        <p:nvSpPr>
          <p:cNvPr id="5" name="Shape 3"/>
          <p:cNvSpPr/>
          <p:nvPr/>
        </p:nvSpPr>
        <p:spPr>
          <a:xfrm>
            <a:off x="457200" y="1234440"/>
            <a:ext cx="8229600" cy="3520440"/>
          </a:xfrm>
          <a:prstGeom prst="roundRect">
            <a:avLst>
              <a:gd name="adj" fmla="val 3117"/>
            </a:avLst>
          </a:prstGeom>
          <a:solidFill>
            <a:srgbClr val="EEF1F6"/>
          </a:solidFill>
          <a:ln w="12700">
            <a:solidFill>
              <a:srgbClr val="EEF1F6"/>
            </a:solidFill>
            <a:prstDash val="solid"/>
          </a:ln>
        </p:spPr>
      </p:sp>
      <p:sp>
        <p:nvSpPr>
          <p:cNvPr id="6" name="Text 4"/>
          <p:cNvSpPr txBox="1"/>
          <p:nvPr/>
        </p:nvSpPr>
        <p:spPr>
          <a:xfrm>
            <a:off x="731520" y="1371600"/>
            <a:ext cx="4754880" cy="3246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Mr. Walker evaluated as medium risk of solemn damage to children and intimate partners</a:t>
            </a:r>
            <a:endParaRPr lang="en-US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Two police summons for domestic violence once Ruby lived with parents</a:t>
            </a:r>
            <a:endParaRPr lang="en-US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Neighbours described Ms. Taylor was "terrified" of Mr. Walker</a:t>
            </a:r>
            <a:endParaRPr lang="en-US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Domestic abuse did not form fragment of parenting capacity valuations</a:t>
            </a:r>
            <a:endParaRPr lang="en-US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Operation Encompass: Police responsibility to inform schools of domestic abuse incidents</a:t>
            </a:r>
            <a:endParaRPr lang="en-US" dirty="0"/>
          </a:p>
        </p:txBody>
      </p:sp>
      <p:pic>
        <p:nvPicPr>
          <p:cNvPr id="7" name="Picture 6" descr="SMG–SMPA Announce Reinforced Measures for Responding to Child Abuse - Seoul">
            <a:extLst>
              <a:ext uri="{FF2B5EF4-FFF2-40B4-BE49-F238E27FC236}">
                <a16:creationId xmlns:a16="http://schemas.microsoft.com/office/drawing/2014/main" id="{FC25E391-BEF3-405D-05AB-DCB850FFA10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793" r="18680"/>
          <a:stretch>
            <a:fillRect/>
          </a:stretch>
        </p:blipFill>
        <p:spPr>
          <a:xfrm>
            <a:off x="5576977" y="1371600"/>
            <a:ext cx="3019245" cy="3168455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411480"/>
            <a:ext cx="548640" cy="548640"/>
          </a:xfrm>
          <a:prstGeom prst="ellipse">
            <a:avLst/>
          </a:prstGeom>
          <a:solidFill>
            <a:srgbClr val="FCA311"/>
          </a:solidFill>
          <a:ln w="12700">
            <a:solidFill>
              <a:srgbClr val="FCA311"/>
            </a:solidFill>
            <a:prstDash val="solid"/>
          </a:ln>
        </p:spPr>
      </p:sp>
      <p:sp>
        <p:nvSpPr>
          <p:cNvPr id="3" name="Text 1"/>
          <p:cNvSpPr txBox="1"/>
          <p:nvPr/>
        </p:nvSpPr>
        <p:spPr>
          <a:xfrm>
            <a:off x="457200" y="41148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421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1600" dirty="0"/>
          </a:p>
        </p:txBody>
      </p:sp>
      <p:sp>
        <p:nvSpPr>
          <p:cNvPr id="4" name="Text 2"/>
          <p:cNvSpPr txBox="1"/>
          <p:nvPr/>
        </p:nvSpPr>
        <p:spPr>
          <a:xfrm>
            <a:off x="1188720" y="320040"/>
            <a:ext cx="74980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4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Critical Analysis (Where Police Practice Failed)</a:t>
            </a:r>
            <a:endParaRPr lang="en-US" sz="2400" dirty="0"/>
          </a:p>
        </p:txBody>
      </p:sp>
      <p:sp>
        <p:nvSpPr>
          <p:cNvPr id="5" name="Shape 3"/>
          <p:cNvSpPr/>
          <p:nvPr/>
        </p:nvSpPr>
        <p:spPr>
          <a:xfrm>
            <a:off x="457200" y="1234440"/>
            <a:ext cx="8229600" cy="3520440"/>
          </a:xfrm>
          <a:prstGeom prst="roundRect">
            <a:avLst>
              <a:gd name="adj" fmla="val 3117"/>
            </a:avLst>
          </a:prstGeom>
          <a:solidFill>
            <a:srgbClr val="EEF1F6"/>
          </a:solidFill>
          <a:ln w="12700">
            <a:solidFill>
              <a:srgbClr val="EEF1F6"/>
            </a:solidFill>
            <a:prstDash val="solid"/>
          </a:ln>
        </p:spPr>
      </p:sp>
      <p:sp>
        <p:nvSpPr>
          <p:cNvPr id="6" name="Text 4"/>
          <p:cNvSpPr txBox="1"/>
          <p:nvPr/>
        </p:nvSpPr>
        <p:spPr>
          <a:xfrm>
            <a:off x="731519" y="1371600"/>
            <a:ext cx="6945989" cy="3246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Failure of professional inquisitiveness: Officers embraced account of Miss Taylor deprived of checking children</a:t>
            </a:r>
            <a:endParaRPr lang="en-US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Failure of data sharing: Intelligence not passed to social care of children (Gorin et al., 2024)</a:t>
            </a:r>
            <a:endParaRPr lang="en-US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Failure of partnership: Police were not included in transition planning</a:t>
            </a:r>
            <a:endParaRPr lang="en-US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Failure of escalation: No challenge to verdict to return children home</a:t>
            </a:r>
            <a:endParaRPr lang="en-US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These failures were schematic, not inaccessible to one incident or one officer</a:t>
            </a:r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411480"/>
            <a:ext cx="548640" cy="548640"/>
          </a:xfrm>
          <a:prstGeom prst="ellipse">
            <a:avLst/>
          </a:prstGeom>
          <a:solidFill>
            <a:srgbClr val="FCA311"/>
          </a:solidFill>
          <a:ln w="12700">
            <a:solidFill>
              <a:srgbClr val="FCA311"/>
            </a:solidFill>
            <a:prstDash val="solid"/>
          </a:ln>
        </p:spPr>
      </p:sp>
      <p:sp>
        <p:nvSpPr>
          <p:cNvPr id="3" name="Text 1"/>
          <p:cNvSpPr txBox="1"/>
          <p:nvPr/>
        </p:nvSpPr>
        <p:spPr>
          <a:xfrm>
            <a:off x="457200" y="41148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421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</a:t>
            </a:r>
            <a:endParaRPr lang="en-US" sz="1600" dirty="0"/>
          </a:p>
        </p:txBody>
      </p:sp>
      <p:sp>
        <p:nvSpPr>
          <p:cNvPr id="4" name="Text 2"/>
          <p:cNvSpPr txBox="1"/>
          <p:nvPr/>
        </p:nvSpPr>
        <p:spPr>
          <a:xfrm>
            <a:off x="1188720" y="320040"/>
            <a:ext cx="74980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4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Critical Analysis (Cumulative Effect of Decisions)</a:t>
            </a:r>
            <a:endParaRPr lang="en-US" sz="2400" dirty="0"/>
          </a:p>
        </p:txBody>
      </p:sp>
      <p:sp>
        <p:nvSpPr>
          <p:cNvPr id="5" name="Shape 3"/>
          <p:cNvSpPr/>
          <p:nvPr/>
        </p:nvSpPr>
        <p:spPr>
          <a:xfrm>
            <a:off x="457200" y="1234440"/>
            <a:ext cx="8229600" cy="3520440"/>
          </a:xfrm>
          <a:prstGeom prst="roundRect">
            <a:avLst>
              <a:gd name="adj" fmla="val 3117"/>
            </a:avLst>
          </a:prstGeom>
          <a:solidFill>
            <a:srgbClr val="EEF1F6"/>
          </a:solidFill>
          <a:ln w="12700">
            <a:solidFill>
              <a:srgbClr val="EEF1F6"/>
            </a:solidFill>
            <a:prstDash val="solid"/>
          </a:ln>
        </p:spPr>
      </p:sp>
      <p:sp>
        <p:nvSpPr>
          <p:cNvPr id="6" name="Text 4"/>
          <p:cNvSpPr txBox="1"/>
          <p:nvPr/>
        </p:nvSpPr>
        <p:spPr>
          <a:xfrm>
            <a:off x="731520" y="1371600"/>
            <a:ext cx="4841144" cy="3246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7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Care proceedings are active already</a:t>
            </a:r>
            <a:endParaRPr lang="en-US" sz="17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7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Theo was ‘one of the most secured children’</a:t>
            </a:r>
            <a:endParaRPr lang="en-US" sz="17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7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Children protection plans finished once children became subjects of temporary supervision orders (Edwards et al., 2023)</a:t>
            </a:r>
            <a:endParaRPr lang="en-US" sz="17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7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‘Step-down’ decreased multi-agency focus where partners detached from ‘court work’</a:t>
            </a:r>
            <a:endParaRPr lang="en-US" sz="17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7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Social work visits decreased</a:t>
            </a:r>
            <a:endParaRPr lang="en-US" sz="17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7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Six visits must have happened; just four attempted</a:t>
            </a:r>
            <a:endParaRPr lang="en-US" sz="17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7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 visitors did not perceive Theo for over a month prior his death</a:t>
            </a:r>
            <a:endParaRPr lang="en-US" sz="1700" dirty="0"/>
          </a:p>
        </p:txBody>
      </p:sp>
      <p:pic>
        <p:nvPicPr>
          <p:cNvPr id="7" name="Picture 6" descr="Police Officer Returns Lost Child Parents Stock Vector (Royalty Free)  1686949624 | Shutterstock">
            <a:extLst>
              <a:ext uri="{FF2B5EF4-FFF2-40B4-BE49-F238E27FC236}">
                <a16:creationId xmlns:a16="http://schemas.microsoft.com/office/drawing/2014/main" id="{99960A52-4E4D-01D7-282F-E720F8B9646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7951"/>
          <a:stretch>
            <a:fillRect/>
          </a:stretch>
        </p:blipFill>
        <p:spPr>
          <a:xfrm>
            <a:off x="5572664" y="2057974"/>
            <a:ext cx="3114136" cy="1991624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411480"/>
            <a:ext cx="548640" cy="548640"/>
          </a:xfrm>
          <a:prstGeom prst="ellipse">
            <a:avLst/>
          </a:prstGeom>
          <a:solidFill>
            <a:srgbClr val="FCA311"/>
          </a:solidFill>
          <a:ln w="12700">
            <a:solidFill>
              <a:srgbClr val="FCA311"/>
            </a:solidFill>
            <a:prstDash val="solid"/>
          </a:ln>
        </p:spPr>
      </p:sp>
      <p:sp>
        <p:nvSpPr>
          <p:cNvPr id="3" name="Text 1"/>
          <p:cNvSpPr txBox="1"/>
          <p:nvPr/>
        </p:nvSpPr>
        <p:spPr>
          <a:xfrm>
            <a:off x="457200" y="41148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421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1600" dirty="0"/>
          </a:p>
        </p:txBody>
      </p:sp>
      <p:sp>
        <p:nvSpPr>
          <p:cNvPr id="4" name="Text 2"/>
          <p:cNvSpPr txBox="1"/>
          <p:nvPr/>
        </p:nvSpPr>
        <p:spPr>
          <a:xfrm>
            <a:off x="1188720" y="320040"/>
            <a:ext cx="74980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4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Perinatal Period (A Critical Window for Police)</a:t>
            </a:r>
            <a:endParaRPr lang="en-US" sz="2400" dirty="0"/>
          </a:p>
        </p:txBody>
      </p:sp>
      <p:sp>
        <p:nvSpPr>
          <p:cNvPr id="5" name="Shape 3"/>
          <p:cNvSpPr/>
          <p:nvPr/>
        </p:nvSpPr>
        <p:spPr>
          <a:xfrm>
            <a:off x="457200" y="1234440"/>
            <a:ext cx="8229600" cy="3520440"/>
          </a:xfrm>
          <a:prstGeom prst="roundRect">
            <a:avLst>
              <a:gd name="adj" fmla="val 3117"/>
            </a:avLst>
          </a:prstGeom>
          <a:solidFill>
            <a:srgbClr val="EEF1F6"/>
          </a:solidFill>
          <a:ln w="12700">
            <a:solidFill>
              <a:srgbClr val="EEF1F6"/>
            </a:solidFill>
            <a:prstDash val="solid"/>
          </a:ln>
        </p:spPr>
      </p:sp>
      <p:sp>
        <p:nvSpPr>
          <p:cNvPr id="6" name="Text 4"/>
          <p:cNvSpPr txBox="1"/>
          <p:nvPr/>
        </p:nvSpPr>
        <p:spPr>
          <a:xfrm>
            <a:off x="731520" y="1371600"/>
            <a:ext cx="4993831" cy="3246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6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Pregnancy of Miss Taylor with Theo was ‘concealed’ found at advanced phase</a:t>
            </a:r>
            <a:endParaRPr lang="en-US" sz="16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6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Concealed pregnancy is an identified safeguarding danger connected to poor consequences</a:t>
            </a:r>
            <a:endParaRPr lang="en-US" sz="16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6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pre-proceedings plan developed prior birth of Theo</a:t>
            </a:r>
            <a:endParaRPr lang="en-US" sz="16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6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Child protection conference held about three months subsequently confirmation of pregnancy (Purcell et al., 2026)</a:t>
            </a:r>
            <a:endParaRPr lang="en-US" sz="16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6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Police intelligence on family must notify antenatal defending planning</a:t>
            </a:r>
            <a:endParaRPr lang="en-US" sz="1600" dirty="0"/>
          </a:p>
        </p:txBody>
      </p:sp>
      <p:pic>
        <p:nvPicPr>
          <p:cNvPr id="7" name="Picture 6" descr="Perinatal Mental Health: Signs, Conditions &amp; Treatment Options">
            <a:extLst>
              <a:ext uri="{FF2B5EF4-FFF2-40B4-BE49-F238E27FC236}">
                <a16:creationId xmlns:a16="http://schemas.microsoft.com/office/drawing/2014/main" id="{5FA090EA-ED4F-60E0-F4AD-6CEF14FACB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77110" y="1759788"/>
            <a:ext cx="2857931" cy="2857931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411480"/>
            <a:ext cx="548640" cy="548640"/>
          </a:xfrm>
          <a:prstGeom prst="ellipse">
            <a:avLst/>
          </a:prstGeom>
          <a:solidFill>
            <a:srgbClr val="FCA311"/>
          </a:solidFill>
          <a:ln w="12700">
            <a:solidFill>
              <a:srgbClr val="FCA311"/>
            </a:solidFill>
            <a:prstDash val="solid"/>
          </a:ln>
        </p:spPr>
      </p:sp>
      <p:sp>
        <p:nvSpPr>
          <p:cNvPr id="3" name="Text 1"/>
          <p:cNvSpPr txBox="1"/>
          <p:nvPr/>
        </p:nvSpPr>
        <p:spPr>
          <a:xfrm>
            <a:off x="457200" y="41148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421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1600" dirty="0"/>
          </a:p>
        </p:txBody>
      </p:sp>
      <p:sp>
        <p:nvSpPr>
          <p:cNvPr id="4" name="Text 2"/>
          <p:cNvSpPr txBox="1"/>
          <p:nvPr/>
        </p:nvSpPr>
        <p:spPr>
          <a:xfrm>
            <a:off x="1188720" y="320040"/>
            <a:ext cx="74980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4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Misuse of Substance</a:t>
            </a:r>
            <a:endParaRPr lang="en-US" sz="2400" dirty="0"/>
          </a:p>
        </p:txBody>
      </p:sp>
      <p:sp>
        <p:nvSpPr>
          <p:cNvPr id="5" name="Shape 3"/>
          <p:cNvSpPr/>
          <p:nvPr/>
        </p:nvSpPr>
        <p:spPr>
          <a:xfrm>
            <a:off x="457200" y="1234440"/>
            <a:ext cx="8229600" cy="3520440"/>
          </a:xfrm>
          <a:prstGeom prst="roundRect">
            <a:avLst>
              <a:gd name="adj" fmla="val 3117"/>
            </a:avLst>
          </a:prstGeom>
          <a:solidFill>
            <a:srgbClr val="EEF1F6"/>
          </a:solidFill>
          <a:ln w="12700">
            <a:solidFill>
              <a:srgbClr val="EEF1F6"/>
            </a:solidFill>
            <a:prstDash val="solid"/>
          </a:ln>
        </p:spPr>
      </p:sp>
      <p:sp>
        <p:nvSpPr>
          <p:cNvPr id="6" name="Text 4"/>
          <p:cNvSpPr txBox="1"/>
          <p:nvPr/>
        </p:nvSpPr>
        <p:spPr>
          <a:xfrm>
            <a:off x="731520" y="1371600"/>
            <a:ext cx="5065431" cy="3246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 of Cannabis is identified as risk factor in child protection plan of Ruby</a:t>
            </a:r>
            <a:endParaRPr lang="en-US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Mr. Walker: Utilizing Cannabis since age nine; explained dependence for depression; regular user</a:t>
            </a:r>
            <a:endParaRPr lang="en-US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Probation practitioner suspected Mr. Walker was ‘playing down’ drug usage</a:t>
            </a:r>
            <a:endParaRPr lang="en-US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Substance misuse amenities were not requested to child safety planning (College of Policing, 2026)</a:t>
            </a:r>
            <a:endParaRPr lang="en-US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Police intelligence on activity related to drug must notify safeguarding valuations</a:t>
            </a:r>
            <a:endParaRPr lang="en-US" dirty="0"/>
          </a:p>
        </p:txBody>
      </p:sp>
      <p:pic>
        <p:nvPicPr>
          <p:cNvPr id="7" name="Picture 6" descr="Smoking Father Sad Child Flat Color Stock Vector (Royalty Free) 1899091009  | Shutterstock">
            <a:extLst>
              <a:ext uri="{FF2B5EF4-FFF2-40B4-BE49-F238E27FC236}">
                <a16:creationId xmlns:a16="http://schemas.microsoft.com/office/drawing/2014/main" id="{422F7693-1F83-7A81-4DD3-9C0729A8D1D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246" r="8010" b="17008"/>
          <a:stretch>
            <a:fillRect/>
          </a:stretch>
        </p:blipFill>
        <p:spPr>
          <a:xfrm>
            <a:off x="5770326" y="1513216"/>
            <a:ext cx="3190794" cy="2558452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411480"/>
            <a:ext cx="548640" cy="548640"/>
          </a:xfrm>
          <a:prstGeom prst="ellipse">
            <a:avLst/>
          </a:prstGeom>
          <a:solidFill>
            <a:srgbClr val="FCA311"/>
          </a:solidFill>
          <a:ln w="12700">
            <a:solidFill>
              <a:srgbClr val="FCA311"/>
            </a:solidFill>
            <a:prstDash val="solid"/>
          </a:ln>
        </p:spPr>
      </p:sp>
      <p:sp>
        <p:nvSpPr>
          <p:cNvPr id="3" name="Text 1"/>
          <p:cNvSpPr txBox="1"/>
          <p:nvPr/>
        </p:nvSpPr>
        <p:spPr>
          <a:xfrm>
            <a:off x="457200" y="41148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421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</a:t>
            </a:r>
            <a:endParaRPr lang="en-US" sz="1600" dirty="0"/>
          </a:p>
        </p:txBody>
      </p:sp>
      <p:sp>
        <p:nvSpPr>
          <p:cNvPr id="4" name="Text 2"/>
          <p:cNvSpPr txBox="1"/>
          <p:nvPr/>
        </p:nvSpPr>
        <p:spPr>
          <a:xfrm>
            <a:off x="1188720" y="320040"/>
            <a:ext cx="74980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4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Recommendations (What Police Services Should Alter)</a:t>
            </a:r>
            <a:endParaRPr lang="en-US" sz="2400" dirty="0"/>
          </a:p>
        </p:txBody>
      </p:sp>
      <p:sp>
        <p:nvSpPr>
          <p:cNvPr id="5" name="Shape 3"/>
          <p:cNvSpPr/>
          <p:nvPr/>
        </p:nvSpPr>
        <p:spPr>
          <a:xfrm>
            <a:off x="457200" y="1234440"/>
            <a:ext cx="8229600" cy="3520440"/>
          </a:xfrm>
          <a:prstGeom prst="roundRect">
            <a:avLst>
              <a:gd name="adj" fmla="val 3117"/>
            </a:avLst>
          </a:prstGeom>
          <a:solidFill>
            <a:srgbClr val="EEF1F6"/>
          </a:solidFill>
          <a:ln w="12700">
            <a:solidFill>
              <a:srgbClr val="EEF1F6"/>
            </a:solidFill>
            <a:prstDash val="solid"/>
          </a:ln>
        </p:spPr>
      </p:sp>
      <p:sp>
        <p:nvSpPr>
          <p:cNvPr id="6" name="Text 4"/>
          <p:cNvSpPr txBox="1"/>
          <p:nvPr/>
        </p:nvSpPr>
        <p:spPr>
          <a:xfrm>
            <a:off x="731520" y="1371600"/>
            <a:ext cx="7680960" cy="3246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9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Insert child protection flags into control room conventions, not only officer security checks</a:t>
            </a:r>
            <a:endParaRPr lang="en-US" sz="19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9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Obligatory safeguarding check by joining officers when children are recognized to remain present</a:t>
            </a:r>
            <a:endParaRPr lang="en-US" sz="19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9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Automatic appointment to social care of children for any police attendance at an address with a child safety plan</a:t>
            </a:r>
            <a:endParaRPr lang="en-US" sz="19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9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Specialist susceptibility roles in control rooms as under deliberation currently</a:t>
            </a:r>
            <a:endParaRPr lang="en-US" sz="19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9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Routine police contribution in all multi-agency meetings for high-risk cases</a:t>
            </a:r>
            <a:endParaRPr lang="en-US" sz="1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411480"/>
            <a:ext cx="548640" cy="548640"/>
          </a:xfrm>
          <a:prstGeom prst="ellipse">
            <a:avLst/>
          </a:prstGeom>
          <a:solidFill>
            <a:srgbClr val="FCA311"/>
          </a:solidFill>
          <a:ln w="12700">
            <a:solidFill>
              <a:srgbClr val="FCA311"/>
            </a:solidFill>
            <a:prstDash val="solid"/>
          </a:ln>
        </p:spPr>
      </p:sp>
      <p:sp>
        <p:nvSpPr>
          <p:cNvPr id="3" name="Text 1"/>
          <p:cNvSpPr txBox="1"/>
          <p:nvPr/>
        </p:nvSpPr>
        <p:spPr>
          <a:xfrm>
            <a:off x="457200" y="41148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421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</a:t>
            </a:r>
            <a:endParaRPr lang="en-US" sz="1600" dirty="0"/>
          </a:p>
        </p:txBody>
      </p:sp>
      <p:sp>
        <p:nvSpPr>
          <p:cNvPr id="4" name="Text 2"/>
          <p:cNvSpPr txBox="1"/>
          <p:nvPr/>
        </p:nvSpPr>
        <p:spPr>
          <a:xfrm>
            <a:off x="1188720" y="320040"/>
            <a:ext cx="74980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4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Recommendations (Professional Curiosity and Challenge)</a:t>
            </a:r>
            <a:endParaRPr lang="en-US" sz="2400" dirty="0"/>
          </a:p>
        </p:txBody>
      </p:sp>
      <p:sp>
        <p:nvSpPr>
          <p:cNvPr id="5" name="Shape 3"/>
          <p:cNvSpPr/>
          <p:nvPr/>
        </p:nvSpPr>
        <p:spPr>
          <a:xfrm>
            <a:off x="457200" y="1234440"/>
            <a:ext cx="8229600" cy="3520440"/>
          </a:xfrm>
          <a:prstGeom prst="roundRect">
            <a:avLst>
              <a:gd name="adj" fmla="val 3117"/>
            </a:avLst>
          </a:prstGeom>
          <a:solidFill>
            <a:srgbClr val="EEF1F6"/>
          </a:solidFill>
          <a:ln w="12700">
            <a:solidFill>
              <a:srgbClr val="EEF1F6"/>
            </a:solidFill>
            <a:prstDash val="solid"/>
          </a:ln>
        </p:spPr>
      </p:sp>
      <p:sp>
        <p:nvSpPr>
          <p:cNvPr id="6" name="Text 4"/>
          <p:cNvSpPr txBox="1"/>
          <p:nvPr/>
        </p:nvSpPr>
        <p:spPr>
          <a:xfrm>
            <a:off x="731520" y="1371600"/>
            <a:ext cx="7680960" cy="3246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9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Implement "respectful indecision"; challenge conventions; do not admit accounts at face value</a:t>
            </a:r>
            <a:endParaRPr lang="en-US" sz="19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9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Police training should insert ACE consciousness and trauma-informed practice</a:t>
            </a:r>
            <a:endParaRPr lang="en-US" sz="19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9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Officers should be allowed to challenge other experts once protecting decisions appear defective</a:t>
            </a:r>
            <a:endParaRPr lang="en-US" sz="19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9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Formal escalation processes should be utilized and recorded once disagreement happens</a:t>
            </a:r>
            <a:endParaRPr lang="en-US" sz="19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9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Learning from case reviews should be schematically dispersed to all frontline officers</a:t>
            </a:r>
            <a:endParaRPr lang="en-US" sz="1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411480"/>
            <a:ext cx="548640" cy="548640"/>
          </a:xfrm>
          <a:prstGeom prst="ellipse">
            <a:avLst/>
          </a:prstGeom>
          <a:solidFill>
            <a:srgbClr val="FCA311"/>
          </a:solidFill>
          <a:ln w="12700">
            <a:solidFill>
              <a:srgbClr val="FCA311"/>
            </a:solidFill>
            <a:prstDash val="solid"/>
          </a:ln>
        </p:spPr>
      </p:sp>
      <p:sp>
        <p:nvSpPr>
          <p:cNvPr id="3" name="Text 1"/>
          <p:cNvSpPr txBox="1"/>
          <p:nvPr/>
        </p:nvSpPr>
        <p:spPr>
          <a:xfrm>
            <a:off x="457200" y="41148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421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14</a:t>
            </a:r>
            <a:endParaRPr lang="en-US" sz="1600" dirty="0"/>
          </a:p>
        </p:txBody>
      </p:sp>
      <p:sp>
        <p:nvSpPr>
          <p:cNvPr id="4" name="Text 2"/>
          <p:cNvSpPr txBox="1"/>
          <p:nvPr/>
        </p:nvSpPr>
        <p:spPr>
          <a:xfrm>
            <a:off x="1188720" y="320040"/>
            <a:ext cx="74980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4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Recommendations (Empowering Multi-Agency Working)</a:t>
            </a:r>
            <a:endParaRPr lang="en-US" sz="2400" dirty="0"/>
          </a:p>
        </p:txBody>
      </p:sp>
      <p:sp>
        <p:nvSpPr>
          <p:cNvPr id="5" name="Shape 3"/>
          <p:cNvSpPr/>
          <p:nvPr/>
        </p:nvSpPr>
        <p:spPr>
          <a:xfrm>
            <a:off x="457200" y="1234440"/>
            <a:ext cx="8229600" cy="3520440"/>
          </a:xfrm>
          <a:prstGeom prst="roundRect">
            <a:avLst>
              <a:gd name="adj" fmla="val 3117"/>
            </a:avLst>
          </a:prstGeom>
          <a:solidFill>
            <a:srgbClr val="EEF1F6"/>
          </a:solidFill>
          <a:ln w="12700">
            <a:solidFill>
              <a:srgbClr val="EEF1F6"/>
            </a:solidFill>
            <a:prstDash val="solid"/>
          </a:ln>
        </p:spPr>
      </p:sp>
      <p:sp>
        <p:nvSpPr>
          <p:cNvPr id="6" name="Text 4"/>
          <p:cNvSpPr txBox="1"/>
          <p:nvPr/>
        </p:nvSpPr>
        <p:spPr>
          <a:xfrm>
            <a:off x="731520" y="1371600"/>
            <a:ext cx="7680960" cy="3246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9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Police should take part in parenting evaluation; as intelligence on family past is crucial</a:t>
            </a:r>
            <a:endParaRPr lang="en-US" sz="19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9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sharing protocols should be lawfully grounded and clear</a:t>
            </a:r>
            <a:endParaRPr lang="en-US" sz="19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9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Joint training crossways social care, health and police show mutual understanding of danger</a:t>
            </a:r>
            <a:endParaRPr lang="en-US" sz="19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9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Police depiction at all essential groups and child protection conferences</a:t>
            </a:r>
            <a:endParaRPr lang="en-US" sz="19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9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combined protocol between children's social care, police, substance misappropriation amenities (Lloyd et al. 2023)</a:t>
            </a:r>
            <a:endParaRPr lang="en-US" sz="1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4213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411480"/>
            <a:ext cx="548640" cy="548640"/>
          </a:xfrm>
          <a:prstGeom prst="ellipse">
            <a:avLst/>
          </a:prstGeom>
          <a:solidFill>
            <a:srgbClr val="FCA311"/>
          </a:solidFill>
          <a:ln w="12700">
            <a:solidFill>
              <a:srgbClr val="FCA311"/>
            </a:solidFill>
            <a:prstDash val="solid"/>
          </a:ln>
        </p:spPr>
      </p:sp>
      <p:sp>
        <p:nvSpPr>
          <p:cNvPr id="3" name="Text 1"/>
          <p:cNvSpPr txBox="1"/>
          <p:nvPr/>
        </p:nvSpPr>
        <p:spPr>
          <a:xfrm>
            <a:off x="457200" y="41148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421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</a:t>
            </a:r>
            <a:endParaRPr lang="en-US" sz="1600" dirty="0"/>
          </a:p>
        </p:txBody>
      </p:sp>
      <p:sp>
        <p:nvSpPr>
          <p:cNvPr id="4" name="Text 2"/>
          <p:cNvSpPr txBox="1"/>
          <p:nvPr/>
        </p:nvSpPr>
        <p:spPr>
          <a:xfrm>
            <a:off x="1188720" y="320040"/>
            <a:ext cx="74980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Conclusion</a:t>
            </a:r>
            <a:endParaRPr lang="en-US" sz="2400" dirty="0"/>
          </a:p>
        </p:txBody>
      </p:sp>
      <p:sp>
        <p:nvSpPr>
          <p:cNvPr id="5" name="Shape 3"/>
          <p:cNvSpPr/>
          <p:nvPr/>
        </p:nvSpPr>
        <p:spPr>
          <a:xfrm>
            <a:off x="457200" y="1234440"/>
            <a:ext cx="8229600" cy="3520440"/>
          </a:xfrm>
          <a:prstGeom prst="roundRect">
            <a:avLst>
              <a:gd name="adj" fmla="val 3117"/>
            </a:avLst>
          </a:prstGeom>
          <a:solidFill>
            <a:srgbClr val="1D2F57"/>
          </a:solidFill>
          <a:ln w="12700">
            <a:solidFill>
              <a:srgbClr val="1D2F57"/>
            </a:solidFill>
            <a:prstDash val="solid"/>
          </a:ln>
        </p:spPr>
      </p:sp>
      <p:sp>
        <p:nvSpPr>
          <p:cNvPr id="6" name="Text 4"/>
          <p:cNvSpPr txBox="1"/>
          <p:nvPr/>
        </p:nvSpPr>
        <p:spPr>
          <a:xfrm>
            <a:off x="731520" y="1371600"/>
            <a:ext cx="7680960" cy="3246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7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Working Together 2023 reinforces multi-agency provisions, but implementation gaps endure (UK Government, 2026)</a:t>
            </a:r>
            <a:endParaRPr lang="en-US" sz="17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7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Police are statutory partners</a:t>
            </a:r>
            <a:endParaRPr lang="en-US" sz="17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7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However, practice in Theo's case fell faraway lacking in statutory prospects</a:t>
            </a:r>
            <a:endParaRPr lang="en-US" sz="17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7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"step-down" culture that decreases safeguarding importance in care proceedings should be defied</a:t>
            </a:r>
            <a:endParaRPr lang="en-US" sz="17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7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Police should see child security as crucial business, not a specialist function</a:t>
            </a:r>
            <a:endParaRPr lang="en-US" sz="17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7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Death of Theo was avoidable</a:t>
            </a:r>
            <a:endParaRPr lang="en-US" sz="17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7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Systems made to secure him were not successful</a:t>
            </a:r>
            <a:endParaRPr lang="en-US" sz="1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4213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411480"/>
            <a:ext cx="548640" cy="548640"/>
          </a:xfrm>
          <a:prstGeom prst="ellipse">
            <a:avLst/>
          </a:prstGeom>
          <a:solidFill>
            <a:srgbClr val="FCA311"/>
          </a:solidFill>
          <a:ln w="12700">
            <a:solidFill>
              <a:srgbClr val="FCA311"/>
            </a:solidFill>
            <a:prstDash val="solid"/>
          </a:ln>
        </p:spPr>
      </p:sp>
      <p:sp>
        <p:nvSpPr>
          <p:cNvPr id="3" name="Text 1"/>
          <p:cNvSpPr txBox="1"/>
          <p:nvPr/>
        </p:nvSpPr>
        <p:spPr>
          <a:xfrm>
            <a:off x="457200" y="41148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421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16</a:t>
            </a:r>
            <a:endParaRPr lang="en-US" sz="1600" dirty="0"/>
          </a:p>
        </p:txBody>
      </p:sp>
      <p:sp>
        <p:nvSpPr>
          <p:cNvPr id="4" name="Text 2"/>
          <p:cNvSpPr txBox="1"/>
          <p:nvPr/>
        </p:nvSpPr>
        <p:spPr>
          <a:xfrm>
            <a:off x="1188720" y="320040"/>
            <a:ext cx="74980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Final Message</a:t>
            </a:r>
            <a:endParaRPr lang="en-US" sz="2400" dirty="0"/>
          </a:p>
        </p:txBody>
      </p:sp>
      <p:sp>
        <p:nvSpPr>
          <p:cNvPr id="5" name="Shape 3"/>
          <p:cNvSpPr/>
          <p:nvPr/>
        </p:nvSpPr>
        <p:spPr>
          <a:xfrm>
            <a:off x="457200" y="1234440"/>
            <a:ext cx="8229600" cy="3520440"/>
          </a:xfrm>
          <a:prstGeom prst="roundRect">
            <a:avLst>
              <a:gd name="adj" fmla="val 3117"/>
            </a:avLst>
          </a:prstGeom>
          <a:solidFill>
            <a:srgbClr val="1D2F57"/>
          </a:solidFill>
          <a:ln w="12700">
            <a:solidFill>
              <a:srgbClr val="1D2F57"/>
            </a:solidFill>
            <a:prstDash val="solid"/>
          </a:ln>
        </p:spPr>
      </p:sp>
      <p:sp>
        <p:nvSpPr>
          <p:cNvPr id="6" name="Text 4"/>
          <p:cNvSpPr txBox="1"/>
          <p:nvPr/>
        </p:nvSpPr>
        <p:spPr>
          <a:xfrm>
            <a:off x="731520" y="1371600"/>
            <a:ext cx="7680960" cy="3246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9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Police embrace unique intelligence; it should be utilized to secure children proactively</a:t>
            </a:r>
            <a:endParaRPr lang="en-US" sz="19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9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Each police link with family is securing prospect</a:t>
            </a:r>
            <a:endParaRPr lang="en-US" sz="19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9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Professional curiosity secures lives; expectations cost survives</a:t>
            </a:r>
            <a:endParaRPr lang="en-US" sz="19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9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Strategic leads, supervisors, individual officers have accountability</a:t>
            </a:r>
            <a:endParaRPr lang="en-US" sz="19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9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 per Children Act 1989, child welfare is supreme (legislation.gov.uk, 2014)</a:t>
            </a:r>
            <a:endParaRPr lang="en-US" sz="1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411480"/>
            <a:ext cx="548640" cy="548640"/>
          </a:xfrm>
          <a:prstGeom prst="ellipse">
            <a:avLst/>
          </a:prstGeom>
          <a:solidFill>
            <a:srgbClr val="FCA311"/>
          </a:solidFill>
          <a:ln w="12700">
            <a:solidFill>
              <a:srgbClr val="FCA311"/>
            </a:solidFill>
            <a:prstDash val="solid"/>
          </a:ln>
        </p:spPr>
      </p:sp>
      <p:sp>
        <p:nvSpPr>
          <p:cNvPr id="3" name="Text 1"/>
          <p:cNvSpPr txBox="1"/>
          <p:nvPr/>
        </p:nvSpPr>
        <p:spPr>
          <a:xfrm>
            <a:off x="457200" y="41148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4213D"/>
                </a:solidFill>
              </a:rPr>
              <a:t>17</a:t>
            </a:r>
            <a:endParaRPr lang="en-US" sz="1600" dirty="0"/>
          </a:p>
        </p:txBody>
      </p:sp>
      <p:sp>
        <p:nvSpPr>
          <p:cNvPr id="4" name="Text 2"/>
          <p:cNvSpPr txBox="1"/>
          <p:nvPr/>
        </p:nvSpPr>
        <p:spPr>
          <a:xfrm>
            <a:off x="1188720" y="320040"/>
            <a:ext cx="73152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421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</a:t>
            </a:r>
            <a:endParaRPr lang="en-US" sz="2400" dirty="0"/>
          </a:p>
        </p:txBody>
      </p:sp>
      <p:sp>
        <p:nvSpPr>
          <p:cNvPr id="5" name="Shape 3"/>
          <p:cNvSpPr/>
          <p:nvPr/>
        </p:nvSpPr>
        <p:spPr>
          <a:xfrm>
            <a:off x="457200" y="1188720"/>
            <a:ext cx="8229600" cy="3611880"/>
          </a:xfrm>
          <a:prstGeom prst="roundRect">
            <a:avLst>
              <a:gd name="adj" fmla="val 2532"/>
            </a:avLst>
          </a:prstGeom>
          <a:solidFill>
            <a:srgbClr val="EEF1F6"/>
          </a:solidFill>
          <a:ln w="12700">
            <a:solidFill>
              <a:srgbClr val="EEF1F6"/>
            </a:solidFill>
            <a:prstDash val="solid"/>
          </a:ln>
        </p:spPr>
      </p:sp>
      <p:sp>
        <p:nvSpPr>
          <p:cNvPr id="6" name="Text 4"/>
          <p:cNvSpPr txBox="1"/>
          <p:nvPr/>
        </p:nvSpPr>
        <p:spPr>
          <a:xfrm>
            <a:off x="640080" y="1261872"/>
            <a:ext cx="7863840" cy="3474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300"/>
              </a:spcAft>
              <a:buNone/>
            </a:pPr>
            <a:r>
              <a:rPr lang="en-US" sz="9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Beckley, A., Wang, J., &amp; Birch, P. (2023). Are organisational responses by police forces appropriate to adequately safeguard police officer wellness? A review of the scientific evidence. Safer Communities, 22(4), 312-326.</a:t>
            </a:r>
            <a:endParaRPr lang="en-US" sz="900" dirty="0"/>
          </a:p>
          <a:p>
            <a:pPr marL="0" indent="0">
              <a:spcAft>
                <a:spcPts val="300"/>
              </a:spcAft>
              <a:buNone/>
            </a:pPr>
            <a:r>
              <a:rPr lang="en-US" sz="9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College of Policing, 2026. Child abuse APP – have your say.  Available at: https://www.college.police.uk/article/child-abuse-app-have-your-say [Accessed 30/09/2026].</a:t>
            </a:r>
            <a:endParaRPr lang="en-US" sz="900" dirty="0"/>
          </a:p>
          <a:p>
            <a:pPr marL="0" indent="0">
              <a:spcAft>
                <a:spcPts val="300"/>
              </a:spcAft>
              <a:buNone/>
            </a:pPr>
            <a:r>
              <a:rPr lang="en-US" sz="9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Edwards, F., Fong, K., Copeland, V., Raz, M. and Dettlaff, A., 2023. Administrative burdens in child welfare systems. RSF: The Russell Sage Foundation Journal of the Social Sciences, 9(5), pp.214-231.</a:t>
            </a:r>
            <a:endParaRPr lang="en-US" sz="900" dirty="0"/>
          </a:p>
          <a:p>
            <a:pPr marL="0" indent="0">
              <a:spcAft>
                <a:spcPts val="300"/>
              </a:spcAft>
              <a:buNone/>
            </a:pPr>
            <a:r>
              <a:rPr lang="en-US" sz="9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Gorin, S., Edwards, R., Gillies, V. and Vannier Ducasse, H., 2024. ‘Seen’through records: parents’ access to children’s social care records in an age of increasing datafication. The British Journal of Social Work, 54(1), pp.228-245.</a:t>
            </a:r>
            <a:endParaRPr lang="en-US" sz="900" dirty="0"/>
          </a:p>
          <a:p>
            <a:pPr marL="0" indent="0">
              <a:spcAft>
                <a:spcPts val="300"/>
              </a:spcAft>
              <a:buNone/>
            </a:pPr>
            <a:r>
              <a:rPr lang="en-US" sz="9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Legislation.gov.uk, 2014. Children Act 1989. Available at: https://www.legislation.gov.uk/ukpga/1989/41/section/46 [Accessed 30/09/2026].</a:t>
            </a:r>
            <a:endParaRPr lang="en-US" sz="900" dirty="0"/>
          </a:p>
          <a:p>
            <a:pPr marL="0" indent="0">
              <a:spcAft>
                <a:spcPts val="300"/>
              </a:spcAft>
              <a:buNone/>
            </a:pPr>
            <a:r>
              <a:rPr lang="en-US" sz="9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Purcell, C., Baginsky, M. and Steils, N., 2026. No quick fixes: Multi-agency working to improve information-sharing on men and keep children safe. The British Journal of Social Work, 56(4), pp.1610-1630.</a:t>
            </a:r>
            <a:endParaRPr lang="en-US" sz="900" dirty="0"/>
          </a:p>
          <a:p>
            <a:pPr marL="0" indent="0">
              <a:spcAft>
                <a:spcPts val="300"/>
              </a:spcAft>
              <a:buNone/>
            </a:pPr>
            <a:r>
              <a:rPr lang="en-US" sz="9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UK Government, 2026. Working Together to Safeguard Children 2026.  Available at: https://assets.publishing.service.gov.uk/media/69fb1c28d0e316a40f269a5b/Working_together_to_safeguard_children_2026_a_guide_to_multi_agency_working.pdf [Accessed 30/09/2026].</a:t>
            </a:r>
            <a:endParaRPr lang="en-US" sz="900" dirty="0"/>
          </a:p>
          <a:p>
            <a:pPr marL="0" indent="0">
              <a:spcAft>
                <a:spcPts val="300"/>
              </a:spcAft>
              <a:buNone/>
            </a:pPr>
            <a:r>
              <a:rPr lang="en-US" sz="9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Metić, A. Ć. (2025). The significance and role of police officers in building the school as a safe environment for all students. International Journal of Contemporary Security Studies, 1(1), 17-24.</a:t>
            </a:r>
            <a:endParaRPr lang="en-US" sz="900" dirty="0"/>
          </a:p>
          <a:p>
            <a:pPr marL="0" indent="0">
              <a:spcAft>
                <a:spcPts val="300"/>
              </a:spcAft>
              <a:buNone/>
            </a:pPr>
            <a:r>
              <a:rPr lang="en-US" sz="9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Millar, A., Saxton, M., Øverlien, C., &amp; Elliffe, R. (2022). Police officers do not need more training; but different training. Policing domestic violence and abuse involving children: A rapid review. Journal of family violence, 37(7), 1071-1088.</a:t>
            </a:r>
            <a:endParaRPr lang="en-US" sz="900" dirty="0"/>
          </a:p>
          <a:p>
            <a:pPr marL="0" indent="0">
              <a:spcAft>
                <a:spcPts val="300"/>
              </a:spcAft>
              <a:buNone/>
            </a:pPr>
            <a:r>
              <a:rPr lang="en-US" sz="9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Redmond, T., Conway, P., Bailey, S., Lee, P., &amp; Lundrigan, S. (2023). How we can protect the protectors: Learning from police officers and staff involved in child sexual abuse and exploitation investigations. Frontiers in psychology, 14, 1152446.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1634</Words>
  <Application>Microsoft Office PowerPoint</Application>
  <PresentationFormat>On-screen Show (16:9)</PresentationFormat>
  <Paragraphs>138</Paragraphs>
  <Slides>17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Hammad Haider</cp:lastModifiedBy>
  <cp:revision>3</cp:revision>
  <dcterms:created xsi:type="dcterms:W3CDTF">2026-09-30T19:10:58Z</dcterms:created>
  <dcterms:modified xsi:type="dcterms:W3CDTF">2026-09-29T20:42:21Z</dcterms:modified>
</cp:coreProperties>
</file>