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8" r:id="rId5"/>
    <p:sldId id="265" r:id="rId6"/>
    <p:sldId id="259" r:id="rId7"/>
    <p:sldId id="262" r:id="rId8"/>
    <p:sldId id="269" r:id="rId9"/>
    <p:sldId id="260" r:id="rId10"/>
    <p:sldId id="261" r:id="rId11"/>
    <p:sldId id="263" r:id="rId12"/>
    <p:sldId id="264" r:id="rId13"/>
    <p:sldId id="266" r:id="rId14"/>
    <p:sldId id="270"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015" autoAdjust="0"/>
    <p:restoredTop sz="94624" autoAdjust="0"/>
  </p:normalViewPr>
  <p:slideViewPr>
    <p:cSldViewPr>
      <p:cViewPr varScale="1">
        <p:scale>
          <a:sx n="72" d="100"/>
          <a:sy n="72" d="100"/>
        </p:scale>
        <p:origin x="1020"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1D8BD707-D9CF-40AE-B4C6-C98DA3205C09}" type="datetimeFigureOut">
              <a:rPr lang="en-US" smtClean="0"/>
              <a:pPr/>
              <a:t>3/20/2018</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3/20/2018</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hyperlink" Target="https://verilymag.com/2016/04/new-york-magazine-prostitution-porn-feminism-news-1204"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303927/A_Review_of_the_Literature_on_sex_workers_and_social_exclusion.pdf" TargetMode="External"/><Relationship Id="rId2" Type="http://schemas.openxmlformats.org/officeDocument/2006/relationships/image" Target="../media/image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2286000"/>
          </a:xfrm>
        </p:spPr>
        <p:txBody>
          <a:bodyPr>
            <a:normAutofit/>
          </a:bodyPr>
          <a:lstStyle/>
          <a:p>
            <a:pPr algn="ctr"/>
            <a:r>
              <a:rPr lang="en-GB" sz="4800" dirty="0">
                <a:solidFill>
                  <a:schemeClr val="tx2">
                    <a:lumMod val="75000"/>
                  </a:schemeClr>
                </a:solidFill>
                <a:latin typeface="Times New Roman" panose="02020603050405020304" pitchFamily="18" charset="0"/>
                <a:cs typeface="Times New Roman" panose="02020603050405020304" pitchFamily="18" charset="0"/>
              </a:rPr>
              <a:t>Strategies for the inclusion of sex workers into society in the UK.</a:t>
            </a:r>
            <a:br>
              <a:rPr lang="en-GB" sz="4800" dirty="0">
                <a:solidFill>
                  <a:schemeClr val="tx2">
                    <a:lumMod val="75000"/>
                  </a:schemeClr>
                </a:solidFill>
                <a:latin typeface="Times New Roman" panose="02020603050405020304" pitchFamily="18" charset="0"/>
                <a:cs typeface="Times New Roman" panose="02020603050405020304" pitchFamily="18" charset="0"/>
              </a:rPr>
            </a:br>
            <a:endParaRPr lang="en-GB" sz="4800" dirty="0">
              <a:solidFill>
                <a:schemeClr val="tx1"/>
              </a:solidFill>
              <a:latin typeface="Times New Roman" panose="02020603050405020304" pitchFamily="18" charset="0"/>
              <a:cs typeface="Times New Roman" panose="02020603050405020304" pitchFamily="18" charset="0"/>
            </a:endParaRPr>
          </a:p>
        </p:txBody>
      </p:sp>
      <p:sp>
        <p:nvSpPr>
          <p:cNvPr id="3" name="Text Placeholder 2"/>
          <p:cNvSpPr>
            <a:spLocks noGrp="1"/>
          </p:cNvSpPr>
          <p:nvPr>
            <p:ph idx="1"/>
          </p:nvPr>
        </p:nvSpPr>
        <p:spPr/>
        <p:txBody>
          <a:bodyPr>
            <a:normAutofit/>
          </a:bodyPr>
          <a:lstStyle/>
          <a:p>
            <a:pPr marL="0" indent="0" algn="ctr">
              <a:buNone/>
            </a:pPr>
            <a:r>
              <a:rPr lang="en-GB" sz="4400" dirty="0">
                <a:latin typeface="Times New Roman" panose="02020603050405020304" pitchFamily="18" charset="0"/>
                <a:cs typeface="Times New Roman" panose="02020603050405020304" pitchFamily="18" charset="0"/>
              </a:rPr>
              <a:t>Natasha Wentworth</a:t>
            </a:r>
            <a:br>
              <a:rPr lang="en-GB" sz="4400" dirty="0">
                <a:latin typeface="Times New Roman" panose="02020603050405020304" pitchFamily="18" charset="0"/>
                <a:cs typeface="Times New Roman" panose="02020603050405020304" pitchFamily="18" charset="0"/>
              </a:rPr>
            </a:br>
            <a:r>
              <a:rPr lang="en-GB" sz="4400" dirty="0">
                <a:latin typeface="Times New Roman" panose="02020603050405020304" pitchFamily="18" charset="0"/>
                <a:cs typeface="Times New Roman" panose="02020603050405020304" pitchFamily="18" charset="0"/>
              </a:rPr>
              <a:t>SJSS4001</a:t>
            </a:r>
            <a:endParaRPr lang="en-GB" sz="4400" dirty="0">
              <a:solidFill>
                <a:schemeClr val="tx2">
                  <a:lumMod val="75000"/>
                </a:schemeClr>
              </a:solidFill>
              <a:latin typeface="Times New Roman" panose="02020603050405020304" pitchFamily="18" charset="0"/>
              <a:cs typeface="Times New Roman" panose="02020603050405020304" pitchFamily="18" charset="0"/>
            </a:endParaRPr>
          </a:p>
          <a:p>
            <a:pPr algn="ctr"/>
            <a:r>
              <a:rPr lang="en-GB" sz="4400" dirty="0">
                <a:solidFill>
                  <a:schemeClr val="tx2">
                    <a:lumMod val="75000"/>
                  </a:schemeClr>
                </a:solidFill>
                <a:latin typeface="Times New Roman" panose="02020603050405020304" pitchFamily="18" charset="0"/>
                <a:cs typeface="Times New Roman" panose="02020603050405020304" pitchFamily="18" charset="0"/>
              </a:rPr>
              <a:t> </a:t>
            </a:r>
            <a:r>
              <a:rPr lang="en-GB" sz="2800" dirty="0">
                <a:solidFill>
                  <a:schemeClr val="tx2">
                    <a:lumMod val="75000"/>
                  </a:schemeClr>
                </a:solidFill>
                <a:latin typeface="Times New Roman" panose="02020603050405020304" pitchFamily="18" charset="0"/>
                <a:cs typeface="Times New Roman" panose="02020603050405020304" pitchFamily="18" charset="0"/>
              </a:rPr>
              <a:t>March 2018.</a:t>
            </a:r>
          </a:p>
        </p:txBody>
      </p:sp>
      <p:pic>
        <p:nvPicPr>
          <p:cNvPr id="5" name="Picture 4">
            <a:extLst>
              <a:ext uri="{FF2B5EF4-FFF2-40B4-BE49-F238E27FC236}">
                <a16:creationId xmlns:a16="http://schemas.microsoft.com/office/drawing/2014/main" id="{07E55F6E-D432-48C0-AD96-747BCC8012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3040" y="3345786"/>
            <a:ext cx="4864960" cy="2918976"/>
          </a:xfrm>
          <a:prstGeom prst="rect">
            <a:avLst/>
          </a:prstGeom>
        </p:spPr>
      </p:pic>
      <p:sp>
        <p:nvSpPr>
          <p:cNvPr id="6" name="TextBox 5">
            <a:extLst>
              <a:ext uri="{FF2B5EF4-FFF2-40B4-BE49-F238E27FC236}">
                <a16:creationId xmlns:a16="http://schemas.microsoft.com/office/drawing/2014/main" id="{543F79F7-53C6-4C82-9144-AE734E749921}"/>
              </a:ext>
            </a:extLst>
          </p:cNvPr>
          <p:cNvSpPr txBox="1"/>
          <p:nvPr/>
        </p:nvSpPr>
        <p:spPr>
          <a:xfrm>
            <a:off x="2209800" y="6477000"/>
            <a:ext cx="457200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(Image 1: </a:t>
            </a:r>
            <a:r>
              <a:rPr lang="en-GB" dirty="0" err="1">
                <a:latin typeface="Times New Roman" panose="02020603050405020304" pitchFamily="18" charset="0"/>
                <a:cs typeface="Times New Roman" panose="02020603050405020304" pitchFamily="18" charset="0"/>
              </a:rPr>
              <a:t>Corbishley</a:t>
            </a:r>
            <a:r>
              <a:rPr lang="en-GB" dirty="0">
                <a:latin typeface="Times New Roman" panose="02020603050405020304" pitchFamily="18" charset="0"/>
                <a:cs typeface="Times New Roman" panose="02020603050405020304" pitchFamily="18" charset="0"/>
              </a:rPr>
              <a:t>, G. 2014).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66800"/>
            <a:ext cx="8001000" cy="2362200"/>
          </a:xfrm>
        </p:spPr>
        <p:txBody>
          <a:bodyPr>
            <a:normAutofit lnSpcReduction="10000"/>
          </a:bodyPr>
          <a:lstStyle/>
          <a:p>
            <a:pPr marL="0" indent="0">
              <a:lnSpc>
                <a:spcPct val="150000"/>
              </a:lnSpc>
              <a:buNone/>
            </a:pPr>
            <a:r>
              <a:rPr lang="en-GB" dirty="0">
                <a:latin typeface="Times New Roman" panose="02020603050405020304" pitchFamily="18" charset="0"/>
                <a:cs typeface="Times New Roman" panose="02020603050405020304" pitchFamily="18" charset="0"/>
              </a:rPr>
              <a:t>This presentation is going to define sex workers in the UK, looking at statistics and strategies in place that are currently available to support sex workers; encouraging their inclusion into contemporary society.</a:t>
            </a:r>
          </a:p>
          <a:p>
            <a:endParaRPr lang="en-GB" dirty="0">
              <a:latin typeface="Times New Roman" panose="02020603050405020304" pitchFamily="18" charset="0"/>
              <a:cs typeface="Times New Roman" panose="02020603050405020304" pitchFamily="18" charset="0"/>
            </a:endParaRPr>
          </a:p>
          <a:p>
            <a:pPr>
              <a:lnSpc>
                <a:spcPct val="150000"/>
              </a:lnSpc>
            </a:pPr>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5D3FE37-EF1A-498E-8E61-22E6F50275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102" y="3594593"/>
            <a:ext cx="4005898" cy="2272807"/>
          </a:xfrm>
          <a:prstGeom prst="rect">
            <a:avLst/>
          </a:prstGeom>
        </p:spPr>
      </p:pic>
      <p:pic>
        <p:nvPicPr>
          <p:cNvPr id="7" name="Picture 6">
            <a:extLst>
              <a:ext uri="{FF2B5EF4-FFF2-40B4-BE49-F238E27FC236}">
                <a16:creationId xmlns:a16="http://schemas.microsoft.com/office/drawing/2014/main" id="{63712341-572D-412B-8CAE-CAD33E7F67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1600" y="3591615"/>
            <a:ext cx="3679750" cy="2272807"/>
          </a:xfrm>
          <a:prstGeom prst="rect">
            <a:avLst/>
          </a:prstGeom>
        </p:spPr>
      </p:pic>
      <p:sp>
        <p:nvSpPr>
          <p:cNvPr id="8" name="TextBox 7">
            <a:extLst>
              <a:ext uri="{FF2B5EF4-FFF2-40B4-BE49-F238E27FC236}">
                <a16:creationId xmlns:a16="http://schemas.microsoft.com/office/drawing/2014/main" id="{845B1752-52C8-4059-9D2A-B378611AE208}"/>
              </a:ext>
            </a:extLst>
          </p:cNvPr>
          <p:cNvSpPr txBox="1"/>
          <p:nvPr/>
        </p:nvSpPr>
        <p:spPr>
          <a:xfrm>
            <a:off x="580170" y="5864423"/>
            <a:ext cx="4005898"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(Image 2: </a:t>
            </a:r>
            <a:r>
              <a:rPr lang="en-GB" sz="1400" dirty="0" err="1">
                <a:latin typeface="Times New Roman" panose="02020603050405020304" pitchFamily="18" charset="0"/>
                <a:cs typeface="Times New Roman" panose="02020603050405020304" pitchFamily="18" charset="0"/>
              </a:rPr>
              <a:t>Pothast</a:t>
            </a:r>
            <a:r>
              <a:rPr lang="en-GB" sz="1400" dirty="0">
                <a:latin typeface="Times New Roman" panose="02020603050405020304" pitchFamily="18" charset="0"/>
                <a:cs typeface="Times New Roman" panose="02020603050405020304" pitchFamily="18" charset="0"/>
              </a:rPr>
              <a:t>, E. July 29</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2016)</a:t>
            </a:r>
          </a:p>
        </p:txBody>
      </p:sp>
      <p:sp>
        <p:nvSpPr>
          <p:cNvPr id="9" name="TextBox 8">
            <a:extLst>
              <a:ext uri="{FF2B5EF4-FFF2-40B4-BE49-F238E27FC236}">
                <a16:creationId xmlns:a16="http://schemas.microsoft.com/office/drawing/2014/main" id="{05FF5C5D-3689-4BE6-BA72-F76E93A0DC26}"/>
              </a:ext>
            </a:extLst>
          </p:cNvPr>
          <p:cNvSpPr txBox="1"/>
          <p:nvPr/>
        </p:nvSpPr>
        <p:spPr>
          <a:xfrm>
            <a:off x="5718394" y="5864422"/>
            <a:ext cx="3425606"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(Image 3: Feminist Fightback, March 2016)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0056"/>
            <a:ext cx="8229600" cy="1143000"/>
          </a:xfrm>
        </p:spPr>
        <p:txBody>
          <a:bodyPr>
            <a:normAutofit/>
          </a:bodyPr>
          <a:lstStyle/>
          <a:p>
            <a:pPr algn="ctr"/>
            <a:r>
              <a:rPr lang="en-GB" dirty="0">
                <a:latin typeface="Times New Roman" panose="02020603050405020304" pitchFamily="18" charset="0"/>
                <a:cs typeface="Times New Roman" panose="02020603050405020304" pitchFamily="18" charset="0"/>
              </a:rPr>
              <a:t>What is sex work? </a:t>
            </a:r>
          </a:p>
        </p:txBody>
      </p:sp>
      <p:sp>
        <p:nvSpPr>
          <p:cNvPr id="3" name="Content Placeholder 2"/>
          <p:cNvSpPr>
            <a:spLocks noGrp="1"/>
          </p:cNvSpPr>
          <p:nvPr>
            <p:ph idx="1"/>
          </p:nvPr>
        </p:nvSpPr>
        <p:spPr>
          <a:xfrm>
            <a:off x="457200" y="1293056"/>
            <a:ext cx="8229600" cy="5031544"/>
          </a:xfrm>
        </p:spPr>
        <p:txBody>
          <a:bodyPr>
            <a:normAutofit fontScale="92500"/>
          </a:bodyPr>
          <a:lstStyle/>
          <a:p>
            <a:pPr>
              <a:lnSpc>
                <a:spcPct val="150000"/>
              </a:lnSpc>
            </a:pPr>
            <a:r>
              <a:rPr lang="en-GB" dirty="0">
                <a:latin typeface="Times New Roman" panose="02020603050405020304" pitchFamily="18" charset="0"/>
                <a:cs typeface="Times New Roman" panose="02020603050405020304" pitchFamily="18" charset="0"/>
              </a:rPr>
              <a:t>The National Health Organisation defines the Sex Workers as:</a:t>
            </a:r>
          </a:p>
          <a:p>
            <a:pPr>
              <a:lnSpc>
                <a:spcPct val="150000"/>
              </a:lnSpc>
            </a:pPr>
            <a:r>
              <a:rPr lang="en-GB" dirty="0">
                <a:latin typeface="Times New Roman" panose="02020603050405020304" pitchFamily="18" charset="0"/>
                <a:cs typeface="Times New Roman" panose="02020603050405020304" pitchFamily="18" charset="0"/>
              </a:rPr>
              <a:t>‘Women, men and transgendered people who receive money or goods in exchange for sexual services, and who consciously define those activities as income generating...’ </a:t>
            </a:r>
            <a:r>
              <a:rPr lang="en-GB" sz="1900" dirty="0">
                <a:latin typeface="Times New Roman" panose="02020603050405020304" pitchFamily="18" charset="0"/>
                <a:cs typeface="Times New Roman" panose="02020603050405020304" pitchFamily="18" charset="0"/>
              </a:rPr>
              <a:t>(Owens, 2002: p3)</a:t>
            </a:r>
          </a:p>
          <a:p>
            <a:pPr>
              <a:lnSpc>
                <a:spcPct val="150000"/>
              </a:lnSpc>
            </a:pPr>
            <a:r>
              <a:rPr lang="en-GB" dirty="0">
                <a:latin typeface="Times New Roman" panose="02020603050405020304" pitchFamily="18" charset="0"/>
                <a:cs typeface="Times New Roman" panose="02020603050405020304" pitchFamily="18" charset="0"/>
              </a:rPr>
              <a:t>Owens (2002) asserts this can also include pre pubescent children.</a:t>
            </a:r>
          </a:p>
          <a:p>
            <a:pPr>
              <a:lnSpc>
                <a:spcPct val="150000"/>
              </a:lnSpc>
            </a:pPr>
            <a:r>
              <a:rPr lang="en-GB" dirty="0">
                <a:latin typeface="Times New Roman" panose="02020603050405020304" pitchFamily="18" charset="0"/>
                <a:cs typeface="Times New Roman" panose="02020603050405020304" pitchFamily="18" charset="0"/>
              </a:rPr>
              <a:t>Exact statistics regarding sex workers in the UK are difficult to obtain due the Sex Workers fear for prosecution. </a:t>
            </a:r>
            <a:r>
              <a:rPr lang="en-GB" sz="1900" dirty="0">
                <a:latin typeface="Times New Roman" panose="02020603050405020304" pitchFamily="18" charset="0"/>
                <a:cs typeface="Times New Roman" panose="02020603050405020304" pitchFamily="18" charset="0"/>
              </a:rPr>
              <a:t>(UCL, 2014)</a:t>
            </a:r>
          </a:p>
        </p:txBody>
      </p:sp>
      <p:sp>
        <p:nvSpPr>
          <p:cNvPr id="5" name="Rectangle 4">
            <a:extLst>
              <a:ext uri="{FF2B5EF4-FFF2-40B4-BE49-F238E27FC236}">
                <a16:creationId xmlns:a16="http://schemas.microsoft.com/office/drawing/2014/main" id="{6B8D6601-15A0-463A-A0DA-5DA2395EAE8A}"/>
              </a:ext>
            </a:extLst>
          </p:cNvPr>
          <p:cNvSpPr/>
          <p:nvPr/>
        </p:nvSpPr>
        <p:spPr>
          <a:xfrm>
            <a:off x="0" y="6548511"/>
            <a:ext cx="5257800" cy="304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Times New Roman" panose="02020603050405020304" pitchFamily="18" charset="0"/>
                <a:cs typeface="Times New Roman" panose="02020603050405020304" pitchFamily="18" charset="0"/>
              </a:rPr>
              <a:t>(Owens, 2002: p3)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1B21-63CD-4B2E-8FA7-6185B95D0ED7}"/>
              </a:ext>
            </a:extLst>
          </p:cNvPr>
          <p:cNvSpPr>
            <a:spLocks noGrp="1"/>
          </p:cNvSpPr>
          <p:nvPr>
            <p:ph type="title"/>
          </p:nvPr>
        </p:nvSpPr>
        <p:spPr>
          <a:xfrm>
            <a:off x="590550" y="286435"/>
            <a:ext cx="8229600" cy="2667000"/>
          </a:xfrm>
        </p:spPr>
        <p:txBody>
          <a:bodyPr>
            <a:normAutofit fontScale="90000"/>
          </a:bodyPr>
          <a:lstStyle/>
          <a:p>
            <a:pPr algn="ct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What is a sex worker?</a:t>
            </a:r>
            <a:br>
              <a:rPr lang="en-GB"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Anyone who works in the sex industry who exchanges sexual activities for money. </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Some examples are:</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8CE4A5-AC7C-4668-96D6-EF8C878F9165}"/>
              </a:ext>
            </a:extLst>
          </p:cNvPr>
          <p:cNvSpPr>
            <a:spLocks noGrp="1"/>
          </p:cNvSpPr>
          <p:nvPr>
            <p:ph idx="1"/>
          </p:nvPr>
        </p:nvSpPr>
        <p:spPr>
          <a:xfrm>
            <a:off x="457200" y="2362200"/>
            <a:ext cx="4953000" cy="4038600"/>
          </a:xfrm>
        </p:spPr>
        <p:txBody>
          <a:bodyPr>
            <a:normAutofit lnSpcReduction="10000"/>
          </a:bodyPr>
          <a:lstStyle/>
          <a:p>
            <a:r>
              <a:rPr lang="en-GB" dirty="0">
                <a:latin typeface="Times New Roman" panose="02020603050405020304" pitchFamily="18" charset="0"/>
                <a:cs typeface="Times New Roman" panose="02020603050405020304" pitchFamily="18" charset="0"/>
              </a:rPr>
              <a:t>Prostitutes</a:t>
            </a:r>
          </a:p>
          <a:p>
            <a:r>
              <a:rPr lang="en-GB" dirty="0">
                <a:latin typeface="Times New Roman" panose="02020603050405020304" pitchFamily="18" charset="0"/>
                <a:cs typeface="Times New Roman" panose="02020603050405020304" pitchFamily="18" charset="0"/>
              </a:rPr>
              <a:t>Escorts</a:t>
            </a:r>
          </a:p>
          <a:p>
            <a:r>
              <a:rPr lang="en-GB" dirty="0">
                <a:latin typeface="Times New Roman" panose="02020603050405020304" pitchFamily="18" charset="0"/>
                <a:cs typeface="Times New Roman" panose="02020603050405020304" pitchFamily="18" charset="0"/>
              </a:rPr>
              <a:t>Acts performed via live webcam </a:t>
            </a:r>
          </a:p>
          <a:p>
            <a:r>
              <a:rPr lang="en-GB" dirty="0">
                <a:latin typeface="Times New Roman" panose="02020603050405020304" pitchFamily="18" charset="0"/>
                <a:cs typeface="Times New Roman" panose="02020603050405020304" pitchFamily="18" charset="0"/>
              </a:rPr>
              <a:t>Films containing pornography</a:t>
            </a:r>
          </a:p>
          <a:p>
            <a:r>
              <a:rPr lang="en-GB" dirty="0">
                <a:latin typeface="Times New Roman" panose="02020603050405020304" pitchFamily="18" charset="0"/>
                <a:cs typeface="Times New Roman" panose="02020603050405020304" pitchFamily="18" charset="0"/>
              </a:rPr>
              <a:t>Pornographic images</a:t>
            </a:r>
          </a:p>
          <a:p>
            <a:r>
              <a:rPr lang="en-GB" dirty="0">
                <a:latin typeface="Times New Roman" panose="02020603050405020304" pitchFamily="18" charset="0"/>
                <a:cs typeface="Times New Roman" panose="02020603050405020304" pitchFamily="18" charset="0"/>
              </a:rPr>
              <a:t>Live shows containing sex acts</a:t>
            </a:r>
          </a:p>
          <a:p>
            <a:r>
              <a:rPr lang="en-GB" dirty="0">
                <a:latin typeface="Times New Roman" panose="02020603050405020304" pitchFamily="18" charset="0"/>
                <a:cs typeface="Times New Roman" panose="02020603050405020304" pitchFamily="18" charset="0"/>
              </a:rPr>
              <a:t>Pole Dancers and Strippers</a:t>
            </a:r>
          </a:p>
          <a:p>
            <a:r>
              <a:rPr lang="en-GB" dirty="0">
                <a:latin typeface="Times New Roman" panose="02020603050405020304" pitchFamily="18" charset="0"/>
                <a:cs typeface="Times New Roman" panose="02020603050405020304" pitchFamily="18" charset="0"/>
              </a:rPr>
              <a:t>Call girls (working the phones/ sex lines)</a:t>
            </a:r>
          </a:p>
          <a:p>
            <a:endParaRPr lang="en-GB" sz="16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D785A988-00AD-4596-BA86-F1D63851DD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7137" y="2362200"/>
            <a:ext cx="3556362" cy="2514600"/>
          </a:xfrm>
          <a:prstGeom prst="rect">
            <a:avLst/>
          </a:prstGeom>
        </p:spPr>
      </p:pic>
      <p:sp>
        <p:nvSpPr>
          <p:cNvPr id="6" name="TextBox 5">
            <a:extLst>
              <a:ext uri="{FF2B5EF4-FFF2-40B4-BE49-F238E27FC236}">
                <a16:creationId xmlns:a16="http://schemas.microsoft.com/office/drawing/2014/main" id="{64A7C764-D89E-40B1-8333-D904DFAC68A7}"/>
              </a:ext>
            </a:extLst>
          </p:cNvPr>
          <p:cNvSpPr txBox="1"/>
          <p:nvPr/>
        </p:nvSpPr>
        <p:spPr>
          <a:xfrm>
            <a:off x="5397137" y="4876801"/>
            <a:ext cx="3556362" cy="830997"/>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(Image 5: Call girl playing computer sitting on the windowsill Stock Photo, No date)</a:t>
            </a:r>
          </a:p>
        </p:txBody>
      </p:sp>
      <p:sp>
        <p:nvSpPr>
          <p:cNvPr id="4" name="TextBox 3">
            <a:extLst>
              <a:ext uri="{FF2B5EF4-FFF2-40B4-BE49-F238E27FC236}">
                <a16:creationId xmlns:a16="http://schemas.microsoft.com/office/drawing/2014/main" id="{2E244AC1-B132-448A-854A-8358C249F050}"/>
              </a:ext>
            </a:extLst>
          </p:cNvPr>
          <p:cNvSpPr txBox="1"/>
          <p:nvPr/>
        </p:nvSpPr>
        <p:spPr>
          <a:xfrm>
            <a:off x="457200" y="6400800"/>
            <a:ext cx="3810001"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(UCL, 2014)</a:t>
            </a:r>
          </a:p>
        </p:txBody>
      </p:sp>
    </p:spTree>
    <p:extLst>
      <p:ext uri="{BB962C8B-B14F-4D97-AF65-F5344CB8AC3E}">
        <p14:creationId xmlns:p14="http://schemas.microsoft.com/office/powerpoint/2010/main" val="4125333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0F7E-FA91-41AB-9FBC-BAE53A2E8E73}"/>
              </a:ext>
            </a:extLst>
          </p:cNvPr>
          <p:cNvSpPr>
            <a:spLocks noGrp="1"/>
          </p:cNvSpPr>
          <p:nvPr>
            <p:ph type="title"/>
          </p:nvPr>
        </p:nvSpPr>
        <p:spPr>
          <a:xfrm>
            <a:off x="447822" y="132588"/>
            <a:ext cx="8229600" cy="1143000"/>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Statistics from the House of commons Report</a:t>
            </a:r>
          </a:p>
        </p:txBody>
      </p:sp>
      <p:sp>
        <p:nvSpPr>
          <p:cNvPr id="3" name="Content Placeholder 2">
            <a:extLst>
              <a:ext uri="{FF2B5EF4-FFF2-40B4-BE49-F238E27FC236}">
                <a16:creationId xmlns:a16="http://schemas.microsoft.com/office/drawing/2014/main" id="{CE0750A3-5BBC-4FBD-95C0-86528CF1FCBC}"/>
              </a:ext>
            </a:extLst>
          </p:cNvPr>
          <p:cNvSpPr>
            <a:spLocks noGrp="1"/>
          </p:cNvSpPr>
          <p:nvPr>
            <p:ph idx="1"/>
          </p:nvPr>
        </p:nvSpPr>
        <p:spPr>
          <a:xfrm>
            <a:off x="447822" y="1371600"/>
            <a:ext cx="8229600" cy="5486400"/>
          </a:xfrm>
        </p:spPr>
        <p:txBody>
          <a:bodyPr>
            <a:normAutofit lnSpcReduction="10000"/>
          </a:bodyPr>
          <a:lstStyle/>
          <a:p>
            <a:pPr>
              <a:lnSpc>
                <a:spcPct val="150000"/>
              </a:lnSpc>
            </a:pPr>
            <a:r>
              <a:rPr lang="en-GB" sz="2000" dirty="0">
                <a:latin typeface="Times New Roman" panose="02020603050405020304" pitchFamily="18" charset="0"/>
                <a:cs typeface="Times New Roman" panose="02020603050405020304" pitchFamily="18" charset="0"/>
              </a:rPr>
              <a:t>‘Around 11% of British men aged 16–74 have paid for sex on at least one occasion, which equates to 2.3 million individuals…</a:t>
            </a:r>
          </a:p>
          <a:p>
            <a:pPr>
              <a:lnSpc>
                <a:spcPct val="150000"/>
              </a:lnSpc>
            </a:pPr>
            <a:r>
              <a:rPr lang="en-GB" sz="2000" dirty="0">
                <a:latin typeface="Times New Roman" panose="02020603050405020304" pitchFamily="18" charset="0"/>
                <a:cs typeface="Times New Roman" panose="02020603050405020304" pitchFamily="18" charset="0"/>
              </a:rPr>
              <a:t>An estimated 152 sex workers were murdered between 1990 and 2015…</a:t>
            </a:r>
          </a:p>
          <a:p>
            <a:pPr>
              <a:lnSpc>
                <a:spcPct val="150000"/>
              </a:lnSpc>
            </a:pPr>
            <a:r>
              <a:rPr lang="en-GB" sz="2000" dirty="0">
                <a:latin typeface="Times New Roman" panose="02020603050405020304" pitchFamily="18" charset="0"/>
                <a:cs typeface="Times New Roman" panose="02020603050405020304" pitchFamily="18" charset="0"/>
              </a:rPr>
              <a:t>There were 1,139 victims of trafficking for sexual exploitation in 2014’ (Commons, House of, 2017). </a:t>
            </a:r>
          </a:p>
          <a:p>
            <a:pPr>
              <a:lnSpc>
                <a:spcPct val="150000"/>
              </a:lnSpc>
            </a:pPr>
            <a:r>
              <a:rPr lang="en-GB" sz="2000" dirty="0">
                <a:latin typeface="Times New Roman" panose="02020603050405020304" pitchFamily="18" charset="0"/>
                <a:cs typeface="Times New Roman" panose="02020603050405020304" pitchFamily="18" charset="0"/>
              </a:rPr>
              <a:t>Liberal feminists believe the decriminalisation of sex work will reduce the number of people trafficking (Murphey, M. 2016).</a:t>
            </a:r>
          </a:p>
          <a:p>
            <a:pPr>
              <a:lnSpc>
                <a:spcPct val="150000"/>
              </a:lnSpc>
            </a:pPr>
            <a:r>
              <a:rPr lang="en-GB" sz="2000" dirty="0">
                <a:latin typeface="Times New Roman" panose="02020603050405020304" pitchFamily="18" charset="0"/>
                <a:cs typeface="Times New Roman" panose="02020603050405020304" pitchFamily="18" charset="0"/>
              </a:rPr>
              <a:t>‘It is estimated that there are between 60,000 and 80,000 sex workers in the UK, the majority women’, (Commons, House of, 2017). </a:t>
            </a:r>
          </a:p>
          <a:p>
            <a:pPr>
              <a:lnSpc>
                <a:spcPct val="150000"/>
              </a:lnSpc>
            </a:pPr>
            <a:r>
              <a:rPr lang="en-GB" sz="2000" dirty="0">
                <a:latin typeface="Times New Roman" panose="02020603050405020304" pitchFamily="18" charset="0"/>
                <a:cs typeface="Times New Roman" panose="02020603050405020304" pitchFamily="18" charset="0"/>
              </a:rPr>
              <a:t>The report written by the House of Commons (2017) asserts that it is currently legal for consenting adults in the UK to both purchase and sell sex. </a:t>
            </a:r>
          </a:p>
        </p:txBody>
      </p:sp>
    </p:spTree>
    <p:extLst>
      <p:ext uri="{BB962C8B-B14F-4D97-AF65-F5344CB8AC3E}">
        <p14:creationId xmlns:p14="http://schemas.microsoft.com/office/powerpoint/2010/main" val="276084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50"/>
            <a:ext cx="8229600" cy="1524000"/>
          </a:xfrm>
        </p:spPr>
        <p:txBody>
          <a:bodyPr>
            <a:normAutofit fontScale="90000"/>
          </a:bodyPr>
          <a:lstStyle/>
          <a:p>
            <a:pPr algn="ctr"/>
            <a:r>
              <a:rPr lang="en-GB" sz="4000" dirty="0">
                <a:latin typeface="Times New Roman" panose="02020603050405020304" pitchFamily="18" charset="0"/>
                <a:cs typeface="Times New Roman" panose="02020603050405020304" pitchFamily="18" charset="0"/>
              </a:rPr>
              <a:t>Dr Tracey </a:t>
            </a:r>
            <a:r>
              <a:rPr lang="en-GB" sz="4000" dirty="0" err="1">
                <a:latin typeface="Times New Roman" panose="02020603050405020304" pitchFamily="18" charset="0"/>
                <a:cs typeface="Times New Roman" panose="02020603050405020304" pitchFamily="18" charset="0"/>
              </a:rPr>
              <a:t>Sagar</a:t>
            </a:r>
            <a:r>
              <a:rPr lang="en-GB" sz="4000" dirty="0">
                <a:latin typeface="Times New Roman" panose="02020603050405020304" pitchFamily="18" charset="0"/>
                <a:cs typeface="Times New Roman" panose="02020603050405020304" pitchFamily="18" charset="0"/>
              </a:rPr>
              <a:t> </a:t>
            </a:r>
            <a:r>
              <a:rPr lang="en-GB" sz="4000" i="1" dirty="0">
                <a:latin typeface="Times New Roman" panose="02020603050405020304" pitchFamily="18" charset="0"/>
                <a:cs typeface="Times New Roman" panose="02020603050405020304" pitchFamily="18" charset="0"/>
              </a:rPr>
              <a:t>et al</a:t>
            </a:r>
            <a:r>
              <a:rPr lang="en-GB" sz="4000" dirty="0">
                <a:latin typeface="Times New Roman" panose="02020603050405020304" pitchFamily="18" charset="0"/>
                <a:cs typeface="Times New Roman" panose="02020603050405020304" pitchFamily="18" charset="0"/>
              </a:rPr>
              <a:t>; Survey in South Wales conducted by forty sex workers (2015)</a:t>
            </a:r>
          </a:p>
        </p:txBody>
      </p:sp>
      <p:sp>
        <p:nvSpPr>
          <p:cNvPr id="3" name="Content Placeholder 2"/>
          <p:cNvSpPr>
            <a:spLocks noGrp="1"/>
          </p:cNvSpPr>
          <p:nvPr>
            <p:ph idx="1"/>
          </p:nvPr>
        </p:nvSpPr>
        <p:spPr>
          <a:xfrm>
            <a:off x="457200" y="1600200"/>
            <a:ext cx="8229600" cy="5029200"/>
          </a:xfrm>
        </p:spPr>
        <p:txBody>
          <a:bodyPr>
            <a:normAutofit fontScale="77500" lnSpcReduction="20000"/>
          </a:bodyPr>
          <a:lstStyle/>
          <a:p>
            <a:pPr>
              <a:lnSpc>
                <a:spcPct val="150000"/>
              </a:lnSpc>
            </a:pPr>
            <a:r>
              <a:rPr lang="en-GB" dirty="0">
                <a:latin typeface="Times New Roman" panose="02020603050405020304" pitchFamily="18" charset="0"/>
                <a:cs typeface="Times New Roman" panose="02020603050405020304" pitchFamily="18" charset="0"/>
              </a:rPr>
              <a:t>Segar (2015) found direct links to Sex Work included;</a:t>
            </a:r>
          </a:p>
          <a:p>
            <a:pPr>
              <a:lnSpc>
                <a:spcPct val="150000"/>
              </a:lnSpc>
            </a:pPr>
            <a:r>
              <a:rPr lang="en-GB" dirty="0">
                <a:latin typeface="Times New Roman" panose="02020603050405020304" pitchFamily="18" charset="0"/>
                <a:cs typeface="Times New Roman" panose="02020603050405020304" pitchFamily="18" charset="0"/>
              </a:rPr>
              <a:t>Alcohol and substance misuse</a:t>
            </a:r>
          </a:p>
          <a:p>
            <a:pPr>
              <a:lnSpc>
                <a:spcPct val="150000"/>
              </a:lnSpc>
            </a:pPr>
            <a:r>
              <a:rPr lang="en-GB" dirty="0">
                <a:latin typeface="Times New Roman" panose="02020603050405020304" pitchFamily="18" charset="0"/>
                <a:cs typeface="Times New Roman" panose="02020603050405020304" pitchFamily="18" charset="0"/>
              </a:rPr>
              <a:t>Past and presence experiences of abuse </a:t>
            </a:r>
          </a:p>
          <a:p>
            <a:pPr>
              <a:lnSpc>
                <a:spcPct val="150000"/>
              </a:lnSpc>
            </a:pPr>
            <a:r>
              <a:rPr lang="en-GB" dirty="0">
                <a:latin typeface="Times New Roman" panose="02020603050405020304" pitchFamily="18" charset="0"/>
                <a:cs typeface="Times New Roman" panose="02020603050405020304" pitchFamily="18" charset="0"/>
              </a:rPr>
              <a:t>Neglect by parents</a:t>
            </a:r>
          </a:p>
          <a:p>
            <a:pPr>
              <a:lnSpc>
                <a:spcPct val="150000"/>
              </a:lnSpc>
            </a:pPr>
            <a:r>
              <a:rPr lang="en-GB" dirty="0">
                <a:latin typeface="Times New Roman" panose="02020603050405020304" pitchFamily="18" charset="0"/>
                <a:cs typeface="Times New Roman" panose="02020603050405020304" pitchFamily="18" charset="0"/>
              </a:rPr>
              <a:t>Partner or domestic violence </a:t>
            </a:r>
          </a:p>
          <a:p>
            <a:pPr>
              <a:lnSpc>
                <a:spcPct val="150000"/>
              </a:lnSpc>
            </a:pPr>
            <a:r>
              <a:rPr lang="en-GB" dirty="0">
                <a:latin typeface="Times New Roman" panose="02020603050405020304" pitchFamily="18" charset="0"/>
                <a:cs typeface="Times New Roman" panose="02020603050405020304" pitchFamily="18" charset="0"/>
              </a:rPr>
              <a:t>Breakdown of family relationships</a:t>
            </a:r>
          </a:p>
          <a:p>
            <a:pPr>
              <a:lnSpc>
                <a:spcPct val="150000"/>
              </a:lnSpc>
            </a:pPr>
            <a:r>
              <a:rPr lang="en-GB" dirty="0">
                <a:latin typeface="Times New Roman" panose="02020603050405020304" pitchFamily="18" charset="0"/>
                <a:cs typeface="Times New Roman" panose="02020603050405020304" pitchFamily="18" charset="0"/>
              </a:rPr>
              <a:t>Loss, mourning/ bereavement </a:t>
            </a:r>
          </a:p>
          <a:p>
            <a:pPr>
              <a:lnSpc>
                <a:spcPct val="150000"/>
              </a:lnSpc>
            </a:pPr>
            <a:r>
              <a:rPr lang="en-GB" dirty="0">
                <a:latin typeface="Times New Roman" panose="02020603050405020304" pitchFamily="18" charset="0"/>
                <a:cs typeface="Times New Roman" panose="02020603050405020304" pitchFamily="18" charset="0"/>
              </a:rPr>
              <a:t>Leavers of care settings</a:t>
            </a:r>
          </a:p>
          <a:p>
            <a:pPr>
              <a:lnSpc>
                <a:spcPct val="150000"/>
              </a:lnSpc>
            </a:pPr>
            <a:r>
              <a:rPr lang="en-GB" dirty="0">
                <a:latin typeface="Times New Roman" panose="02020603050405020304" pitchFamily="18" charset="0"/>
                <a:cs typeface="Times New Roman" panose="02020603050405020304" pitchFamily="18" charset="0"/>
              </a:rPr>
              <a:t>Friends/ family who misused substances</a:t>
            </a:r>
          </a:p>
          <a:p>
            <a:pPr>
              <a:lnSpc>
                <a:spcPct val="150000"/>
              </a:lnSpc>
            </a:pPr>
            <a:r>
              <a:rPr lang="en-GB" dirty="0">
                <a:latin typeface="Times New Roman" panose="02020603050405020304" pitchFamily="18" charset="0"/>
                <a:cs typeface="Times New Roman" panose="02020603050405020304" pitchFamily="18" charset="0"/>
              </a:rPr>
              <a:t>35 out of 40 of Dr </a:t>
            </a:r>
            <a:r>
              <a:rPr lang="en-GB" dirty="0" err="1">
                <a:latin typeface="Times New Roman" panose="02020603050405020304" pitchFamily="18" charset="0"/>
                <a:cs typeface="Times New Roman" panose="02020603050405020304" pitchFamily="18" charset="0"/>
              </a:rPr>
              <a:t>Sagar’s</a:t>
            </a:r>
            <a:r>
              <a:rPr lang="en-GB" dirty="0">
                <a:latin typeface="Times New Roman" panose="02020603050405020304" pitchFamily="18" charset="0"/>
                <a:cs typeface="Times New Roman" panose="02020603050405020304" pitchFamily="18" charset="0"/>
              </a:rPr>
              <a:t> (2015) candidates suffered from mental health conditions including Anxiety and depression.</a:t>
            </a:r>
          </a:p>
          <a:p>
            <a:pPr marL="0" indent="0">
              <a:buNone/>
            </a:pPr>
            <a:endParaRPr lang="en-GB" dirty="0"/>
          </a:p>
          <a:p>
            <a:pPr marL="0" indent="0">
              <a:buNone/>
            </a:pPr>
            <a:endParaRPr lang="en-GB" dirty="0"/>
          </a:p>
          <a:p>
            <a:endParaRPr lang="en-GB" dirty="0"/>
          </a:p>
          <a:p>
            <a:endParaRPr lang="en-GB" dirty="0"/>
          </a:p>
        </p:txBody>
      </p:sp>
      <p:pic>
        <p:nvPicPr>
          <p:cNvPr id="5" name="Picture 4">
            <a:extLst>
              <a:ext uri="{FF2B5EF4-FFF2-40B4-BE49-F238E27FC236}">
                <a16:creationId xmlns:a16="http://schemas.microsoft.com/office/drawing/2014/main" id="{E1735AFA-392C-4217-8387-DCEF2EB25D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29300" y="2438400"/>
            <a:ext cx="2857500" cy="2171700"/>
          </a:xfrm>
          <a:prstGeom prst="rect">
            <a:avLst/>
          </a:prstGeom>
        </p:spPr>
      </p:pic>
      <p:sp>
        <p:nvSpPr>
          <p:cNvPr id="6" name="TextBox 5">
            <a:extLst>
              <a:ext uri="{FF2B5EF4-FFF2-40B4-BE49-F238E27FC236}">
                <a16:creationId xmlns:a16="http://schemas.microsoft.com/office/drawing/2014/main" id="{07EAC900-0E3B-4330-BCAD-1B58FCDE20B4}"/>
              </a:ext>
            </a:extLst>
          </p:cNvPr>
          <p:cNvSpPr txBox="1"/>
          <p:nvPr/>
        </p:nvSpPr>
        <p:spPr>
          <a:xfrm>
            <a:off x="5715000" y="4610100"/>
            <a:ext cx="3276600" cy="369332"/>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Image 5: </a:t>
            </a:r>
            <a:r>
              <a:rPr lang="en-GB" sz="1200" dirty="0" err="1">
                <a:latin typeface="Times New Roman" panose="02020603050405020304" pitchFamily="18" charset="0"/>
                <a:cs typeface="Times New Roman" panose="02020603050405020304" pitchFamily="18" charset="0"/>
              </a:rPr>
              <a:t>Hannay</a:t>
            </a:r>
            <a:r>
              <a:rPr lang="en-GB" sz="1200" dirty="0">
                <a:latin typeface="Times New Roman" panose="02020603050405020304" pitchFamily="18" charset="0"/>
                <a:cs typeface="Times New Roman" panose="02020603050405020304" pitchFamily="18" charset="0"/>
              </a:rPr>
              <a:t>, R. (2016</a:t>
            </a:r>
            <a:r>
              <a:rPr lang="en-GB" dirty="0">
                <a:latin typeface="Times New Roman" panose="02020603050405020304" pitchFamily="18" charset="0"/>
                <a:cs typeface="Times New Roman" panose="02020603050405020304" pitchFamily="18" charset="0"/>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2400"/>
            <a:ext cx="8229600" cy="1143000"/>
          </a:xfrm>
        </p:spPr>
        <p:txBody>
          <a:bodyPr>
            <a:normAutofit fontScale="90000"/>
          </a:bodyPr>
          <a:lstStyle/>
          <a:p>
            <a:r>
              <a:rPr lang="en-GB" b="1" dirty="0">
                <a:latin typeface="Times New Roman" panose="02020603050405020304" pitchFamily="18" charset="0"/>
                <a:cs typeface="Times New Roman" panose="02020603050405020304" pitchFamily="18" charset="0"/>
              </a:rPr>
              <a:t>History of legislation in the UK</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295400"/>
            <a:ext cx="8229600" cy="5257800"/>
          </a:xfrm>
        </p:spPr>
        <p:txBody>
          <a:bodyPr>
            <a:normAutofit fontScale="85000" lnSpcReduction="10000"/>
          </a:bodyPr>
          <a:lstStyle/>
          <a:p>
            <a:pPr>
              <a:lnSpc>
                <a:spcPct val="150000"/>
              </a:lnSpc>
            </a:pPr>
            <a:r>
              <a:rPr lang="en-GB" dirty="0">
                <a:latin typeface="Times New Roman" panose="02020603050405020304" pitchFamily="18" charset="0"/>
                <a:cs typeface="Times New Roman" panose="02020603050405020304" pitchFamily="18" charset="0"/>
              </a:rPr>
              <a:t>Sexual Offences Act (1956) making brothels illegal</a:t>
            </a:r>
          </a:p>
          <a:p>
            <a:pPr>
              <a:lnSpc>
                <a:spcPct val="150000"/>
              </a:lnSpc>
            </a:pPr>
            <a:r>
              <a:rPr lang="en-GB" dirty="0">
                <a:latin typeface="Times New Roman" panose="02020603050405020304" pitchFamily="18" charset="0"/>
                <a:cs typeface="Times New Roman" panose="02020603050405020304" pitchFamily="18" charset="0"/>
              </a:rPr>
              <a:t>Street Offences Act (1959) criminalising living on earnings produced by solicitation.</a:t>
            </a:r>
          </a:p>
          <a:p>
            <a:pPr>
              <a:lnSpc>
                <a:spcPct val="150000"/>
              </a:lnSpc>
            </a:pPr>
            <a:r>
              <a:rPr lang="en-GB" dirty="0">
                <a:latin typeface="Times New Roman" panose="02020603050405020304" pitchFamily="18" charset="0"/>
                <a:cs typeface="Times New Roman" panose="02020603050405020304" pitchFamily="18" charset="0"/>
              </a:rPr>
              <a:t>The Sexual Offences Act (2003) made it an offence to stop the movement of consensual people across international borders; against human trafficking.</a:t>
            </a:r>
          </a:p>
          <a:p>
            <a:pPr>
              <a:lnSpc>
                <a:spcPct val="150000"/>
              </a:lnSpc>
            </a:pPr>
            <a:r>
              <a:rPr lang="en-GB" dirty="0">
                <a:latin typeface="Times New Roman" panose="02020603050405020304" pitchFamily="18" charset="0"/>
                <a:cs typeface="Times New Roman" panose="02020603050405020304" pitchFamily="18" charset="0"/>
              </a:rPr>
              <a:t>Serious Crime Act (2015) </a:t>
            </a:r>
          </a:p>
          <a:p>
            <a:pPr marL="0" indent="0">
              <a:lnSpc>
                <a:spcPct val="150000"/>
              </a:lnSpc>
              <a:buNone/>
            </a:pPr>
            <a:r>
              <a:rPr lang="en-GB" dirty="0">
                <a:latin typeface="Times New Roman" panose="02020603050405020304" pitchFamily="18" charset="0"/>
                <a:cs typeface="Times New Roman" panose="02020603050405020304" pitchFamily="18" charset="0"/>
              </a:rPr>
              <a:t>    -Strengthened the Acts</a:t>
            </a:r>
          </a:p>
          <a:p>
            <a:pPr>
              <a:lnSpc>
                <a:spcPct val="150000"/>
              </a:lnSpc>
            </a:pPr>
            <a:r>
              <a:rPr lang="en-GB" dirty="0">
                <a:latin typeface="Times New Roman" panose="02020603050405020304" pitchFamily="18" charset="0"/>
                <a:cs typeface="Times New Roman" panose="02020603050405020304" pitchFamily="18" charset="0"/>
              </a:rPr>
              <a:t>What about legislation in other </a:t>
            </a:r>
          </a:p>
          <a:p>
            <a:pPr marL="0" indent="0">
              <a:lnSpc>
                <a:spcPct val="150000"/>
              </a:lnSpc>
              <a:buNone/>
            </a:pPr>
            <a:r>
              <a:rPr lang="en-GB" dirty="0">
                <a:latin typeface="Times New Roman" panose="02020603050405020304" pitchFamily="18" charset="0"/>
                <a:cs typeface="Times New Roman" panose="02020603050405020304" pitchFamily="18" charset="0"/>
              </a:rPr>
              <a:t>    Countries?</a:t>
            </a:r>
          </a:p>
          <a:p>
            <a:pPr>
              <a:lnSpc>
                <a:spcPct val="150000"/>
              </a:lnSpc>
            </a:pPr>
            <a:endParaRPr lang="en-GB"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AC0D03C-1554-41B1-8F9D-A737CB227063}"/>
              </a:ext>
            </a:extLst>
          </p:cNvPr>
          <p:cNvSpPr txBox="1"/>
          <p:nvPr/>
        </p:nvSpPr>
        <p:spPr>
          <a:xfrm>
            <a:off x="1828799" y="6368534"/>
            <a:ext cx="7749209"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				(Image 6: Smith, C.2014)</a:t>
            </a:r>
          </a:p>
        </p:txBody>
      </p:sp>
      <p:pic>
        <p:nvPicPr>
          <p:cNvPr id="6" name="Picture 5">
            <a:extLst>
              <a:ext uri="{FF2B5EF4-FFF2-40B4-BE49-F238E27FC236}">
                <a16:creationId xmlns:a16="http://schemas.microsoft.com/office/drawing/2014/main" id="{E81E70EA-B129-40E7-837E-E46363A3355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37200" y="3924300"/>
            <a:ext cx="3149600" cy="2362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0439E-BD7D-48A7-BA1D-1377AD8CD6D3}"/>
              </a:ext>
            </a:extLst>
          </p:cNvPr>
          <p:cNvSpPr>
            <a:spLocks noGrp="1"/>
          </p:cNvSpPr>
          <p:nvPr>
            <p:ph type="title"/>
          </p:nvPr>
        </p:nvSpPr>
        <p:spPr>
          <a:xfrm>
            <a:off x="457200" y="76200"/>
            <a:ext cx="8229600" cy="990600"/>
          </a:xfrm>
        </p:spPr>
        <p:txBody>
          <a:bodyPr/>
          <a:lstStyle/>
          <a:p>
            <a:pPr algn="ctr"/>
            <a:r>
              <a:rPr lang="en-GB" dirty="0">
                <a:latin typeface="Times New Roman" panose="02020603050405020304" pitchFamily="18" charset="0"/>
                <a:cs typeface="Times New Roman" panose="02020603050405020304" pitchFamily="18" charset="0"/>
              </a:rPr>
              <a:t>The Swedish Model</a:t>
            </a:r>
          </a:p>
        </p:txBody>
      </p:sp>
      <p:sp>
        <p:nvSpPr>
          <p:cNvPr id="3" name="Content Placeholder 2">
            <a:extLst>
              <a:ext uri="{FF2B5EF4-FFF2-40B4-BE49-F238E27FC236}">
                <a16:creationId xmlns:a16="http://schemas.microsoft.com/office/drawing/2014/main" id="{DFE4CF46-5772-4A09-B8DC-D73A3B5CFD8A}"/>
              </a:ext>
            </a:extLst>
          </p:cNvPr>
          <p:cNvSpPr>
            <a:spLocks noGrp="1"/>
          </p:cNvSpPr>
          <p:nvPr>
            <p:ph idx="1"/>
          </p:nvPr>
        </p:nvSpPr>
        <p:spPr>
          <a:xfrm>
            <a:off x="457200" y="1219200"/>
            <a:ext cx="8229600" cy="5334000"/>
          </a:xfrm>
        </p:spPr>
        <p:txBody>
          <a:bodyPr>
            <a:normAutofit fontScale="77500" lnSpcReduction="20000"/>
          </a:bodyPr>
          <a:lstStyle/>
          <a:p>
            <a:pPr>
              <a:lnSpc>
                <a:spcPct val="160000"/>
              </a:lnSpc>
            </a:pPr>
            <a:r>
              <a:rPr lang="en-GB" dirty="0">
                <a:latin typeface="Times New Roman" panose="02020603050405020304" pitchFamily="18" charset="0"/>
                <a:cs typeface="Times New Roman" panose="02020603050405020304" pitchFamily="18" charset="0"/>
              </a:rPr>
              <a:t>The House of Commons (2017) ascertains that The Sex Buyer Law was introduced into Sweden in 1999.</a:t>
            </a:r>
          </a:p>
          <a:p>
            <a:pPr>
              <a:lnSpc>
                <a:spcPct val="160000"/>
              </a:lnSpc>
            </a:pPr>
            <a:r>
              <a:rPr lang="en-GB" dirty="0">
                <a:latin typeface="Times New Roman" panose="02020603050405020304" pitchFamily="18" charset="0"/>
                <a:cs typeface="Times New Roman" panose="02020603050405020304" pitchFamily="18" charset="0"/>
              </a:rPr>
              <a:t>The law stated that ‘It was shameful and unacceptable that, in a gender equal society, men could obtain casual sexual relations with women in return for payment’ (Commons, House of, 2017)</a:t>
            </a:r>
          </a:p>
          <a:p>
            <a:pPr>
              <a:lnSpc>
                <a:spcPct val="160000"/>
              </a:lnSpc>
            </a:pPr>
            <a:r>
              <a:rPr lang="en-GB" dirty="0">
                <a:latin typeface="Times New Roman" panose="02020603050405020304" pitchFamily="18" charset="0"/>
                <a:cs typeface="Times New Roman" panose="02020603050405020304" pitchFamily="18" charset="0"/>
              </a:rPr>
              <a:t>A few years after the law was instated; ‘Street prostitution in Sweden had reduced by half…</a:t>
            </a:r>
          </a:p>
          <a:p>
            <a:pPr>
              <a:lnSpc>
                <a:spcPct val="160000"/>
              </a:lnSpc>
            </a:pPr>
            <a:r>
              <a:rPr lang="en-GB" dirty="0">
                <a:latin typeface="Times New Roman" panose="02020603050405020304" pitchFamily="18" charset="0"/>
                <a:cs typeface="Times New Roman" panose="02020603050405020304" pitchFamily="18" charset="0"/>
              </a:rPr>
              <a:t>prostitution had not increased …since the implementation of the ban, …criminalization had helped to combat prostitution’</a:t>
            </a:r>
          </a:p>
          <a:p>
            <a:pPr>
              <a:lnSpc>
                <a:spcPct val="160000"/>
              </a:lnSpc>
            </a:pPr>
            <a:r>
              <a:rPr lang="en-GB" dirty="0">
                <a:latin typeface="Times New Roman" panose="02020603050405020304" pitchFamily="18" charset="0"/>
                <a:cs typeface="Times New Roman" panose="02020603050405020304" pitchFamily="18" charset="0"/>
              </a:rPr>
              <a:t>Norway introduced the legislation in 2009, Northern Ireland introduced it in 2015 and France in 2016</a:t>
            </a:r>
          </a:p>
        </p:txBody>
      </p:sp>
      <p:sp>
        <p:nvSpPr>
          <p:cNvPr id="4" name="TextBox 3">
            <a:extLst>
              <a:ext uri="{FF2B5EF4-FFF2-40B4-BE49-F238E27FC236}">
                <a16:creationId xmlns:a16="http://schemas.microsoft.com/office/drawing/2014/main" id="{A4556A04-DAE1-41EE-AB28-20932EAC0711}"/>
              </a:ext>
            </a:extLst>
          </p:cNvPr>
          <p:cNvSpPr txBox="1"/>
          <p:nvPr/>
        </p:nvSpPr>
        <p:spPr>
          <a:xfrm>
            <a:off x="6172200" y="6440603"/>
            <a:ext cx="411480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Commons, House of, (2017)</a:t>
            </a:r>
          </a:p>
        </p:txBody>
      </p:sp>
    </p:spTree>
    <p:extLst>
      <p:ext uri="{BB962C8B-B14F-4D97-AF65-F5344CB8AC3E}">
        <p14:creationId xmlns:p14="http://schemas.microsoft.com/office/powerpoint/2010/main" val="1600967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8" y="244614"/>
            <a:ext cx="8229600" cy="1143000"/>
          </a:xfrm>
        </p:spPr>
        <p:txBody>
          <a:bodyPr>
            <a:noAutofit/>
          </a:bodyPr>
          <a:lstStyle/>
          <a:p>
            <a:pPr algn="ctr"/>
            <a:r>
              <a:rPr lang="en-GB" sz="4000" dirty="0">
                <a:latin typeface="Times New Roman" panose="02020603050405020304" pitchFamily="18" charset="0"/>
                <a:cs typeface="Times New Roman" panose="02020603050405020304" pitchFamily="18" charset="0"/>
              </a:rPr>
              <a:t>Barriers to Inclusion, what makes sex workers hard to reach?</a:t>
            </a:r>
          </a:p>
        </p:txBody>
      </p:sp>
      <p:sp>
        <p:nvSpPr>
          <p:cNvPr id="3" name="Content Placeholder 2"/>
          <p:cNvSpPr>
            <a:spLocks noGrp="1"/>
          </p:cNvSpPr>
          <p:nvPr>
            <p:ph sz="quarter" idx="2"/>
          </p:nvPr>
        </p:nvSpPr>
        <p:spPr>
          <a:xfrm>
            <a:off x="457198" y="2011094"/>
            <a:ext cx="4041774" cy="3139206"/>
          </a:xfrm>
        </p:spPr>
        <p:txBody>
          <a:bodyPr>
            <a:normAutofit lnSpcReduction="10000"/>
          </a:bodyPr>
          <a:lstStyle/>
          <a:p>
            <a:r>
              <a:rPr lang="en-GB" dirty="0">
                <a:latin typeface="Times New Roman" panose="02020603050405020304" pitchFamily="18" charset="0"/>
                <a:cs typeface="Times New Roman" panose="02020603050405020304" pitchFamily="18" charset="0"/>
              </a:rPr>
              <a:t>Stigma</a:t>
            </a:r>
          </a:p>
          <a:p>
            <a:r>
              <a:rPr lang="en-GB" dirty="0">
                <a:latin typeface="Times New Roman" panose="02020603050405020304" pitchFamily="18" charset="0"/>
                <a:cs typeface="Times New Roman" panose="02020603050405020304" pitchFamily="18" charset="0"/>
              </a:rPr>
              <a:t>Labelling (Becker, H. 1979).</a:t>
            </a:r>
          </a:p>
          <a:p>
            <a:r>
              <a:rPr lang="en-GB" dirty="0">
                <a:latin typeface="Times New Roman" panose="02020603050405020304" pitchFamily="18" charset="0"/>
                <a:cs typeface="Times New Roman" panose="02020603050405020304" pitchFamily="18" charset="0"/>
              </a:rPr>
              <a:t>Societies structural attitude due to history</a:t>
            </a:r>
          </a:p>
          <a:p>
            <a:r>
              <a:rPr lang="en-GB" dirty="0">
                <a:latin typeface="Times New Roman" panose="02020603050405020304" pitchFamily="18" charset="0"/>
                <a:cs typeface="Times New Roman" panose="02020603050405020304" pitchFamily="18" charset="0"/>
              </a:rPr>
              <a:t>Sex workers attitudes towards local authorities and Police department</a:t>
            </a:r>
          </a:p>
          <a:p>
            <a:r>
              <a:rPr lang="en-GB" dirty="0">
                <a:latin typeface="Times New Roman" panose="02020603050405020304" pitchFamily="18" charset="0"/>
                <a:cs typeface="Times New Roman" panose="02020603050405020304" pitchFamily="18" charset="0"/>
              </a:rPr>
              <a:t>Moral Panic created by the Media</a:t>
            </a:r>
          </a:p>
          <a:p>
            <a:pPr marL="0" indent="0">
              <a:buNone/>
            </a:pPr>
            <a:endParaRPr lang="en-GB" dirty="0"/>
          </a:p>
          <a:p>
            <a:endParaRPr lang="en-GB" dirty="0"/>
          </a:p>
          <a:p>
            <a:endParaRPr lang="en-GB" dirty="0"/>
          </a:p>
        </p:txBody>
      </p:sp>
      <p:sp>
        <p:nvSpPr>
          <p:cNvPr id="9" name="Content Placeholder 8">
            <a:extLst>
              <a:ext uri="{FF2B5EF4-FFF2-40B4-BE49-F238E27FC236}">
                <a16:creationId xmlns:a16="http://schemas.microsoft.com/office/drawing/2014/main" id="{719CB700-3DF4-4EDB-A41F-004E07B1010E}"/>
              </a:ext>
            </a:extLst>
          </p:cNvPr>
          <p:cNvSpPr>
            <a:spLocks noGrp="1"/>
          </p:cNvSpPr>
          <p:nvPr>
            <p:ph sz="quarter" idx="4"/>
          </p:nvPr>
        </p:nvSpPr>
        <p:spPr>
          <a:xfrm>
            <a:off x="4645030" y="2011094"/>
            <a:ext cx="4041775" cy="3139207"/>
          </a:xfrm>
        </p:spPr>
        <p:txBody>
          <a:bodyPr>
            <a:normAutofit lnSpcReduction="10000"/>
          </a:bodyPr>
          <a:lstStyle/>
          <a:p>
            <a:r>
              <a:rPr lang="en-GB" dirty="0">
                <a:latin typeface="Times New Roman" panose="02020603050405020304" pitchFamily="18" charset="0"/>
                <a:cs typeface="Times New Roman" panose="02020603050405020304" pitchFamily="18" charset="0"/>
              </a:rPr>
              <a:t>Poverty</a:t>
            </a:r>
          </a:p>
          <a:p>
            <a:r>
              <a:rPr lang="en-GB" dirty="0">
                <a:latin typeface="Times New Roman" panose="02020603050405020304" pitchFamily="18" charset="0"/>
                <a:cs typeface="Times New Roman" panose="02020603050405020304" pitchFamily="18" charset="0"/>
              </a:rPr>
              <a:t>Legislation</a:t>
            </a:r>
          </a:p>
          <a:p>
            <a:r>
              <a:rPr lang="en-GB" dirty="0">
                <a:latin typeface="Times New Roman" panose="02020603050405020304" pitchFamily="18" charset="0"/>
                <a:cs typeface="Times New Roman" panose="02020603050405020304" pitchFamily="18" charset="0"/>
              </a:rPr>
              <a:t>Undesirable candidate for alternative employment </a:t>
            </a:r>
          </a:p>
          <a:p>
            <a:r>
              <a:rPr lang="en-GB" dirty="0">
                <a:latin typeface="Times New Roman" panose="02020603050405020304" pitchFamily="18" charset="0"/>
                <a:cs typeface="Times New Roman" panose="02020603050405020304" pitchFamily="18" charset="0"/>
              </a:rPr>
              <a:t>Shame/ Families finding out</a:t>
            </a:r>
          </a:p>
          <a:p>
            <a:r>
              <a:rPr lang="en-GB" dirty="0">
                <a:latin typeface="Times New Roman" panose="02020603050405020304" pitchFamily="18" charset="0"/>
                <a:cs typeface="Times New Roman" panose="02020603050405020304" pitchFamily="18" charset="0"/>
              </a:rPr>
              <a:t>Chronic Illness and STI’s</a:t>
            </a:r>
          </a:p>
          <a:p>
            <a:r>
              <a:rPr lang="en-GB" dirty="0">
                <a:latin typeface="Times New Roman" panose="02020603050405020304" pitchFamily="18" charset="0"/>
                <a:cs typeface="Times New Roman" panose="02020603050405020304" pitchFamily="18" charset="0"/>
              </a:rPr>
              <a:t>Deviant from societies structures norms</a:t>
            </a:r>
          </a:p>
        </p:txBody>
      </p:sp>
      <p:sp>
        <p:nvSpPr>
          <p:cNvPr id="10" name="TextBox 9">
            <a:extLst>
              <a:ext uri="{FF2B5EF4-FFF2-40B4-BE49-F238E27FC236}">
                <a16:creationId xmlns:a16="http://schemas.microsoft.com/office/drawing/2014/main" id="{0353BE31-DC31-4F1D-A3E3-EFC707F05F7C}"/>
              </a:ext>
            </a:extLst>
          </p:cNvPr>
          <p:cNvSpPr txBox="1"/>
          <p:nvPr/>
        </p:nvSpPr>
        <p:spPr>
          <a:xfrm>
            <a:off x="5372100" y="6488668"/>
            <a:ext cx="754380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(Balfour , R. &amp; Allen, J. 2014, c. 4, p.9)</a:t>
            </a:r>
          </a:p>
        </p:txBody>
      </p:sp>
      <p:sp>
        <p:nvSpPr>
          <p:cNvPr id="4" name="TextBox 3">
            <a:extLst>
              <a:ext uri="{FF2B5EF4-FFF2-40B4-BE49-F238E27FC236}">
                <a16:creationId xmlns:a16="http://schemas.microsoft.com/office/drawing/2014/main" id="{B4F2BFBD-2351-4C37-9709-D9265CF03E31}"/>
              </a:ext>
            </a:extLst>
          </p:cNvPr>
          <p:cNvSpPr txBox="1"/>
          <p:nvPr/>
        </p:nvSpPr>
        <p:spPr>
          <a:xfrm>
            <a:off x="457198" y="5334000"/>
            <a:ext cx="8229600" cy="1323439"/>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‘Social exclusion is the leading cause of entrance into sex work and exclusion       is often deepened as a result of engaging in sex work.’ (Balfour , R. &amp; Allen, J. 2014, c. 4, p.9)</a:t>
            </a:r>
          </a:p>
          <a:p>
            <a:endParaRPr lang="en-GB"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6483"/>
            <a:ext cx="8229600" cy="1143000"/>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Strategies to over come barriers in contemporary society</a:t>
            </a:r>
          </a:p>
        </p:txBody>
      </p:sp>
      <p:sp>
        <p:nvSpPr>
          <p:cNvPr id="6" name="Content Placeholder 5">
            <a:extLst>
              <a:ext uri="{FF2B5EF4-FFF2-40B4-BE49-F238E27FC236}">
                <a16:creationId xmlns:a16="http://schemas.microsoft.com/office/drawing/2014/main" id="{E43EF84B-02E6-41A2-9D63-C45EF1641787}"/>
              </a:ext>
            </a:extLst>
          </p:cNvPr>
          <p:cNvSpPr>
            <a:spLocks noGrp="1"/>
          </p:cNvSpPr>
          <p:nvPr>
            <p:ph idx="1"/>
          </p:nvPr>
        </p:nvSpPr>
        <p:spPr>
          <a:xfrm>
            <a:off x="457200" y="1524000"/>
            <a:ext cx="8229600" cy="5486400"/>
          </a:xfrm>
        </p:spPr>
        <p:txBody>
          <a:bodyPr>
            <a:normAutofit fontScale="70000" lnSpcReduction="20000"/>
          </a:bodyPr>
          <a:lstStyle/>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Changing attitudes in contemporary society; less moral panic in the media regarding the profession</a:t>
            </a:r>
          </a:p>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Liberal feminists believe women should have the right to sell their body, that it is a form of empowering women; normalising the profession, (Feminist Fightback, March 2016)</a:t>
            </a:r>
          </a:p>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Some police officers bend the law and allow sex workers to work together for safety reasons (Corporate services 2017)</a:t>
            </a:r>
          </a:p>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Websites now available for safety purposes (e.g. ‘Ugly Mug’) </a:t>
            </a:r>
          </a:p>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More awareness, Amnesty International raising awareness for the safety of sex workers (Amnesty International, 2016)</a:t>
            </a:r>
          </a:p>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The more laws introduced to criminalise solicitation the more potentially dangerous the profession becomes and the more likely sex workers are to go underground (Mullin, F. 2016)</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025" y="-457200"/>
            <a:ext cx="8229600" cy="1295400"/>
          </a:xfrm>
        </p:spPr>
        <p:txBody>
          <a:bodyPr/>
          <a:lstStyle/>
          <a:p>
            <a:pPr algn="ctr"/>
            <a:r>
              <a:rPr lang="en-GB" dirty="0"/>
              <a:t>To Conclude</a:t>
            </a:r>
          </a:p>
        </p:txBody>
      </p:sp>
      <p:sp>
        <p:nvSpPr>
          <p:cNvPr id="3" name="Content Placeholder 2"/>
          <p:cNvSpPr>
            <a:spLocks noGrp="1"/>
          </p:cNvSpPr>
          <p:nvPr>
            <p:ph idx="1"/>
          </p:nvPr>
        </p:nvSpPr>
        <p:spPr>
          <a:xfrm>
            <a:off x="457200" y="838200"/>
            <a:ext cx="8229600" cy="6019800"/>
          </a:xfrm>
        </p:spPr>
        <p:txBody>
          <a:bodyPr>
            <a:normAutofit fontScale="47500" lnSpcReduction="20000"/>
          </a:bodyPr>
          <a:lstStyle/>
          <a:p>
            <a:pPr marL="0" indent="0" algn="ctr">
              <a:lnSpc>
                <a:spcPct val="150000"/>
              </a:lnSpc>
              <a:buNone/>
            </a:pPr>
            <a:r>
              <a:rPr lang="en-GB" sz="4000" dirty="0">
                <a:latin typeface="Times New Roman" panose="02020603050405020304" pitchFamily="18" charset="0"/>
                <a:cs typeface="Times New Roman" panose="02020603050405020304" pitchFamily="18" charset="0"/>
              </a:rPr>
              <a:t>(The government  haven decline to implement into action the Swedish model (Parliament, December 2016))</a:t>
            </a:r>
          </a:p>
          <a:p>
            <a:pPr>
              <a:lnSpc>
                <a:spcPct val="150000"/>
              </a:lnSpc>
            </a:pPr>
            <a:r>
              <a:rPr lang="en-GB" sz="4000" dirty="0">
                <a:latin typeface="Times New Roman" panose="02020603050405020304" pitchFamily="18" charset="0"/>
                <a:cs typeface="Times New Roman" panose="02020603050405020304" pitchFamily="18" charset="0"/>
              </a:rPr>
              <a:t>Decriminalise the sex worker profession. Criminalising it will push sex workers under ground putting them at a higher risk of violence, sexual assault and abuse. </a:t>
            </a:r>
          </a:p>
          <a:p>
            <a:pPr>
              <a:lnSpc>
                <a:spcPct val="150000"/>
              </a:lnSpc>
            </a:pPr>
            <a:r>
              <a:rPr lang="en-GB" sz="4000" dirty="0">
                <a:latin typeface="Times New Roman" panose="02020603050405020304" pitchFamily="18" charset="0"/>
                <a:cs typeface="Times New Roman" panose="02020603050405020304" pitchFamily="18" charset="0"/>
              </a:rPr>
              <a:t>Reduce stigma and stereotypes portrayed by moral panic in the media. </a:t>
            </a:r>
          </a:p>
          <a:p>
            <a:pPr>
              <a:lnSpc>
                <a:spcPct val="150000"/>
              </a:lnSpc>
            </a:pPr>
            <a:r>
              <a:rPr lang="en-GB" sz="4000" dirty="0">
                <a:latin typeface="Times New Roman" panose="02020603050405020304" pitchFamily="18" charset="0"/>
                <a:cs typeface="Times New Roman" panose="02020603050405020304" pitchFamily="18" charset="0"/>
              </a:rPr>
              <a:t>Prohibition of publicising the profession; avoiding influencing young people. </a:t>
            </a:r>
          </a:p>
          <a:p>
            <a:pPr>
              <a:lnSpc>
                <a:spcPct val="150000"/>
              </a:lnSpc>
            </a:pPr>
            <a:r>
              <a:rPr lang="en-GB" sz="4000" dirty="0">
                <a:latin typeface="Times New Roman" panose="02020603050405020304" pitchFamily="18" charset="0"/>
                <a:cs typeface="Times New Roman" panose="02020603050405020304" pitchFamily="18" charset="0"/>
              </a:rPr>
              <a:t>Shelter; reducing kerb crawling and nuisance pestering on the streets</a:t>
            </a:r>
          </a:p>
          <a:p>
            <a:pPr>
              <a:lnSpc>
                <a:spcPct val="150000"/>
              </a:lnSpc>
            </a:pPr>
            <a:r>
              <a:rPr lang="en-GB" sz="4000" dirty="0">
                <a:latin typeface="Times New Roman" panose="02020603050405020304" pitchFamily="18" charset="0"/>
                <a:cs typeface="Times New Roman" panose="02020603050405020304" pitchFamily="18" charset="0"/>
              </a:rPr>
              <a:t>Better access to information and treatment- sexual health. </a:t>
            </a:r>
          </a:p>
          <a:p>
            <a:pPr>
              <a:lnSpc>
                <a:spcPct val="150000"/>
              </a:lnSpc>
            </a:pPr>
            <a:r>
              <a:rPr lang="en-GB" sz="4000" dirty="0">
                <a:latin typeface="Times New Roman" panose="02020603050405020304" pitchFamily="18" charset="0"/>
                <a:cs typeface="Times New Roman" panose="02020603050405020304" pitchFamily="18" charset="0"/>
              </a:rPr>
              <a:t>More group and 1:1 programmes for support for substance misusers. </a:t>
            </a:r>
          </a:p>
          <a:p>
            <a:pPr>
              <a:lnSpc>
                <a:spcPct val="150000"/>
              </a:lnSpc>
            </a:pPr>
            <a:r>
              <a:rPr lang="en-GB" sz="4000" dirty="0">
                <a:latin typeface="Times New Roman" panose="02020603050405020304" pitchFamily="18" charset="0"/>
                <a:cs typeface="Times New Roman" panose="02020603050405020304" pitchFamily="18" charset="0"/>
              </a:rPr>
              <a:t>Liberal feminists believe women should have the right to sell their bodies and that if sex work is legal and available the amount of people trafficked for the purpose of sex will see a reduction. (Feminist Fightback, March 2016)</a:t>
            </a:r>
          </a:p>
          <a:p>
            <a:pPr>
              <a:lnSpc>
                <a:spcPct val="150000"/>
              </a:lnSpc>
            </a:pPr>
            <a:endParaRPr lang="en-GB" sz="4000" dirty="0">
              <a:latin typeface="Times New Roman" panose="02020603050405020304" pitchFamily="18" charset="0"/>
              <a:cs typeface="Times New Roman" panose="02020603050405020304" pitchFamily="18" charset="0"/>
            </a:endParaRPr>
          </a:p>
          <a:p>
            <a:pPr marL="0" indent="0">
              <a:lnSpc>
                <a:spcPct val="150000"/>
              </a:lnSpc>
              <a:buNone/>
            </a:pPr>
            <a:endParaRPr lang="en-GB" dirty="0">
              <a:latin typeface="Times New Roman" panose="02020603050405020304" pitchFamily="18" charset="0"/>
              <a:cs typeface="Times New Roman" panose="02020603050405020304" pitchFamily="18" charset="0"/>
            </a:endParaRPr>
          </a:p>
          <a:p>
            <a:pPr marL="0" indent="0">
              <a:lnSpc>
                <a:spcPct val="150000"/>
              </a:lnSpc>
              <a:buNone/>
            </a:pPr>
            <a:endParaRPr lang="en-GB" dirty="0">
              <a:latin typeface="Times New Roman" panose="02020603050405020304" pitchFamily="18" charset="0"/>
              <a:cs typeface="Times New Roman" panose="02020603050405020304" pitchFamily="18" charset="0"/>
            </a:endParaRPr>
          </a:p>
          <a:p>
            <a:pPr marL="0" indent="0">
              <a:lnSpc>
                <a:spcPct val="150000"/>
              </a:lnSpc>
              <a:buNone/>
            </a:pP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819400"/>
            <a:ext cx="9144000" cy="1143000"/>
          </a:xfrm>
        </p:spPr>
        <p:txBody>
          <a:bodyPr>
            <a:normAutofit fontScale="90000"/>
          </a:bodyPr>
          <a:lstStyle/>
          <a:p>
            <a:pPr algn="ct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Thank you for listening</a:t>
            </a:r>
          </a:p>
        </p:txBody>
      </p:sp>
      <p:sp>
        <p:nvSpPr>
          <p:cNvPr id="3" name="Text Placeholder 2"/>
          <p:cNvSpPr>
            <a:spLocks noGrp="1"/>
          </p:cNvSpPr>
          <p:nvPr>
            <p:ph idx="1"/>
          </p:nvPr>
        </p:nvSpPr>
        <p:spPr>
          <a:xfrm>
            <a:off x="457200" y="4114800"/>
            <a:ext cx="8229600" cy="1143000"/>
          </a:xfrm>
        </p:spPr>
        <p:txBody>
          <a:bodyPr>
            <a:normAutofit/>
          </a:bodyPr>
          <a:lstStyle/>
          <a:p>
            <a:pPr marL="0" indent="0" algn="ctr">
              <a:buNone/>
            </a:pPr>
            <a:r>
              <a:rPr lang="en-GB" sz="4000" b="1" dirty="0">
                <a:solidFill>
                  <a:schemeClr val="accent2">
                    <a:lumMod val="50000"/>
                  </a:schemeClr>
                </a:solidFill>
                <a:latin typeface="Times New Roman" panose="02020603050405020304" pitchFamily="18" charset="0"/>
                <a:cs typeface="Times New Roman" panose="02020603050405020304" pitchFamily="18" charset="0"/>
              </a:rPr>
              <a:t>Any questions?</a:t>
            </a:r>
          </a:p>
        </p:txBody>
      </p:sp>
      <p:sp>
        <p:nvSpPr>
          <p:cNvPr id="4" name="Rectangle 3">
            <a:extLst>
              <a:ext uri="{FF2B5EF4-FFF2-40B4-BE49-F238E27FC236}">
                <a16:creationId xmlns:a16="http://schemas.microsoft.com/office/drawing/2014/main" id="{7DE8C75E-B05C-4D5D-93A9-6E78DB26662A}"/>
              </a:ext>
            </a:extLst>
          </p:cNvPr>
          <p:cNvSpPr/>
          <p:nvPr/>
        </p:nvSpPr>
        <p:spPr>
          <a:xfrm>
            <a:off x="304800" y="1087904"/>
            <a:ext cx="8610600" cy="969496"/>
          </a:xfrm>
          <a:prstGeom prst="rect">
            <a:avLst/>
          </a:prstGeom>
        </p:spPr>
        <p:txBody>
          <a:bodyPr wrap="square">
            <a:spAutoFit/>
          </a:bodyPr>
          <a:lstStyle/>
          <a:p>
            <a:pPr algn="ctr"/>
            <a:r>
              <a:rPr lang="en-GB" sz="2800" dirty="0">
                <a:solidFill>
                  <a:schemeClr val="accent2">
                    <a:lumMod val="50000"/>
                  </a:schemeClr>
                </a:solidFill>
                <a:latin typeface="Times New Roman" panose="02020603050405020304" pitchFamily="18" charset="0"/>
                <a:cs typeface="Times New Roman" panose="02020603050405020304" pitchFamily="18" charset="0"/>
              </a:rPr>
              <a:t>‘The more criminalised it gets, the more harmful it becomes.’ (</a:t>
            </a:r>
            <a:r>
              <a:rPr lang="en-GB" sz="2800" dirty="0" err="1">
                <a:solidFill>
                  <a:schemeClr val="accent2">
                    <a:lumMod val="50000"/>
                  </a:schemeClr>
                </a:solidFill>
                <a:latin typeface="Times New Roman" panose="02020603050405020304" pitchFamily="18" charset="0"/>
                <a:cs typeface="Times New Roman" panose="02020603050405020304" pitchFamily="18" charset="0"/>
              </a:rPr>
              <a:t>Mulin</a:t>
            </a:r>
            <a:r>
              <a:rPr lang="en-GB" sz="2800" dirty="0">
                <a:solidFill>
                  <a:schemeClr val="accent2">
                    <a:lumMod val="50000"/>
                  </a:schemeClr>
                </a:solidFill>
                <a:latin typeface="Times New Roman" panose="02020603050405020304" pitchFamily="18" charset="0"/>
                <a:cs typeface="Times New Roman" panose="02020603050405020304" pitchFamily="18" charset="0"/>
              </a:rPr>
              <a:t>, F. 2016).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EDE95-E9BF-4F91-A571-12CE8A252F3C}"/>
              </a:ext>
            </a:extLst>
          </p:cNvPr>
          <p:cNvSpPr>
            <a:spLocks noGrp="1"/>
          </p:cNvSpPr>
          <p:nvPr>
            <p:ph type="ctrTitle"/>
          </p:nvPr>
        </p:nvSpPr>
        <p:spPr>
          <a:xfrm>
            <a:off x="773723" y="-381000"/>
            <a:ext cx="7626096" cy="1219200"/>
          </a:xfrm>
        </p:spPr>
        <p:txBody>
          <a:bodyPr>
            <a:normAutofit/>
          </a:bodyPr>
          <a:lstStyle/>
          <a:p>
            <a:pPr algn="ctr"/>
            <a:r>
              <a:rPr lang="en-GB" sz="4400" dirty="0">
                <a:latin typeface="Times New Roman" panose="02020603050405020304" pitchFamily="18" charset="0"/>
                <a:cs typeface="Times New Roman" panose="02020603050405020304" pitchFamily="18" charset="0"/>
              </a:rPr>
              <a:t>References and Bibliography</a:t>
            </a:r>
          </a:p>
        </p:txBody>
      </p:sp>
      <p:sp>
        <p:nvSpPr>
          <p:cNvPr id="3" name="Subtitle 2">
            <a:extLst>
              <a:ext uri="{FF2B5EF4-FFF2-40B4-BE49-F238E27FC236}">
                <a16:creationId xmlns:a16="http://schemas.microsoft.com/office/drawing/2014/main" id="{08084ADA-D4E9-4D97-BCBF-6C5B19BDD6FE}"/>
              </a:ext>
            </a:extLst>
          </p:cNvPr>
          <p:cNvSpPr>
            <a:spLocks noGrp="1"/>
          </p:cNvSpPr>
          <p:nvPr>
            <p:ph type="subTitle" idx="1"/>
          </p:nvPr>
        </p:nvSpPr>
        <p:spPr>
          <a:xfrm>
            <a:off x="381000" y="1143000"/>
            <a:ext cx="8229600" cy="5562600"/>
          </a:xfrm>
        </p:spPr>
        <p:txBody>
          <a:bodyPr>
            <a:normAutofit/>
          </a:bodyPr>
          <a:lstStyle/>
          <a:p>
            <a:pPr algn="l">
              <a:lnSpc>
                <a:spcPct val="150000"/>
              </a:lnSpc>
            </a:pPr>
            <a:r>
              <a:rPr lang="en-GB" sz="1200" dirty="0">
                <a:latin typeface="Times New Roman" panose="02020603050405020304" pitchFamily="18" charset="0"/>
                <a:cs typeface="Times New Roman" panose="02020603050405020304" pitchFamily="18" charset="0"/>
              </a:rPr>
              <a:t>Amnesty International, (2016), Amnesty International publishes policy and research on protection of sex workers’ rights, Available at: https://www.amnesty.org/en/latest/news/2016/05/amnesty-international-publishes-policy-and-research-on-protection-of-sex-workers-rights/, (Accessed: 13/03/2018). </a:t>
            </a:r>
          </a:p>
          <a:p>
            <a:pPr algn="l">
              <a:lnSpc>
                <a:spcPct val="150000"/>
              </a:lnSpc>
            </a:pPr>
            <a:r>
              <a:rPr lang="en-GB" sz="1200" dirty="0">
                <a:latin typeface="Times New Roman" panose="02020603050405020304" pitchFamily="18" charset="0"/>
                <a:cs typeface="Times New Roman" panose="02020603050405020304" pitchFamily="18" charset="0"/>
              </a:rPr>
              <a:t>Balfour , R. &amp; Allen, J. (2014), A Review of the Literature on Sex Workers and Social Exclusion, the UCL Institute of Health Equity For Inclusion Health, Department of Health, C.4, P.9. [PDF]. </a:t>
            </a:r>
          </a:p>
          <a:p>
            <a:pPr algn="l">
              <a:lnSpc>
                <a:spcPct val="150000"/>
              </a:lnSpc>
            </a:pPr>
            <a:r>
              <a:rPr lang="en-GB" sz="1200" dirty="0">
                <a:latin typeface="Times New Roman" panose="02020603050405020304" pitchFamily="18" charset="0"/>
                <a:cs typeface="Times New Roman" panose="02020603050405020304" pitchFamily="18" charset="0"/>
              </a:rPr>
              <a:t>Becker, H. (1979), cited in; AQA Sociology, Thornes, N. (2008), AS Exclusively endorsed by AQA, P.25</a:t>
            </a:r>
          </a:p>
          <a:p>
            <a:pPr algn="l">
              <a:lnSpc>
                <a:spcPct val="150000"/>
              </a:lnSpc>
            </a:pPr>
            <a:r>
              <a:rPr lang="en-GB" sz="1200" dirty="0">
                <a:latin typeface="Times New Roman" panose="02020603050405020304" pitchFamily="18" charset="0"/>
                <a:cs typeface="Times New Roman" panose="02020603050405020304" pitchFamily="18" charset="0"/>
              </a:rPr>
              <a:t>Cheryl, O. (2002), Sex workers: Part of the solution, An analysis of HIV prevention programming to prevent HIV transmission during commercial sex in developing countries. [PDF] p.3, Available at http://www.who.int/hiv/topics/vct/sw_toolkit/115solution.pdf, (Accessed: 09/03/2018)</a:t>
            </a:r>
          </a:p>
          <a:p>
            <a:pPr algn="l">
              <a:lnSpc>
                <a:spcPct val="150000"/>
              </a:lnSpc>
            </a:pPr>
            <a:r>
              <a:rPr lang="en-GB" sz="1200" dirty="0">
                <a:latin typeface="Times New Roman" panose="02020603050405020304" pitchFamily="18" charset="0"/>
                <a:cs typeface="Times New Roman" panose="02020603050405020304" pitchFamily="18" charset="0"/>
              </a:rPr>
              <a:t>Dr </a:t>
            </a:r>
            <a:r>
              <a:rPr lang="en-GB" sz="1200" dirty="0" err="1">
                <a:latin typeface="Times New Roman" panose="02020603050405020304" pitchFamily="18" charset="0"/>
                <a:cs typeface="Times New Roman" panose="02020603050405020304" pitchFamily="18" charset="0"/>
              </a:rPr>
              <a:t>Sagar</a:t>
            </a:r>
            <a:r>
              <a:rPr lang="en-GB" sz="1200" dirty="0">
                <a:latin typeface="Times New Roman" panose="02020603050405020304" pitchFamily="18" charset="0"/>
                <a:cs typeface="Times New Roman" panose="02020603050405020304" pitchFamily="18" charset="0"/>
              </a:rPr>
              <a:t>, T. Jones, D. &amp; DR Symons, K. (2015), Sex Work, Drug and Alcohol Use: Bringing the Voices of Sex Workers into the Policy and Service Development Framework in Wales, Swansea University, [PDF}, funded by the Welsh Government.</a:t>
            </a:r>
          </a:p>
          <a:p>
            <a:pPr algn="l">
              <a:lnSpc>
                <a:spcPct val="150000"/>
              </a:lnSpc>
            </a:pPr>
            <a:r>
              <a:rPr lang="en-GB" sz="1200" dirty="0">
                <a:latin typeface="Times New Roman" panose="02020603050405020304" pitchFamily="18" charset="0"/>
                <a:cs typeface="Times New Roman" panose="02020603050405020304" pitchFamily="18" charset="0"/>
              </a:rPr>
              <a:t>House of Commons Home Affairs Committee, (June 2016-17), Third Report of session 2016-17, Prostitution, [PDF], P.7, Published on June 2016 by authority of House of commons.</a:t>
            </a:r>
          </a:p>
          <a:p>
            <a:pPr algn="l">
              <a:lnSpc>
                <a:spcPct val="150000"/>
              </a:lnSpc>
            </a:pPr>
            <a:r>
              <a:rPr lang="en-GB" sz="1200" dirty="0">
                <a:latin typeface="Times New Roman" panose="02020603050405020304" pitchFamily="18" charset="0"/>
                <a:cs typeface="Times New Roman" panose="02020603050405020304" pitchFamily="18" charset="0"/>
              </a:rPr>
              <a:t>Image 1: </a:t>
            </a:r>
            <a:r>
              <a:rPr lang="en-GB" sz="1200" dirty="0" err="1">
                <a:latin typeface="Times New Roman" panose="02020603050405020304" pitchFamily="18" charset="0"/>
                <a:cs typeface="Times New Roman" panose="02020603050405020304" pitchFamily="18" charset="0"/>
              </a:rPr>
              <a:t>Corbishley</a:t>
            </a:r>
            <a:r>
              <a:rPr lang="en-GB" sz="1200" dirty="0">
                <a:latin typeface="Times New Roman" panose="02020603050405020304" pitchFamily="18" charset="0"/>
                <a:cs typeface="Times New Roman" panose="02020603050405020304" pitchFamily="18" charset="0"/>
              </a:rPr>
              <a:t>, G. (2014), Sex workers protest, London, There should be no hierarchy of victims and every woman counts, no matter what the circumstances of her life and death, Available at: https://www.theguardian.com/commentisfree/2016/dec/07/femicide-census-violence-against-women, (Accessed: 09/03/2018)</a:t>
            </a:r>
          </a:p>
          <a:p>
            <a:pPr algn="l">
              <a:lnSpc>
                <a:spcPct val="150000"/>
              </a:lnSpc>
            </a:pPr>
            <a:r>
              <a:rPr lang="en-GB" sz="1200" dirty="0">
                <a:latin typeface="Times New Roman" panose="02020603050405020304" pitchFamily="18" charset="0"/>
                <a:cs typeface="Times New Roman" panose="02020603050405020304" pitchFamily="18" charset="0"/>
              </a:rPr>
              <a:t>Image 2: </a:t>
            </a:r>
            <a:r>
              <a:rPr lang="en-GB" sz="1200" dirty="0" err="1">
                <a:latin typeface="Times New Roman" panose="02020603050405020304" pitchFamily="18" charset="0"/>
                <a:cs typeface="Times New Roman" panose="02020603050405020304" pitchFamily="18" charset="0"/>
              </a:rPr>
              <a:t>Pothast</a:t>
            </a:r>
            <a:r>
              <a:rPr lang="en-GB" sz="1200" dirty="0">
                <a:latin typeface="Times New Roman" panose="02020603050405020304" pitchFamily="18" charset="0"/>
                <a:cs typeface="Times New Roman" panose="02020603050405020304" pitchFamily="18" charset="0"/>
              </a:rPr>
              <a:t>, E. (March 2016), Medium, the Green Parties Troubling Stance on Sex Work, Available at: https://medium.com/@emilypothast/the-green-partys-troubling-stance-on-sex-work-c9461ee65296, (Accessed: 09/03/208).</a:t>
            </a:r>
          </a:p>
        </p:txBody>
      </p:sp>
    </p:spTree>
    <p:extLst>
      <p:ext uri="{BB962C8B-B14F-4D97-AF65-F5344CB8AC3E}">
        <p14:creationId xmlns:p14="http://schemas.microsoft.com/office/powerpoint/2010/main" val="2072892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9AA8-CFA8-4780-BC50-ACB007E98579}"/>
              </a:ext>
            </a:extLst>
          </p:cNvPr>
          <p:cNvSpPr>
            <a:spLocks noGrp="1"/>
          </p:cNvSpPr>
          <p:nvPr>
            <p:ph type="ctrTitle"/>
          </p:nvPr>
        </p:nvSpPr>
        <p:spPr>
          <a:xfrm>
            <a:off x="420624" y="17585"/>
            <a:ext cx="8302752" cy="820615"/>
          </a:xfrm>
        </p:spPr>
        <p:txBody>
          <a:bodyPr>
            <a:normAutofit/>
          </a:bodyPr>
          <a:lstStyle/>
          <a:p>
            <a:pPr algn="ctr"/>
            <a:r>
              <a:rPr lang="en-GB" sz="4400" dirty="0">
                <a:latin typeface="Times New Roman" panose="02020603050405020304" pitchFamily="18" charset="0"/>
                <a:cs typeface="Times New Roman" panose="02020603050405020304" pitchFamily="18" charset="0"/>
              </a:rPr>
              <a:t>References and Bibliography</a:t>
            </a:r>
          </a:p>
        </p:txBody>
      </p:sp>
      <p:sp>
        <p:nvSpPr>
          <p:cNvPr id="3" name="Subtitle 2">
            <a:extLst>
              <a:ext uri="{FF2B5EF4-FFF2-40B4-BE49-F238E27FC236}">
                <a16:creationId xmlns:a16="http://schemas.microsoft.com/office/drawing/2014/main" id="{A8DF490F-A2C9-4B7D-9B1C-9B247641715C}"/>
              </a:ext>
            </a:extLst>
          </p:cNvPr>
          <p:cNvSpPr>
            <a:spLocks noGrp="1"/>
          </p:cNvSpPr>
          <p:nvPr>
            <p:ph type="subTitle" idx="1"/>
          </p:nvPr>
        </p:nvSpPr>
        <p:spPr>
          <a:xfrm>
            <a:off x="304800" y="838200"/>
            <a:ext cx="8531352" cy="5867400"/>
          </a:xfrm>
        </p:spPr>
        <p:txBody>
          <a:bodyPr>
            <a:normAutofit/>
          </a:bodyPr>
          <a:lstStyle/>
          <a:p>
            <a:pPr algn="l">
              <a:lnSpc>
                <a:spcPct val="150000"/>
              </a:lnSpc>
            </a:pPr>
            <a:r>
              <a:rPr lang="en-GB" sz="1200" dirty="0">
                <a:latin typeface="Times New Roman" panose="02020603050405020304" pitchFamily="18" charset="0"/>
                <a:cs typeface="Times New Roman" panose="02020603050405020304" pitchFamily="18" charset="0"/>
              </a:rPr>
              <a:t>Image 3: Feminists Fightback (march 2016), Sourced from: CARADONNA, A. and X:TALK PROJECT, (1 March 2016), Open democracy Free thinking world, We speak but you don’t listen: migrant sex worker organising at the border, Available at: https://www.opendemocracy.net/beyondslavery/sws/ava-caradonna-x-talk-project/we-speak-but-you-don-t-listen-migrant-sex-worker-organisi, (Accessed: 09/03/2018)</a:t>
            </a:r>
          </a:p>
          <a:p>
            <a:pPr algn="l">
              <a:lnSpc>
                <a:spcPct val="150000"/>
              </a:lnSpc>
            </a:pPr>
            <a:r>
              <a:rPr lang="en-GB" sz="1200" dirty="0">
                <a:latin typeface="Times New Roman" panose="02020603050405020304" pitchFamily="18" charset="0"/>
                <a:cs typeface="Times New Roman" panose="02020603050405020304" pitchFamily="18" charset="0"/>
              </a:rPr>
              <a:t>Image 4: Laws.com, (2017), Cited in; Laws, Sex Worker, The Prostitution Statistics You Have to Know, Available at: https://sex-crimes.laws.com/prostitution/prostitution-statistics, (Accessed : 09/03/2018)</a:t>
            </a:r>
          </a:p>
          <a:p>
            <a:pPr algn="l">
              <a:lnSpc>
                <a:spcPct val="150000"/>
              </a:lnSpc>
            </a:pPr>
            <a:r>
              <a:rPr lang="en-GB" sz="1200" dirty="0">
                <a:latin typeface="Times New Roman" panose="02020603050405020304" pitchFamily="18" charset="0"/>
                <a:cs typeface="Times New Roman" panose="02020603050405020304" pitchFamily="18" charset="0"/>
              </a:rPr>
              <a:t>Image 5: </a:t>
            </a:r>
            <a:r>
              <a:rPr lang="en-GB" sz="1200" dirty="0" err="1">
                <a:latin typeface="Times New Roman" panose="02020603050405020304" pitchFamily="18" charset="0"/>
                <a:cs typeface="Times New Roman" panose="02020603050405020304" pitchFamily="18" charset="0"/>
              </a:rPr>
              <a:t>Hannay</a:t>
            </a:r>
            <a:r>
              <a:rPr lang="en-GB" sz="1200" dirty="0">
                <a:latin typeface="Times New Roman" panose="02020603050405020304" pitchFamily="18" charset="0"/>
                <a:cs typeface="Times New Roman" panose="02020603050405020304" pitchFamily="18" charset="0"/>
              </a:rPr>
              <a:t>, R. (2016), Hope </a:t>
            </a:r>
            <a:r>
              <a:rPr lang="en-GB" sz="1200" dirty="0" err="1">
                <a:latin typeface="Times New Roman" panose="02020603050405020304" pitchFamily="18" charset="0"/>
                <a:cs typeface="Times New Roman" panose="02020603050405020304" pitchFamily="18" charset="0"/>
              </a:rPr>
              <a:t>Councilling</a:t>
            </a:r>
            <a:r>
              <a:rPr lang="en-GB" sz="1200" dirty="0">
                <a:latin typeface="Times New Roman" panose="02020603050405020304" pitchFamily="18" charset="0"/>
                <a:cs typeface="Times New Roman" panose="02020603050405020304" pitchFamily="18" charset="0"/>
              </a:rPr>
              <a:t>, Depression Counselling Southampton with Counsellor Richard </a:t>
            </a:r>
            <a:r>
              <a:rPr lang="en-GB" sz="1200" dirty="0" err="1">
                <a:latin typeface="Times New Roman" panose="02020603050405020304" pitchFamily="18" charset="0"/>
                <a:cs typeface="Times New Roman" panose="02020603050405020304" pitchFamily="18" charset="0"/>
              </a:rPr>
              <a:t>Hannay</a:t>
            </a:r>
            <a:r>
              <a:rPr lang="en-GB" sz="1200" dirty="0">
                <a:latin typeface="Times New Roman" panose="02020603050405020304" pitchFamily="18" charset="0"/>
                <a:cs typeface="Times New Roman" panose="02020603050405020304" pitchFamily="18" charset="0"/>
              </a:rPr>
              <a:t>, Available at: https://www.hope-counselling.co.uk/depression-counselling-southampton/, (Accessed: 09/03/2017)</a:t>
            </a:r>
          </a:p>
          <a:p>
            <a:pPr algn="l">
              <a:lnSpc>
                <a:spcPct val="150000"/>
              </a:lnSpc>
            </a:pPr>
            <a:r>
              <a:rPr lang="en-GB" sz="1200" dirty="0">
                <a:latin typeface="Times New Roman" panose="02020603050405020304" pitchFamily="18" charset="0"/>
                <a:cs typeface="Times New Roman" panose="02020603050405020304" pitchFamily="18" charset="0"/>
              </a:rPr>
              <a:t>Image 6: Smith, C.(2014), Straight, News, Health and legal groups’ reports suggest prostitution laws targeting clients likely unconstitutional, Available at: https://www.straight.com/news/86491/health-and-legal-groups-reports-suggest-prostitution-laws-targeting-clients-likely, (Accessed: 13/03/2018)</a:t>
            </a:r>
          </a:p>
          <a:p>
            <a:pPr algn="l">
              <a:lnSpc>
                <a:spcPct val="150000"/>
              </a:lnSpc>
            </a:pPr>
            <a:r>
              <a:rPr lang="en-GB" sz="1200" dirty="0">
                <a:latin typeface="Times New Roman" panose="02020603050405020304" pitchFamily="18" charset="0"/>
                <a:cs typeface="Times New Roman" panose="02020603050405020304" pitchFamily="18" charset="0"/>
              </a:rPr>
              <a:t>Laws.com, (2017), Laws, Sex Worker, The Prostitution Statistics You Have to Know, Available at: https://sex-crimes.laws.com/prostitution/prostitution-statistics, (Accessed: 09/03/2018)</a:t>
            </a:r>
          </a:p>
          <a:p>
            <a:pPr algn="l">
              <a:lnSpc>
                <a:spcPct val="150000"/>
              </a:lnSpc>
            </a:pPr>
            <a:r>
              <a:rPr lang="en-GB" sz="1200" dirty="0">
                <a:latin typeface="Times New Roman" panose="02020603050405020304" pitchFamily="18" charset="0"/>
                <a:cs typeface="Times New Roman" panose="02020603050405020304" pitchFamily="18" charset="0"/>
              </a:rPr>
              <a:t>Laws.com, (2017), Laws, What are the Prostitution Laws in the US, Available at: https://sex-crimes.laws.com/prostitution/laws-prostitution, (Accessed: 09/03/2018)</a:t>
            </a:r>
          </a:p>
          <a:p>
            <a:pPr algn="l">
              <a:lnSpc>
                <a:spcPct val="150000"/>
              </a:lnSpc>
            </a:pPr>
            <a:r>
              <a:rPr lang="en-GB" sz="1200" dirty="0">
                <a:latin typeface="Times New Roman" panose="02020603050405020304" pitchFamily="18" charset="0"/>
                <a:cs typeface="Times New Roman" panose="02020603050405020304" pitchFamily="18" charset="0"/>
              </a:rPr>
              <a:t>Mullin, F. (April 30th 2016), How Prudish Laws From the 1950s Make Sex Work Dangerous Today, In an ideal world we'd probably pay attention to the testimony of actual sex workers before boxing their profession into a web of laws, Available at: https://www.vice.com/en_uk/article/5gj7e8/brief-history-uk-sex-work-prostitution-law-frankie-mullin, (Accessed: 13/03/2018). </a:t>
            </a:r>
          </a:p>
          <a:p>
            <a:pPr algn="l">
              <a:lnSpc>
                <a:spcPct val="150000"/>
              </a:lnSpc>
            </a:pPr>
            <a:r>
              <a:rPr lang="en-GB" sz="1200" dirty="0">
                <a:latin typeface="Times New Roman" panose="02020603050405020304" pitchFamily="18" charset="0"/>
                <a:cs typeface="Times New Roman" panose="02020603050405020304" pitchFamily="18" charset="0"/>
              </a:rPr>
              <a:t>Murphey, M. (2016), </a:t>
            </a:r>
            <a:r>
              <a:rPr lang="en-GB" sz="1200" i="1" dirty="0">
                <a:latin typeface="Times New Roman" panose="02020603050405020304" pitchFamily="18" charset="0"/>
                <a:cs typeface="Times New Roman" panose="02020603050405020304" pitchFamily="18" charset="0"/>
              </a:rPr>
              <a:t>Is prostitution empowering if you choose to do it?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2"/>
              </a:rPr>
              <a:t>https://verilymag.com/2016/04/new-york-magazine-prostitution-porn-feminism-news-1204</a:t>
            </a:r>
            <a:r>
              <a:rPr lang="en-GB" sz="1200" dirty="0">
                <a:latin typeface="Times New Roman" panose="02020603050405020304" pitchFamily="18" charset="0"/>
                <a:cs typeface="Times New Roman" panose="02020603050405020304" pitchFamily="18" charset="0"/>
              </a:rPr>
              <a:t>, (Accessed 20/03/2018).</a:t>
            </a:r>
          </a:p>
          <a:p>
            <a:pPr algn="l"/>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5231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F509FF5-9080-4C5F-8F99-3D6F57E035A0}"/>
              </a:ext>
            </a:extLst>
          </p:cNvPr>
          <p:cNvPicPr>
            <a:picLocks noChangeAspect="1"/>
          </p:cNvPicPr>
          <p:nvPr/>
        </p:nvPicPr>
        <p:blipFill>
          <a:blip r:embed="rId2"/>
          <a:stretch>
            <a:fillRect/>
          </a:stretch>
        </p:blipFill>
        <p:spPr>
          <a:xfrm>
            <a:off x="609600" y="-609600"/>
            <a:ext cx="7626757" cy="1524000"/>
          </a:xfrm>
          <a:prstGeom prst="rect">
            <a:avLst/>
          </a:prstGeom>
        </p:spPr>
      </p:pic>
      <p:sp>
        <p:nvSpPr>
          <p:cNvPr id="7" name="TextBox 6">
            <a:extLst>
              <a:ext uri="{FF2B5EF4-FFF2-40B4-BE49-F238E27FC236}">
                <a16:creationId xmlns:a16="http://schemas.microsoft.com/office/drawing/2014/main" id="{815FBAC4-8B16-40C8-9EE1-60C75D87A4E9}"/>
              </a:ext>
            </a:extLst>
          </p:cNvPr>
          <p:cNvSpPr txBox="1"/>
          <p:nvPr/>
        </p:nvSpPr>
        <p:spPr>
          <a:xfrm>
            <a:off x="457200" y="1066800"/>
            <a:ext cx="8305800" cy="3937103"/>
          </a:xfrm>
          <a:prstGeom prst="rect">
            <a:avLst/>
          </a:prstGeom>
          <a:noFill/>
        </p:spPr>
        <p:txBody>
          <a:bodyPr wrap="square" rtlCol="0">
            <a:spAutoFit/>
          </a:bodyPr>
          <a:lstStyle/>
          <a:p>
            <a:pPr>
              <a:lnSpc>
                <a:spcPct val="150000"/>
              </a:lnSpc>
            </a:pPr>
            <a:r>
              <a:rPr lang="en-GB" sz="1200" dirty="0">
                <a:latin typeface="Times New Roman" panose="02020603050405020304" pitchFamily="18" charset="0"/>
                <a:cs typeface="Times New Roman" panose="02020603050405020304" pitchFamily="18" charset="0"/>
              </a:rPr>
              <a:t>Parliament, (December 2016), the government response to the third report from the home affairs select committee session 2016-17 </a:t>
            </a:r>
            <a:r>
              <a:rPr lang="en-GB" sz="1200" dirty="0" err="1">
                <a:latin typeface="Times New Roman" panose="02020603050405020304" pitchFamily="18" charset="0"/>
                <a:cs typeface="Times New Roman" panose="02020603050405020304" pitchFamily="18" charset="0"/>
              </a:rPr>
              <a:t>hc</a:t>
            </a:r>
            <a:r>
              <a:rPr lang="en-GB" sz="1200" dirty="0">
                <a:latin typeface="Times New Roman" panose="02020603050405020304" pitchFamily="18" charset="0"/>
                <a:cs typeface="Times New Roman" panose="02020603050405020304" pitchFamily="18" charset="0"/>
              </a:rPr>
              <a:t> 26: prostitution, secretary of state Home Department, Crown Copyright 2016, Print ISBN 9781474138659, [PDF].</a:t>
            </a:r>
          </a:p>
          <a:p>
            <a:pPr>
              <a:lnSpc>
                <a:spcPct val="150000"/>
              </a:lnSpc>
            </a:pPr>
            <a:r>
              <a:rPr lang="en-GB" sz="1200" dirty="0">
                <a:latin typeface="Times New Roman" panose="02020603050405020304" pitchFamily="18" charset="0"/>
                <a:cs typeface="Times New Roman" panose="02020603050405020304" pitchFamily="18" charset="0"/>
              </a:rPr>
              <a:t>Rogerson, J. (2017), Corporate crime services, Sex working- prostitution, Available at: https://www.westyorkshire.police.uk/sites/default/files/2017-11/sex_working_-_prostitution.pdf (Accessed: 13/03/2018). </a:t>
            </a:r>
          </a:p>
          <a:p>
            <a:pPr>
              <a:lnSpc>
                <a:spcPct val="150000"/>
              </a:lnSpc>
            </a:pPr>
            <a:r>
              <a:rPr lang="en-GB" sz="1200" dirty="0">
                <a:latin typeface="Times New Roman" panose="02020603050405020304" pitchFamily="18" charset="0"/>
                <a:cs typeface="Times New Roman" panose="02020603050405020304" pitchFamily="18" charset="0"/>
              </a:rPr>
              <a:t>Serious Crimes Act 2015 c.4: Part 5, Available at: http://www.legislation.gov.uk/ukpga/2015/9/contents/enacted, (Accessed: 13/03/2018).</a:t>
            </a:r>
          </a:p>
          <a:p>
            <a:pPr>
              <a:lnSpc>
                <a:spcPct val="150000"/>
              </a:lnSpc>
            </a:pPr>
            <a:r>
              <a:rPr lang="en-GB" sz="1200" dirty="0">
                <a:latin typeface="Times New Roman" panose="02020603050405020304" pitchFamily="18" charset="0"/>
                <a:cs typeface="Times New Roman" panose="02020603050405020304" pitchFamily="18" charset="0"/>
              </a:rPr>
              <a:t>Sexual Offenses Act 1956, Part 1. Available at: https://www.legislation.gov.uk/ukpga/Eliz2/4-5/69/contents, (Accessed: 13/03/2018).</a:t>
            </a:r>
          </a:p>
          <a:p>
            <a:pPr>
              <a:lnSpc>
                <a:spcPct val="150000"/>
              </a:lnSpc>
            </a:pPr>
            <a:r>
              <a:rPr lang="en-GB" sz="1200" dirty="0">
                <a:latin typeface="Times New Roman" panose="02020603050405020304" pitchFamily="18" charset="0"/>
                <a:cs typeface="Times New Roman" panose="02020603050405020304" pitchFamily="18" charset="0"/>
              </a:rPr>
              <a:t>Street Offences Act 1959, Available at: http://www.legislation.gov.uk/ukpga/Eliz2/7-8/57/contents, (Accessed: 13/03/2018).</a:t>
            </a:r>
          </a:p>
          <a:p>
            <a:pPr>
              <a:lnSpc>
                <a:spcPct val="150000"/>
              </a:lnSpc>
            </a:pPr>
            <a:r>
              <a:rPr lang="en-GB" sz="1200" dirty="0">
                <a:latin typeface="Times New Roman" panose="02020603050405020304" pitchFamily="18" charset="0"/>
                <a:cs typeface="Times New Roman" panose="02020603050405020304" pitchFamily="18" charset="0"/>
              </a:rPr>
              <a:t>The Sexual Offenses Act 2003 C:1 Part 1, Available at: https://www.legislation.gov.uk/ukpga/2003/42/contents, (Accessed: 13/03/2018).</a:t>
            </a:r>
          </a:p>
          <a:p>
            <a:pPr>
              <a:lnSpc>
                <a:spcPct val="150000"/>
              </a:lnSpc>
            </a:pPr>
            <a:r>
              <a:rPr lang="en-GB" sz="1200" dirty="0">
                <a:latin typeface="Times New Roman" panose="02020603050405020304" pitchFamily="18" charset="0"/>
                <a:cs typeface="Times New Roman" panose="02020603050405020304" pitchFamily="18" charset="0"/>
              </a:rPr>
              <a:t>UCL, (2014), </a:t>
            </a:r>
            <a:r>
              <a:rPr lang="en-GB" sz="1200" i="1" dirty="0">
                <a:latin typeface="Times New Roman" panose="02020603050405020304" pitchFamily="18" charset="0"/>
                <a:cs typeface="Times New Roman" panose="02020603050405020304" pitchFamily="18" charset="0"/>
              </a:rPr>
              <a:t>A Review on the </a:t>
            </a:r>
            <a:r>
              <a:rPr lang="en-GB" sz="1200" i="1" dirty="0" err="1">
                <a:latin typeface="Times New Roman" panose="02020603050405020304" pitchFamily="18" charset="0"/>
                <a:cs typeface="Times New Roman" panose="02020603050405020304" pitchFamily="18" charset="0"/>
              </a:rPr>
              <a:t>Litereaure</a:t>
            </a:r>
            <a:r>
              <a:rPr lang="en-GB" sz="1200" i="1" dirty="0">
                <a:latin typeface="Times New Roman" panose="02020603050405020304" pitchFamily="18" charset="0"/>
                <a:cs typeface="Times New Roman" panose="02020603050405020304" pitchFamily="18" charset="0"/>
              </a:rPr>
              <a:t> on sex workers and social Exclusion,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3"/>
              </a:rPr>
              <a:t>https://www.gov.uk/government/uploads/system/uploads/attachment_data/file/303927/A_Review_of_the_Literature_on_sex_workers_and_social_exclusion.pdf</a:t>
            </a:r>
            <a:r>
              <a:rPr lang="en-GB" sz="1200" dirty="0">
                <a:latin typeface="Times New Roman" panose="02020603050405020304" pitchFamily="18" charset="0"/>
                <a:cs typeface="Times New Roman" panose="02020603050405020304" pitchFamily="18" charset="0"/>
              </a:rPr>
              <a:t>, (Accessed: 20/03/2018).</a:t>
            </a:r>
          </a:p>
          <a:p>
            <a:pPr>
              <a:lnSpc>
                <a:spcPct val="150000"/>
              </a:lnSpc>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35468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1001</TotalTime>
  <Words>2196</Words>
  <Application>Microsoft Office PowerPoint</Application>
  <PresentationFormat>On-screen Show (4:3)</PresentationFormat>
  <Paragraphs>123</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Constantia</vt:lpstr>
      <vt:lpstr>Times New Roman</vt:lpstr>
      <vt:lpstr>Wingdings</vt:lpstr>
      <vt:lpstr>Wingdings 2</vt:lpstr>
      <vt:lpstr>Flow</vt:lpstr>
      <vt:lpstr>Strategies for the inclusion of sex workers into society in the UK. </vt:lpstr>
      <vt:lpstr>PowerPoint Presentation</vt:lpstr>
      <vt:lpstr>What is sex work? </vt:lpstr>
      <vt:lpstr> What is a sex worker? Anyone who works in the sex industry who exchanges sexual activities for money.  Some examples are: </vt:lpstr>
      <vt:lpstr>Statistics from the House of commons Report</vt:lpstr>
      <vt:lpstr>Dr Tracey Sagar et al; Survey in South Wales conducted by forty sex workers (2015)</vt:lpstr>
      <vt:lpstr>History of legislation in the UK </vt:lpstr>
      <vt:lpstr>The Swedish Model</vt:lpstr>
      <vt:lpstr>Barriers to Inclusion, what makes sex workers hard to reach?</vt:lpstr>
      <vt:lpstr>Strategies to over come barriers in contemporary society</vt:lpstr>
      <vt:lpstr>To Conclude</vt:lpstr>
      <vt:lpstr>  Thank you for listening</vt:lpstr>
      <vt:lpstr>References and Bibliography</vt:lpstr>
      <vt:lpstr>References and 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Most effective strategies currently available to support inclusion of people with something into society</dc:title>
  <dc:creator>Tasha</dc:creator>
  <cp:lastModifiedBy>mizz_tishy@hotmail.com</cp:lastModifiedBy>
  <cp:revision>81</cp:revision>
  <dcterms:created xsi:type="dcterms:W3CDTF">2006-08-16T00:00:00Z</dcterms:created>
  <dcterms:modified xsi:type="dcterms:W3CDTF">2018-03-20T17:20:47Z</dcterms:modified>
</cp:coreProperties>
</file>