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383" r:id="rId6"/>
    <p:sldId id="384" r:id="rId7"/>
    <p:sldId id="386" r:id="rId8"/>
    <p:sldId id="387" r:id="rId9"/>
    <p:sldId id="388" r:id="rId10"/>
    <p:sldId id="389" r:id="rId11"/>
    <p:sldId id="390" r:id="rId12"/>
    <p:sldId id="391" r:id="rId13"/>
    <p:sldId id="38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5065" autoAdjust="0"/>
  </p:normalViewPr>
  <p:slideViewPr>
    <p:cSldViewPr snapToGrid="0">
      <p:cViewPr varScale="1">
        <p:scale>
          <a:sx n="88" d="100"/>
          <a:sy n="88" d="100"/>
        </p:scale>
        <p:origin x="9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11C54-E76F-457B-81B7-5E9250F5CBB7}" type="datetimeFigureOut">
              <a:rPr lang="en-GB" smtClean="0"/>
              <a:t>11/10/2025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9C89D3-5400-43EB-8DA9-C6DBBF4003E3}" type="slidenum">
              <a:rPr lang="en-GB" smtClean="0"/>
              <a:t>‹#›</a:t>
            </a:fld>
            <a:endParaRPr lang="en-GB"/>
          </a:p>
        </p:txBody>
      </p:sp>
    </p:spTree>
    <p:extLst>
      <p:ext uri="{BB962C8B-B14F-4D97-AF65-F5344CB8AC3E}">
        <p14:creationId xmlns:p14="http://schemas.microsoft.com/office/powerpoint/2010/main" val="1122910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academy.hubspot.com/courses/social-media?utm_source=marketing_blog&amp;utm_medium=blog&amp;utm_campaign=social_media&amp;hubs_signup-url=blog.hubspot.com/marketing/what-is-digital-marketing&amp;hubs_signup-cta=null"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a:t>
            </a:fld>
            <a:endParaRPr lang="en-GB"/>
          </a:p>
        </p:txBody>
      </p:sp>
    </p:spTree>
    <p:extLst>
      <p:ext uri="{BB962C8B-B14F-4D97-AF65-F5344CB8AC3E}">
        <p14:creationId xmlns:p14="http://schemas.microsoft.com/office/powerpoint/2010/main" val="34765519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2</a:t>
            </a:fld>
            <a:endParaRPr lang="en-GB"/>
          </a:p>
        </p:txBody>
      </p:sp>
    </p:spTree>
    <p:extLst>
      <p:ext uri="{BB962C8B-B14F-4D97-AF65-F5344CB8AC3E}">
        <p14:creationId xmlns:p14="http://schemas.microsoft.com/office/powerpoint/2010/main" val="3269823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3</a:t>
            </a:fld>
            <a:endParaRPr lang="en-GB"/>
          </a:p>
        </p:txBody>
      </p:sp>
    </p:spTree>
    <p:extLst>
      <p:ext uri="{BB962C8B-B14F-4D97-AF65-F5344CB8AC3E}">
        <p14:creationId xmlns:p14="http://schemas.microsoft.com/office/powerpoint/2010/main" val="36030277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lgn="just"/>
            <a:r>
              <a:rPr lang="en-GB" sz="1200" b="0" dirty="0"/>
              <a:t>Definition of marketing – remember, reputable source for this. </a:t>
            </a:r>
            <a:r>
              <a:rPr lang="en-GB" sz="1200" b="0" u="sng" dirty="0"/>
              <a:t>Not</a:t>
            </a:r>
            <a:r>
              <a:rPr lang="en-GB" sz="1200" b="0" u="none" dirty="0"/>
              <a:t> Wikipedia or the like. No business balls, business jargon, UK Essays, etc. </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4</a:t>
            </a:fld>
            <a:endParaRPr lang="en-GB"/>
          </a:p>
        </p:txBody>
      </p:sp>
    </p:spTree>
    <p:extLst>
      <p:ext uri="{BB962C8B-B14F-4D97-AF65-F5344CB8AC3E}">
        <p14:creationId xmlns:p14="http://schemas.microsoft.com/office/powerpoint/2010/main" val="1872589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Paraphrasing, not copying and pasting others ideas.</a:t>
            </a:r>
          </a:p>
          <a:p>
            <a:endParaRPr lang="en-GB" dirty="0"/>
          </a:p>
          <a:p>
            <a:r>
              <a:rPr lang="en-GB" dirty="0"/>
              <a:t>The only ‘direct quote’ I want to see is for a definition of marketing. Other than that, I don’t want any.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DO NOT USE ‘I’; write in the third person</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5</a:t>
            </a:fld>
            <a:endParaRPr lang="en-GB"/>
          </a:p>
        </p:txBody>
      </p:sp>
    </p:spTree>
    <p:extLst>
      <p:ext uri="{BB962C8B-B14F-4D97-AF65-F5344CB8AC3E}">
        <p14:creationId xmlns:p14="http://schemas.microsoft.com/office/powerpoint/2010/main" val="787312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sng" dirty="0">
                <a:effectLst>
                  <a:outerShdw blurRad="38100" dist="38100" dir="2700000" algn="tl">
                    <a:srgbClr val="000000">
                      <a:alpha val="43137"/>
                    </a:srgbClr>
                  </a:outerShdw>
                </a:effectLst>
              </a:rPr>
              <a:t>Marketing decisions within organisations </a:t>
            </a:r>
          </a:p>
          <a:p>
            <a:pPr marL="171450" indent="-171450">
              <a:buFontTx/>
              <a:buChar char="-"/>
            </a:pPr>
            <a:r>
              <a:rPr lang="en-GB" dirty="0"/>
              <a:t>Key words -&gt; the main focus of this section. Not a general discussion of the macro environment, but the impact of the macro environment on marketing</a:t>
            </a:r>
          </a:p>
          <a:p>
            <a:pPr marL="171450" indent="-171450">
              <a:buFontTx/>
              <a:buChar char="-"/>
            </a:pPr>
            <a:endParaRPr lang="en-GB" dirty="0"/>
          </a:p>
          <a:p>
            <a:pPr marL="171450" indent="-171450">
              <a:buFontTx/>
              <a:buChar char="-"/>
            </a:pPr>
            <a:r>
              <a:rPr lang="en-GB" dirty="0"/>
              <a:t>Sugar tax: https://www.igd.com/articles/article-viewer/t/how-the-sugar-tax-is-changing-behaviour/i/22186?gclid=EAIaIQobChMI6NvS97f38wIVQuDICh38VwalEAAYASAAEgLlgPD_BwE</a:t>
            </a:r>
          </a:p>
          <a:p>
            <a:pPr marL="171450" indent="-171450">
              <a:buFontTx/>
              <a:buChar char="-"/>
            </a:pPr>
            <a:endParaRPr lang="en-GB" dirty="0"/>
          </a:p>
          <a:p>
            <a:pPr marL="171450" indent="-171450">
              <a:buFontTx/>
              <a:buChar char="-"/>
            </a:pPr>
            <a:r>
              <a:rPr lang="en-GB" b="0" i="0" dirty="0">
                <a:solidFill>
                  <a:srgbClr val="212529"/>
                </a:solidFill>
                <a:effectLst/>
                <a:latin typeface="-apple-system"/>
              </a:rPr>
              <a:t>Green marketing, activities designed to generate and facilitate any exchanges intended to satisfy human needs or wants with minimal detrimental impact on the natural environment</a:t>
            </a:r>
            <a:endParaRPr lang="en-GB" dirty="0"/>
          </a:p>
          <a:p>
            <a:pPr marL="171450" indent="-171450">
              <a:buFontTx/>
              <a:buChar char="-"/>
            </a:pPr>
            <a:endParaRPr lang="en-GB" dirty="0"/>
          </a:p>
          <a:p>
            <a:pPr marL="171450" indent="-171450">
              <a:buFontTx/>
              <a:buChar char="-"/>
            </a:pPr>
            <a:r>
              <a:rPr lang="en-GB" dirty="0"/>
              <a:t>https://www.forbes.com/sites/forbesnycouncil/2018/11/21/do-customers-really-care-about-your-environmental-impact/?sh=408ced84240d</a:t>
            </a:r>
          </a:p>
        </p:txBody>
      </p:sp>
      <p:sp>
        <p:nvSpPr>
          <p:cNvPr id="4" name="Slide Number Placeholder 3"/>
          <p:cNvSpPr>
            <a:spLocks noGrp="1"/>
          </p:cNvSpPr>
          <p:nvPr>
            <p:ph type="sldNum" sz="quarter" idx="5"/>
          </p:nvPr>
        </p:nvSpPr>
        <p:spPr/>
        <p:txBody>
          <a:bodyPr/>
          <a:lstStyle/>
          <a:p>
            <a:fld id="{B59C89D3-5400-43EB-8DA9-C6DBBF4003E3}" type="slidenum">
              <a:rPr lang="en-GB" smtClean="0"/>
              <a:t>6</a:t>
            </a:fld>
            <a:endParaRPr lang="en-GB"/>
          </a:p>
        </p:txBody>
      </p:sp>
    </p:spTree>
    <p:extLst>
      <p:ext uri="{BB962C8B-B14F-4D97-AF65-F5344CB8AC3E}">
        <p14:creationId xmlns:p14="http://schemas.microsoft.com/office/powerpoint/2010/main" val="1526129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fontAlgn="base"/>
            <a:r>
              <a:rPr lang="en-GB" sz="1200" b="1" i="0" kern="1200" dirty="0">
                <a:solidFill>
                  <a:schemeClr val="tx1"/>
                </a:solidFill>
                <a:effectLst/>
                <a:latin typeface="+mn-lt"/>
                <a:ea typeface="+mn-ea"/>
                <a:cs typeface="+mn-cs"/>
              </a:rPr>
              <a:t>What is digital marketing? </a:t>
            </a:r>
            <a:r>
              <a:rPr lang="en-GB" sz="1200" b="0" i="0" kern="1200" dirty="0">
                <a:solidFill>
                  <a:schemeClr val="tx1"/>
                </a:solidFill>
                <a:effectLst/>
                <a:latin typeface="+mn-lt"/>
                <a:ea typeface="+mn-ea"/>
                <a:cs typeface="+mn-cs"/>
              </a:rPr>
              <a:t>All marketing efforts that use an electronic device or the internet. Businesses leverage digital channels such as search engines, social media, email, and other websites to connect with current and prospective customers.</a:t>
            </a:r>
          </a:p>
          <a:p>
            <a:pPr algn="just"/>
            <a:endParaRPr lang="en-GB" dirty="0"/>
          </a:p>
          <a:p>
            <a:pPr algn="just" fontAlgn="base"/>
            <a:r>
              <a:rPr lang="en-GB" sz="1200" b="1" i="0" kern="1200" dirty="0">
                <a:solidFill>
                  <a:schemeClr val="tx1"/>
                </a:solidFill>
                <a:effectLst/>
                <a:latin typeface="+mn-lt"/>
                <a:ea typeface="+mn-ea"/>
                <a:cs typeface="+mn-cs"/>
              </a:rPr>
              <a:t>What is the role of digital marketing to a company? </a:t>
            </a:r>
            <a:r>
              <a:rPr lang="en-GB" sz="1200" b="0" i="0" kern="1200" dirty="0">
                <a:solidFill>
                  <a:schemeClr val="tx1"/>
                </a:solidFill>
                <a:effectLst/>
                <a:latin typeface="+mn-lt"/>
                <a:ea typeface="+mn-ea"/>
                <a:cs typeface="+mn-cs"/>
              </a:rPr>
              <a:t>Digital marketing has so many options and strategies associated with it, organisations can get creative and experiment with a variety of marketing tactics on a budget. With digital marketing, you can also use tools like analytics dashboards to monitor the success and ROI of your campaigns more than you could with a traditional promotional content. So, what does this mean? More marketing for less money -&gt; achievement of marketing objectives -&gt; achievement of organisational objectives -&gt; market share increase/customer base growth/entry to new segment -&gt; profit maximisation</a:t>
            </a:r>
          </a:p>
          <a:p>
            <a:pPr algn="just" fontAlgn="base"/>
            <a:endParaRPr lang="en-GB" dirty="0"/>
          </a:p>
          <a:p>
            <a:pPr algn="just" fontAlgn="base"/>
            <a:r>
              <a:rPr lang="en-GB" sz="1200" b="1" i="0" kern="1200" dirty="0">
                <a:solidFill>
                  <a:schemeClr val="tx1"/>
                </a:solidFill>
                <a:effectLst/>
                <a:latin typeface="+mn-lt"/>
                <a:ea typeface="+mn-ea"/>
                <a:cs typeface="+mn-cs"/>
              </a:rPr>
              <a:t>Types of Digital Marketing</a:t>
            </a:r>
          </a:p>
          <a:p>
            <a:pPr algn="just" fontAlgn="base"/>
            <a:endParaRPr lang="en-GB" sz="1200" b="0" i="0" kern="1200" dirty="0">
              <a:solidFill>
                <a:schemeClr val="tx1"/>
              </a:solidFill>
              <a:effectLst/>
              <a:latin typeface="+mn-lt"/>
              <a:ea typeface="+mn-ea"/>
              <a:cs typeface="+mn-cs"/>
            </a:endParaRPr>
          </a:p>
          <a:p>
            <a:pPr marL="228600" indent="-228600" algn="just" fontAlgn="base">
              <a:buFont typeface="+mj-lt"/>
              <a:buAutoNum type="arabicPeriod"/>
            </a:pPr>
            <a:r>
              <a:rPr lang="en-GB" sz="1200" b="0" i="0" kern="1200" dirty="0">
                <a:solidFill>
                  <a:schemeClr val="tx1"/>
                </a:solidFill>
                <a:effectLst/>
                <a:latin typeface="+mn-lt"/>
                <a:ea typeface="+mn-ea"/>
                <a:cs typeface="+mn-cs"/>
              </a:rPr>
              <a:t>Search Engine Optimization (SEO): Optimising your website to rank higher in search engine results pages. </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On page SEO: What is on the page when looking at a website</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Off page SEO: All of the activity that takes place "off the page" when looking to optimise your website – inbound links/backlinks. The number of publishers that link to you, and the relative "authority" of those publishers, affect how highly you rank for the keywords you care about. </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Technical SEO: Backend of website and how pages are coded. </a:t>
            </a:r>
          </a:p>
          <a:p>
            <a:pPr marL="457200" lvl="1" indent="0" algn="just" fontAlgn="base">
              <a:buFont typeface="Arial" panose="020B0604020202020204" pitchFamily="34" charset="0"/>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2. Content Marketing: The creation and promotion of content assets for the purpose of generating brand awareness, traffic growth, lead generation, and customers. The channels that can play a part in your content marketing strategy include:</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Blog posts: Writing and publishing articles on a company blog helps you demonstrate your industry expertise and generates organic search traffic for your business. </a:t>
            </a:r>
          </a:p>
          <a:p>
            <a:pPr marL="628650" lvl="1" indent="-171450" algn="just" fontAlgn="base">
              <a:buFont typeface="Arial" panose="020B0604020202020204" pitchFamily="34" charset="0"/>
              <a:buChar char="•"/>
            </a:pPr>
            <a:r>
              <a:rPr lang="en-GB" sz="1200" b="0" i="0" kern="1200" dirty="0" err="1">
                <a:solidFill>
                  <a:schemeClr val="tx1"/>
                </a:solidFill>
                <a:effectLst/>
                <a:latin typeface="+mn-lt"/>
                <a:ea typeface="+mn-ea"/>
                <a:cs typeface="+mn-cs"/>
              </a:rPr>
              <a:t>Ebooks</a:t>
            </a:r>
            <a:r>
              <a:rPr lang="en-GB" sz="1200" b="0" i="0" kern="1200" dirty="0">
                <a:solidFill>
                  <a:schemeClr val="tx1"/>
                </a:solidFill>
                <a:effectLst/>
                <a:latin typeface="+mn-lt"/>
                <a:ea typeface="+mn-ea"/>
                <a:cs typeface="+mn-cs"/>
              </a:rPr>
              <a:t> and whitepapers: </a:t>
            </a:r>
            <a:r>
              <a:rPr lang="en-GB" sz="1200" b="0" i="0" kern="1200" dirty="0" err="1">
                <a:solidFill>
                  <a:schemeClr val="tx1"/>
                </a:solidFill>
                <a:effectLst/>
                <a:latin typeface="+mn-lt"/>
                <a:ea typeface="+mn-ea"/>
                <a:cs typeface="+mn-cs"/>
              </a:rPr>
              <a:t>Ebooks</a:t>
            </a:r>
            <a:r>
              <a:rPr lang="en-GB" sz="1200" b="0" i="0" kern="1200" dirty="0">
                <a:solidFill>
                  <a:schemeClr val="tx1"/>
                </a:solidFill>
                <a:effectLst/>
                <a:latin typeface="+mn-lt"/>
                <a:ea typeface="+mn-ea"/>
                <a:cs typeface="+mn-cs"/>
              </a:rPr>
              <a:t>, whitepapers, and similar long-form content helps further educate website visitors. It also allows you to exchange content for a reader's contact information, generating leads for your company and moving people through the buyer's journey.</a:t>
            </a:r>
          </a:p>
          <a:p>
            <a:pPr marL="628650" lvl="1"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Infographics: Sometimes, readers want you to show, not tell. Infographics are a form of visual content that helps website visitors visualize a concept you want to help them learn.</a:t>
            </a:r>
          </a:p>
          <a:p>
            <a:pPr marL="0" indent="0" algn="just" fontAlgn="base">
              <a:buFont typeface="+mj-lt"/>
              <a:buNone/>
            </a:pPr>
            <a:endParaRPr lang="en-GB" sz="1200" b="0" i="0" kern="1200" dirty="0">
              <a:solidFill>
                <a:schemeClr val="tx1"/>
              </a:solidFill>
              <a:effectLst/>
              <a:latin typeface="+mn-lt"/>
              <a:ea typeface="+mn-ea"/>
              <a:cs typeface="+mn-cs"/>
            </a:endParaRPr>
          </a:p>
          <a:p>
            <a:pPr marL="0" indent="0" algn="just" fontAlgn="base">
              <a:buFont typeface="+mj-lt"/>
              <a:buNone/>
            </a:pPr>
            <a:r>
              <a:rPr lang="en-GB" sz="1200" b="0" i="0" kern="1200" dirty="0">
                <a:solidFill>
                  <a:schemeClr val="tx1"/>
                </a:solidFill>
                <a:effectLst/>
                <a:latin typeface="+mn-lt"/>
                <a:ea typeface="+mn-ea"/>
                <a:cs typeface="+mn-cs"/>
              </a:rPr>
              <a:t>3. Pay Per Click (PPC): PPC is a method of driving traffic to your website by paying a publisher every time your ad is clicked.</a:t>
            </a:r>
          </a:p>
          <a:p>
            <a:pPr marL="0" indent="0" algn="just" fontAlgn="base">
              <a:buFont typeface="+mj-lt"/>
              <a:buNone/>
            </a:pPr>
            <a:endParaRPr lang="en-GB" sz="1200" b="0" i="0" kern="1200" dirty="0">
              <a:solidFill>
                <a:schemeClr val="tx1"/>
              </a:solidFill>
              <a:effectLst/>
              <a:latin typeface="+mn-lt"/>
              <a:ea typeface="+mn-ea"/>
              <a:cs typeface="+mn-cs"/>
            </a:endParaRPr>
          </a:p>
          <a:p>
            <a:pPr algn="just" fontAlgn="base"/>
            <a:r>
              <a:rPr lang="en-GB" sz="1200" b="0" i="0" kern="1200" dirty="0">
                <a:solidFill>
                  <a:schemeClr val="tx1"/>
                </a:solidFill>
                <a:effectLst/>
                <a:latin typeface="+mn-lt"/>
                <a:ea typeface="+mn-ea"/>
                <a:cs typeface="+mn-cs"/>
              </a:rPr>
              <a:t>4. Sponsored Content: With sponsored content, you as a brand pay another company or entity to create and promote content that discusses your brand or service in some way. One popular type of sponsored content is influencer marketing. With this type of sponsored content, a brand sponsors an influencer in its industry to publish posts or videos related to the company on social media.</a:t>
            </a:r>
          </a:p>
          <a:p>
            <a:endParaRPr lang="en-GB" dirty="0"/>
          </a:p>
          <a:p>
            <a:pPr marL="0" indent="0" algn="just" fontAlgn="base">
              <a:buFont typeface="+mj-lt"/>
              <a:buNone/>
            </a:pPr>
            <a:r>
              <a:rPr lang="en-GB" dirty="0"/>
              <a:t>5. </a:t>
            </a:r>
            <a:r>
              <a:rPr lang="en-GB" sz="1200" b="0" i="0" kern="1200" dirty="0">
                <a:solidFill>
                  <a:schemeClr val="tx1"/>
                </a:solidFill>
                <a:effectLst/>
                <a:latin typeface="+mn-lt"/>
                <a:ea typeface="+mn-ea"/>
                <a:cs typeface="+mn-cs"/>
              </a:rPr>
              <a:t>Social Media Marketing: The channels you can use in </a:t>
            </a:r>
            <a:r>
              <a:rPr lang="en-GB" sz="1200" b="1" i="0" u="none" strike="noStrike" kern="1200" dirty="0">
                <a:solidFill>
                  <a:schemeClr val="tx1"/>
                </a:solidFill>
                <a:effectLst/>
                <a:latin typeface="+mn-lt"/>
                <a:ea typeface="+mn-ea"/>
                <a:cs typeface="+mn-cs"/>
                <a:hlinkClick r:id="rId3"/>
              </a:rPr>
              <a:t>social media marketing</a:t>
            </a:r>
            <a:r>
              <a:rPr lang="en-GB" sz="1200" b="0" i="0" kern="1200" dirty="0">
                <a:solidFill>
                  <a:schemeClr val="tx1"/>
                </a:solidFill>
                <a:effectLst/>
                <a:latin typeface="+mn-lt"/>
                <a:ea typeface="+mn-ea"/>
                <a:cs typeface="+mn-cs"/>
              </a:rPr>
              <a:t> include: Facebook, X, LinkedIn, Instagram, Snapchat, Pinterest.</a:t>
            </a:r>
          </a:p>
          <a:p>
            <a:endParaRPr lang="en-GB" dirty="0"/>
          </a:p>
          <a:p>
            <a:pPr marL="171450" indent="-171450" algn="just" fontAlgn="base">
              <a:buFont typeface="Arial" panose="020B0604020202020204" pitchFamily="34" charset="0"/>
              <a:buChar char="•"/>
            </a:pPr>
            <a:r>
              <a:rPr lang="en-GB" sz="1200" b="0" i="0" kern="1200" dirty="0">
                <a:solidFill>
                  <a:schemeClr val="tx1"/>
                </a:solidFill>
                <a:effectLst/>
                <a:latin typeface="+mn-lt"/>
                <a:ea typeface="+mn-ea"/>
                <a:cs typeface="+mn-cs"/>
              </a:rPr>
              <a:t>Social Media Manager: Follows, Shares, Impressions. (No. of times a business’s posts appear on a newsfeed). The role of a social media manager is easy to infer from the title, but which social networks they manage for the company depends on the industry. Above all, social media managers establish a posting schedule for the company's written and visual content. This employee might also work with the content marketing specialist to develop a strategy for which content to post on which social network.</a:t>
            </a: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7</a:t>
            </a:fld>
            <a:endParaRPr lang="en-GB"/>
          </a:p>
        </p:txBody>
      </p:sp>
    </p:spTree>
    <p:extLst>
      <p:ext uri="{BB962C8B-B14F-4D97-AF65-F5344CB8AC3E}">
        <p14:creationId xmlns:p14="http://schemas.microsoft.com/office/powerpoint/2010/main" val="31082985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8</a:t>
            </a:fld>
            <a:endParaRPr lang="en-GB"/>
          </a:p>
        </p:txBody>
      </p:sp>
    </p:spTree>
    <p:extLst>
      <p:ext uri="{BB962C8B-B14F-4D97-AF65-F5344CB8AC3E}">
        <p14:creationId xmlns:p14="http://schemas.microsoft.com/office/powerpoint/2010/main" val="3064786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buNone/>
            </a:pPr>
            <a:r>
              <a:rPr lang="en-GB" sz="1200" b="1" dirty="0"/>
              <a:t>Within your essay, you should draw on relevant marketing theory and provide industry examples to support your points.</a:t>
            </a:r>
          </a:p>
          <a:p>
            <a:pPr marL="0" indent="0" algn="just">
              <a:buNone/>
            </a:pPr>
            <a:endParaRPr lang="en-GB" sz="1200" b="1" dirty="0"/>
          </a:p>
          <a:p>
            <a:pPr marL="0" indent="0" algn="just">
              <a:buNone/>
            </a:pPr>
            <a:r>
              <a:rPr lang="en-GB" sz="1200" b="0" dirty="0"/>
              <a:t>You </a:t>
            </a:r>
            <a:r>
              <a:rPr lang="en-GB" sz="1200" b="0" u="sng" dirty="0"/>
              <a:t>have to have</a:t>
            </a:r>
            <a:r>
              <a:rPr lang="en-GB" sz="1200" b="0" u="none" dirty="0"/>
              <a:t> real world examples in your essay to support your points. So, if you’re saying ‘X’ will result in ‘Y’, you need some examples to support this. </a:t>
            </a:r>
          </a:p>
          <a:p>
            <a:pPr marL="0" indent="0" algn="just">
              <a:buNone/>
            </a:pPr>
            <a:r>
              <a:rPr lang="en-GB" sz="1200" b="0" u="none" dirty="0"/>
              <a:t>You also have to make links to theory – target markets &amp; segmentation, 7P’s, promotions mix, etc. All of which we have discussed this term. </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dirty="0">
                <a:solidFill>
                  <a:srgbClr val="000000"/>
                </a:solidFill>
                <a:effectLst/>
              </a:rPr>
              <a:t>As this is an essay, not report, you should not use any sub-headings. You should include an introduction, main body (addressing the three points above, separated by paragraphs), and conclusion. </a:t>
            </a:r>
          </a:p>
          <a:p>
            <a:r>
              <a:rPr lang="en-GB" dirty="0"/>
              <a:t>No sub-headings!!</a:t>
            </a:r>
          </a:p>
          <a:p>
            <a:pPr marL="171450" indent="-171450">
              <a:buFont typeface="Arial" panose="020B0604020202020204" pitchFamily="34" charset="0"/>
              <a:buChar char="•"/>
            </a:pPr>
            <a:r>
              <a:rPr lang="en-GB" dirty="0"/>
              <a:t>Introductory paragraph – Purpose of essay, structure of essay</a:t>
            </a:r>
          </a:p>
          <a:p>
            <a:pPr marL="171450" indent="-171450">
              <a:buFont typeface="Arial" panose="020B0604020202020204" pitchFamily="34" charset="0"/>
              <a:buChar char="•"/>
            </a:pPr>
            <a:r>
              <a:rPr lang="en-GB" dirty="0"/>
              <a:t>Main body – 2/3 paragraphs per topic</a:t>
            </a:r>
          </a:p>
          <a:p>
            <a:pPr marL="171450" indent="-171450">
              <a:buFont typeface="Arial" panose="020B0604020202020204" pitchFamily="34" charset="0"/>
              <a:buChar char="•"/>
            </a:pPr>
            <a:r>
              <a:rPr lang="en-GB" dirty="0"/>
              <a:t>Conclusion – Summarise your discussion and make a final statement about the role of marketing to round your essay off.</a:t>
            </a:r>
          </a:p>
        </p:txBody>
      </p:sp>
      <p:sp>
        <p:nvSpPr>
          <p:cNvPr id="4" name="Slide Number Placeholder 3"/>
          <p:cNvSpPr>
            <a:spLocks noGrp="1"/>
          </p:cNvSpPr>
          <p:nvPr>
            <p:ph type="sldNum" sz="quarter" idx="5"/>
          </p:nvPr>
        </p:nvSpPr>
        <p:spPr/>
        <p:txBody>
          <a:bodyPr/>
          <a:lstStyle/>
          <a:p>
            <a:fld id="{B59C89D3-5400-43EB-8DA9-C6DBBF4003E3}" type="slidenum">
              <a:rPr lang="en-GB" smtClean="0"/>
              <a:t>9</a:t>
            </a:fld>
            <a:endParaRPr lang="en-GB"/>
          </a:p>
        </p:txBody>
      </p:sp>
    </p:spTree>
    <p:extLst>
      <p:ext uri="{BB962C8B-B14F-4D97-AF65-F5344CB8AC3E}">
        <p14:creationId xmlns:p14="http://schemas.microsoft.com/office/powerpoint/2010/main" val="34651516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buFont typeface="+mj-lt"/>
              <a:buAutoNum type="arabicPeriod"/>
            </a:pPr>
            <a:r>
              <a:rPr lang="en-GB" sz="1800" b="0" i="0" dirty="0">
                <a:solidFill>
                  <a:srgbClr val="000000"/>
                </a:solidFill>
                <a:effectLst/>
                <a:latin typeface="Arial" panose="020B0604020202020204" pitchFamily="34" charset="0"/>
              </a:rPr>
              <a:t>You should show a wide level of reading, a minimum of 20 references, from a variety of sources including textbooks, academic journals and academic-based websites.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 should demonstrate knowledge and understanding of the key theoretical concepts and provide examples to demonstrate your understanding. </a:t>
            </a:r>
            <a:endParaRPr lang="en-GB" b="0" i="0" dirty="0">
              <a:solidFill>
                <a:srgbClr val="000000"/>
              </a:solidFill>
              <a:effectLst/>
              <a:latin typeface="Segoe UI" panose="020B0502040204020203" pitchFamily="34" charset="0"/>
            </a:endParaRPr>
          </a:p>
          <a:p>
            <a:pPr marL="342900" indent="-342900" algn="just" rtl="0" fontAlgn="base">
              <a:buFont typeface="+mj-lt"/>
              <a:buAutoNum type="arabicPeriod"/>
            </a:pPr>
            <a:endParaRPr lang="en-GB" b="0" i="0" dirty="0">
              <a:solidFill>
                <a:srgbClr val="000000"/>
              </a:solidFill>
              <a:effectLst/>
              <a:latin typeface="Segoe UI" panose="020B0502040204020203"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At Level 4, your analysis should give consideration to a range of view points through your research and how the theory is actually applied in the real world.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buFont typeface="+mj-lt"/>
              <a:buAutoNum type="arabicPeriod"/>
            </a:pPr>
            <a:r>
              <a:rPr lang="en-GB" sz="1800" b="0" i="0" dirty="0">
                <a:solidFill>
                  <a:srgbClr val="000000"/>
                </a:solidFill>
                <a:effectLst/>
                <a:latin typeface="Arial" panose="020B0604020202020204" pitchFamily="34" charset="0"/>
              </a:rPr>
              <a:t>Application of the theoretical concepts should be demonstrated through the use of industry examples. </a:t>
            </a:r>
          </a:p>
          <a:p>
            <a:pPr marL="342900" indent="-342900">
              <a:buFont typeface="+mj-lt"/>
              <a:buAutoNum type="arabicPeriod"/>
            </a:pPr>
            <a:endParaRPr lang="en-GB" sz="1800" b="0" i="0" dirty="0">
              <a:solidFill>
                <a:srgbClr val="000000"/>
              </a:solidFill>
              <a:effectLst/>
              <a:latin typeface="Arial" panose="020B0604020202020204" pitchFamily="34" charset="0"/>
            </a:endParaRPr>
          </a:p>
          <a:p>
            <a:pPr marL="342900" indent="-342900" algn="just" rtl="0" fontAlgn="base">
              <a:buFont typeface="+mj-lt"/>
              <a:buAutoNum type="arabicPeriod"/>
            </a:pPr>
            <a:r>
              <a:rPr lang="en-GB" sz="1800" b="0" i="0" dirty="0">
                <a:solidFill>
                  <a:srgbClr val="000000"/>
                </a:solidFill>
                <a:effectLst/>
                <a:latin typeface="Arial" panose="020B0604020202020204" pitchFamily="34" charset="0"/>
              </a:rPr>
              <a:t>Your essay needs to be fully referenced in Harvard format. Please consult the referencing guides available online or in the library. Use Times New Roman or Arial, size 11, 1.5 line spacing. Number your pages. The essay should not be longer than 2,500 words (+10%).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B59C89D3-5400-43EB-8DA9-C6DBBF4003E3}" type="slidenum">
              <a:rPr lang="en-GB" smtClean="0"/>
              <a:t>10</a:t>
            </a:fld>
            <a:endParaRPr lang="en-GB"/>
          </a:p>
        </p:txBody>
      </p:sp>
    </p:spTree>
    <p:extLst>
      <p:ext uri="{BB962C8B-B14F-4D97-AF65-F5344CB8AC3E}">
        <p14:creationId xmlns:p14="http://schemas.microsoft.com/office/powerpoint/2010/main" val="1945105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1871797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0947725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331662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17F2FD2-3F4B-4726-98D8-774B3DA228DC}"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1469159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7F2FD2-3F4B-4726-98D8-774B3DA228DC}"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4108501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17F2FD2-3F4B-4726-98D8-774B3DA228DC}" type="datetimeFigureOut">
              <a:rPr lang="en-GB" smtClean="0"/>
              <a:t>11/10/2025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0157349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7F2FD2-3F4B-4726-98D8-774B3DA228DC}" type="datetimeFigureOut">
              <a:rPr lang="en-GB" smtClean="0"/>
              <a:t>11/10/2025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5077214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441772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860883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7F2FD2-3F4B-4726-98D8-774B3DA228DC}" type="datetimeFigureOut">
              <a:rPr lang="en-GB" smtClean="0"/>
              <a:t>11/10/2025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2957010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076897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151998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3645018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17F2FD2-3F4B-4726-98D8-774B3DA228DC}" type="datetimeFigureOut">
              <a:rPr lang="en-GB" smtClean="0"/>
              <a:t>11/10/2025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2871851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17F2FD2-3F4B-4726-98D8-774B3DA228DC}" type="datetimeFigureOut">
              <a:rPr lang="en-GB" smtClean="0"/>
              <a:t>11/10/2025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2239204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629714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17F2FD2-3F4B-4726-98D8-774B3DA228DC}" type="datetimeFigureOut">
              <a:rPr lang="en-GB" smtClean="0"/>
              <a:t>11/10/2025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9C17905-F5E8-4106-814B-D34085448D78}" type="slidenum">
              <a:rPr lang="en-GB" smtClean="0"/>
              <a:t>‹#›</a:t>
            </a:fld>
            <a:endParaRPr lang="en-GB"/>
          </a:p>
        </p:txBody>
      </p:sp>
    </p:spTree>
    <p:extLst>
      <p:ext uri="{BB962C8B-B14F-4D97-AF65-F5344CB8AC3E}">
        <p14:creationId xmlns:p14="http://schemas.microsoft.com/office/powerpoint/2010/main" val="10557492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17F2FD2-3F4B-4726-98D8-774B3DA228DC}" type="datetimeFigureOut">
              <a:rPr lang="en-GB" smtClean="0"/>
              <a:t>11/10/2025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B9C17905-F5E8-4106-814B-D34085448D78}" type="slidenum">
              <a:rPr lang="en-GB" smtClean="0"/>
              <a:t>‹#›</a:t>
            </a:fld>
            <a:endParaRPr lang="en-GB"/>
          </a:p>
        </p:txBody>
      </p:sp>
    </p:spTree>
    <p:extLst>
      <p:ext uri="{BB962C8B-B14F-4D97-AF65-F5344CB8AC3E}">
        <p14:creationId xmlns:p14="http://schemas.microsoft.com/office/powerpoint/2010/main" val="112540836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7">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952DF43-0723-4942-A101-10383F37568B}"/>
              </a:ext>
            </a:extLst>
          </p:cNvPr>
          <p:cNvSpPr>
            <a:spLocks noGrp="1"/>
          </p:cNvSpPr>
          <p:nvPr>
            <p:ph type="ctrTitle"/>
          </p:nvPr>
        </p:nvSpPr>
        <p:spPr>
          <a:xfrm>
            <a:off x="1612154" y="885788"/>
            <a:ext cx="8825658" cy="2677648"/>
          </a:xfrm>
        </p:spPr>
        <p:txBody>
          <a:bodyPr>
            <a:normAutofit/>
          </a:bodyPr>
          <a:lstStyle/>
          <a:p>
            <a:pPr algn="ctr"/>
            <a:r>
              <a:rPr lang="en-GB" sz="4400" b="1" dirty="0">
                <a:solidFill>
                  <a:schemeClr val="tx2">
                    <a:lumMod val="75000"/>
                  </a:schemeClr>
                </a:solidFill>
              </a:rPr>
              <a:t>BMBM4005 </a:t>
            </a:r>
            <a:br>
              <a:rPr lang="en-GB" sz="4400" b="1" dirty="0">
                <a:solidFill>
                  <a:schemeClr val="tx2">
                    <a:lumMod val="75000"/>
                  </a:schemeClr>
                </a:solidFill>
              </a:rPr>
            </a:br>
            <a:r>
              <a:rPr lang="en-GB" sz="4400" b="1" dirty="0">
                <a:solidFill>
                  <a:schemeClr val="tx2">
                    <a:lumMod val="75000"/>
                  </a:schemeClr>
                </a:solidFill>
              </a:rPr>
              <a:t>Marketing Fundamentals</a:t>
            </a:r>
          </a:p>
        </p:txBody>
      </p:sp>
      <p:sp>
        <p:nvSpPr>
          <p:cNvPr id="3" name="Subtitle 2">
            <a:extLst>
              <a:ext uri="{FF2B5EF4-FFF2-40B4-BE49-F238E27FC236}">
                <a16:creationId xmlns:a16="http://schemas.microsoft.com/office/drawing/2014/main" id="{ED1791DE-70E0-4D87-8682-4DB02252B0B5}"/>
              </a:ext>
            </a:extLst>
          </p:cNvPr>
          <p:cNvSpPr>
            <a:spLocks noGrp="1"/>
          </p:cNvSpPr>
          <p:nvPr>
            <p:ph type="subTitle" idx="1"/>
          </p:nvPr>
        </p:nvSpPr>
        <p:spPr>
          <a:xfrm>
            <a:off x="1612154" y="4108585"/>
            <a:ext cx="8825658" cy="861420"/>
          </a:xfrm>
        </p:spPr>
        <p:txBody>
          <a:bodyPr>
            <a:noAutofit/>
          </a:bodyPr>
          <a:lstStyle/>
          <a:p>
            <a:pPr algn="ctr">
              <a:lnSpc>
                <a:spcPct val="90000"/>
              </a:lnSpc>
            </a:pPr>
            <a:r>
              <a:rPr lang="en-GB" b="1" dirty="0">
                <a:solidFill>
                  <a:schemeClr val="tx2"/>
                </a:solidFill>
              </a:rPr>
              <a:t>Assignment 2 Workshop </a:t>
            </a:r>
          </a:p>
          <a:p>
            <a:pPr algn="ctr">
              <a:lnSpc>
                <a:spcPct val="90000"/>
              </a:lnSpc>
            </a:pPr>
            <a:r>
              <a:rPr lang="en-GB" b="1" dirty="0" err="1">
                <a:solidFill>
                  <a:schemeClr val="tx2"/>
                </a:solidFill>
              </a:rPr>
              <a:t>FRIday</a:t>
            </a:r>
            <a:r>
              <a:rPr lang="en-GB" b="1" dirty="0">
                <a:solidFill>
                  <a:schemeClr val="tx2"/>
                </a:solidFill>
              </a:rPr>
              <a:t> 21</a:t>
            </a:r>
            <a:r>
              <a:rPr lang="en-GB" b="1" baseline="30000" dirty="0">
                <a:solidFill>
                  <a:schemeClr val="tx2"/>
                </a:solidFill>
              </a:rPr>
              <a:t>st</a:t>
            </a:r>
            <a:r>
              <a:rPr lang="en-GB" b="1" dirty="0">
                <a:solidFill>
                  <a:schemeClr val="tx2"/>
                </a:solidFill>
              </a:rPr>
              <a:t> </a:t>
            </a:r>
            <a:r>
              <a:rPr lang="en-GB" b="1" dirty="0" err="1">
                <a:solidFill>
                  <a:schemeClr val="tx2"/>
                </a:solidFill>
              </a:rPr>
              <a:t>NOVember</a:t>
            </a:r>
            <a:r>
              <a:rPr lang="en-GB" b="1" dirty="0">
                <a:solidFill>
                  <a:schemeClr val="tx2"/>
                </a:solidFill>
              </a:rPr>
              <a:t> 2025</a:t>
            </a:r>
          </a:p>
          <a:p>
            <a:pPr algn="ctr">
              <a:lnSpc>
                <a:spcPct val="90000"/>
              </a:lnSpc>
            </a:pPr>
            <a:endParaRPr lang="en-GB" b="1" dirty="0">
              <a:solidFill>
                <a:schemeClr val="tx2"/>
              </a:solidFill>
            </a:endParaRPr>
          </a:p>
          <a:p>
            <a:pPr algn="ctr">
              <a:lnSpc>
                <a:spcPct val="90000"/>
              </a:lnSpc>
            </a:pPr>
            <a:r>
              <a:rPr lang="en-GB" b="1" dirty="0">
                <a:solidFill>
                  <a:schemeClr val="tx2"/>
                </a:solidFill>
              </a:rPr>
              <a:t>Gwyneth jones</a:t>
            </a:r>
          </a:p>
        </p:txBody>
      </p:sp>
      <p:sp>
        <p:nvSpPr>
          <p:cNvPr id="18" name="Rectangle 11">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405975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98924-2C3C-4B26-9145-BC260A98EDED}"/>
              </a:ext>
            </a:extLst>
          </p:cNvPr>
          <p:cNvSpPr>
            <a:spLocks noGrp="1"/>
          </p:cNvSpPr>
          <p:nvPr>
            <p:ph type="title"/>
          </p:nvPr>
        </p:nvSpPr>
        <p:spPr>
          <a:xfrm>
            <a:off x="808113" y="838200"/>
            <a:ext cx="8761413" cy="706964"/>
          </a:xfrm>
        </p:spPr>
        <p:txBody>
          <a:bodyPr/>
          <a:lstStyle/>
          <a:p>
            <a:r>
              <a:rPr lang="en-GB" sz="4000" b="1" i="0" dirty="0">
                <a:solidFill>
                  <a:schemeClr val="bg1"/>
                </a:solidFill>
                <a:effectLst/>
                <a:latin typeface="WordVisi_MSFontService"/>
              </a:rPr>
              <a:t>Assignment 2:</a:t>
            </a:r>
            <a:br>
              <a:rPr lang="en-GB" sz="4000" b="1" i="0" dirty="0">
                <a:solidFill>
                  <a:schemeClr val="bg1"/>
                </a:solidFill>
                <a:effectLst/>
                <a:latin typeface="WordVisi_MSFontService"/>
              </a:rPr>
            </a:br>
            <a:r>
              <a:rPr lang="en-GB" sz="4000" b="1" i="0" dirty="0">
                <a:solidFill>
                  <a:schemeClr val="bg1"/>
                </a:solidFill>
                <a:effectLst/>
                <a:latin typeface="WordVisi_MSFontService"/>
              </a:rPr>
              <a:t>Essay - An evaluation of marketing</a:t>
            </a:r>
            <a:endParaRPr lang="en-GB" sz="4000" dirty="0">
              <a:solidFill>
                <a:schemeClr val="bg1"/>
              </a:solidFill>
            </a:endParaRPr>
          </a:p>
        </p:txBody>
      </p:sp>
      <p:sp>
        <p:nvSpPr>
          <p:cNvPr id="3" name="Content Placeholder 2">
            <a:extLst>
              <a:ext uri="{FF2B5EF4-FFF2-40B4-BE49-F238E27FC236}">
                <a16:creationId xmlns:a16="http://schemas.microsoft.com/office/drawing/2014/main" id="{C9ABA3BF-0E3B-46DF-A3E9-BE5CB165841F}"/>
              </a:ext>
            </a:extLst>
          </p:cNvPr>
          <p:cNvSpPr>
            <a:spLocks noGrp="1"/>
          </p:cNvSpPr>
          <p:nvPr>
            <p:ph idx="1"/>
          </p:nvPr>
        </p:nvSpPr>
        <p:spPr>
          <a:xfrm>
            <a:off x="511240" y="2448517"/>
            <a:ext cx="11680760" cy="4200256"/>
          </a:xfrm>
        </p:spPr>
        <p:txBody>
          <a:bodyPr>
            <a:normAutofit/>
          </a:bodyPr>
          <a:lstStyle/>
          <a:p>
            <a:pPr algn="just">
              <a:buFont typeface="Wingdings" panose="05000000000000000000" pitchFamily="2" charset="2"/>
              <a:buChar char="v"/>
            </a:pPr>
            <a:r>
              <a:rPr lang="en-GB" sz="3200" i="0" dirty="0">
                <a:solidFill>
                  <a:schemeClr val="tx1"/>
                </a:solidFill>
              </a:rPr>
              <a:t>Due: 23:59, Friday 9</a:t>
            </a:r>
            <a:r>
              <a:rPr lang="en-GB" sz="3200" i="0" baseline="30000" dirty="0">
                <a:solidFill>
                  <a:schemeClr val="tx1"/>
                </a:solidFill>
              </a:rPr>
              <a:t>th</a:t>
            </a:r>
            <a:r>
              <a:rPr lang="en-GB" sz="3200" i="0" dirty="0">
                <a:solidFill>
                  <a:schemeClr val="tx1"/>
                </a:solidFill>
              </a:rPr>
              <a:t> January 2026</a:t>
            </a:r>
          </a:p>
          <a:p>
            <a:pPr>
              <a:buFont typeface="Wingdings" panose="05000000000000000000" pitchFamily="2" charset="2"/>
              <a:buChar char="v"/>
            </a:pPr>
            <a:r>
              <a:rPr lang="en-GB" sz="3200" dirty="0">
                <a:solidFill>
                  <a:schemeClr val="tx1"/>
                </a:solidFill>
              </a:rPr>
              <a:t>Upload to ‘FINAL’ submission portal, under ‘Assessment Information and Submission’ on Moodle – PDF or Word format only</a:t>
            </a:r>
          </a:p>
          <a:p>
            <a:pPr>
              <a:buFont typeface="Wingdings" panose="05000000000000000000" pitchFamily="2" charset="2"/>
              <a:buChar char="v"/>
            </a:pPr>
            <a:r>
              <a:rPr lang="en-GB" sz="3200" dirty="0">
                <a:solidFill>
                  <a:schemeClr val="tx1"/>
                </a:solidFill>
              </a:rPr>
              <a:t>INDIVIDUAL Essay</a:t>
            </a:r>
          </a:p>
          <a:p>
            <a:pPr>
              <a:buFont typeface="Wingdings" panose="05000000000000000000" pitchFamily="2" charset="2"/>
              <a:buChar char="v"/>
            </a:pPr>
            <a:r>
              <a:rPr lang="en-GB" sz="3200" dirty="0">
                <a:solidFill>
                  <a:schemeClr val="tx1"/>
                </a:solidFill>
              </a:rPr>
              <a:t>1</a:t>
            </a:r>
            <a:r>
              <a:rPr lang="en-GB" sz="3200" i="0" dirty="0">
                <a:solidFill>
                  <a:schemeClr val="tx1"/>
                </a:solidFill>
              </a:rPr>
              <a:t>,500 words (+10%)</a:t>
            </a:r>
          </a:p>
          <a:p>
            <a:pPr>
              <a:buFont typeface="Wingdings" panose="05000000000000000000" pitchFamily="2" charset="2"/>
              <a:buChar char="v"/>
            </a:pPr>
            <a:r>
              <a:rPr lang="en-GB" sz="3200" dirty="0">
                <a:solidFill>
                  <a:schemeClr val="tx1"/>
                </a:solidFill>
              </a:rPr>
              <a:t>20 References should be included</a:t>
            </a:r>
            <a:endParaRPr lang="en-GB" sz="3200" i="0" dirty="0">
              <a:solidFill>
                <a:schemeClr val="tx1"/>
              </a:solidFill>
            </a:endParaRPr>
          </a:p>
          <a:p>
            <a:endParaRPr lang="en-GB" dirty="0"/>
          </a:p>
        </p:txBody>
      </p:sp>
    </p:spTree>
    <p:extLst>
      <p:ext uri="{BB962C8B-B14F-4D97-AF65-F5344CB8AC3E}">
        <p14:creationId xmlns:p14="http://schemas.microsoft.com/office/powerpoint/2010/main" val="2244532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0"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txBody>
          <a:bodyPr/>
          <a:lstStyle/>
          <a:p>
            <a:endParaRPr lang="en-GB"/>
          </a:p>
        </p:txBody>
      </p:sp>
      <p:sp>
        <p:nvSpPr>
          <p:cNvPr id="21"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sp>
        <p:nvSpPr>
          <p:cNvPr id="2" name="Title 1">
            <a:extLst>
              <a:ext uri="{FF2B5EF4-FFF2-40B4-BE49-F238E27FC236}">
                <a16:creationId xmlns:a16="http://schemas.microsoft.com/office/drawing/2014/main" id="{EBAC6302-7F2E-4610-B412-6CE171628F95}"/>
              </a:ext>
            </a:extLst>
          </p:cNvPr>
          <p:cNvSpPr>
            <a:spLocks noGrp="1"/>
          </p:cNvSpPr>
          <p:nvPr>
            <p:ph type="title"/>
          </p:nvPr>
        </p:nvSpPr>
        <p:spPr>
          <a:xfrm>
            <a:off x="994087" y="1130603"/>
            <a:ext cx="3342442" cy="4596794"/>
          </a:xfrm>
        </p:spPr>
        <p:txBody>
          <a:bodyPr anchor="ctr">
            <a:normAutofit/>
          </a:bodyPr>
          <a:lstStyle/>
          <a:p>
            <a:r>
              <a:rPr lang="en-GB" sz="4000" b="1" dirty="0">
                <a:solidFill>
                  <a:srgbClr val="EBEBEB"/>
                </a:solidFill>
              </a:rPr>
              <a:t>Your essay should include the following:</a:t>
            </a:r>
          </a:p>
        </p:txBody>
      </p:sp>
      <p:sp>
        <p:nvSpPr>
          <p:cNvPr id="3" name="Content Placeholder 2">
            <a:extLst>
              <a:ext uri="{FF2B5EF4-FFF2-40B4-BE49-F238E27FC236}">
                <a16:creationId xmlns:a16="http://schemas.microsoft.com/office/drawing/2014/main" id="{03B902AB-12B0-4BA0-AE28-EC7C21633C32}"/>
              </a:ext>
            </a:extLst>
          </p:cNvPr>
          <p:cNvSpPr>
            <a:spLocks noGrp="1"/>
          </p:cNvSpPr>
          <p:nvPr>
            <p:ph idx="1"/>
          </p:nvPr>
        </p:nvSpPr>
        <p:spPr>
          <a:xfrm>
            <a:off x="4943959" y="437513"/>
            <a:ext cx="7016222" cy="7063667"/>
          </a:xfrm>
        </p:spPr>
        <p:txBody>
          <a:bodyPr anchor="ctr">
            <a:normAutofit/>
          </a:bodyPr>
          <a:lstStyle/>
          <a:p>
            <a:pPr rtl="0" fontAlgn="base">
              <a:lnSpc>
                <a:spcPct val="90000"/>
              </a:lnSpc>
              <a:buFont typeface="+mj-lt"/>
              <a:buAutoNum type="arabicPeriod"/>
            </a:pPr>
            <a:r>
              <a:rPr lang="en-GB" sz="2400" b="0" i="0" dirty="0">
                <a:effectLst/>
              </a:rPr>
              <a:t>An analysis of the role of marketing in organisations. </a:t>
            </a:r>
          </a:p>
          <a:p>
            <a:pPr marL="0" indent="0" rtl="0" fontAlgn="base">
              <a:lnSpc>
                <a:spcPct val="90000"/>
              </a:lnSpc>
              <a:buNone/>
            </a:pPr>
            <a:r>
              <a:rPr lang="en-GB" sz="2400" dirty="0"/>
              <a:t>	</a:t>
            </a:r>
            <a:r>
              <a:rPr lang="en-GB" sz="2400" b="0" i="0" dirty="0">
                <a:effectLst/>
              </a:rPr>
              <a:t>You should specifically consider how 	effective marketing helps companies to 	achieve their wider organisational 	goals/objectives; </a:t>
            </a:r>
          </a:p>
          <a:p>
            <a:pPr rtl="0" fontAlgn="base">
              <a:lnSpc>
                <a:spcPct val="90000"/>
              </a:lnSpc>
              <a:buFont typeface="+mj-lt"/>
              <a:buAutoNum type="arabicPeriod" startAt="2"/>
            </a:pPr>
            <a:r>
              <a:rPr lang="en-GB" sz="2400" b="0" i="0" dirty="0">
                <a:effectLst/>
              </a:rPr>
              <a:t>Factors and trends influencing the macro environment (PESTLE) and how this impacts marketing decisions within organisations; </a:t>
            </a:r>
          </a:p>
          <a:p>
            <a:pPr rtl="0" fontAlgn="base">
              <a:lnSpc>
                <a:spcPct val="90000"/>
              </a:lnSpc>
              <a:buFont typeface="+mj-lt"/>
              <a:buAutoNum type="arabicPeriod" startAt="3"/>
            </a:pPr>
            <a:r>
              <a:rPr lang="en-GB" sz="2400" b="0" i="0" dirty="0">
                <a:effectLst/>
              </a:rPr>
              <a:t>How organisations may need to adapt their marketing in an increasingly digital world. You should pay particular attention to the emergence and development of social media as a marketing tool/platform.  </a:t>
            </a:r>
          </a:p>
          <a:p>
            <a:pPr rtl="0" fontAlgn="base">
              <a:lnSpc>
                <a:spcPct val="90000"/>
              </a:lnSpc>
            </a:pPr>
            <a:endParaRPr lang="en-GB" sz="2000" b="0" i="0" dirty="0">
              <a:effectLst/>
            </a:endParaRPr>
          </a:p>
          <a:p>
            <a:pPr marL="0" indent="0" algn="just" rtl="0" fontAlgn="base">
              <a:lnSpc>
                <a:spcPct val="90000"/>
              </a:lnSpc>
              <a:buNone/>
            </a:pPr>
            <a:r>
              <a:rPr lang="en-GB" sz="2000" b="0" i="0" dirty="0">
                <a:effectLst/>
              </a:rPr>
              <a:t> </a:t>
            </a:r>
          </a:p>
          <a:p>
            <a:pPr>
              <a:lnSpc>
                <a:spcPct val="90000"/>
              </a:lnSpc>
            </a:pPr>
            <a:endParaRPr lang="en-GB" sz="1400" dirty="0"/>
          </a:p>
        </p:txBody>
      </p:sp>
    </p:spTree>
    <p:extLst>
      <p:ext uri="{BB962C8B-B14F-4D97-AF65-F5344CB8AC3E}">
        <p14:creationId xmlns:p14="http://schemas.microsoft.com/office/powerpoint/2010/main" val="273703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4E510-C602-4E5E-9319-2793C158ACA8}"/>
              </a:ext>
            </a:extLst>
          </p:cNvPr>
          <p:cNvSpPr>
            <a:spLocks noGrp="1"/>
          </p:cNvSpPr>
          <p:nvPr>
            <p:ph type="title"/>
          </p:nvPr>
        </p:nvSpPr>
        <p:spPr>
          <a:xfrm>
            <a:off x="813992" y="838200"/>
            <a:ext cx="8761413" cy="706964"/>
          </a:xfrm>
        </p:spPr>
        <p:txBody>
          <a:bodyPr/>
          <a:lstStyle/>
          <a:p>
            <a:r>
              <a:rPr lang="en-GB" sz="4000" b="1" dirty="0"/>
              <a:t>Introduction</a:t>
            </a:r>
          </a:p>
        </p:txBody>
      </p:sp>
      <p:sp>
        <p:nvSpPr>
          <p:cNvPr id="3" name="Content Placeholder 2">
            <a:extLst>
              <a:ext uri="{FF2B5EF4-FFF2-40B4-BE49-F238E27FC236}">
                <a16:creationId xmlns:a16="http://schemas.microsoft.com/office/drawing/2014/main" id="{E71868D4-792C-4F59-A755-5689A793B983}"/>
              </a:ext>
            </a:extLst>
          </p:cNvPr>
          <p:cNvSpPr>
            <a:spLocks noGrp="1"/>
          </p:cNvSpPr>
          <p:nvPr>
            <p:ph idx="1"/>
          </p:nvPr>
        </p:nvSpPr>
        <p:spPr>
          <a:xfrm>
            <a:off x="628012" y="2580252"/>
            <a:ext cx="11181697" cy="4277748"/>
          </a:xfrm>
        </p:spPr>
        <p:txBody>
          <a:bodyPr>
            <a:normAutofit/>
          </a:bodyPr>
          <a:lstStyle/>
          <a:p>
            <a:r>
              <a:rPr lang="en-GB" sz="2400" dirty="0"/>
              <a:t>Definition of marketing – CREDIBLE SOURCE</a:t>
            </a:r>
          </a:p>
          <a:p>
            <a:r>
              <a:rPr lang="en-GB" sz="2400" b="0" u="none" dirty="0"/>
              <a:t>Indicate the purpose of the essay and the topics you will cover within it (structure) </a:t>
            </a:r>
          </a:p>
          <a:p>
            <a:r>
              <a:rPr lang="en-GB" sz="2400" dirty="0"/>
              <a:t>200 words (about)</a:t>
            </a:r>
          </a:p>
        </p:txBody>
      </p:sp>
    </p:spTree>
    <p:extLst>
      <p:ext uri="{BB962C8B-B14F-4D97-AF65-F5344CB8AC3E}">
        <p14:creationId xmlns:p14="http://schemas.microsoft.com/office/powerpoint/2010/main" val="13869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1D7EB-12ED-4905-A1AE-A31CFA04B668}"/>
              </a:ext>
            </a:extLst>
          </p:cNvPr>
          <p:cNvSpPr>
            <a:spLocks noGrp="1"/>
          </p:cNvSpPr>
          <p:nvPr>
            <p:ph type="title"/>
          </p:nvPr>
        </p:nvSpPr>
        <p:spPr>
          <a:xfrm>
            <a:off x="596422" y="1051159"/>
            <a:ext cx="10453870" cy="706964"/>
          </a:xfrm>
        </p:spPr>
        <p:txBody>
          <a:bodyPr/>
          <a:lstStyle/>
          <a:p>
            <a:r>
              <a:rPr lang="en-GB" sz="2300" b="1" i="0" dirty="0">
                <a:solidFill>
                  <a:schemeClr val="bg1"/>
                </a:solidFill>
                <a:effectLst/>
              </a:rPr>
              <a:t>An analysis of the role of marketing in organisations. You should specifically consider how effective marketing helps companies to achieve their wider organisational goals/objectives</a:t>
            </a:r>
            <a:br>
              <a:rPr lang="en-GB" sz="2000" b="1" i="0" dirty="0">
                <a:solidFill>
                  <a:srgbClr val="000000"/>
                </a:solidFill>
                <a:effectLst/>
              </a:rPr>
            </a:br>
            <a:endParaRPr lang="en-GB" sz="2000" b="1" dirty="0"/>
          </a:p>
        </p:txBody>
      </p:sp>
      <p:sp>
        <p:nvSpPr>
          <p:cNvPr id="3" name="Content Placeholder 2">
            <a:extLst>
              <a:ext uri="{FF2B5EF4-FFF2-40B4-BE49-F238E27FC236}">
                <a16:creationId xmlns:a16="http://schemas.microsoft.com/office/drawing/2014/main" id="{6E93C1B9-39DA-4A47-9022-ADEFDDAB9A40}"/>
              </a:ext>
            </a:extLst>
          </p:cNvPr>
          <p:cNvSpPr>
            <a:spLocks noGrp="1"/>
          </p:cNvSpPr>
          <p:nvPr>
            <p:ph idx="1"/>
          </p:nvPr>
        </p:nvSpPr>
        <p:spPr>
          <a:xfrm>
            <a:off x="419910" y="2456267"/>
            <a:ext cx="11772090" cy="4401733"/>
          </a:xfrm>
        </p:spPr>
        <p:txBody>
          <a:bodyPr/>
          <a:lstStyle/>
          <a:p>
            <a:r>
              <a:rPr lang="en-GB" sz="2200" b="0" dirty="0"/>
              <a:t>Why is marketing important? </a:t>
            </a:r>
            <a:r>
              <a:rPr lang="en-GB" sz="2200" dirty="0"/>
              <a:t>What is its purpose?</a:t>
            </a:r>
            <a:endParaRPr lang="en-GB" sz="2200" b="0" dirty="0"/>
          </a:p>
          <a:p>
            <a:r>
              <a:rPr lang="en-GB" sz="2200" b="0" dirty="0"/>
              <a:t>What does effective marketing add to/do for an organisation? </a:t>
            </a:r>
          </a:p>
          <a:p>
            <a:pPr lvl="1"/>
            <a:r>
              <a:rPr lang="en-GB" sz="2200" dirty="0"/>
              <a:t>How do marketing objectives contribute to meeting overall organisational goals?</a:t>
            </a:r>
          </a:p>
          <a:p>
            <a:pPr lvl="2"/>
            <a:r>
              <a:rPr lang="en-GB" sz="2200" dirty="0"/>
              <a:t>Increase reach/customer base/market share –&gt; organisational growth -&gt; profit maximisation</a:t>
            </a:r>
          </a:p>
          <a:p>
            <a:pPr lvl="3"/>
            <a:r>
              <a:rPr lang="en-GB" sz="2200" dirty="0"/>
              <a:t>Underpin points with links to theory and practical examples</a:t>
            </a:r>
            <a:endParaRPr lang="en-GB" sz="2200" b="0" dirty="0"/>
          </a:p>
          <a:p>
            <a:pPr lvl="1"/>
            <a:r>
              <a:rPr lang="en-GB" sz="2200" b="0" dirty="0"/>
              <a:t>Link here to creating competitive advantage</a:t>
            </a:r>
          </a:p>
          <a:p>
            <a:pPr lvl="1"/>
            <a:r>
              <a:rPr lang="en-GB" sz="2200" dirty="0"/>
              <a:t>Link here to </a:t>
            </a:r>
            <a:r>
              <a:rPr lang="en-GB" sz="2200" b="0" dirty="0"/>
              <a:t>creating value for customers - </a:t>
            </a:r>
            <a:r>
              <a:rPr lang="en-GB" sz="2200" dirty="0"/>
              <a:t>R</a:t>
            </a:r>
            <a:r>
              <a:rPr lang="en-GB" sz="2200" b="0" dirty="0"/>
              <a:t>epeat business</a:t>
            </a:r>
          </a:p>
          <a:p>
            <a:endParaRPr lang="en-GB" sz="1800" b="0" dirty="0"/>
          </a:p>
          <a:p>
            <a:endParaRPr lang="en-GB" dirty="0"/>
          </a:p>
        </p:txBody>
      </p:sp>
    </p:spTree>
    <p:extLst>
      <p:ext uri="{BB962C8B-B14F-4D97-AF65-F5344CB8AC3E}">
        <p14:creationId xmlns:p14="http://schemas.microsoft.com/office/powerpoint/2010/main" val="902935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44165-A6E7-419C-9DEA-9DB87889366C}"/>
              </a:ext>
            </a:extLst>
          </p:cNvPr>
          <p:cNvSpPr>
            <a:spLocks noGrp="1"/>
          </p:cNvSpPr>
          <p:nvPr>
            <p:ph type="title"/>
          </p:nvPr>
        </p:nvSpPr>
        <p:spPr>
          <a:xfrm>
            <a:off x="639412" y="917485"/>
            <a:ext cx="11294284" cy="948122"/>
          </a:xfrm>
        </p:spPr>
        <p:txBody>
          <a:bodyPr/>
          <a:lstStyle/>
          <a:p>
            <a:r>
              <a:rPr lang="en-GB" sz="2600" b="1" i="0" dirty="0">
                <a:solidFill>
                  <a:schemeClr val="bg1"/>
                </a:solidFill>
                <a:effectLst/>
              </a:rPr>
              <a:t>Factors and trends influencing the macro environment</a:t>
            </a:r>
            <a:br>
              <a:rPr lang="en-GB" sz="2600" b="1" i="0" dirty="0">
                <a:solidFill>
                  <a:schemeClr val="bg1"/>
                </a:solidFill>
                <a:effectLst/>
              </a:rPr>
            </a:br>
            <a:r>
              <a:rPr lang="en-GB" sz="2600" b="1" i="0" dirty="0">
                <a:solidFill>
                  <a:schemeClr val="bg1"/>
                </a:solidFill>
                <a:effectLst/>
              </a:rPr>
              <a:t>(PESTLE) and how this impacts marketing decisions within organisations</a:t>
            </a:r>
            <a:br>
              <a:rPr lang="en-GB" sz="2600" b="1" i="0" dirty="0">
                <a:solidFill>
                  <a:srgbClr val="000000"/>
                </a:solidFill>
                <a:effectLst/>
              </a:rPr>
            </a:br>
            <a:endParaRPr lang="en-GB" sz="2600" b="1" dirty="0"/>
          </a:p>
        </p:txBody>
      </p:sp>
      <p:sp>
        <p:nvSpPr>
          <p:cNvPr id="3" name="Content Placeholder 2">
            <a:extLst>
              <a:ext uri="{FF2B5EF4-FFF2-40B4-BE49-F238E27FC236}">
                <a16:creationId xmlns:a16="http://schemas.microsoft.com/office/drawing/2014/main" id="{13275C04-058C-46BA-BC7A-AA4721B41824}"/>
              </a:ext>
            </a:extLst>
          </p:cNvPr>
          <p:cNvSpPr>
            <a:spLocks noGrp="1"/>
          </p:cNvSpPr>
          <p:nvPr>
            <p:ph idx="1"/>
          </p:nvPr>
        </p:nvSpPr>
        <p:spPr>
          <a:xfrm>
            <a:off x="258304" y="2415428"/>
            <a:ext cx="3073831" cy="4277748"/>
          </a:xfrm>
        </p:spPr>
        <p:txBody>
          <a:bodyPr numCol="1">
            <a:normAutofit/>
          </a:bodyPr>
          <a:lstStyle/>
          <a:p>
            <a:pPr marL="0" indent="0">
              <a:buNone/>
            </a:pPr>
            <a:r>
              <a:rPr lang="en-GB" sz="3200" b="1" dirty="0"/>
              <a:t>P</a:t>
            </a:r>
            <a:r>
              <a:rPr lang="en-GB" sz="3200" dirty="0"/>
              <a:t>olitical</a:t>
            </a:r>
            <a:endParaRPr lang="en-GB" sz="3200" b="1" dirty="0"/>
          </a:p>
          <a:p>
            <a:pPr marL="0" indent="0">
              <a:buNone/>
            </a:pPr>
            <a:r>
              <a:rPr lang="en-GB" sz="3200" b="1" dirty="0"/>
              <a:t>E</a:t>
            </a:r>
            <a:r>
              <a:rPr lang="en-GB" sz="3200" dirty="0"/>
              <a:t>conomic</a:t>
            </a:r>
            <a:endParaRPr lang="en-GB" sz="3200" b="1" dirty="0"/>
          </a:p>
          <a:p>
            <a:pPr marL="0" indent="0">
              <a:buNone/>
            </a:pPr>
            <a:r>
              <a:rPr lang="en-GB" sz="3200" b="1" dirty="0"/>
              <a:t>S</a:t>
            </a:r>
            <a:r>
              <a:rPr lang="en-GB" sz="3200" dirty="0"/>
              <a:t>ocial</a:t>
            </a:r>
            <a:endParaRPr lang="en-GB" sz="3200" b="1" dirty="0"/>
          </a:p>
          <a:p>
            <a:pPr marL="0" indent="0">
              <a:buNone/>
            </a:pPr>
            <a:r>
              <a:rPr lang="en-GB" sz="3200" b="1" dirty="0"/>
              <a:t>T</a:t>
            </a:r>
            <a:r>
              <a:rPr lang="en-GB" sz="3200" dirty="0"/>
              <a:t>echnological</a:t>
            </a:r>
            <a:endParaRPr lang="en-GB" sz="3200" b="1" dirty="0"/>
          </a:p>
          <a:p>
            <a:pPr marL="0" indent="0">
              <a:buNone/>
            </a:pPr>
            <a:r>
              <a:rPr lang="en-GB" sz="3200" b="1" dirty="0"/>
              <a:t>L</a:t>
            </a:r>
            <a:r>
              <a:rPr lang="en-GB" sz="3200" dirty="0"/>
              <a:t>egal</a:t>
            </a:r>
            <a:endParaRPr lang="en-GB" sz="3200" b="1" dirty="0"/>
          </a:p>
          <a:p>
            <a:pPr marL="0" indent="0">
              <a:buNone/>
            </a:pPr>
            <a:r>
              <a:rPr lang="en-GB" sz="3200" b="1" dirty="0"/>
              <a:t>E</a:t>
            </a:r>
            <a:r>
              <a:rPr lang="en-GB" sz="3200" dirty="0"/>
              <a:t>nvironmental</a:t>
            </a:r>
          </a:p>
        </p:txBody>
      </p:sp>
      <p:sp>
        <p:nvSpPr>
          <p:cNvPr id="4" name="TextBox 3">
            <a:extLst>
              <a:ext uri="{FF2B5EF4-FFF2-40B4-BE49-F238E27FC236}">
                <a16:creationId xmlns:a16="http://schemas.microsoft.com/office/drawing/2014/main" id="{723335A9-A731-4B05-9556-68056B8C2700}"/>
              </a:ext>
            </a:extLst>
          </p:cNvPr>
          <p:cNvSpPr txBox="1"/>
          <p:nvPr/>
        </p:nvSpPr>
        <p:spPr>
          <a:xfrm>
            <a:off x="3115160" y="2385585"/>
            <a:ext cx="8935326" cy="4955203"/>
          </a:xfrm>
          <a:prstGeom prst="rect">
            <a:avLst/>
          </a:prstGeom>
          <a:noFill/>
        </p:spPr>
        <p:txBody>
          <a:bodyPr wrap="square" rtlCol="0">
            <a:spAutoFit/>
          </a:bodyPr>
          <a:lstStyle/>
          <a:p>
            <a:pPr marL="342900" indent="-342900" algn="just">
              <a:buAutoNum type="arabicPeriod"/>
            </a:pPr>
            <a:r>
              <a:rPr lang="en-GB" sz="2000" dirty="0"/>
              <a:t>Discuss the fact there are 6 elements to the macro environment</a:t>
            </a:r>
          </a:p>
          <a:p>
            <a:pPr marL="342900" indent="-342900" algn="just">
              <a:buAutoNum type="arabicPeriod"/>
            </a:pPr>
            <a:r>
              <a:rPr lang="en-GB" sz="2000" dirty="0"/>
              <a:t>Move on to evaluate the impact of the 1 or 2 areas you think are most impactful at this moment in time on </a:t>
            </a:r>
            <a:r>
              <a:rPr lang="en-GB" sz="2000" b="1" u="sng" dirty="0">
                <a:effectLst>
                  <a:outerShdw blurRad="38100" dist="38100" dir="2700000" algn="tl">
                    <a:srgbClr val="000000">
                      <a:alpha val="43137"/>
                    </a:srgbClr>
                  </a:outerShdw>
                </a:effectLst>
              </a:rPr>
              <a:t>marketing decisions within organisations </a:t>
            </a:r>
          </a:p>
          <a:p>
            <a:pPr algn="just"/>
            <a:endParaRPr lang="en-GB" sz="2000" b="1" u="sng" dirty="0">
              <a:effectLst>
                <a:outerShdw blurRad="38100" dist="38100" dir="2700000" algn="tl">
                  <a:srgbClr val="000000">
                    <a:alpha val="43137"/>
                  </a:srgbClr>
                </a:outerShdw>
              </a:effectLst>
            </a:endParaRPr>
          </a:p>
          <a:p>
            <a:pPr marL="342900" indent="-342900" algn="just">
              <a:buFont typeface="Wingdings" panose="05000000000000000000" pitchFamily="2" charset="2"/>
              <a:buChar char="Ø"/>
            </a:pPr>
            <a:r>
              <a:rPr lang="en-GB" sz="2000" dirty="0"/>
              <a:t>Examples:</a:t>
            </a:r>
          </a:p>
          <a:p>
            <a:pPr marL="800100" lvl="1" indent="-342900" algn="just">
              <a:buFont typeface="Wingdings" panose="05000000000000000000" pitchFamily="2" charset="2"/>
              <a:buChar char="Ø"/>
            </a:pPr>
            <a:r>
              <a:rPr lang="en-GB" sz="2000" dirty="0"/>
              <a:t>Technological developments (The use of AI)</a:t>
            </a:r>
          </a:p>
          <a:p>
            <a:pPr marL="800100" lvl="1" indent="-342900" algn="just">
              <a:buFont typeface="Wingdings" panose="05000000000000000000" pitchFamily="2" charset="2"/>
              <a:buChar char="Ø"/>
            </a:pPr>
            <a:r>
              <a:rPr lang="en-GB" sz="2000" dirty="0"/>
              <a:t>Legal developments -&gt; Sugar tax has meant changing consumer behaviour = changing what drinks companies are promoting, Ban on BOGOF for unhealthy food (Oct’ 2025)</a:t>
            </a:r>
          </a:p>
          <a:p>
            <a:pPr marL="800100" lvl="1" indent="-342900" algn="just">
              <a:buFont typeface="Wingdings" panose="05000000000000000000" pitchFamily="2" charset="2"/>
              <a:buChar char="Ø"/>
            </a:pPr>
            <a:r>
              <a:rPr lang="en-GB" sz="2000" dirty="0"/>
              <a:t>Environmental -&gt; ‘Green marketing’ and social responsibility (also links to social issues and consumer awareness</a:t>
            </a:r>
          </a:p>
          <a:p>
            <a:pPr marL="800100" lvl="1" indent="-342900" algn="just">
              <a:buFont typeface="Wingdings" panose="05000000000000000000" pitchFamily="2" charset="2"/>
              <a:buChar char="Ø"/>
            </a:pPr>
            <a:r>
              <a:rPr lang="en-GB" sz="2000" dirty="0"/>
              <a:t>Economic -&gt; The cost of living and how this is impacting marketing decisions</a:t>
            </a:r>
          </a:p>
          <a:p>
            <a:pPr marL="800100" lvl="1" indent="-342900">
              <a:buFont typeface="Wingdings" panose="05000000000000000000" pitchFamily="2" charset="2"/>
              <a:buChar char="Ø"/>
            </a:pPr>
            <a:endParaRPr lang="en-GB" dirty="0"/>
          </a:p>
          <a:p>
            <a:endParaRPr lang="en-GB" dirty="0"/>
          </a:p>
        </p:txBody>
      </p:sp>
    </p:spTree>
    <p:extLst>
      <p:ext uri="{BB962C8B-B14F-4D97-AF65-F5344CB8AC3E}">
        <p14:creationId xmlns:p14="http://schemas.microsoft.com/office/powerpoint/2010/main" val="561374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2DF82-6E10-4D0F-B672-EFD51DBB36D2}"/>
              </a:ext>
            </a:extLst>
          </p:cNvPr>
          <p:cNvSpPr>
            <a:spLocks noGrp="1"/>
          </p:cNvSpPr>
          <p:nvPr>
            <p:ph type="title"/>
          </p:nvPr>
        </p:nvSpPr>
        <p:spPr>
          <a:xfrm>
            <a:off x="531562" y="834183"/>
            <a:ext cx="10518730" cy="948122"/>
          </a:xfrm>
        </p:spPr>
        <p:txBody>
          <a:bodyPr/>
          <a:lstStyle/>
          <a:p>
            <a:r>
              <a:rPr lang="en-GB" sz="2200" b="1" i="0" dirty="0">
                <a:solidFill>
                  <a:schemeClr val="bg1"/>
                </a:solidFill>
                <a:effectLst/>
              </a:rPr>
              <a:t>How organisations may need to adapt their marketing in an increasingly digital world. You should pay particular attention to the emergence and development of social media as a marketing tool/platform</a:t>
            </a:r>
            <a:br>
              <a:rPr lang="en-GB" sz="2000" b="0" i="0" dirty="0">
                <a:solidFill>
                  <a:srgbClr val="000000"/>
                </a:solidFill>
                <a:effectLst/>
              </a:rPr>
            </a:br>
            <a:endParaRPr lang="en-GB" sz="2000" dirty="0"/>
          </a:p>
        </p:txBody>
      </p:sp>
      <p:sp>
        <p:nvSpPr>
          <p:cNvPr id="3" name="Content Placeholder 2">
            <a:extLst>
              <a:ext uri="{FF2B5EF4-FFF2-40B4-BE49-F238E27FC236}">
                <a16:creationId xmlns:a16="http://schemas.microsoft.com/office/drawing/2014/main" id="{C3140544-3A24-42D3-8D84-7450812D9892}"/>
              </a:ext>
            </a:extLst>
          </p:cNvPr>
          <p:cNvSpPr>
            <a:spLocks noGrp="1"/>
          </p:cNvSpPr>
          <p:nvPr>
            <p:ph idx="1"/>
          </p:nvPr>
        </p:nvSpPr>
        <p:spPr>
          <a:xfrm>
            <a:off x="407577" y="2297549"/>
            <a:ext cx="11625129" cy="4513955"/>
          </a:xfrm>
        </p:spPr>
        <p:txBody>
          <a:bodyPr numCol="2">
            <a:normAutofit/>
          </a:bodyPr>
          <a:lstStyle/>
          <a:p>
            <a:pPr marL="0" indent="0">
              <a:buNone/>
            </a:pPr>
            <a:r>
              <a:rPr lang="en-GB" sz="2000" dirty="0"/>
              <a:t>What is digital marketing?</a:t>
            </a:r>
          </a:p>
          <a:p>
            <a:pPr marL="0" indent="0">
              <a:buNone/>
            </a:pPr>
            <a:r>
              <a:rPr lang="en-GB" sz="2000" dirty="0"/>
              <a:t>What is the role of digital marketing to an organisation?</a:t>
            </a:r>
          </a:p>
          <a:p>
            <a:pPr marL="0" indent="0">
              <a:buNone/>
            </a:pPr>
            <a:r>
              <a:rPr lang="en-GB" sz="2000" dirty="0"/>
              <a:t>Examples of digital marketing (choose 2-3 max and provide some detail on how this enhances marketing)</a:t>
            </a:r>
          </a:p>
          <a:p>
            <a:pPr lvl="1"/>
            <a:r>
              <a:rPr lang="en-GB" sz="2000" dirty="0"/>
              <a:t>Search engine optimisation (SEO)</a:t>
            </a:r>
          </a:p>
          <a:p>
            <a:pPr lvl="1"/>
            <a:r>
              <a:rPr lang="en-GB" sz="2000" dirty="0"/>
              <a:t>Content marketing</a:t>
            </a:r>
          </a:p>
          <a:p>
            <a:pPr lvl="1"/>
            <a:r>
              <a:rPr lang="en-GB" sz="2000" dirty="0"/>
              <a:t>Pay per click</a:t>
            </a:r>
          </a:p>
          <a:p>
            <a:pPr lvl="1"/>
            <a:r>
              <a:rPr lang="en-GB" sz="2000" dirty="0"/>
              <a:t>Sponsored content</a:t>
            </a:r>
          </a:p>
          <a:p>
            <a:pPr lvl="1"/>
            <a:r>
              <a:rPr lang="en-GB" sz="2000" dirty="0"/>
              <a:t>Social media marketing</a:t>
            </a:r>
          </a:p>
          <a:p>
            <a:pPr marL="0" indent="0">
              <a:buNone/>
            </a:pPr>
            <a:r>
              <a:rPr lang="en-GB" sz="2000" dirty="0"/>
              <a:t>Why has social media developed as a marketing platform?</a:t>
            </a:r>
          </a:p>
          <a:p>
            <a:r>
              <a:rPr lang="en-GB" sz="2000" dirty="0"/>
              <a:t>Your informed and educated opinion about this – do not use ‘I’- based on research and evidence</a:t>
            </a:r>
          </a:p>
          <a:p>
            <a:r>
              <a:rPr lang="en-GB" sz="2000" dirty="0"/>
              <a:t>Benefits and limitations of the platform as a marketing tool – ensure you present a balanced discussion = objective, academic view</a:t>
            </a:r>
          </a:p>
          <a:p>
            <a:r>
              <a:rPr lang="en-GB" sz="2000" dirty="0"/>
              <a:t>Overall ‘decision’ as to whether social media </a:t>
            </a:r>
            <a:r>
              <a:rPr lang="en-GB" sz="2200" dirty="0"/>
              <a:t>is a solid platform for marketing, or not. </a:t>
            </a:r>
          </a:p>
          <a:p>
            <a:endParaRPr lang="en-GB" dirty="0"/>
          </a:p>
        </p:txBody>
      </p:sp>
    </p:spTree>
    <p:extLst>
      <p:ext uri="{BB962C8B-B14F-4D97-AF65-F5344CB8AC3E}">
        <p14:creationId xmlns:p14="http://schemas.microsoft.com/office/powerpoint/2010/main" val="392668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B0D5-05BC-42B1-A7A5-82874A05F4D1}"/>
              </a:ext>
            </a:extLst>
          </p:cNvPr>
          <p:cNvSpPr>
            <a:spLocks noGrp="1"/>
          </p:cNvSpPr>
          <p:nvPr>
            <p:ph type="title"/>
          </p:nvPr>
        </p:nvSpPr>
        <p:spPr>
          <a:xfrm>
            <a:off x="751998" y="838200"/>
            <a:ext cx="8761413" cy="706964"/>
          </a:xfrm>
        </p:spPr>
        <p:txBody>
          <a:bodyPr/>
          <a:lstStyle/>
          <a:p>
            <a:r>
              <a:rPr lang="en-GB" sz="4400" b="1" dirty="0"/>
              <a:t>Conclusion</a:t>
            </a:r>
          </a:p>
        </p:txBody>
      </p:sp>
      <p:sp>
        <p:nvSpPr>
          <p:cNvPr id="3" name="Content Placeholder 2">
            <a:extLst>
              <a:ext uri="{FF2B5EF4-FFF2-40B4-BE49-F238E27FC236}">
                <a16:creationId xmlns:a16="http://schemas.microsoft.com/office/drawing/2014/main" id="{9AF224C8-39A7-4686-B7C4-C1E4ED74B2A1}"/>
              </a:ext>
            </a:extLst>
          </p:cNvPr>
          <p:cNvSpPr>
            <a:spLocks noGrp="1"/>
          </p:cNvSpPr>
          <p:nvPr>
            <p:ph idx="1"/>
          </p:nvPr>
        </p:nvSpPr>
        <p:spPr>
          <a:xfrm>
            <a:off x="170482" y="2169764"/>
            <a:ext cx="11778712" cy="4494507"/>
          </a:xfrm>
        </p:spPr>
        <p:txBody>
          <a:bodyPr>
            <a:noAutofit/>
          </a:bodyPr>
          <a:lstStyle/>
          <a:p>
            <a:pPr algn="just"/>
            <a:r>
              <a:rPr lang="en-GB" sz="2000" dirty="0"/>
              <a:t>Round up your discussion</a:t>
            </a:r>
          </a:p>
          <a:p>
            <a:pPr algn="just"/>
            <a:r>
              <a:rPr lang="en-GB" sz="2000" dirty="0"/>
              <a:t>Summarise the key points from your essay in relation to the three main tasks (one key point per task ideally)</a:t>
            </a:r>
          </a:p>
          <a:p>
            <a:pPr lvl="1" algn="just" fontAlgn="base">
              <a:buFont typeface="+mj-lt"/>
              <a:buAutoNum type="arabicPeriod"/>
            </a:pPr>
            <a:r>
              <a:rPr lang="en-GB" sz="2000" b="0" i="0" dirty="0">
                <a:solidFill>
                  <a:srgbClr val="000000"/>
                </a:solidFill>
                <a:effectLst/>
              </a:rPr>
              <a:t>An analysis of the role of marketing in organisations. You should specifically consider how effective marketing helps companies to achieve their wider organisational goals/objectives; </a:t>
            </a:r>
          </a:p>
          <a:p>
            <a:pPr lvl="1" algn="just" fontAlgn="base">
              <a:buFont typeface="+mj-lt"/>
              <a:buAutoNum type="arabicPeriod" startAt="2"/>
            </a:pPr>
            <a:r>
              <a:rPr lang="en-GB" sz="2000" b="0" i="0" dirty="0">
                <a:solidFill>
                  <a:srgbClr val="000000"/>
                </a:solidFill>
                <a:effectLst/>
              </a:rPr>
              <a:t>Factors and trends influencing the macro environment (PESTLE) and how this impacts marketing decisions within organisations; </a:t>
            </a:r>
          </a:p>
          <a:p>
            <a:pPr lvl="1" algn="just" fontAlgn="base">
              <a:buFont typeface="+mj-lt"/>
              <a:buAutoNum type="arabicPeriod" startAt="3"/>
            </a:pPr>
            <a:r>
              <a:rPr lang="en-GB" sz="2000" b="0" i="0" dirty="0">
                <a:solidFill>
                  <a:srgbClr val="000000"/>
                </a:solidFill>
                <a:effectLst/>
              </a:rPr>
              <a:t>How organisations may need to adapt their marketing in an increasingly digital world. You should pay particular attention to the emergence and development of social media as a marketing tool/platform.  </a:t>
            </a:r>
          </a:p>
          <a:p>
            <a:pPr algn="just"/>
            <a:r>
              <a:rPr lang="en-GB" sz="2000" dirty="0"/>
              <a:t>Final sentence that summarises your marketing evaluation, i.e., the ultimate purpose/role of marketing in an organisation </a:t>
            </a:r>
          </a:p>
        </p:txBody>
      </p:sp>
    </p:spTree>
    <p:extLst>
      <p:ext uri="{BB962C8B-B14F-4D97-AF65-F5344CB8AC3E}">
        <p14:creationId xmlns:p14="http://schemas.microsoft.com/office/powerpoint/2010/main" val="1976126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4679F-17DA-4F87-8E84-A3F03DA285FC}"/>
              </a:ext>
            </a:extLst>
          </p:cNvPr>
          <p:cNvSpPr>
            <a:spLocks noGrp="1"/>
          </p:cNvSpPr>
          <p:nvPr>
            <p:ph type="title"/>
          </p:nvPr>
        </p:nvSpPr>
        <p:spPr>
          <a:xfrm>
            <a:off x="767496" y="838200"/>
            <a:ext cx="8761413" cy="706964"/>
          </a:xfrm>
        </p:spPr>
        <p:txBody>
          <a:bodyPr/>
          <a:lstStyle/>
          <a:p>
            <a:r>
              <a:rPr lang="en-GB" sz="4400" b="1" dirty="0"/>
              <a:t>Remember…</a:t>
            </a:r>
          </a:p>
        </p:txBody>
      </p:sp>
      <p:sp>
        <p:nvSpPr>
          <p:cNvPr id="3" name="Content Placeholder 2">
            <a:extLst>
              <a:ext uri="{FF2B5EF4-FFF2-40B4-BE49-F238E27FC236}">
                <a16:creationId xmlns:a16="http://schemas.microsoft.com/office/drawing/2014/main" id="{7007E321-E4F7-4E67-BB28-ABC62ADE642D}"/>
              </a:ext>
            </a:extLst>
          </p:cNvPr>
          <p:cNvSpPr>
            <a:spLocks noGrp="1"/>
          </p:cNvSpPr>
          <p:nvPr>
            <p:ph idx="1"/>
          </p:nvPr>
        </p:nvSpPr>
        <p:spPr>
          <a:xfrm>
            <a:off x="703250" y="2603500"/>
            <a:ext cx="11044465" cy="4014276"/>
          </a:xfrm>
        </p:spPr>
        <p:txBody>
          <a:bodyPr>
            <a:normAutofit fontScale="92500" lnSpcReduction="20000"/>
          </a:bodyPr>
          <a:lstStyle/>
          <a:p>
            <a:pPr marL="0" indent="0" algn="just" rtl="0" fontAlgn="base">
              <a:buNone/>
            </a:pPr>
            <a:r>
              <a:rPr lang="en-GB" sz="2400" b="0" i="0" dirty="0">
                <a:solidFill>
                  <a:srgbClr val="000000"/>
                </a:solidFill>
                <a:effectLst/>
              </a:rPr>
              <a:t>Within your essay, you should draw on relevant marketing theory and provide industry examples to support the points made.  </a:t>
            </a:r>
          </a:p>
          <a:p>
            <a:pPr marL="0" indent="0" algn="l" rtl="0" fontAlgn="base">
              <a:buNone/>
            </a:pPr>
            <a:r>
              <a:rPr lang="en-GB" sz="2400" b="0" i="0" dirty="0">
                <a:solidFill>
                  <a:srgbClr val="000000"/>
                </a:solidFill>
                <a:effectLst/>
              </a:rPr>
              <a:t> </a:t>
            </a:r>
          </a:p>
          <a:p>
            <a:pPr marL="0" indent="0" algn="just" rtl="0" fontAlgn="base">
              <a:buNone/>
            </a:pPr>
            <a:r>
              <a:rPr lang="en-GB" sz="2400" b="0" i="0" dirty="0">
                <a:solidFill>
                  <a:srgbClr val="000000"/>
                </a:solidFill>
                <a:effectLst/>
              </a:rPr>
              <a:t>As this is an essay, not report, </a:t>
            </a:r>
            <a:r>
              <a:rPr lang="en-GB" sz="2400" b="1" i="0" dirty="0">
                <a:solidFill>
                  <a:srgbClr val="FF0000"/>
                </a:solidFill>
                <a:effectLst/>
              </a:rPr>
              <a:t>you should not use any sub-headings</a:t>
            </a:r>
            <a:r>
              <a:rPr lang="en-GB" sz="2400" b="0" i="0" dirty="0">
                <a:solidFill>
                  <a:srgbClr val="000000"/>
                </a:solidFill>
                <a:effectLst/>
              </a:rPr>
              <a:t>. You should include an introduction, main body (addressing the three points above, separated by paragraphs), and conclusion. </a:t>
            </a:r>
          </a:p>
          <a:p>
            <a:pPr marL="0" indent="0" algn="l" rtl="0" fontAlgn="base">
              <a:buNone/>
            </a:pPr>
            <a:r>
              <a:rPr lang="en-GB" sz="2400" b="0" i="0" dirty="0">
                <a:solidFill>
                  <a:srgbClr val="000000"/>
                </a:solidFill>
                <a:effectLst/>
              </a:rPr>
              <a:t> </a:t>
            </a:r>
          </a:p>
          <a:p>
            <a:pPr marL="0" indent="0" fontAlgn="base">
              <a:buNone/>
            </a:pPr>
            <a:r>
              <a:rPr lang="en-GB" sz="2400" dirty="0">
                <a:solidFill>
                  <a:srgbClr val="000000"/>
                </a:solidFill>
              </a:rPr>
              <a:t>Y</a:t>
            </a:r>
            <a:r>
              <a:rPr lang="en-GB" sz="2400" i="1" dirty="0">
                <a:effectLst/>
                <a:ea typeface="Times New Roman" panose="02020603050405020304" pitchFamily="18" charset="0"/>
              </a:rPr>
              <a:t>ou should show a wide level of reading, a </a:t>
            </a:r>
            <a:r>
              <a:rPr lang="en-GB" sz="2400" b="1" i="1" dirty="0">
                <a:solidFill>
                  <a:srgbClr val="FF0000"/>
                </a:solidFill>
                <a:effectLst/>
                <a:ea typeface="Times New Roman" panose="02020603050405020304" pitchFamily="18" charset="0"/>
              </a:rPr>
              <a:t>minimum of 20 references</a:t>
            </a:r>
            <a:r>
              <a:rPr lang="en-GB" sz="2400" i="1" dirty="0">
                <a:effectLst/>
                <a:ea typeface="Times New Roman" panose="02020603050405020304" pitchFamily="18" charset="0"/>
              </a:rPr>
              <a:t>, from a variety of sources including textbooks, academic journals and academic-based websites.</a:t>
            </a:r>
            <a:endParaRPr lang="en-GB" sz="2400" dirty="0">
              <a:effectLst/>
              <a:ea typeface="Times New Roman" panose="02020603050405020304" pitchFamily="18" charset="0"/>
            </a:endParaRPr>
          </a:p>
          <a:p>
            <a:pPr marL="0" indent="0" algn="l" rtl="0" fontAlgn="base">
              <a:buNone/>
            </a:pPr>
            <a:r>
              <a:rPr lang="en-GB" sz="2400" dirty="0">
                <a:solidFill>
                  <a:srgbClr val="000000"/>
                </a:solidFill>
              </a:rPr>
              <a:t> </a:t>
            </a:r>
            <a:endParaRPr lang="en-GB" sz="2400" b="0" i="0" dirty="0">
              <a:solidFill>
                <a:srgbClr val="000000"/>
              </a:solidFill>
              <a:effectLst/>
            </a:endParaRPr>
          </a:p>
          <a:p>
            <a:endParaRPr lang="en-GB" dirty="0"/>
          </a:p>
        </p:txBody>
      </p:sp>
    </p:spTree>
    <p:extLst>
      <p:ext uri="{BB962C8B-B14F-4D97-AF65-F5344CB8AC3E}">
        <p14:creationId xmlns:p14="http://schemas.microsoft.com/office/powerpoint/2010/main" val="2308486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4B934-3CE9-4C3E-BB68-6B661433BA1F}"/>
              </a:ext>
            </a:extLst>
          </p:cNvPr>
          <p:cNvSpPr>
            <a:spLocks noGrp="1"/>
          </p:cNvSpPr>
          <p:nvPr>
            <p:ph type="title"/>
          </p:nvPr>
        </p:nvSpPr>
        <p:spPr>
          <a:xfrm>
            <a:off x="798493" y="838200"/>
            <a:ext cx="8761413" cy="706964"/>
          </a:xfrm>
        </p:spPr>
        <p:txBody>
          <a:bodyPr/>
          <a:lstStyle/>
          <a:p>
            <a:r>
              <a:rPr lang="en-GB" sz="4800" b="1" dirty="0"/>
              <a:t>Areas of Marking</a:t>
            </a:r>
          </a:p>
        </p:txBody>
      </p:sp>
      <p:sp>
        <p:nvSpPr>
          <p:cNvPr id="3" name="Content Placeholder 2">
            <a:extLst>
              <a:ext uri="{FF2B5EF4-FFF2-40B4-BE49-F238E27FC236}">
                <a16:creationId xmlns:a16="http://schemas.microsoft.com/office/drawing/2014/main" id="{F5F73903-CF38-4C7F-B1D8-009C83248855}"/>
              </a:ext>
            </a:extLst>
          </p:cNvPr>
          <p:cNvSpPr>
            <a:spLocks noGrp="1"/>
          </p:cNvSpPr>
          <p:nvPr>
            <p:ph idx="1"/>
          </p:nvPr>
        </p:nvSpPr>
        <p:spPr>
          <a:xfrm>
            <a:off x="922479" y="2448517"/>
            <a:ext cx="11037046" cy="3416300"/>
          </a:xfrm>
        </p:spPr>
        <p:txBody>
          <a:bodyPr/>
          <a:lstStyle/>
          <a:p>
            <a:pPr>
              <a:buFont typeface="+mj-lt"/>
              <a:buAutoNum type="arabicPeriod"/>
            </a:pPr>
            <a:r>
              <a:rPr lang="en-GB" sz="2600" dirty="0"/>
              <a:t>Engagement with Literature (30)</a:t>
            </a:r>
          </a:p>
          <a:p>
            <a:pPr>
              <a:buFont typeface="+mj-lt"/>
              <a:buAutoNum type="arabicPeriod"/>
            </a:pPr>
            <a:r>
              <a:rPr lang="en-GB" sz="2600" dirty="0"/>
              <a:t>Knowledge and Understanding (30)</a:t>
            </a:r>
          </a:p>
          <a:p>
            <a:pPr>
              <a:buFont typeface="+mj-lt"/>
              <a:buAutoNum type="arabicPeriod"/>
            </a:pPr>
            <a:r>
              <a:rPr lang="en-GB" sz="2600" dirty="0"/>
              <a:t>Cognitive and Intellectual (10)</a:t>
            </a:r>
          </a:p>
          <a:p>
            <a:pPr>
              <a:buFont typeface="+mj-lt"/>
              <a:buAutoNum type="arabicPeriod"/>
            </a:pPr>
            <a:r>
              <a:rPr lang="en-GB" sz="2600" dirty="0"/>
              <a:t>Practical Application (20)</a:t>
            </a:r>
          </a:p>
          <a:p>
            <a:pPr>
              <a:buFont typeface="+mj-lt"/>
              <a:buAutoNum type="arabicPeriod"/>
            </a:pPr>
            <a:r>
              <a:rPr lang="en-GB" sz="2600" dirty="0"/>
              <a:t>Transferable Skills for Life and Professional Practice (10)</a:t>
            </a:r>
          </a:p>
          <a:p>
            <a:endParaRPr lang="en-GB" dirty="0"/>
          </a:p>
        </p:txBody>
      </p:sp>
    </p:spTree>
    <p:extLst>
      <p:ext uri="{BB962C8B-B14F-4D97-AF65-F5344CB8AC3E}">
        <p14:creationId xmlns:p14="http://schemas.microsoft.com/office/powerpoint/2010/main" val="33820869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08C3E3916ACD4428D115EF25F9436EF" ma:contentTypeVersion="14" ma:contentTypeDescription="Create a new document." ma:contentTypeScope="" ma:versionID="898bad42ce835aa81331a924f14663f2">
  <xsd:schema xmlns:xsd="http://www.w3.org/2001/XMLSchema" xmlns:xs="http://www.w3.org/2001/XMLSchema" xmlns:p="http://schemas.microsoft.com/office/2006/metadata/properties" xmlns:ns3="6220dcee-1f5a-4433-9141-0194a3262338" xmlns:ns4="14513967-dce1-4407-ac4e-44573e522717" targetNamespace="http://schemas.microsoft.com/office/2006/metadata/properties" ma:root="true" ma:fieldsID="65661469405d72d8e1dee6bc00349647" ns3:_="" ns4:_="">
    <xsd:import namespace="6220dcee-1f5a-4433-9141-0194a3262338"/>
    <xsd:import namespace="14513967-dce1-4407-ac4e-44573e52271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DateTaken" minOccurs="0"/>
                <xsd:element ref="ns3:MediaServiceOCR" minOccurs="0"/>
                <xsd:element ref="ns4:SharedWithUsers" minOccurs="0"/>
                <xsd:element ref="ns4:SharedWithDetails" minOccurs="0"/>
                <xsd:element ref="ns4:SharingHintHash"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20dcee-1f5a-4433-9141-0194a326233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DateTaken" ma:index="15" nillable="true" ma:displayName="MediaServiceDateTaken" ma:hidden="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14513967-dce1-4407-ac4e-44573e522717"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CE877D9-1BF6-46FE-BA6A-001A3B02340E}">
  <ds:schemaRefs>
    <ds:schemaRef ds:uri="http://purl.org/dc/terms/"/>
    <ds:schemaRef ds:uri="http://purl.org/dc/elements/1.1/"/>
    <ds:schemaRef ds:uri="http://schemas.openxmlformats.org/package/2006/metadata/core-properties"/>
    <ds:schemaRef ds:uri="http://schemas.microsoft.com/office/2006/metadata/properties"/>
    <ds:schemaRef ds:uri="http://www.w3.org/XML/1998/namespace"/>
    <ds:schemaRef ds:uri="http://purl.org/dc/dcmitype/"/>
    <ds:schemaRef ds:uri="http://schemas.microsoft.com/office/2006/documentManagement/types"/>
    <ds:schemaRef ds:uri="6220dcee-1f5a-4433-9141-0194a3262338"/>
    <ds:schemaRef ds:uri="http://schemas.microsoft.com/office/infopath/2007/PartnerControls"/>
    <ds:schemaRef ds:uri="14513967-dce1-4407-ac4e-44573e522717"/>
  </ds:schemaRefs>
</ds:datastoreItem>
</file>

<file path=customXml/itemProps2.xml><?xml version="1.0" encoding="utf-8"?>
<ds:datastoreItem xmlns:ds="http://schemas.openxmlformats.org/officeDocument/2006/customXml" ds:itemID="{AAEF1341-6A81-449D-ADF5-C4DEEB173A2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20dcee-1f5a-4433-9141-0194a3262338"/>
    <ds:schemaRef ds:uri="14513967-dce1-4407-ac4e-44573e5227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45C411F-B958-4FB7-A87F-1ADBC10646C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0</TotalTime>
  <Words>1965</Words>
  <Application>Microsoft Office PowerPoint</Application>
  <PresentationFormat>Widescreen</PresentationFormat>
  <Paragraphs>146</Paragraphs>
  <Slides>10</Slides>
  <Notes>10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-apple-system</vt:lpstr>
      <vt:lpstr>WordVisi_MSFontService</vt:lpstr>
      <vt:lpstr>Arial</vt:lpstr>
      <vt:lpstr>Calibri</vt:lpstr>
      <vt:lpstr>Century Gothic</vt:lpstr>
      <vt:lpstr>Segoe UI</vt:lpstr>
      <vt:lpstr>Times New Roman</vt:lpstr>
      <vt:lpstr>Wingdings</vt:lpstr>
      <vt:lpstr>Wingdings 3</vt:lpstr>
      <vt:lpstr>Ion Boardroom</vt:lpstr>
      <vt:lpstr>BMBM4005  Marketing Fundamentals</vt:lpstr>
      <vt:lpstr>Assignment 2: Essay - An evaluation of marketing</vt:lpstr>
      <vt:lpstr>Your essay should include the following:</vt:lpstr>
      <vt:lpstr>Introduction</vt:lpstr>
      <vt:lpstr>An analysis of the role of marketing in organisations. You should specifically consider how effective marketing helps companies to achieve their wider organisational goals/objectives </vt:lpstr>
      <vt:lpstr>Factors and trends influencing the macro environment (PESTLE) and how this impacts marketing decisions within organisations </vt:lpstr>
      <vt:lpstr>How organisations may need to adapt their marketing in an increasingly digital world. You should pay particular attention to the emergence and development of social media as a marketing tool/platform </vt:lpstr>
      <vt:lpstr>Conclusion</vt:lpstr>
      <vt:lpstr>Remember…</vt:lpstr>
      <vt:lpstr>Areas of Marking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Gwyneth Jones</cp:lastModifiedBy>
  <cp:revision>6</cp:revision>
  <dcterms:created xsi:type="dcterms:W3CDTF">2021-11-01T09:43:51Z</dcterms:created>
  <dcterms:modified xsi:type="dcterms:W3CDTF">2025-10-11T14:06:50Z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0x010100808C3E3916ACD4428D115EF25F9436EF</vt:lpwstr>
  </property>
</Properties>
</file>