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17"/>
  </p:notesMasterIdLst>
  <p:sldIdLst>
    <p:sldId id="256" r:id="rId3"/>
    <p:sldId id="269"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embeddedFontLst>
    <p:embeddedFont>
      <p:font typeface="Play" panose="020B0604020202020204" charset="0"/>
      <p:regular r:id="rId18"/>
      <p:bold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g2hU6i0TeThisJ8X2sGzf7qau2m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1.fntdata"/><Relationship Id="rId3" Type="http://schemas.openxmlformats.org/officeDocument/2006/relationships/slide" Target="slides/slide1.xml"/><Relationship Id="rId21" Type="http://customschemas.google.com/relationships/presentationmetadata" Target="meta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font" Target="fonts/font2.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a:t>Royal Mail, based in Birmingham, is one of the most iconic automotive brands, with its engineering science and innovation as the most famous. The company is currently engaged in a significant business transformation process, which covers digitising its production systems and improving sustainability and adapting to the Industry 4.0 technologies. Effective leadership is the key to the success of this change, and it is essential to employ the Change Manager with the developed skills in order to manage the whole change process. The job of the HR department is to make sure that the recruitment process recognises the best candidate who can achieve strategic goals with excellent performance. This presentation dwells down to the procedure in the recruitment process, discussion on various types of interviews, rationale behind good questioning methods, as well as a compares between a physical interview and an internet interview. It focuses on the value of a designed hiring procedure in guaranteeing that a candidate selected would bring about the success of the transformation process of the business.</a:t>
            </a:r>
            <a:endParaRPr/>
          </a:p>
          <a:p>
            <a:pPr marL="0" lvl="0" indent="0" algn="just" rtl="0">
              <a:spcBef>
                <a:spcPts val="0"/>
              </a:spcBef>
              <a:spcAft>
                <a:spcPts val="0"/>
              </a:spcAft>
              <a:buNone/>
            </a:pPr>
            <a:br>
              <a:rPr lang="en-GB"/>
            </a:br>
            <a:endParaRPr/>
          </a:p>
        </p:txBody>
      </p:sp>
      <p:sp>
        <p:nvSpPr>
          <p:cNvPr id="106" name="Google Shape;10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Identifying and Analysing the Vacancy</a:t>
            </a:r>
            <a:endParaRPr/>
          </a:p>
          <a:p>
            <a:pPr marL="0" lvl="0" indent="0" algn="just" rtl="0">
              <a:spcBef>
                <a:spcPts val="0"/>
              </a:spcBef>
              <a:spcAft>
                <a:spcPts val="0"/>
              </a:spcAft>
              <a:buNone/>
            </a:pPr>
            <a:r>
              <a:rPr lang="en-GB"/>
              <a:t>The process of recruiting opens up with the identification of an opening that the strategic requirements of the transformation project present. This is a process at Royal Mail that is data-based with the purpose of aligning with the objectives of organisational change. HR department reviews the ability to be sourced within the organisation and identifies the competencies required in the position of the Change Manager (Williams and Werner, 2022).</a:t>
            </a:r>
            <a:endParaRPr/>
          </a:p>
          <a:p>
            <a:pPr marL="0" lvl="0" indent="0" algn="just" rtl="0">
              <a:spcBef>
                <a:spcPts val="0"/>
              </a:spcBef>
              <a:spcAft>
                <a:spcPts val="0"/>
              </a:spcAft>
              <a:buNone/>
            </a:pPr>
            <a:r>
              <a:rPr lang="en-GB" b="1"/>
              <a:t>Job Analysis, Job Description and Specification.</a:t>
            </a:r>
            <a:endParaRPr/>
          </a:p>
          <a:p>
            <a:pPr marL="0" lvl="0" indent="0" algn="just" rtl="0">
              <a:spcBef>
                <a:spcPts val="0"/>
              </a:spcBef>
              <a:spcAft>
                <a:spcPts val="0"/>
              </a:spcAft>
              <a:buNone/>
            </a:pPr>
            <a:r>
              <a:rPr lang="en-GB"/>
              <a:t>A detailed job analysis outlines what needs to be done and what the qualifications are. This shall be the basis of the job description and person specification by clarifying job expectations and skills that are needed (Vernau et al., 2021).</a:t>
            </a:r>
            <a:endParaRPr/>
          </a:p>
          <a:p>
            <a:pPr marL="0" lvl="0" indent="0" algn="just" rtl="0">
              <a:spcBef>
                <a:spcPts val="0"/>
              </a:spcBef>
              <a:spcAft>
                <a:spcPts val="0"/>
              </a:spcAft>
              <a:buNone/>
            </a:pPr>
            <a:r>
              <a:rPr lang="en-GB" b="1"/>
              <a:t>Advertising, Shortlisting, and Interviewing</a:t>
            </a:r>
            <a:endParaRPr/>
          </a:p>
          <a:p>
            <a:pPr marL="0" lvl="0" indent="0" algn="just" rtl="0">
              <a:spcBef>
                <a:spcPts val="0"/>
              </a:spcBef>
              <a:spcAft>
                <a:spcPts val="0"/>
              </a:spcAft>
              <a:buNone/>
            </a:pPr>
            <a:r>
              <a:rPr lang="en-GB"/>
              <a:t>Royal Mail focuses on recruiting a wide range of candidates by advertising the vacancies through the LinkedIn online portal and through the internal network. Then, the HR department filters applications both manually and with the help of AI to reduce the list of appropriate candidates (Alkhawaldeh et al., 2024).</a:t>
            </a:r>
            <a:endParaRPr/>
          </a:p>
          <a:p>
            <a:pPr marL="0" lvl="0" indent="0" algn="just" rtl="0">
              <a:spcBef>
                <a:spcPts val="0"/>
              </a:spcBef>
              <a:spcAft>
                <a:spcPts val="0"/>
              </a:spcAft>
              <a:buNone/>
            </a:pPr>
            <a:r>
              <a:rPr lang="en-GB" b="1"/>
              <a:t>Selection and Appointment</a:t>
            </a:r>
            <a:endParaRPr/>
          </a:p>
          <a:p>
            <a:pPr marL="0" lvl="0" indent="0" algn="just" rtl="0">
              <a:spcBef>
                <a:spcPts val="0"/>
              </a:spcBef>
              <a:spcAft>
                <a:spcPts val="0"/>
              </a:spcAft>
              <a:buNone/>
            </a:pPr>
            <a:r>
              <a:rPr lang="en-GB"/>
              <a:t>The final recruitment entails the use of the multi-stage interview process and reference checks, and onboarding. This will remove bias, partiality, and lack of fit between the abilities of candidates and the project vision of Royal Mail (Hewage, 2023).</a:t>
            </a:r>
            <a:endParaRPr/>
          </a:p>
          <a:p>
            <a:pPr marL="0" lvl="0" indent="0" algn="just" rtl="0">
              <a:spcBef>
                <a:spcPts val="0"/>
              </a:spcBef>
              <a:spcAft>
                <a:spcPts val="0"/>
              </a:spcAft>
              <a:buNone/>
            </a:pPr>
            <a:br>
              <a:rPr lang="en-GB"/>
            </a:br>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Job Analysis</a:t>
            </a:r>
            <a:endParaRPr/>
          </a:p>
          <a:p>
            <a:pPr marL="0" lvl="0" indent="0" algn="just" rtl="0">
              <a:spcBef>
                <a:spcPts val="0"/>
              </a:spcBef>
              <a:spcAft>
                <a:spcPts val="0"/>
              </a:spcAft>
              <a:buNone/>
            </a:pPr>
            <a:r>
              <a:rPr lang="en-GB"/>
              <a:t>Strategic recruitment is based on job analysis. It entails the analysis of the content, environment, and skills needed in the job. The Change Manager in Royal Mail involves this among other things, like managing project schedules, budgets, as well as coordinating across functions (Williams and Werner, 2022).</a:t>
            </a:r>
            <a:endParaRPr/>
          </a:p>
          <a:p>
            <a:pPr marL="0" lvl="0" indent="0" algn="just" rtl="0">
              <a:spcBef>
                <a:spcPts val="0"/>
              </a:spcBef>
              <a:spcAft>
                <a:spcPts val="0"/>
              </a:spcAft>
              <a:buNone/>
            </a:pPr>
            <a:r>
              <a:rPr lang="en-GB" b="1"/>
              <a:t> Job Description</a:t>
            </a:r>
            <a:endParaRPr/>
          </a:p>
          <a:p>
            <a:pPr marL="0" lvl="0" indent="0" algn="just" rtl="0">
              <a:spcBef>
                <a:spcPts val="0"/>
              </a:spcBef>
              <a:spcAft>
                <a:spcPts val="0"/>
              </a:spcAft>
              <a:buNone/>
            </a:pPr>
            <a:r>
              <a:rPr lang="en-GB"/>
              <a:t>The job description is very clear on the tasks and responsibilities, such as driving digital transformation efforts, introducing lean, and engaging the engineering, IT and finance teams. It offers quantifiable performance measurement deliverables (da Rocha et al., 2022).</a:t>
            </a:r>
            <a:endParaRPr/>
          </a:p>
          <a:p>
            <a:pPr marL="0" lvl="0" indent="0" algn="just" rtl="0">
              <a:spcBef>
                <a:spcPts val="0"/>
              </a:spcBef>
              <a:spcAft>
                <a:spcPts val="0"/>
              </a:spcAft>
              <a:buNone/>
            </a:pPr>
            <a:r>
              <a:rPr lang="en-GB" b="1"/>
              <a:t>Person Specification</a:t>
            </a:r>
            <a:endParaRPr/>
          </a:p>
          <a:p>
            <a:pPr marL="0" lvl="0" indent="0" algn="just" rtl="0">
              <a:spcBef>
                <a:spcPts val="0"/>
              </a:spcBef>
              <a:spcAft>
                <a:spcPts val="0"/>
              </a:spcAft>
              <a:buNone/>
            </a:pPr>
            <a:r>
              <a:rPr lang="en-GB"/>
              <a:t>A person specification is a complement to the description as it identifies the necessary and the desired attributes. These consist of a business or engineering degree, PRINCE2, leadership as well and flexibility. Vernau et al. (2021) emphasise the fact that the precise and detailed specification contributes to better precision in recruitment, which guarantees the fit between the person and the job.</a:t>
            </a:r>
            <a:endParaRPr/>
          </a:p>
          <a:p>
            <a:pPr marL="0" lvl="0" indent="0" algn="just" rtl="0">
              <a:spcBef>
                <a:spcPts val="0"/>
              </a:spcBef>
              <a:spcAft>
                <a:spcPts val="0"/>
              </a:spcAft>
              <a:buNone/>
            </a:pPr>
            <a:r>
              <a:rPr lang="en-GB"/>
              <a:t>The inherent lack of clarity of the job qualifications and expectations of the behaviour of the HR employees has enabled Royal Mail to streamline the recruitment process to meet its vision of transformation and sustainability objectives. Job analysis is therefore a link between the business strategy and human capability.</a:t>
            </a:r>
            <a:endParaRPr/>
          </a:p>
          <a:p>
            <a:pPr marL="0" lvl="0" indent="0" algn="just" rtl="0">
              <a:spcBef>
                <a:spcPts val="0"/>
              </a:spcBef>
              <a:spcAft>
                <a:spcPts val="0"/>
              </a:spcAft>
              <a:buNone/>
            </a:pPr>
            <a:br>
              <a:rPr lang="en-GB"/>
            </a:br>
            <a:endParaRPr/>
          </a:p>
        </p:txBody>
      </p:sp>
      <p:sp>
        <p:nvSpPr>
          <p:cNvPr id="131" name="Google Shape;13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Overview of Structured Interviews</a:t>
            </a:r>
            <a:endParaRPr/>
          </a:p>
          <a:p>
            <a:pPr marL="0" lvl="0" indent="0" algn="just" rtl="0">
              <a:spcBef>
                <a:spcPts val="0"/>
              </a:spcBef>
              <a:spcAft>
                <a:spcPts val="0"/>
              </a:spcAft>
              <a:buNone/>
            </a:pPr>
            <a:r>
              <a:rPr lang="en-GB"/>
              <a:t>Structured interview is done in a standard question format so that all the candidates will be evaluated on the same basis. This approach will create equity, impartiality, and uniformity when assessing candidates (Adeoye-Olatunde and Olenik, 2021).</a:t>
            </a:r>
            <a:endParaRPr/>
          </a:p>
          <a:p>
            <a:pPr marL="0" lvl="0" indent="0" algn="just" rtl="0">
              <a:spcBef>
                <a:spcPts val="0"/>
              </a:spcBef>
              <a:spcAft>
                <a:spcPts val="0"/>
              </a:spcAft>
              <a:buNone/>
            </a:pPr>
            <a:r>
              <a:rPr lang="en-GB" b="1"/>
              <a:t>Implementation at Royal Mail</a:t>
            </a:r>
            <a:endParaRPr/>
          </a:p>
          <a:p>
            <a:pPr marL="0" lvl="0" indent="0" algn="just" rtl="0">
              <a:spcBef>
                <a:spcPts val="0"/>
              </a:spcBef>
              <a:spcAft>
                <a:spcPts val="0"/>
              </a:spcAft>
              <a:buNone/>
            </a:pPr>
            <a:r>
              <a:rPr lang="en-GB"/>
              <a:t>At Royal Mail, structured interviews are generally adopted in the initial stage of recruitment for managerial jobs. They assist in making comparisons of the replies of the candidates in a systematic manner. As an example, the question may be given to all applicants, stating, description of a project that involved managing several deadlines and risks. It is a systematic method that gives HR a specific data point to use in decision-making (Hewage, 2023).</a:t>
            </a:r>
            <a:endParaRPr/>
          </a:p>
          <a:p>
            <a:pPr marL="0" lvl="0" indent="0" algn="just" rtl="0">
              <a:spcBef>
                <a:spcPts val="0"/>
              </a:spcBef>
              <a:spcAft>
                <a:spcPts val="0"/>
              </a:spcAft>
              <a:buNone/>
            </a:pPr>
            <a:r>
              <a:rPr lang="en-GB" b="1"/>
              <a:t>Integration of Technology</a:t>
            </a:r>
            <a:endParaRPr/>
          </a:p>
          <a:p>
            <a:pPr marL="0" lvl="0" indent="0" algn="just" rtl="0">
              <a:spcBef>
                <a:spcPts val="0"/>
              </a:spcBef>
              <a:spcAft>
                <a:spcPts val="0"/>
              </a:spcAft>
              <a:buNone/>
            </a:pPr>
            <a:r>
              <a:rPr lang="en-GB"/>
              <a:t>The growing adoption of artificial intelligence helps in structured interviews where it analyses the tone of the applicant, keywords, as well as job compatibility. These technologies assist in eliminating unconscious bias as well as enhancing the accuracy of the data (Pudjihartono et al., 2022).</a:t>
            </a:r>
            <a:endParaRPr/>
          </a:p>
          <a:p>
            <a:pPr marL="0" lvl="0" indent="0" algn="just" rtl="0">
              <a:spcBef>
                <a:spcPts val="0"/>
              </a:spcBef>
              <a:spcAft>
                <a:spcPts val="0"/>
              </a:spcAft>
              <a:buNone/>
            </a:pPr>
            <a:r>
              <a:rPr lang="en-GB"/>
              <a:t>Even though structured interviews may seem strict, they are crucial to the fairness and compliance of a large firm like Royal Mail, particularly when a large number of applicants are involved.</a:t>
            </a:r>
            <a:endParaRPr/>
          </a:p>
          <a:p>
            <a:pPr marL="0" lvl="0" indent="0" algn="just" rtl="0">
              <a:spcBef>
                <a:spcPts val="0"/>
              </a:spcBef>
              <a:spcAft>
                <a:spcPts val="0"/>
              </a:spcAft>
              <a:buNone/>
            </a:pPr>
            <a:br>
              <a:rPr lang="en-GB"/>
            </a:b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Definition and Relevance</a:t>
            </a:r>
            <a:endParaRPr/>
          </a:p>
          <a:p>
            <a:pPr marL="0" lvl="0" indent="0" algn="just" rtl="0">
              <a:spcBef>
                <a:spcPts val="0"/>
              </a:spcBef>
              <a:spcAft>
                <a:spcPts val="0"/>
              </a:spcAft>
              <a:buNone/>
            </a:pPr>
            <a:r>
              <a:rPr lang="en-GB"/>
              <a:t>A panel interview does not imply a situation where only one interviewer is involved, but a group of interviewers representing various departments is present (HR, Transformation, and Finance) (Higgs, 2021).</a:t>
            </a:r>
            <a:endParaRPr/>
          </a:p>
          <a:p>
            <a:pPr marL="0" lvl="0" indent="0" algn="just" rtl="0">
              <a:spcBef>
                <a:spcPts val="0"/>
              </a:spcBef>
              <a:spcAft>
                <a:spcPts val="0"/>
              </a:spcAft>
              <a:buNone/>
            </a:pPr>
            <a:r>
              <a:rPr lang="en-GB" b="1"/>
              <a:t>Advantages for Royal Mail</a:t>
            </a:r>
            <a:endParaRPr/>
          </a:p>
          <a:p>
            <a:pPr marL="0" lvl="0" indent="0" algn="just" rtl="0">
              <a:spcBef>
                <a:spcPts val="0"/>
              </a:spcBef>
              <a:spcAft>
                <a:spcPts val="0"/>
              </a:spcAft>
              <a:buNone/>
            </a:pPr>
            <a:r>
              <a:rPr lang="en-GB"/>
              <a:t>It is a balanced approach as individual biases will be minimised and the potential of the candidate will be evaluated in a variety of ways. In the case of the Change Manager of Royal Mail, the panel evaluates the ability to lead, technical skills, and strategy congruency (Adeoye-Olatunde and Olenik, 2021).</a:t>
            </a:r>
            <a:endParaRPr/>
          </a:p>
          <a:p>
            <a:pPr marL="0" lvl="0" indent="0" algn="just" rtl="0">
              <a:spcBef>
                <a:spcPts val="0"/>
              </a:spcBef>
              <a:spcAft>
                <a:spcPts val="0"/>
              </a:spcAft>
              <a:buNone/>
            </a:pPr>
            <a:r>
              <a:rPr lang="en-GB" b="1"/>
              <a:t>Challenges and Mitigation</a:t>
            </a:r>
            <a:endParaRPr/>
          </a:p>
          <a:p>
            <a:pPr marL="0" lvl="0" indent="0" algn="just" rtl="0">
              <a:spcBef>
                <a:spcPts val="0"/>
              </a:spcBef>
              <a:spcAft>
                <a:spcPts val="0"/>
              </a:spcAft>
              <a:buNone/>
            </a:pPr>
            <a:r>
              <a:rPr lang="en-GB"/>
              <a:t>One of the shortcomings is that panel interviews can be intimidating to the candidate. In response to this, Royal Mail employs a semi-structured format that enables the discussion to be balanced with the opportunity to ask follow-up questions. As Higgs (2021) points out, the administration of the interview panel attributes credibility and fairness to the selection, as it is inclusive of both the organisational and professional judgmental considerations.</a:t>
            </a:r>
            <a:endParaRPr/>
          </a:p>
          <a:p>
            <a:pPr marL="0" lvl="0" indent="0" algn="just" rtl="0">
              <a:spcBef>
                <a:spcPts val="0"/>
              </a:spcBef>
              <a:spcAft>
                <a:spcPts val="0"/>
              </a:spcAft>
              <a:buNone/>
            </a:pPr>
            <a:r>
              <a:rPr lang="en-GB"/>
              <a:t>Moreover, panel interviews enable Royal Mail to pick the right candidates with the right competencies as well as cultural orientation in alignment with the transformation values of the organisation.</a:t>
            </a:r>
            <a:endParaRPr/>
          </a:p>
          <a:p>
            <a:pPr marL="0" lvl="0" indent="0" algn="just" rtl="0">
              <a:spcBef>
                <a:spcPts val="0"/>
              </a:spcBef>
              <a:spcAft>
                <a:spcPts val="0"/>
              </a:spcAft>
              <a:buNone/>
            </a:pPr>
            <a:br>
              <a:rPr lang="en-GB"/>
            </a:br>
            <a:endParaRPr/>
          </a:p>
        </p:txBody>
      </p:sp>
      <p:sp>
        <p:nvSpPr>
          <p:cNvPr id="153" name="Google Shape;15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Concept and Purpose</a:t>
            </a:r>
            <a:endParaRPr/>
          </a:p>
          <a:p>
            <a:pPr marL="0" lvl="0" indent="0" algn="just" rtl="0">
              <a:spcBef>
                <a:spcPts val="0"/>
              </a:spcBef>
              <a:spcAft>
                <a:spcPts val="0"/>
              </a:spcAft>
              <a:buNone/>
            </a:pPr>
            <a:r>
              <a:rPr lang="en-GB"/>
              <a:t>Competency-based interview (CBI) is based on the behavioural indicators of performance as opposed to theoretical knowledge. To understand the actual experience, questions normally start with the phrase tell me about a time when referring to the actual experience (Kessler, 2025).</a:t>
            </a:r>
            <a:endParaRPr/>
          </a:p>
          <a:p>
            <a:pPr marL="0" lvl="0" indent="0" algn="just" rtl="0">
              <a:spcBef>
                <a:spcPts val="0"/>
              </a:spcBef>
              <a:spcAft>
                <a:spcPts val="0"/>
              </a:spcAft>
              <a:buNone/>
            </a:pPr>
            <a:r>
              <a:rPr lang="en-GB" b="1"/>
              <a:t>Application in Royal Mail’s Recruitment</a:t>
            </a:r>
            <a:endParaRPr/>
          </a:p>
          <a:p>
            <a:pPr marL="0" lvl="0" indent="0" algn="just" rtl="0">
              <a:spcBef>
                <a:spcPts val="0"/>
              </a:spcBef>
              <a:spcAft>
                <a:spcPts val="0"/>
              </a:spcAft>
              <a:buNone/>
            </a:pPr>
            <a:r>
              <a:rPr lang="en-GB"/>
              <a:t>At Royal Mail, the competency-based interviews are essential when it comes to roles that concern transformation. They measure leadership, resiliency and flexibility. As an illustration, some of the questions that are likely to be posed to the candidates include detailing an instance in which you facilitated a digital change and handled opposition from team members. This demonstrates the technical and emotional intelligence (da Rocha et al., 2022).</a:t>
            </a:r>
            <a:endParaRPr/>
          </a:p>
          <a:p>
            <a:pPr marL="0" lvl="0" indent="0" algn="just" rtl="0">
              <a:spcBef>
                <a:spcPts val="0"/>
              </a:spcBef>
              <a:spcAft>
                <a:spcPts val="0"/>
              </a:spcAft>
              <a:buNone/>
            </a:pPr>
            <a:r>
              <a:rPr lang="en-GB" b="1"/>
              <a:t>Benefits and Challenges</a:t>
            </a:r>
            <a:endParaRPr/>
          </a:p>
          <a:p>
            <a:pPr marL="0" lvl="0" indent="0" algn="just" rtl="0">
              <a:spcBef>
                <a:spcPts val="0"/>
              </a:spcBef>
              <a:spcAft>
                <a:spcPts val="0"/>
              </a:spcAft>
              <a:buNone/>
            </a:pPr>
            <a:r>
              <a:rPr lang="en-GB"/>
              <a:t>CBIs give profound details on the problem-solving ability and the style of a job applicant. Moreover, they need professional interviewers who will be able to extract subtle behavioural cues (Adeoye-Olatunde and Olenik, 2021).</a:t>
            </a:r>
            <a:endParaRPr/>
          </a:p>
          <a:p>
            <a:pPr marL="0" lvl="0" indent="0" algn="just" rtl="0">
              <a:spcBef>
                <a:spcPts val="0"/>
              </a:spcBef>
              <a:spcAft>
                <a:spcPts val="0"/>
              </a:spcAft>
              <a:buNone/>
            </a:pPr>
            <a:r>
              <a:rPr lang="en-GB"/>
              <a:t>The application of competency-based interviews allows Royal Mail to deliver on project requirements as well as provide the leadership aspect necessary to bring change to the organisation.</a:t>
            </a:r>
            <a:endParaRPr/>
          </a:p>
          <a:p>
            <a:pPr marL="0" lvl="0" indent="0" algn="just" rtl="0">
              <a:spcBef>
                <a:spcPts val="0"/>
              </a:spcBef>
              <a:spcAft>
                <a:spcPts val="0"/>
              </a:spcAft>
              <a:buNone/>
            </a:pPr>
            <a:br>
              <a:rPr lang="en-GB"/>
            </a:br>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Importance of Questioning</a:t>
            </a:r>
            <a:endParaRPr/>
          </a:p>
          <a:p>
            <a:pPr marL="0" lvl="0" indent="0" algn="just" rtl="0">
              <a:spcBef>
                <a:spcPts val="0"/>
              </a:spcBef>
              <a:spcAft>
                <a:spcPts val="0"/>
              </a:spcAft>
              <a:buNone/>
            </a:pPr>
            <a:r>
              <a:rPr lang="en-GB"/>
              <a:t>Good interviewing skills contribute to a better quality of the interviews, where the logic, experience, and judgement of a candidate are addressed in detail (Adeoye-Olatunde and Olenik, 2021).</a:t>
            </a:r>
            <a:endParaRPr/>
          </a:p>
          <a:p>
            <a:pPr marL="0" lvl="0" indent="0" algn="just" rtl="0">
              <a:spcBef>
                <a:spcPts val="0"/>
              </a:spcBef>
              <a:spcAft>
                <a:spcPts val="0"/>
              </a:spcAft>
              <a:buNone/>
            </a:pPr>
            <a:r>
              <a:rPr lang="en-GB" b="1"/>
              <a:t>Types of Questions</a:t>
            </a:r>
            <a:endParaRPr/>
          </a:p>
          <a:p>
            <a:pPr marL="0" lvl="0" indent="0" algn="just" rtl="0">
              <a:spcBef>
                <a:spcPts val="0"/>
              </a:spcBef>
              <a:spcAft>
                <a:spcPts val="0"/>
              </a:spcAft>
              <a:buNone/>
            </a:pPr>
            <a:r>
              <a:rPr lang="en-GB"/>
              <a:t>Inquisitive questions: Frequentise expounding, e.g., What was your experience in dealing with project setbacks?</a:t>
            </a:r>
            <a:endParaRPr/>
          </a:p>
          <a:p>
            <a:pPr marL="0" lvl="0" indent="0" algn="just" rtl="0">
              <a:spcBef>
                <a:spcPts val="0"/>
              </a:spcBef>
              <a:spcAft>
                <a:spcPts val="0"/>
              </a:spcAft>
              <a:buNone/>
            </a:pPr>
            <a:r>
              <a:rPr lang="en-GB"/>
              <a:t>Socratic questions: Dare the assumptions, e.g., What was your reason for doing so?</a:t>
            </a:r>
            <a:endParaRPr/>
          </a:p>
          <a:p>
            <a:pPr marL="0" lvl="0" indent="0" algn="just" rtl="0">
              <a:spcBef>
                <a:spcPts val="0"/>
              </a:spcBef>
              <a:spcAft>
                <a:spcPts val="0"/>
              </a:spcAft>
              <a:buNone/>
            </a:pPr>
            <a:r>
              <a:rPr lang="en-GB"/>
              <a:t>Directing questions: Guide the candidates to the points that matter to the company, e.g. You have talked about stakeholder management, how did you develop engagement?</a:t>
            </a:r>
            <a:endParaRPr/>
          </a:p>
          <a:p>
            <a:pPr marL="0" lvl="0" indent="0" algn="just" rtl="0">
              <a:spcBef>
                <a:spcPts val="0"/>
              </a:spcBef>
              <a:spcAft>
                <a:spcPts val="0"/>
              </a:spcAft>
              <a:buNone/>
            </a:pPr>
            <a:r>
              <a:rPr lang="en-GB" b="1"/>
              <a:t>Implementation at Royal Mail</a:t>
            </a:r>
            <a:endParaRPr/>
          </a:p>
          <a:p>
            <a:pPr marL="0" lvl="0" indent="0" algn="just" rtl="0">
              <a:spcBef>
                <a:spcPts val="0"/>
              </a:spcBef>
              <a:spcAft>
                <a:spcPts val="0"/>
              </a:spcAft>
              <a:buNone/>
            </a:pPr>
            <a:r>
              <a:rPr lang="en-GB"/>
              <a:t>The Royal Mail recruiters are using a combination of questions with and without AI selection to evaluate both behavioural and technical skills. The two combine to minimise bias on the part of the interviewers and still have a human component in candidate selection (Hewage, 2023). The authors note that the use of AI-based analytics during questioning promotes the quality of the decision-making process and predictive accuracy (Alkhawaldeh et al., 2024).</a:t>
            </a:r>
            <a:endParaRPr/>
          </a:p>
          <a:p>
            <a:pPr marL="0" lvl="0" indent="0" algn="just" rtl="0">
              <a:spcBef>
                <a:spcPts val="0"/>
              </a:spcBef>
              <a:spcAft>
                <a:spcPts val="0"/>
              </a:spcAft>
              <a:buNone/>
            </a:pPr>
            <a:r>
              <a:rPr lang="en-GB"/>
              <a:t>The methods are especially appropriate to leadership, where one has to think critically and possess a strategic outlook.</a:t>
            </a:r>
            <a:endParaRPr/>
          </a:p>
          <a:p>
            <a:pPr marL="0" lvl="0" indent="0" algn="just" rtl="0">
              <a:spcBef>
                <a:spcPts val="0"/>
              </a:spcBef>
              <a:spcAft>
                <a:spcPts val="0"/>
              </a:spcAft>
              <a:buNone/>
            </a:pPr>
            <a:br>
              <a:rPr lang="en-GB"/>
            </a:br>
            <a:endParaRPr/>
          </a:p>
        </p:txBody>
      </p:sp>
      <p:sp>
        <p:nvSpPr>
          <p:cNvPr id="172" name="Google Shape;17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Significance of Face-to-Face Interviews</a:t>
            </a:r>
            <a:endParaRPr/>
          </a:p>
          <a:p>
            <a:pPr marL="0" lvl="0" indent="0" algn="just" rtl="0">
              <a:spcBef>
                <a:spcPts val="0"/>
              </a:spcBef>
              <a:spcAft>
                <a:spcPts val="0"/>
              </a:spcAft>
              <a:buNone/>
            </a:pPr>
            <a:r>
              <a:rPr lang="en-GB"/>
              <a:t>In spite of the interventions of the digital world, face-to-face interviews are still dominant in the recruitment of executives. They give a chance to see non-verbal communication, being confident and establishing rapport skills, which are essential in the leadership role (Saarijarvi and Bratt, 2021).</a:t>
            </a:r>
            <a:endParaRPr/>
          </a:p>
          <a:p>
            <a:pPr marL="0" lvl="0" indent="0" algn="just" rtl="0">
              <a:spcBef>
                <a:spcPts val="0"/>
              </a:spcBef>
              <a:spcAft>
                <a:spcPts val="0"/>
              </a:spcAft>
              <a:buNone/>
            </a:pPr>
            <a:r>
              <a:rPr lang="en-GB" b="1"/>
              <a:t>Advantages and Limitations</a:t>
            </a:r>
            <a:endParaRPr/>
          </a:p>
          <a:p>
            <a:pPr marL="0" lvl="0" indent="0" algn="just" rtl="0">
              <a:spcBef>
                <a:spcPts val="0"/>
              </a:spcBef>
              <a:spcAft>
                <a:spcPts val="0"/>
              </a:spcAft>
              <a:buNone/>
            </a:pPr>
            <a:r>
              <a:rPr lang="en-GB"/>
              <a:t>Through this approach, correct clarification of answers can be given instantly, and a relationship may be built further. But it is also time-consuming and expensive, at least in the case of external region candidates (Lobe et al., 2022).</a:t>
            </a:r>
            <a:endParaRPr/>
          </a:p>
          <a:p>
            <a:pPr marL="0" lvl="0" indent="0" algn="just" rtl="0">
              <a:spcBef>
                <a:spcPts val="0"/>
              </a:spcBef>
              <a:spcAft>
                <a:spcPts val="0"/>
              </a:spcAft>
              <a:buNone/>
            </a:pPr>
            <a:r>
              <a:rPr lang="en-GB" b="1"/>
              <a:t>Application at Royal Mail</a:t>
            </a:r>
            <a:endParaRPr/>
          </a:p>
          <a:p>
            <a:pPr marL="0" lvl="0" indent="0" algn="just" rtl="0">
              <a:spcBef>
                <a:spcPts val="0"/>
              </a:spcBef>
              <a:spcAft>
                <a:spcPts val="0"/>
              </a:spcAft>
              <a:buNone/>
            </a:pPr>
            <a:r>
              <a:rPr lang="en-GB"/>
              <a:t>In the case of the Change Manager position, Royal Mail normally carries out the final-stage interviews face-to-face. This is to aid the evaluation of cultural compatibility, leadership availability and emotional intelligence; some of the traits that can be used in the management of transformation teams (da Rocha et al., 2022).</a:t>
            </a:r>
            <a:endParaRPr/>
          </a:p>
          <a:p>
            <a:pPr marL="0" lvl="0" indent="0" algn="just" rtl="0">
              <a:spcBef>
                <a:spcPts val="0"/>
              </a:spcBef>
              <a:spcAft>
                <a:spcPts val="0"/>
              </a:spcAft>
              <a:buNone/>
            </a:pPr>
            <a:r>
              <a:rPr lang="en-GB"/>
              <a:t>Face-to-face interviews, therefore, represent a holistic view of how a candidate fits well into the Royal Mail organisational environment, consequently giving confidence in the decisions made during recruitment.</a:t>
            </a:r>
            <a:endParaRPr/>
          </a:p>
          <a:p>
            <a:pPr marL="0" lvl="0" indent="0" algn="just" rtl="0">
              <a:spcBef>
                <a:spcPts val="0"/>
              </a:spcBef>
              <a:spcAft>
                <a:spcPts val="0"/>
              </a:spcAft>
              <a:buNone/>
            </a:pPr>
            <a:br>
              <a:rPr lang="en-GB"/>
            </a:br>
            <a:endParaRPr/>
          </a:p>
        </p:txBody>
      </p:sp>
      <p:sp>
        <p:nvSpPr>
          <p:cNvPr id="183" name="Google Shape;18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2" name="Google Shape;19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Definition and Importance</a:t>
            </a:r>
            <a:endParaRPr/>
          </a:p>
          <a:p>
            <a:pPr marL="0" lvl="0" indent="0" algn="just" rtl="0">
              <a:spcBef>
                <a:spcPts val="0"/>
              </a:spcBef>
              <a:spcAft>
                <a:spcPts val="0"/>
              </a:spcAft>
              <a:buNone/>
            </a:pPr>
            <a:r>
              <a:rPr lang="en-GB"/>
              <a:t>The modern recruitment has been characterised by the use of online interviews, which has enabled organisations to tap the international talent pool and also enabled them to carry out quicker evaluations. They especially apply in the digital transformation dimension of Royal Mail (Hewage, 2023).</a:t>
            </a:r>
            <a:endParaRPr/>
          </a:p>
          <a:p>
            <a:pPr marL="0" lvl="0" indent="0" algn="just" rtl="0">
              <a:spcBef>
                <a:spcPts val="0"/>
              </a:spcBef>
              <a:spcAft>
                <a:spcPts val="0"/>
              </a:spcAft>
              <a:buNone/>
            </a:pPr>
            <a:r>
              <a:rPr lang="en-GB" b="1"/>
              <a:t>Benefits and Drawbacks</a:t>
            </a:r>
            <a:endParaRPr/>
          </a:p>
          <a:p>
            <a:pPr marL="0" lvl="0" indent="0" algn="just" rtl="0">
              <a:spcBef>
                <a:spcPts val="0"/>
              </a:spcBef>
              <a:spcAft>
                <a:spcPts val="0"/>
              </a:spcAft>
              <a:buNone/>
            </a:pPr>
            <a:r>
              <a:rPr lang="en-GB"/>
              <a:t>The benefits are convenience, savings in cost and straightforwardness in scheduling. There is also an opportunity to record the sessions so that they can be evaluated consistently. On the negative side, accuracy may be reduced because of a low level of internet connection or insufficient observation of non-verbal communication (Saarijarvi and Bratt, 2021).</a:t>
            </a:r>
            <a:endParaRPr/>
          </a:p>
          <a:p>
            <a:pPr marL="0" lvl="0" indent="0" algn="just" rtl="0">
              <a:spcBef>
                <a:spcPts val="0"/>
              </a:spcBef>
              <a:spcAft>
                <a:spcPts val="0"/>
              </a:spcAft>
              <a:buNone/>
            </a:pPr>
            <a:r>
              <a:rPr lang="en-GB" b="1"/>
              <a:t>AI Integration and Practice at Royal Mail</a:t>
            </a:r>
            <a:endParaRPr/>
          </a:p>
          <a:p>
            <a:pPr marL="0" lvl="0" indent="0" algn="just" rtl="0">
              <a:spcBef>
                <a:spcPts val="0"/>
              </a:spcBef>
              <a:spcAft>
                <a:spcPts val="0"/>
              </a:spcAft>
              <a:buNone/>
            </a:pPr>
            <a:r>
              <a:rPr lang="en-GB"/>
              <a:t>Royal Mail applies AI-enhanced technology in the online interview process to assess the tone of voice, movement of the eye, and choice of words. This increases the objectivity of judgments (Alkhawaldeh et al., 2024). Such systems go together with the technological dedication of Industry 4.0 and talent innovation by Royal Mail.</a:t>
            </a:r>
            <a:endParaRPr/>
          </a:p>
          <a:p>
            <a:pPr marL="0" lvl="0" indent="0" algn="just" rtl="0">
              <a:spcBef>
                <a:spcPts val="0"/>
              </a:spcBef>
              <a:spcAft>
                <a:spcPts val="0"/>
              </a:spcAft>
              <a:buNone/>
            </a:pPr>
            <a:r>
              <a:rPr lang="en-GB"/>
              <a:t>Although online interviews are efficient in nature, Royal Mail uses them hand in hand with face-to-face evaluation in the process of making final decisions. This guarantees the right equilibrium of the human sense and technological accuracy.</a:t>
            </a:r>
            <a:endParaRPr/>
          </a:p>
          <a:p>
            <a:pPr marL="0" lvl="0" indent="0" algn="just" rtl="0">
              <a:spcBef>
                <a:spcPts val="0"/>
              </a:spcBef>
              <a:spcAft>
                <a:spcPts val="0"/>
              </a:spcAft>
              <a:buNone/>
            </a:pPr>
            <a:br>
              <a:rPr lang="en-GB"/>
            </a:br>
            <a:endParaRPr/>
          </a:p>
        </p:txBody>
      </p:sp>
      <p:sp>
        <p:nvSpPr>
          <p:cNvPr id="193" name="Google Shape;19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Comparing Key Features</a:t>
            </a:r>
            <a:endParaRPr/>
          </a:p>
          <a:p>
            <a:pPr marL="0" lvl="0" indent="0" algn="just" rtl="0">
              <a:spcBef>
                <a:spcPts val="0"/>
              </a:spcBef>
              <a:spcAft>
                <a:spcPts val="0"/>
              </a:spcAft>
              <a:buNone/>
            </a:pPr>
            <a:r>
              <a:rPr lang="en-GB"/>
              <a:t>The two categories of interviews have been found to play significant functions in contemporary recruitment, both in face-to-face interviews and online interviews. The face-to-face interviews provide the capability to observe the body language, engagement, and personal skills in detail (Lobe et al., 2022). The advantages of online interviews, alternatively, are flexibility and universal access regardless of the geographical location (Saarijärvi and Bratt, 2021).</a:t>
            </a:r>
            <a:endParaRPr/>
          </a:p>
          <a:p>
            <a:pPr marL="0" lvl="0" indent="0" algn="just" rtl="0">
              <a:spcBef>
                <a:spcPts val="0"/>
              </a:spcBef>
              <a:spcAft>
                <a:spcPts val="0"/>
              </a:spcAft>
              <a:buNone/>
            </a:pPr>
            <a:r>
              <a:rPr lang="en-GB" b="1"/>
              <a:t>Strengths and Weaknesses</a:t>
            </a:r>
            <a:endParaRPr/>
          </a:p>
          <a:p>
            <a:pPr marL="0" lvl="0" indent="0" algn="just" rtl="0">
              <a:spcBef>
                <a:spcPts val="0"/>
              </a:spcBef>
              <a:spcAft>
                <a:spcPts val="0"/>
              </a:spcAft>
              <a:buNone/>
            </a:pPr>
            <a:r>
              <a:rPr lang="en-GB"/>
              <a:t>In-person types are the ones that promote trust and personal connection at the cost of increased expenses and scheduling issues. Online interviews are more efficient; however, they are deprived of emotion, and can rely on a consistent connection. It is important to maintain a balance between these approaches as organisations grow less and less local, becoming more global (Hewage, 2023).</a:t>
            </a:r>
            <a:endParaRPr/>
          </a:p>
          <a:p>
            <a:pPr marL="0" lvl="0" indent="0" algn="just" rtl="0">
              <a:spcBef>
                <a:spcPts val="0"/>
              </a:spcBef>
              <a:spcAft>
                <a:spcPts val="0"/>
              </a:spcAft>
              <a:buNone/>
            </a:pPr>
            <a:r>
              <a:rPr lang="en-GB" b="1"/>
              <a:t> Royal Mail’s Hybrid Approach</a:t>
            </a:r>
            <a:endParaRPr/>
          </a:p>
          <a:p>
            <a:pPr marL="0" lvl="0" indent="0" algn="just" rtl="0">
              <a:spcBef>
                <a:spcPts val="0"/>
              </a:spcBef>
              <a:spcAft>
                <a:spcPts val="0"/>
              </a:spcAft>
              <a:buNone/>
            </a:pPr>
            <a:r>
              <a:rPr lang="en-GB"/>
              <a:t>Royal Mail uses a hybrid form of interview- First the online screening, then face-to-face final interviews. This framework will combine efficiency with human decisions, which is consistent with the hybrid work culture and focus on the sustainability of the company (da Rocha et al., 2022).</a:t>
            </a:r>
            <a:endParaRPr/>
          </a:p>
          <a:p>
            <a:pPr marL="0" lvl="0" indent="0" algn="just" rtl="0">
              <a:spcBef>
                <a:spcPts val="0"/>
              </a:spcBef>
              <a:spcAft>
                <a:spcPts val="0"/>
              </a:spcAft>
              <a:buNone/>
            </a:pPr>
            <a:r>
              <a:rPr lang="en-GB"/>
              <a:t>This method is a representation of the modern HR flexibility, where it is fair and diverse, with the candidates engaged in the recruitment process.</a:t>
            </a:r>
            <a:endParaRPr/>
          </a:p>
          <a:p>
            <a:pPr marL="0" lvl="0" indent="0" algn="just" rtl="0">
              <a:spcBef>
                <a:spcPts val="0"/>
              </a:spcBef>
              <a:spcAft>
                <a:spcPts val="0"/>
              </a:spcAft>
              <a:buNone/>
            </a:pPr>
            <a:br>
              <a:rPr lang="en-GB"/>
            </a:br>
            <a:endParaRPr/>
          </a:p>
        </p:txBody>
      </p:sp>
      <p:sp>
        <p:nvSpPr>
          <p:cNvPr id="221" name="Google Shape;22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a:t>Finding the best Change Manager to carry out the business turnaround project in Royal Mail would entail an elaborate, competency-based, and technology-intensive strategy. The different phases of the recruiting process, such as job analysis up to the final interview, are important in shaping the candidate into the behaviours desired by the organisation in terms of ambitions and leadership expectations. Structured interviews, panel interviews, and competency-based interviews are used, and coupled with proper questioning methods, in order to improve the quality of assessment. The fact that the process is provided in online and face-to-face formats makes it efficient, yet preserves the personal aspect of the process, which a leadership evaluation should possess. With the adoption of contemporary AI-based recruiting instruments, together with the conventional HR experience, Royal Mail ought to be able to recognise revolutionaries who have the potential to transform the company and introduce innovation, sustainability, and cultural transformation. The model of recruiting employees is not only helpful as it helps in the present business transformation project, but it also preconditions future organisational success.</a:t>
            </a:r>
            <a:endParaRPr/>
          </a:p>
          <a:p>
            <a:pPr marL="0" lvl="0" indent="0" algn="just" rtl="0">
              <a:spcBef>
                <a:spcPts val="0"/>
              </a:spcBef>
              <a:spcAft>
                <a:spcPts val="0"/>
              </a:spcAft>
              <a:buNone/>
            </a:pPr>
            <a:br>
              <a:rPr lang="en-GB"/>
            </a:br>
            <a:endParaRPr/>
          </a:p>
        </p:txBody>
      </p:sp>
      <p:sp>
        <p:nvSpPr>
          <p:cNvPr id="239" name="Google Shape;23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a:solidFill>
                  <a:srgbClr val="222222"/>
                </a:solidFill>
              </a:rPr>
              <a:t>References</a:t>
            </a:r>
            <a:endParaRPr b="1"/>
          </a:p>
          <a:p>
            <a:pPr marL="0" lvl="0" indent="0" algn="just" rtl="0">
              <a:spcBef>
                <a:spcPts val="0"/>
              </a:spcBef>
              <a:spcAft>
                <a:spcPts val="0"/>
              </a:spcAft>
              <a:buNone/>
            </a:pPr>
            <a:r>
              <a:rPr lang="en-GB">
                <a:solidFill>
                  <a:srgbClr val="000000"/>
                </a:solidFill>
              </a:rPr>
              <a:t>Hewage, A., (2023). The applicability of artificial intelligence in candidate interviews in the recruitment process. </a:t>
            </a:r>
            <a:r>
              <a:rPr lang="en-GB" i="1">
                <a:solidFill>
                  <a:srgbClr val="000000"/>
                </a:solidFill>
              </a:rPr>
              <a:t>Journal of Management Studies and Development</a:t>
            </a:r>
            <a:r>
              <a:rPr lang="en-GB">
                <a:solidFill>
                  <a:srgbClr val="000000"/>
                </a:solidFill>
              </a:rPr>
              <a:t>, </a:t>
            </a:r>
            <a:r>
              <a:rPr lang="en-GB" i="1">
                <a:solidFill>
                  <a:srgbClr val="000000"/>
                </a:solidFill>
              </a:rPr>
              <a:t>2</a:t>
            </a:r>
            <a:r>
              <a:rPr lang="en-GB">
                <a:solidFill>
                  <a:srgbClr val="000000"/>
                </a:solidFill>
              </a:rPr>
              <a:t>(02), pp.174-197.</a:t>
            </a:r>
            <a:endParaRPr/>
          </a:p>
          <a:p>
            <a:pPr marL="0" lvl="0" indent="0" algn="just" rtl="0">
              <a:spcBef>
                <a:spcPts val="0"/>
              </a:spcBef>
              <a:spcAft>
                <a:spcPts val="0"/>
              </a:spcAft>
              <a:buNone/>
            </a:pPr>
            <a:r>
              <a:rPr lang="en-GB">
                <a:solidFill>
                  <a:srgbClr val="000000"/>
                </a:solidFill>
              </a:rPr>
              <a:t>Pudjihartono, N., Fadason, T., Kempa-Liehr, A.W. and O'Sullivan, J.M., (2022). A review of feature selection methods for machine learning-based disease risk prediction. </a:t>
            </a:r>
            <a:r>
              <a:rPr lang="en-GB" i="1">
                <a:solidFill>
                  <a:srgbClr val="000000"/>
                </a:solidFill>
              </a:rPr>
              <a:t>Frontiers in bioinformatics</a:t>
            </a:r>
            <a:r>
              <a:rPr lang="en-GB">
                <a:solidFill>
                  <a:srgbClr val="000000"/>
                </a:solidFill>
              </a:rPr>
              <a:t>, </a:t>
            </a:r>
            <a:r>
              <a:rPr lang="en-GB" i="1">
                <a:solidFill>
                  <a:srgbClr val="000000"/>
                </a:solidFill>
              </a:rPr>
              <a:t>2</a:t>
            </a:r>
            <a:r>
              <a:rPr lang="en-GB">
                <a:solidFill>
                  <a:srgbClr val="000000"/>
                </a:solidFill>
              </a:rPr>
              <a:t>, p.927312.</a:t>
            </a:r>
            <a:endParaRPr/>
          </a:p>
          <a:p>
            <a:pPr marL="0" lvl="0" indent="0" algn="just" rtl="0">
              <a:spcBef>
                <a:spcPts val="0"/>
              </a:spcBef>
              <a:spcAft>
                <a:spcPts val="0"/>
              </a:spcAft>
              <a:buNone/>
            </a:pPr>
            <a:r>
              <a:rPr lang="en-GB">
                <a:solidFill>
                  <a:srgbClr val="000000"/>
                </a:solidFill>
              </a:rPr>
              <a:t>Williams, S.E. and Werner, J.M., (2022). An examination of similarity between a Costume designer and a production designer: Job analysis goes to Hollywood. </a:t>
            </a:r>
            <a:r>
              <a:rPr lang="en-GB" i="1">
                <a:solidFill>
                  <a:srgbClr val="000000"/>
                </a:solidFill>
              </a:rPr>
              <a:t>Compensation &amp; Benefits Review</a:t>
            </a:r>
            <a:r>
              <a:rPr lang="en-GB">
                <a:solidFill>
                  <a:srgbClr val="000000"/>
                </a:solidFill>
              </a:rPr>
              <a:t>, </a:t>
            </a:r>
            <a:r>
              <a:rPr lang="en-GB" i="1">
                <a:solidFill>
                  <a:srgbClr val="000000"/>
                </a:solidFill>
              </a:rPr>
              <a:t>54</a:t>
            </a:r>
            <a:r>
              <a:rPr lang="en-GB">
                <a:solidFill>
                  <a:srgbClr val="000000"/>
                </a:solidFill>
              </a:rPr>
              <a:t>(4), pp.127-139.</a:t>
            </a:r>
            <a:endParaRPr/>
          </a:p>
          <a:p>
            <a:pPr marL="0" lvl="0" indent="0" algn="just" rtl="0">
              <a:spcBef>
                <a:spcPts val="0"/>
              </a:spcBef>
              <a:spcAft>
                <a:spcPts val="0"/>
              </a:spcAft>
              <a:buNone/>
            </a:pPr>
            <a:r>
              <a:rPr lang="en-GB">
                <a:solidFill>
                  <a:srgbClr val="000000"/>
                </a:solidFill>
              </a:rPr>
              <a:t>Vernau, J., Bishop, C., Chavda, S., Weldon, A., Maloney, S., Pacey, R. and Turner, A.N., (2021). An analysis of job description and person specifications to define the requirements for obtaining employment within strength &amp; conditioning. </a:t>
            </a:r>
            <a:r>
              <a:rPr lang="en-GB" i="1">
                <a:solidFill>
                  <a:srgbClr val="000000"/>
                </a:solidFill>
              </a:rPr>
              <a:t>Professional Strength and Conditioning</a:t>
            </a:r>
            <a:r>
              <a:rPr lang="en-GB">
                <a:solidFill>
                  <a:srgbClr val="000000"/>
                </a:solidFill>
              </a:rPr>
              <a:t>, p.07.</a:t>
            </a:r>
            <a:endParaRPr/>
          </a:p>
          <a:p>
            <a:pPr marL="0" lvl="0" indent="0" algn="just" rtl="0">
              <a:spcBef>
                <a:spcPts val="0"/>
              </a:spcBef>
              <a:spcAft>
                <a:spcPts val="0"/>
              </a:spcAft>
              <a:buNone/>
            </a:pPr>
            <a:r>
              <a:rPr lang="en-GB">
                <a:solidFill>
                  <a:srgbClr val="000000"/>
                </a:solidFill>
              </a:rPr>
              <a:t>Adeoye‐Olatunde, O.A. and Olenik, N.L., (2021). Research and scholarly methods: Semi‐structured interviews. </a:t>
            </a:r>
            <a:r>
              <a:rPr lang="en-GB" i="1">
                <a:solidFill>
                  <a:srgbClr val="000000"/>
                </a:solidFill>
              </a:rPr>
              <a:t>Journal of the american college of clinical pharmacy</a:t>
            </a:r>
            <a:r>
              <a:rPr lang="en-GB">
                <a:solidFill>
                  <a:srgbClr val="000000"/>
                </a:solidFill>
              </a:rPr>
              <a:t>, </a:t>
            </a:r>
            <a:r>
              <a:rPr lang="en-GB" i="1">
                <a:solidFill>
                  <a:srgbClr val="000000"/>
                </a:solidFill>
              </a:rPr>
              <a:t>4</a:t>
            </a:r>
            <a:r>
              <a:rPr lang="en-GB">
                <a:solidFill>
                  <a:srgbClr val="000000"/>
                </a:solidFill>
              </a:rPr>
              <a:t>(10), pp.1358-1367.</a:t>
            </a:r>
            <a:endParaRPr/>
          </a:p>
          <a:p>
            <a:pPr marL="0" lvl="0" indent="0" algn="just" rtl="0">
              <a:spcBef>
                <a:spcPts val="0"/>
              </a:spcBef>
              <a:spcAft>
                <a:spcPts val="0"/>
              </a:spcAft>
              <a:buNone/>
            </a:pPr>
            <a:r>
              <a:rPr lang="en-GB">
                <a:solidFill>
                  <a:srgbClr val="000000"/>
                </a:solidFill>
              </a:rPr>
              <a:t>Higgs, S., (2021). A student's experience of being on an interview panel. </a:t>
            </a:r>
            <a:r>
              <a:rPr lang="en-GB" i="1">
                <a:solidFill>
                  <a:srgbClr val="000000"/>
                </a:solidFill>
              </a:rPr>
              <a:t>Connect</a:t>
            </a:r>
            <a:r>
              <a:rPr lang="en-GB">
                <a:solidFill>
                  <a:srgbClr val="000000"/>
                </a:solidFill>
              </a:rPr>
              <a:t>, (249), pp.9-9.</a:t>
            </a:r>
            <a:endParaRPr/>
          </a:p>
          <a:p>
            <a:pPr marL="0" lvl="0" indent="0" algn="just" rtl="0">
              <a:spcBef>
                <a:spcPts val="0"/>
              </a:spcBef>
              <a:spcAft>
                <a:spcPts val="0"/>
              </a:spcAft>
              <a:buNone/>
            </a:pPr>
            <a:r>
              <a:rPr lang="en-GB">
                <a:solidFill>
                  <a:srgbClr val="000000"/>
                </a:solidFill>
              </a:rPr>
              <a:t>Kessler, R., (2025). </a:t>
            </a:r>
            <a:r>
              <a:rPr lang="en-GB" i="1">
                <a:solidFill>
                  <a:srgbClr val="000000"/>
                </a:solidFill>
              </a:rPr>
              <a:t>Competency-based interviews: How to master the tough interview style used by the Fortune 500s</a:t>
            </a:r>
            <a:r>
              <a:rPr lang="en-GB">
                <a:solidFill>
                  <a:srgbClr val="000000"/>
                </a:solidFill>
              </a:rPr>
              <a:t>. Red Wheel Weiser+ ORM.</a:t>
            </a:r>
            <a:endParaRPr/>
          </a:p>
          <a:p>
            <a:pPr marL="0" lvl="0" indent="0" algn="just" rtl="0">
              <a:spcBef>
                <a:spcPts val="0"/>
              </a:spcBef>
              <a:spcAft>
                <a:spcPts val="0"/>
              </a:spcAft>
              <a:buNone/>
            </a:pPr>
            <a:r>
              <a:rPr lang="en-GB">
                <a:solidFill>
                  <a:srgbClr val="000000"/>
                </a:solidFill>
              </a:rPr>
              <a:t>Fussy, A. and Papenbrock, J., (2022). An overview of soil and soilless cultivation techniques—chances, challenges and the neglected question of sustainability. </a:t>
            </a:r>
            <a:r>
              <a:rPr lang="en-GB" i="1">
                <a:solidFill>
                  <a:srgbClr val="000000"/>
                </a:solidFill>
              </a:rPr>
              <a:t>Plants</a:t>
            </a:r>
            <a:r>
              <a:rPr lang="en-GB">
                <a:solidFill>
                  <a:srgbClr val="000000"/>
                </a:solidFill>
              </a:rPr>
              <a:t>, </a:t>
            </a:r>
            <a:r>
              <a:rPr lang="en-GB" i="1">
                <a:solidFill>
                  <a:srgbClr val="000000"/>
                </a:solidFill>
              </a:rPr>
              <a:t>11</a:t>
            </a:r>
            <a:r>
              <a:rPr lang="en-GB">
                <a:solidFill>
                  <a:srgbClr val="000000"/>
                </a:solidFill>
              </a:rPr>
              <a:t>(9), p.1153.</a:t>
            </a:r>
            <a:endParaRPr/>
          </a:p>
          <a:p>
            <a:pPr marL="0" lvl="0" indent="0" algn="just" rtl="0">
              <a:spcBef>
                <a:spcPts val="0"/>
              </a:spcBef>
              <a:spcAft>
                <a:spcPts val="0"/>
              </a:spcAft>
              <a:buNone/>
            </a:pPr>
            <a:r>
              <a:rPr lang="en-GB">
                <a:solidFill>
                  <a:srgbClr val="000000"/>
                </a:solidFill>
              </a:rPr>
              <a:t>Saarijärvi, M. and Bratt, E.L., (2021). When face-to-face interviews are not possible: tips and tricks for video, telephone, online chat, and email interviews in qualitative research.</a:t>
            </a:r>
            <a:endParaRPr/>
          </a:p>
          <a:p>
            <a:pPr marL="0" lvl="0" indent="0" algn="just" rtl="0">
              <a:spcBef>
                <a:spcPts val="0"/>
              </a:spcBef>
              <a:spcAft>
                <a:spcPts val="0"/>
              </a:spcAft>
              <a:buNone/>
            </a:pPr>
            <a:r>
              <a:rPr lang="en-GB">
                <a:solidFill>
                  <a:srgbClr val="000000"/>
                </a:solidFill>
              </a:rPr>
              <a:t>Lobe, B., Morgan, D.L. and Hoffman, K., (2022). A systematic comparison of in-person and video-based online interviewing. </a:t>
            </a:r>
            <a:r>
              <a:rPr lang="en-GB" i="1">
                <a:solidFill>
                  <a:srgbClr val="000000"/>
                </a:solidFill>
              </a:rPr>
              <a:t>International journal of qualitative methods</a:t>
            </a:r>
            <a:r>
              <a:rPr lang="en-GB">
                <a:solidFill>
                  <a:srgbClr val="000000"/>
                </a:solidFill>
              </a:rPr>
              <a:t>, </a:t>
            </a:r>
            <a:r>
              <a:rPr lang="en-GB" i="1">
                <a:solidFill>
                  <a:srgbClr val="000000"/>
                </a:solidFill>
              </a:rPr>
              <a:t>21</a:t>
            </a:r>
            <a:r>
              <a:rPr lang="en-GB">
                <a:solidFill>
                  <a:srgbClr val="000000"/>
                </a:solidFill>
              </a:rPr>
              <a:t>, p.16094069221127068.</a:t>
            </a:r>
            <a:endParaRPr/>
          </a:p>
          <a:p>
            <a:pPr marL="0" lvl="0" indent="0" algn="just" rtl="0">
              <a:spcBef>
                <a:spcPts val="0"/>
              </a:spcBef>
              <a:spcAft>
                <a:spcPts val="0"/>
              </a:spcAft>
              <a:buNone/>
            </a:pPr>
            <a:r>
              <a:rPr lang="en-GB">
                <a:solidFill>
                  <a:srgbClr val="000000"/>
                </a:solidFill>
              </a:rPr>
              <a:t>Alkhawaldeh, M.M.K., Ali, A.J.B., Mohammad, A.A.S., Shatnawi, T.M., Al-Momani, A.A., Alzoubi, A., Al-Majali, R.T., al-fugaha, Z.N.A. and Al-Hawary, S.I.S., (2024). The impact of artificial intelligence on talent acquisition strategies in Jordanian technology startups. In </a:t>
            </a:r>
            <a:r>
              <a:rPr lang="en-GB" i="1">
                <a:solidFill>
                  <a:srgbClr val="000000"/>
                </a:solidFill>
              </a:rPr>
              <a:t>Business Analytical Capabilities and Artificial Intelligence-Enabled Analytics: Applications and Challenges in the Digital Era, Volume 1</a:t>
            </a:r>
            <a:r>
              <a:rPr lang="en-GB">
                <a:solidFill>
                  <a:srgbClr val="000000"/>
                </a:solidFill>
              </a:rPr>
              <a:t> (pp. 309-323). Cham: Springer Nature Switzerland.</a:t>
            </a:r>
            <a:endParaRPr/>
          </a:p>
          <a:p>
            <a:pPr marL="0" lvl="0" indent="0" algn="just" rtl="0">
              <a:spcBef>
                <a:spcPts val="0"/>
              </a:spcBef>
              <a:spcAft>
                <a:spcPts val="0"/>
              </a:spcAft>
              <a:buNone/>
            </a:pPr>
            <a:r>
              <a:rPr lang="en-GB">
                <a:solidFill>
                  <a:srgbClr val="000000"/>
                </a:solidFill>
              </a:rPr>
              <a:t>da Rocha, A.B.T., de Oliveira, K.B., Espuny, M., da Motta Reis, J.S. and Oliveira, O.J., (2022). Business transformation through sustainability based on Industry 4.0. </a:t>
            </a:r>
            <a:r>
              <a:rPr lang="en-GB" i="1">
                <a:solidFill>
                  <a:srgbClr val="000000"/>
                </a:solidFill>
              </a:rPr>
              <a:t>Heliyon</a:t>
            </a:r>
            <a:r>
              <a:rPr lang="en-GB">
                <a:solidFill>
                  <a:srgbClr val="000000"/>
                </a:solidFill>
              </a:rPr>
              <a:t>, </a:t>
            </a:r>
            <a:r>
              <a:rPr lang="en-GB" i="1">
                <a:solidFill>
                  <a:srgbClr val="000000"/>
                </a:solidFill>
              </a:rPr>
              <a:t>8</a:t>
            </a:r>
            <a:r>
              <a:rPr lang="en-GB">
                <a:solidFill>
                  <a:srgbClr val="000000"/>
                </a:solidFill>
              </a:rPr>
              <a:t>(8).</a:t>
            </a:r>
            <a:endParaRPr/>
          </a:p>
          <a:p>
            <a:pPr marL="0" lvl="0" indent="0" algn="l" rtl="0">
              <a:spcBef>
                <a:spcPts val="0"/>
              </a:spcBef>
              <a:spcAft>
                <a:spcPts val="0"/>
              </a:spcAft>
              <a:buNone/>
            </a:pPr>
            <a:br>
              <a:rPr lang="en-GB"/>
            </a:br>
            <a:endParaRPr/>
          </a:p>
        </p:txBody>
      </p:sp>
      <p:sp>
        <p:nvSpPr>
          <p:cNvPr id="250" name="Google Shape;250;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8" name="Google Shape;1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3"/>
        <p:cNvGrpSpPr/>
        <p:nvPr/>
      </p:nvGrpSpPr>
      <p:grpSpPr>
        <a:xfrm>
          <a:off x="0" y="0"/>
          <a:ext cx="0" cy="0"/>
          <a:chOff x="0" y="0"/>
          <a:chExt cx="0" cy="0"/>
        </a:xfrm>
      </p:grpSpPr>
      <p:sp>
        <p:nvSpPr>
          <p:cNvPr id="34" name="Google Shape;34;p1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6" name="Google Shape;3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757575"/>
              </a:buClr>
              <a:buSzPts val="2400"/>
              <a:buNone/>
              <a:defRPr sz="2400">
                <a:solidFill>
                  <a:srgbClr val="757575"/>
                </a:solidFill>
              </a:defRPr>
            </a:lvl1pPr>
            <a:lvl2pPr marL="914400" lvl="1" indent="-228600" algn="l">
              <a:lnSpc>
                <a:spcPct val="90000"/>
              </a:lnSpc>
              <a:spcBef>
                <a:spcPts val="500"/>
              </a:spcBef>
              <a:spcAft>
                <a:spcPts val="0"/>
              </a:spcAft>
              <a:buClr>
                <a:srgbClr val="757575"/>
              </a:buClr>
              <a:buSzPts val="2000"/>
              <a:buNone/>
              <a:defRPr sz="2000">
                <a:solidFill>
                  <a:srgbClr val="757575"/>
                </a:solidFill>
              </a:defRPr>
            </a:lvl2pPr>
            <a:lvl3pPr marL="1371600" lvl="2" indent="-228600" algn="l">
              <a:lnSpc>
                <a:spcPct val="90000"/>
              </a:lnSpc>
              <a:spcBef>
                <a:spcPts val="500"/>
              </a:spcBef>
              <a:spcAft>
                <a:spcPts val="0"/>
              </a:spcAft>
              <a:buClr>
                <a:srgbClr val="757575"/>
              </a:buClr>
              <a:buSzPts val="1800"/>
              <a:buNone/>
              <a:defRPr sz="1800">
                <a:solidFill>
                  <a:srgbClr val="757575"/>
                </a:solidFill>
              </a:defRPr>
            </a:lvl3pPr>
            <a:lvl4pPr marL="1828800" lvl="3" indent="-228600" algn="l">
              <a:lnSpc>
                <a:spcPct val="90000"/>
              </a:lnSpc>
              <a:spcBef>
                <a:spcPts val="500"/>
              </a:spcBef>
              <a:spcAft>
                <a:spcPts val="0"/>
              </a:spcAft>
              <a:buClr>
                <a:srgbClr val="757575"/>
              </a:buClr>
              <a:buSzPts val="1600"/>
              <a:buNone/>
              <a:defRPr sz="1600">
                <a:solidFill>
                  <a:srgbClr val="757575"/>
                </a:solidFill>
              </a:defRPr>
            </a:lvl4pPr>
            <a:lvl5pPr marL="2286000" lvl="4" indent="-228600" algn="l">
              <a:lnSpc>
                <a:spcPct val="90000"/>
              </a:lnSpc>
              <a:spcBef>
                <a:spcPts val="500"/>
              </a:spcBef>
              <a:spcAft>
                <a:spcPts val="0"/>
              </a:spcAft>
              <a:buClr>
                <a:srgbClr val="757575"/>
              </a:buClr>
              <a:buSzPts val="1600"/>
              <a:buNone/>
              <a:defRPr sz="1600">
                <a:solidFill>
                  <a:srgbClr val="757575"/>
                </a:solidFill>
              </a:defRPr>
            </a:lvl5pPr>
            <a:lvl6pPr marL="2743200" lvl="5" indent="-228600" algn="l">
              <a:lnSpc>
                <a:spcPct val="90000"/>
              </a:lnSpc>
              <a:spcBef>
                <a:spcPts val="500"/>
              </a:spcBef>
              <a:spcAft>
                <a:spcPts val="0"/>
              </a:spcAft>
              <a:buClr>
                <a:srgbClr val="757575"/>
              </a:buClr>
              <a:buSzPts val="1600"/>
              <a:buNone/>
              <a:defRPr sz="1600">
                <a:solidFill>
                  <a:srgbClr val="757575"/>
                </a:solidFill>
              </a:defRPr>
            </a:lvl6pPr>
            <a:lvl7pPr marL="3200400" lvl="6" indent="-228600" algn="l">
              <a:lnSpc>
                <a:spcPct val="90000"/>
              </a:lnSpc>
              <a:spcBef>
                <a:spcPts val="500"/>
              </a:spcBef>
              <a:spcAft>
                <a:spcPts val="0"/>
              </a:spcAft>
              <a:buClr>
                <a:srgbClr val="757575"/>
              </a:buClr>
              <a:buSzPts val="1600"/>
              <a:buNone/>
              <a:defRPr sz="1600">
                <a:solidFill>
                  <a:srgbClr val="757575"/>
                </a:solidFill>
              </a:defRPr>
            </a:lvl7pPr>
            <a:lvl8pPr marL="3657600" lvl="7" indent="-228600" algn="l">
              <a:lnSpc>
                <a:spcPct val="90000"/>
              </a:lnSpc>
              <a:spcBef>
                <a:spcPts val="500"/>
              </a:spcBef>
              <a:spcAft>
                <a:spcPts val="0"/>
              </a:spcAft>
              <a:buClr>
                <a:srgbClr val="757575"/>
              </a:buClr>
              <a:buSzPts val="1600"/>
              <a:buNone/>
              <a:defRPr sz="1600">
                <a:solidFill>
                  <a:srgbClr val="757575"/>
                </a:solidFill>
              </a:defRPr>
            </a:lvl8pPr>
            <a:lvl9pPr marL="4114800" lvl="8" indent="-228600" algn="l">
              <a:lnSpc>
                <a:spcPct val="90000"/>
              </a:lnSpc>
              <a:spcBef>
                <a:spcPts val="500"/>
              </a:spcBef>
              <a:spcAft>
                <a:spcPts val="0"/>
              </a:spcAft>
              <a:buClr>
                <a:srgbClr val="757575"/>
              </a:buClr>
              <a:buSzPts val="1600"/>
              <a:buNone/>
              <a:defRPr sz="1600">
                <a:solidFill>
                  <a:srgbClr val="757575"/>
                </a:solidFill>
              </a:defRPr>
            </a:lvl9pPr>
          </a:lstStyle>
          <a:p>
            <a:endParaRPr/>
          </a:p>
        </p:txBody>
      </p:sp>
      <p:sp>
        <p:nvSpPr>
          <p:cNvPr id="42" name="Google Shape;42;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5" name="Google Shape;55;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 name="Google Shape;56;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3" name="Google Shape;73;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4" name="Google Shape;74;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25"/>
          <p:cNvSpPr>
            <a:spLocks noGrp="1"/>
          </p:cNvSpPr>
          <p:nvPr>
            <p:ph type="pic" idx="2"/>
          </p:nvPr>
        </p:nvSpPr>
        <p:spPr>
          <a:xfrm>
            <a:off x="5183188" y="987425"/>
            <a:ext cx="6172200" cy="4873625"/>
          </a:xfrm>
          <a:prstGeom prst="rect">
            <a:avLst/>
          </a:prstGeom>
          <a:noFill/>
          <a:ln>
            <a:noFill/>
          </a:ln>
        </p:spPr>
      </p:sp>
      <p:sp>
        <p:nvSpPr>
          <p:cNvPr id="80" name="Google Shape;80;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1" name="Google Shape;81;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4"/>
        <p:cNvGrpSpPr/>
        <p:nvPr/>
      </p:nvGrpSpPr>
      <p:grpSpPr>
        <a:xfrm>
          <a:off x="0" y="0"/>
          <a:ext cx="0" cy="0"/>
          <a:chOff x="0" y="0"/>
          <a:chExt cx="0" cy="0"/>
        </a:xfrm>
      </p:grpSpPr>
      <p:sp>
        <p:nvSpPr>
          <p:cNvPr id="85" name="Google Shape;85;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6" name="Google Shape;86;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7" name="Google Shape;87;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0"/>
        <p:cNvGrpSpPr/>
        <p:nvPr/>
      </p:nvGrpSpPr>
      <p:grpSpPr>
        <a:xfrm>
          <a:off x="0" y="0"/>
          <a:ext cx="0" cy="0"/>
          <a:chOff x="0" y="0"/>
          <a:chExt cx="0" cy="0"/>
        </a:xfrm>
      </p:grpSpPr>
      <p:sp>
        <p:nvSpPr>
          <p:cNvPr id="91" name="Google Shape;91;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3" name="Google Shape;93;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Play"/>
              <a:buNone/>
              <a:defRPr sz="4400" b="0" i="0" u="none" strike="noStrike" cap="non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Arial"/>
                <a:ea typeface="Arial"/>
                <a:cs typeface="Arial"/>
                <a:sym typeface="Arial"/>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Arial"/>
                <a:ea typeface="Arial"/>
                <a:cs typeface="Arial"/>
                <a:sym typeface="Arial"/>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Arial"/>
                <a:ea typeface="Arial"/>
                <a:cs typeface="Arial"/>
                <a:sym typeface="Arial"/>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9pPr>
          </a:lstStyle>
          <a:p>
            <a:endParaRPr/>
          </a:p>
        </p:txBody>
      </p:sp>
      <p:sp>
        <p:nvSpPr>
          <p:cNvPr id="12" name="Google Shape;1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3" name="Google Shape;1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4" name="Google Shape;1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Arial"/>
                <a:ea typeface="Arial"/>
                <a:cs typeface="Arial"/>
                <a:sym typeface="Arial"/>
              </a:defRPr>
            </a:lvl1pPr>
            <a:lvl2pPr marL="0" marR="0" lvl="1" indent="0" algn="r" rtl="0">
              <a:spcBef>
                <a:spcPts val="0"/>
              </a:spcBef>
              <a:buNone/>
              <a:defRPr sz="1200" b="0" i="0" u="none" strike="noStrike" cap="none">
                <a:solidFill>
                  <a:schemeClr val="lt1"/>
                </a:solidFill>
                <a:latin typeface="Arial"/>
                <a:ea typeface="Arial"/>
                <a:cs typeface="Arial"/>
                <a:sym typeface="Arial"/>
              </a:defRPr>
            </a:lvl2pPr>
            <a:lvl3pPr marL="0" marR="0" lvl="2" indent="0" algn="r" rtl="0">
              <a:spcBef>
                <a:spcPts val="0"/>
              </a:spcBef>
              <a:buNone/>
              <a:defRPr sz="1200" b="0" i="0" u="none" strike="noStrike" cap="none">
                <a:solidFill>
                  <a:schemeClr val="lt1"/>
                </a:solidFill>
                <a:latin typeface="Arial"/>
                <a:ea typeface="Arial"/>
                <a:cs typeface="Arial"/>
                <a:sym typeface="Arial"/>
              </a:defRPr>
            </a:lvl3pPr>
            <a:lvl4pPr marL="0" marR="0" lvl="3" indent="0" algn="r" rtl="0">
              <a:spcBef>
                <a:spcPts val="0"/>
              </a:spcBef>
              <a:buNone/>
              <a:defRPr sz="1200" b="0" i="0" u="none" strike="noStrike" cap="none">
                <a:solidFill>
                  <a:schemeClr val="lt1"/>
                </a:solidFill>
                <a:latin typeface="Arial"/>
                <a:ea typeface="Arial"/>
                <a:cs typeface="Arial"/>
                <a:sym typeface="Arial"/>
              </a:defRPr>
            </a:lvl4pPr>
            <a:lvl5pPr marL="0" marR="0" lvl="4" indent="0" algn="r" rtl="0">
              <a:spcBef>
                <a:spcPts val="0"/>
              </a:spcBef>
              <a:buNone/>
              <a:defRPr sz="1200" b="0" i="0" u="none" strike="noStrike" cap="none">
                <a:solidFill>
                  <a:schemeClr val="lt1"/>
                </a:solidFill>
                <a:latin typeface="Arial"/>
                <a:ea typeface="Arial"/>
                <a:cs typeface="Arial"/>
                <a:sym typeface="Arial"/>
              </a:defRPr>
            </a:lvl5pPr>
            <a:lvl6pPr marL="0" marR="0" lvl="5" indent="0" algn="r" rtl="0">
              <a:spcBef>
                <a:spcPts val="0"/>
              </a:spcBef>
              <a:buNone/>
              <a:defRPr sz="1200" b="0" i="0" u="none" strike="noStrike" cap="none">
                <a:solidFill>
                  <a:schemeClr val="lt1"/>
                </a:solidFill>
                <a:latin typeface="Arial"/>
                <a:ea typeface="Arial"/>
                <a:cs typeface="Arial"/>
                <a:sym typeface="Arial"/>
              </a:defRPr>
            </a:lvl6pPr>
            <a:lvl7pPr marL="0" marR="0" lvl="6" indent="0" algn="r" rtl="0">
              <a:spcBef>
                <a:spcPts val="0"/>
              </a:spcBef>
              <a:buNone/>
              <a:defRPr sz="1200" b="0" i="0" u="none" strike="noStrike" cap="none">
                <a:solidFill>
                  <a:schemeClr val="lt1"/>
                </a:solidFill>
                <a:latin typeface="Arial"/>
                <a:ea typeface="Arial"/>
                <a:cs typeface="Arial"/>
                <a:sym typeface="Arial"/>
              </a:defRPr>
            </a:lvl7pPr>
            <a:lvl8pPr marL="0" marR="0" lvl="7" indent="0" algn="r" rtl="0">
              <a:spcBef>
                <a:spcPts val="0"/>
              </a:spcBef>
              <a:buNone/>
              <a:defRPr sz="1200" b="0" i="0" u="none" strike="noStrike" cap="none">
                <a:solidFill>
                  <a:schemeClr val="lt1"/>
                </a:solidFill>
                <a:latin typeface="Arial"/>
                <a:ea typeface="Arial"/>
                <a:cs typeface="Arial"/>
                <a:sym typeface="Arial"/>
              </a:defRPr>
            </a:lvl8pPr>
            <a:lvl9pPr marL="0" marR="0" lvl="8" indent="0" algn="r" rtl="0">
              <a:spcBef>
                <a:spcPts val="0"/>
              </a:spcBef>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
        <p:cNvGrpSpPr/>
        <p:nvPr/>
      </p:nvGrpSpPr>
      <p:grpSpPr>
        <a:xfrm>
          <a:off x="0" y="0"/>
          <a:ext cx="0" cy="0"/>
          <a:chOff x="0" y="0"/>
          <a:chExt cx="0" cy="0"/>
        </a:xfrm>
      </p:grpSpPr>
      <p:sp>
        <p:nvSpPr>
          <p:cNvPr id="22" name="Google Shape;22;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3" name="Google Shape;23;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24" name="Google Shape;2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757575"/>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6" name="Google Shape;2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757575"/>
                </a:solidFill>
                <a:latin typeface="Arial"/>
                <a:ea typeface="Arial"/>
                <a:cs typeface="Arial"/>
                <a:sym typeface="Arial"/>
              </a:defRPr>
            </a:lvl1pPr>
            <a:lvl2pPr marL="0" marR="0" lvl="1" indent="0" algn="r" rtl="0">
              <a:spcBef>
                <a:spcPts val="0"/>
              </a:spcBef>
              <a:buNone/>
              <a:defRPr sz="1200" b="0" i="0" u="none" strike="noStrike" cap="none">
                <a:solidFill>
                  <a:srgbClr val="757575"/>
                </a:solidFill>
                <a:latin typeface="Arial"/>
                <a:ea typeface="Arial"/>
                <a:cs typeface="Arial"/>
                <a:sym typeface="Arial"/>
              </a:defRPr>
            </a:lvl2pPr>
            <a:lvl3pPr marL="0" marR="0" lvl="2" indent="0" algn="r" rtl="0">
              <a:spcBef>
                <a:spcPts val="0"/>
              </a:spcBef>
              <a:buNone/>
              <a:defRPr sz="1200" b="0" i="0" u="none" strike="noStrike" cap="none">
                <a:solidFill>
                  <a:srgbClr val="757575"/>
                </a:solidFill>
                <a:latin typeface="Arial"/>
                <a:ea typeface="Arial"/>
                <a:cs typeface="Arial"/>
                <a:sym typeface="Arial"/>
              </a:defRPr>
            </a:lvl3pPr>
            <a:lvl4pPr marL="0" marR="0" lvl="3" indent="0" algn="r" rtl="0">
              <a:spcBef>
                <a:spcPts val="0"/>
              </a:spcBef>
              <a:buNone/>
              <a:defRPr sz="1200" b="0" i="0" u="none" strike="noStrike" cap="none">
                <a:solidFill>
                  <a:srgbClr val="757575"/>
                </a:solidFill>
                <a:latin typeface="Arial"/>
                <a:ea typeface="Arial"/>
                <a:cs typeface="Arial"/>
                <a:sym typeface="Arial"/>
              </a:defRPr>
            </a:lvl4pPr>
            <a:lvl5pPr marL="0" marR="0" lvl="4" indent="0" algn="r" rtl="0">
              <a:spcBef>
                <a:spcPts val="0"/>
              </a:spcBef>
              <a:buNone/>
              <a:defRPr sz="1200" b="0" i="0" u="none" strike="noStrike" cap="none">
                <a:solidFill>
                  <a:srgbClr val="757575"/>
                </a:solidFill>
                <a:latin typeface="Arial"/>
                <a:ea typeface="Arial"/>
                <a:cs typeface="Arial"/>
                <a:sym typeface="Arial"/>
              </a:defRPr>
            </a:lvl5pPr>
            <a:lvl6pPr marL="0" marR="0" lvl="5" indent="0" algn="r" rtl="0">
              <a:spcBef>
                <a:spcPts val="0"/>
              </a:spcBef>
              <a:buNone/>
              <a:defRPr sz="1200" b="0" i="0" u="none" strike="noStrike" cap="none">
                <a:solidFill>
                  <a:srgbClr val="757575"/>
                </a:solidFill>
                <a:latin typeface="Arial"/>
                <a:ea typeface="Arial"/>
                <a:cs typeface="Arial"/>
                <a:sym typeface="Arial"/>
              </a:defRPr>
            </a:lvl6pPr>
            <a:lvl7pPr marL="0" marR="0" lvl="6" indent="0" algn="r" rtl="0">
              <a:spcBef>
                <a:spcPts val="0"/>
              </a:spcBef>
              <a:buNone/>
              <a:defRPr sz="1200" b="0" i="0" u="none" strike="noStrike" cap="none">
                <a:solidFill>
                  <a:srgbClr val="757575"/>
                </a:solidFill>
                <a:latin typeface="Arial"/>
                <a:ea typeface="Arial"/>
                <a:cs typeface="Arial"/>
                <a:sym typeface="Arial"/>
              </a:defRPr>
            </a:lvl7pPr>
            <a:lvl8pPr marL="0" marR="0" lvl="7" indent="0" algn="r" rtl="0">
              <a:spcBef>
                <a:spcPts val="0"/>
              </a:spcBef>
              <a:buNone/>
              <a:defRPr sz="1200" b="0" i="0" u="none" strike="noStrike" cap="none">
                <a:solidFill>
                  <a:srgbClr val="757575"/>
                </a:solidFill>
                <a:latin typeface="Arial"/>
                <a:ea typeface="Arial"/>
                <a:cs typeface="Arial"/>
                <a:sym typeface="Arial"/>
              </a:defRPr>
            </a:lvl8pPr>
            <a:lvl9pPr marL="0" marR="0" lvl="8" indent="0" algn="r" rtl="0">
              <a:spcBef>
                <a:spcPts val="0"/>
              </a:spcBef>
              <a:buNone/>
              <a:defRPr sz="1200" b="0" i="0" u="none" strike="noStrike" cap="none">
                <a:solidFill>
                  <a:srgbClr val="757575"/>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9"/>
        <p:cNvGrpSpPr/>
        <p:nvPr/>
      </p:nvGrpSpPr>
      <p:grpSpPr>
        <a:xfrm>
          <a:off x="0" y="0"/>
          <a:ext cx="0" cy="0"/>
          <a:chOff x="0" y="0"/>
          <a:chExt cx="0" cy="0"/>
        </a:xfrm>
      </p:grpSpPr>
      <p:sp>
        <p:nvSpPr>
          <p:cNvPr id="100" name="Google Shape;100;p1"/>
          <p:cNvSpPr/>
          <p:nvPr/>
        </p:nvSpPr>
        <p:spPr>
          <a:xfrm>
            <a:off x="0" y="0"/>
            <a:ext cx="12192000" cy="6857999"/>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01" name="Google Shape;101;p1" descr="Royal Mail first and second class stamp price to climb again in April | The  Independent"/>
          <p:cNvPicPr preferRelativeResize="0"/>
          <p:nvPr/>
        </p:nvPicPr>
        <p:blipFill rotWithShape="1">
          <a:blip r:embed="rId3">
            <a:alphaModFix amt="50000"/>
          </a:blip>
          <a:srcRect t="15094"/>
          <a:stretch/>
        </p:blipFill>
        <p:spPr>
          <a:xfrm>
            <a:off x="20" y="1"/>
            <a:ext cx="12191980" cy="6857999"/>
          </a:xfrm>
          <a:prstGeom prst="rect">
            <a:avLst/>
          </a:prstGeom>
          <a:noFill/>
          <a:ln>
            <a:noFill/>
          </a:ln>
        </p:spPr>
      </p:pic>
      <p:sp>
        <p:nvSpPr>
          <p:cNvPr id="102" name="Google Shape;102;p1"/>
          <p:cNvSpPr txBox="1">
            <a:spLocks noGrp="1"/>
          </p:cNvSpPr>
          <p:nvPr>
            <p:ph type="ctrTitle"/>
          </p:nvPr>
        </p:nvSpPr>
        <p:spPr>
          <a:xfrm>
            <a:off x="1612900" y="3754275"/>
            <a:ext cx="9374100" cy="29004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100000"/>
              </a:lnSpc>
              <a:spcBef>
                <a:spcPts val="0"/>
              </a:spcBef>
              <a:spcAft>
                <a:spcPts val="0"/>
              </a:spcAft>
              <a:buClr>
                <a:schemeClr val="dk1"/>
              </a:buClr>
              <a:buSzPts val="1100"/>
              <a:buFont typeface="Arial"/>
              <a:buNone/>
            </a:pPr>
            <a:r>
              <a:rPr lang="en-US" sz="4400" b="1" dirty="0">
                <a:latin typeface="Arial" panose="020B0604020202020204" pitchFamily="34" charset="0"/>
                <a:ea typeface="Times New Roman"/>
                <a:cs typeface="Arial" panose="020B0604020202020204" pitchFamily="34" charset="0"/>
                <a:sym typeface="Times New Roman"/>
              </a:rPr>
              <a:t>Student name: Anna Chausheva</a:t>
            </a:r>
            <a:br>
              <a:rPr lang="en-US" sz="4400" b="1" dirty="0">
                <a:latin typeface="Arial" panose="020B0604020202020204" pitchFamily="34" charset="0"/>
                <a:ea typeface="Times New Roman"/>
                <a:cs typeface="Arial" panose="020B0604020202020204" pitchFamily="34" charset="0"/>
                <a:sym typeface="Times New Roman"/>
              </a:rPr>
            </a:br>
            <a:r>
              <a:rPr lang="en-US" sz="4400" b="1" dirty="0">
                <a:latin typeface="Arial" panose="020B0604020202020204" pitchFamily="34" charset="0"/>
                <a:ea typeface="Times New Roman"/>
                <a:cs typeface="Arial" panose="020B0604020202020204" pitchFamily="34" charset="0"/>
                <a:sym typeface="Times New Roman"/>
              </a:rPr>
              <a:t> Student number:2335868 </a:t>
            </a:r>
            <a:br>
              <a:rPr lang="en-US" sz="4400" b="1" dirty="0">
                <a:latin typeface="Arial" panose="020B0604020202020204" pitchFamily="34" charset="0"/>
                <a:ea typeface="Times New Roman"/>
                <a:cs typeface="Arial" panose="020B0604020202020204" pitchFamily="34" charset="0"/>
                <a:sym typeface="Times New Roman"/>
              </a:rPr>
            </a:br>
            <a:r>
              <a:rPr lang="en-US" sz="4400" b="1" dirty="0">
                <a:latin typeface="Arial" panose="020B0604020202020204" pitchFamily="34" charset="0"/>
                <a:ea typeface="Times New Roman"/>
                <a:cs typeface="Arial" panose="020B0604020202020204" pitchFamily="34" charset="0"/>
                <a:sym typeface="Times New Roman"/>
              </a:rPr>
              <a:t>Component 1 –Individual Presentation</a:t>
            </a:r>
            <a:br>
              <a:rPr lang="en-US" sz="4400" b="1" dirty="0">
                <a:latin typeface="Arial" panose="020B0604020202020204" pitchFamily="34" charset="0"/>
                <a:ea typeface="Times New Roman"/>
                <a:cs typeface="Arial" panose="020B0604020202020204" pitchFamily="34" charset="0"/>
                <a:sym typeface="Times New Roman"/>
              </a:rPr>
            </a:br>
            <a:r>
              <a:rPr lang="en-US" sz="4400" b="1" dirty="0">
                <a:latin typeface="Arial" panose="020B0604020202020204" pitchFamily="34" charset="0"/>
                <a:ea typeface="Times New Roman"/>
                <a:cs typeface="Arial" panose="020B0604020202020204" pitchFamily="34" charset="0"/>
                <a:sym typeface="Times New Roman"/>
              </a:rPr>
              <a:t>Module: Developing and Management Skills for the Workplace</a:t>
            </a:r>
            <a:br>
              <a:rPr lang="en-US" sz="4400" b="1" dirty="0">
                <a:latin typeface="Arial" panose="020B0604020202020204" pitchFamily="34" charset="0"/>
                <a:ea typeface="Times New Roman"/>
                <a:cs typeface="Arial" panose="020B0604020202020204" pitchFamily="34" charset="0"/>
                <a:sym typeface="Times New Roman"/>
              </a:rPr>
            </a:br>
            <a:r>
              <a:rPr lang="en-US" sz="4400" b="1" dirty="0">
                <a:latin typeface="Arial" panose="020B0604020202020204" pitchFamily="34" charset="0"/>
                <a:ea typeface="Times New Roman"/>
                <a:cs typeface="Arial" panose="020B0604020202020204" pitchFamily="34" charset="0"/>
                <a:sym typeface="Times New Roman"/>
              </a:rPr>
              <a:t>Module code:LCLM5002</a:t>
            </a:r>
            <a:br>
              <a:rPr lang="en-US" sz="4400" b="1" dirty="0">
                <a:latin typeface="Arial" panose="020B0604020202020204" pitchFamily="34" charset="0"/>
                <a:ea typeface="Times New Roman"/>
                <a:cs typeface="Arial" panose="020B0604020202020204" pitchFamily="34" charset="0"/>
                <a:sym typeface="Times New Roman"/>
              </a:rPr>
            </a:br>
            <a:r>
              <a:rPr lang="en-US" sz="4400" b="1" dirty="0">
                <a:latin typeface="Arial" panose="020B0604020202020204" pitchFamily="34" charset="0"/>
                <a:ea typeface="Times New Roman"/>
                <a:cs typeface="Arial" panose="020B0604020202020204" pitchFamily="34" charset="0"/>
                <a:sym typeface="Times New Roman"/>
              </a:rPr>
              <a:t>Lecture name: Dr Toyin Adisa</a:t>
            </a:r>
            <a:br>
              <a:rPr lang="en-US" sz="4400" dirty="0">
                <a:latin typeface="Arial" panose="020B0604020202020204" pitchFamily="34" charset="0"/>
                <a:ea typeface="Times New Roman"/>
                <a:cs typeface="Arial" panose="020B0604020202020204" pitchFamily="34" charset="0"/>
                <a:sym typeface="Times New Roman"/>
              </a:rPr>
            </a:br>
            <a:br>
              <a:rPr lang="en-US" sz="4400" dirty="0">
                <a:latin typeface="Arial" panose="020B0604020202020204" pitchFamily="34" charset="0"/>
                <a:ea typeface="Times New Roman"/>
                <a:cs typeface="Arial" panose="020B0604020202020204" pitchFamily="34" charset="0"/>
                <a:sym typeface="Times New Roman"/>
              </a:rPr>
            </a:b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63231-9E68-B7B3-1E8B-E16CA1A40664}"/>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Table of contents:</a:t>
            </a:r>
            <a:endParaRPr lang="en-GB" b="1"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742D352-BFCF-8874-0E3C-63543A5A88FC}"/>
              </a:ext>
            </a:extLst>
          </p:cNvPr>
          <p:cNvSpPr>
            <a:spLocks noGrp="1"/>
          </p:cNvSpPr>
          <p:nvPr>
            <p:ph type="body" idx="1"/>
          </p:nvPr>
        </p:nvSpPr>
        <p:spPr/>
        <p:txBody>
          <a:bodyPr>
            <a:normAutofit/>
          </a:bodyPr>
          <a:lstStyle/>
          <a:p>
            <a:pPr marL="114300" indent="0">
              <a:buNone/>
            </a:pPr>
            <a:r>
              <a:rPr lang="en-US" dirty="0"/>
              <a:t>1. Introduction………...…..……………………...................3.</a:t>
            </a:r>
          </a:p>
          <a:p>
            <a:pPr marL="114300" indent="0">
              <a:buNone/>
            </a:pPr>
            <a:r>
              <a:rPr lang="en-US" dirty="0"/>
              <a:t>2. Steps in the Recruiting Process…................................4.</a:t>
            </a:r>
          </a:p>
          <a:p>
            <a:pPr marL="114300" indent="0">
              <a:buNone/>
            </a:pPr>
            <a:r>
              <a:rPr lang="en-US" dirty="0"/>
              <a:t>3. Different types of Interview...........................................6.</a:t>
            </a:r>
          </a:p>
          <a:p>
            <a:pPr marL="114300" indent="0">
              <a:buNone/>
            </a:pPr>
            <a:r>
              <a:rPr lang="en-US" dirty="0"/>
              <a:t>4. Question Techniques used for the position..................9.</a:t>
            </a:r>
          </a:p>
          <a:p>
            <a:pPr marL="114300" indent="0">
              <a:buNone/>
            </a:pPr>
            <a:r>
              <a:rPr lang="en-US" dirty="0"/>
              <a:t>5. Comparison: Face-to-face vs Online Interview...........12.</a:t>
            </a:r>
          </a:p>
          <a:p>
            <a:pPr marL="114300" indent="0">
              <a:buNone/>
            </a:pPr>
            <a:r>
              <a:rPr lang="en-US" dirty="0"/>
              <a:t>6. Conclusion...................................................................13.</a:t>
            </a:r>
          </a:p>
          <a:p>
            <a:pPr marL="114300" indent="0">
              <a:buNone/>
            </a:pPr>
            <a:r>
              <a:rPr lang="en-US" dirty="0"/>
              <a:t>7. References..................................................................14.</a:t>
            </a:r>
          </a:p>
          <a:p>
            <a:pPr marL="114300" indent="0">
              <a:buNone/>
            </a:pPr>
            <a:endParaRPr lang="en-GB" dirty="0"/>
          </a:p>
        </p:txBody>
      </p:sp>
    </p:spTree>
    <p:extLst>
      <p:ext uri="{BB962C8B-B14F-4D97-AF65-F5344CB8AC3E}">
        <p14:creationId xmlns:p14="http://schemas.microsoft.com/office/powerpoint/2010/main" val="1241872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7"/>
        <p:cNvGrpSpPr/>
        <p:nvPr/>
      </p:nvGrpSpPr>
      <p:grpSpPr>
        <a:xfrm>
          <a:off x="0" y="0"/>
          <a:ext cx="0" cy="0"/>
          <a:chOff x="0" y="0"/>
          <a:chExt cx="0" cy="0"/>
        </a:xfrm>
      </p:grpSpPr>
      <p:sp>
        <p:nvSpPr>
          <p:cNvPr id="108" name="Google Shape;108;p2"/>
          <p:cNvSpPr txBox="1">
            <a:spLocks noGrp="1"/>
          </p:cNvSpPr>
          <p:nvPr>
            <p:ph type="title"/>
          </p:nvPr>
        </p:nvSpPr>
        <p:spPr>
          <a:xfrm>
            <a:off x="945711" y="741395"/>
            <a:ext cx="3455700" cy="7542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3200"/>
              <a:buFont typeface="Times New Roman"/>
              <a:buNone/>
            </a:pPr>
            <a:r>
              <a:rPr lang="en-GB" sz="3200" b="1" dirty="0">
                <a:latin typeface="+mn-lt"/>
                <a:ea typeface="Times New Roman"/>
                <a:cs typeface="Times New Roman"/>
                <a:sym typeface="Times New Roman"/>
              </a:rPr>
              <a:t>Introduction</a:t>
            </a:r>
            <a:r>
              <a:rPr lang="en-GB" sz="3200" b="1" dirty="0">
                <a:latin typeface="Times New Roman"/>
                <a:ea typeface="Times New Roman"/>
                <a:cs typeface="Times New Roman"/>
                <a:sym typeface="Times New Roman"/>
              </a:rPr>
              <a:t> </a:t>
            </a:r>
            <a:endParaRPr sz="3200" dirty="0"/>
          </a:p>
        </p:txBody>
      </p:sp>
      <p:sp>
        <p:nvSpPr>
          <p:cNvPr id="109" name="Google Shape;109;p2"/>
          <p:cNvSpPr txBox="1">
            <a:spLocks noGrp="1"/>
          </p:cNvSpPr>
          <p:nvPr>
            <p:ph type="body" idx="1"/>
          </p:nvPr>
        </p:nvSpPr>
        <p:spPr>
          <a:xfrm>
            <a:off x="876693" y="2533476"/>
            <a:ext cx="3455821" cy="344783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dirty="0">
                <a:latin typeface="+mn-lt"/>
                <a:ea typeface="Times New Roman"/>
                <a:cs typeface="Times New Roman"/>
                <a:sym typeface="Times New Roman"/>
              </a:rPr>
              <a:t>Royal Mail is undergoing a digital and sustainable transformation project.</a:t>
            </a:r>
            <a:endParaRPr sz="2000" dirty="0">
              <a:latin typeface="+mn-lt"/>
            </a:endParaRPr>
          </a:p>
          <a:p>
            <a:pPr marL="228600" lvl="0" indent="-228600" algn="l" rtl="0">
              <a:lnSpc>
                <a:spcPct val="90000"/>
              </a:lnSpc>
              <a:spcBef>
                <a:spcPts val="1000"/>
              </a:spcBef>
              <a:spcAft>
                <a:spcPts val="0"/>
              </a:spcAft>
              <a:buClr>
                <a:schemeClr val="dk1"/>
              </a:buClr>
              <a:buSzPts val="2000"/>
              <a:buChar char="•"/>
            </a:pPr>
            <a:r>
              <a:rPr lang="en-GB" sz="2000" dirty="0">
                <a:latin typeface="+mn-lt"/>
                <a:ea typeface="Times New Roman"/>
                <a:cs typeface="Times New Roman"/>
                <a:sym typeface="Times New Roman"/>
              </a:rPr>
              <a:t>Recruiting a skilled Project Manager ensures alignment with strategic transformation goals.</a:t>
            </a:r>
            <a:endParaRPr sz="2000" dirty="0">
              <a:latin typeface="+mn-lt"/>
            </a:endParaRPr>
          </a:p>
          <a:p>
            <a:pPr marL="228600" lvl="0" indent="-228600" algn="l" rtl="0">
              <a:lnSpc>
                <a:spcPct val="90000"/>
              </a:lnSpc>
              <a:spcBef>
                <a:spcPts val="1000"/>
              </a:spcBef>
              <a:spcAft>
                <a:spcPts val="0"/>
              </a:spcAft>
              <a:buClr>
                <a:schemeClr val="dk1"/>
              </a:buClr>
              <a:buSzPts val="2000"/>
              <a:buChar char="•"/>
            </a:pPr>
            <a:r>
              <a:rPr lang="en-GB" sz="2000" dirty="0">
                <a:latin typeface="+mn-lt"/>
                <a:ea typeface="Times New Roman"/>
                <a:cs typeface="Times New Roman"/>
                <a:sym typeface="Times New Roman"/>
              </a:rPr>
              <a:t>HR focuses on selecting adaptable leaders to drive organisational change effectively.</a:t>
            </a:r>
            <a:endParaRPr sz="2000" dirty="0">
              <a:latin typeface="+mn-lt"/>
            </a:endParaRPr>
          </a:p>
        </p:txBody>
      </p:sp>
      <p:pic>
        <p:nvPicPr>
          <p:cNvPr id="110" name="Google Shape;110;p2" descr="Royal Mail orders another 2,000 electric vans - edie"/>
          <p:cNvPicPr preferRelativeResize="0"/>
          <p:nvPr/>
        </p:nvPicPr>
        <p:blipFill rotWithShape="1">
          <a:blip r:embed="rId3">
            <a:alphaModFix/>
          </a:blip>
          <a:srcRect/>
          <a:stretch/>
        </p:blipFill>
        <p:spPr>
          <a:xfrm>
            <a:off x="4987672" y="1636651"/>
            <a:ext cx="6389346" cy="3594007"/>
          </a:xfrm>
          <a:prstGeom prst="rect">
            <a:avLst/>
          </a:prstGeom>
          <a:noFill/>
          <a:ln>
            <a:noFill/>
          </a:ln>
        </p:spPr>
      </p:pic>
      <p:grpSp>
        <p:nvGrpSpPr>
          <p:cNvPr id="111" name="Google Shape;111;p2"/>
          <p:cNvGrpSpPr/>
          <p:nvPr/>
        </p:nvGrpSpPr>
        <p:grpSpPr>
          <a:xfrm flipH="1">
            <a:off x="12068638" y="0"/>
            <a:ext cx="123362" cy="6858000"/>
            <a:chOff x="12068638" y="0"/>
            <a:chExt cx="123362" cy="6858000"/>
          </a:xfrm>
        </p:grpSpPr>
        <p:sp>
          <p:nvSpPr>
            <p:cNvPr id="112" name="Google Shape;112;p2"/>
            <p:cNvSpPr/>
            <p:nvPr/>
          </p:nvSpPr>
          <p:spPr>
            <a:xfrm>
              <a:off x="12068638" y="0"/>
              <a:ext cx="123362" cy="6858000"/>
            </a:xfrm>
            <a:prstGeom prst="rect">
              <a:avLst/>
            </a:prstGeom>
            <a:gradFill>
              <a:gsLst>
                <a:gs pos="0">
                  <a:schemeClr val="accent2"/>
                </a:gs>
                <a:gs pos="100000">
                  <a:schemeClr val="accent5"/>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3" name="Google Shape;113;p2"/>
            <p:cNvSpPr/>
            <p:nvPr/>
          </p:nvSpPr>
          <p:spPr>
            <a:xfrm>
              <a:off x="12068638" y="3527553"/>
              <a:ext cx="123362" cy="3330447"/>
            </a:xfrm>
            <a:prstGeom prst="rect">
              <a:avLst/>
            </a:prstGeom>
            <a:gradFill>
              <a:gsLst>
                <a:gs pos="0">
                  <a:srgbClr val="D86CCC">
                    <a:alpha val="0"/>
                  </a:srgbClr>
                </a:gs>
                <a:gs pos="19000">
                  <a:srgbClr val="D86CCC">
                    <a:alpha val="0"/>
                  </a:srgbClr>
                </a:gs>
                <a:gs pos="100000">
                  <a:srgbClr val="D86CCC"/>
                </a:gs>
              </a:gsLst>
              <a:lin ang="6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grpSp>
      <p:sp>
        <p:nvSpPr>
          <p:cNvPr id="114" name="Google Shape;114;p2"/>
          <p:cNvSpPr txBox="1"/>
          <p:nvPr/>
        </p:nvSpPr>
        <p:spPr>
          <a:xfrm>
            <a:off x="6745857" y="5230658"/>
            <a:ext cx="6096000" cy="75405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0" i="0" u="none" strike="noStrike" cap="none" dirty="0">
                <a:solidFill>
                  <a:schemeClr val="dk1"/>
                </a:solidFill>
                <a:latin typeface="Times New Roman"/>
                <a:ea typeface="Times New Roman"/>
                <a:cs typeface="Times New Roman"/>
                <a:sym typeface="Times New Roman"/>
              </a:rPr>
              <a:t>(</a:t>
            </a:r>
            <a:r>
              <a:rPr lang="en-GB" sz="2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Williams and Werner, 2022)</a:t>
            </a:r>
            <a:endParaRPr sz="1800" b="0" i="0" u="none" strike="noStrike" cap="none" dirty="0">
              <a:solidFill>
                <a:schemeClr val="dk1"/>
              </a:solidFill>
              <a:latin typeface="Arial" panose="020B0604020202020204" pitchFamily="34" charset="0"/>
              <a:cs typeface="Arial" panose="020B0604020202020204" pitchFamily="34" charset="0"/>
              <a:sym typeface="Arial"/>
            </a:endParaRPr>
          </a:p>
          <a:p>
            <a:pPr marL="0" marR="0" lvl="0" indent="0" algn="ctr" rtl="0">
              <a:spcBef>
                <a:spcPts val="600"/>
              </a:spcBef>
              <a:spcAft>
                <a:spcPts val="0"/>
              </a:spcAft>
              <a:buNone/>
            </a:pPr>
            <a:endParaRPr sz="1800" b="0" i="0" u="none" strike="noStrike" cap="none" dirty="0">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9"/>
        <p:cNvGrpSpPr/>
        <p:nvPr/>
      </p:nvGrpSpPr>
      <p:grpSpPr>
        <a:xfrm>
          <a:off x="0" y="0"/>
          <a:ext cx="0" cy="0"/>
          <a:chOff x="0" y="0"/>
          <a:chExt cx="0" cy="0"/>
        </a:xfrm>
      </p:grpSpPr>
      <p:sp>
        <p:nvSpPr>
          <p:cNvPr id="120" name="Google Shape;120;p3"/>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1" name="Google Shape;121;p3"/>
          <p:cNvSpPr txBox="1">
            <a:spLocks noGrp="1"/>
          </p:cNvSpPr>
          <p:nvPr>
            <p:ph type="title"/>
          </p:nvPr>
        </p:nvSpPr>
        <p:spPr>
          <a:xfrm>
            <a:off x="795528" y="386930"/>
            <a:ext cx="10141799" cy="130055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800"/>
              <a:buFont typeface="Times New Roman"/>
              <a:buNone/>
            </a:pPr>
            <a:r>
              <a:rPr lang="en-GB" sz="4800" b="1" dirty="0">
                <a:latin typeface="Times New Roman"/>
                <a:ea typeface="Times New Roman"/>
                <a:cs typeface="Times New Roman"/>
                <a:sym typeface="Times New Roman"/>
              </a:rPr>
              <a:t> </a:t>
            </a:r>
            <a:r>
              <a:rPr lang="en-GB" sz="4800" b="1" dirty="0">
                <a:latin typeface="+mn-lt"/>
                <a:ea typeface="Times New Roman"/>
                <a:cs typeface="Times New Roman"/>
                <a:sym typeface="Times New Roman"/>
              </a:rPr>
              <a:t>Steps in the </a:t>
            </a:r>
            <a:r>
              <a:rPr lang="en-GB" sz="4800" b="1" dirty="0">
                <a:latin typeface="Arial" panose="020B0604020202020204" pitchFamily="34" charset="0"/>
                <a:ea typeface="Times New Roman"/>
                <a:cs typeface="Arial" panose="020B0604020202020204" pitchFamily="34" charset="0"/>
                <a:sym typeface="Times New Roman"/>
              </a:rPr>
              <a:t>Recruitment</a:t>
            </a:r>
            <a:r>
              <a:rPr lang="en-GB" sz="4800" b="1" dirty="0">
                <a:latin typeface="+mn-lt"/>
                <a:ea typeface="Times New Roman"/>
                <a:cs typeface="Times New Roman"/>
                <a:sym typeface="Times New Roman"/>
              </a:rPr>
              <a:t> Process</a:t>
            </a:r>
            <a:endParaRPr sz="4800" dirty="0">
              <a:latin typeface="+mn-lt"/>
            </a:endParaRPr>
          </a:p>
        </p:txBody>
      </p:sp>
      <p:sp>
        <p:nvSpPr>
          <p:cNvPr id="122" name="Google Shape;122;p3"/>
          <p:cNvSpPr/>
          <p:nvPr/>
        </p:nvSpPr>
        <p:spPr>
          <a:xfrm rot="10800000">
            <a:off x="-2" y="1998845"/>
            <a:ext cx="11454595" cy="7816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3" name="Google Shape;123;p3"/>
          <p:cNvSpPr/>
          <p:nvPr/>
        </p:nvSpPr>
        <p:spPr>
          <a:xfrm>
            <a:off x="0" y="2203079"/>
            <a:ext cx="11383362" cy="4267991"/>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24" name="Google Shape;124;p3" descr="Recruitment Guide-Quick and Effective - PyjamaHR Blog"/>
          <p:cNvPicPr preferRelativeResize="0"/>
          <p:nvPr/>
        </p:nvPicPr>
        <p:blipFill rotWithShape="1">
          <a:blip r:embed="rId3">
            <a:alphaModFix/>
          </a:blip>
          <a:srcRect/>
          <a:stretch/>
        </p:blipFill>
        <p:spPr>
          <a:xfrm>
            <a:off x="541404" y="2780068"/>
            <a:ext cx="5150277" cy="2716771"/>
          </a:xfrm>
          <a:prstGeom prst="rect">
            <a:avLst/>
          </a:prstGeom>
          <a:noFill/>
          <a:ln>
            <a:noFill/>
          </a:ln>
        </p:spPr>
      </p:pic>
      <p:sp>
        <p:nvSpPr>
          <p:cNvPr id="125" name="Google Shape;125;p3"/>
          <p:cNvSpPr txBox="1">
            <a:spLocks noGrp="1"/>
          </p:cNvSpPr>
          <p:nvPr>
            <p:ph type="body" idx="1"/>
          </p:nvPr>
        </p:nvSpPr>
        <p:spPr>
          <a:xfrm>
            <a:off x="6406429" y="2599509"/>
            <a:ext cx="4677950" cy="3639450"/>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Recruitment starts with job analysis and vacancy identification at Royal Mail (Williams and Werner, 2022).</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Screening and shortlisting combine human assessment and AI-enhanced evaluation tools.</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The final selection ensures fairness, inclusivity, and alignment with organisational transformation goals.</a:t>
            </a:r>
            <a:endParaRPr sz="2000" dirty="0">
              <a:latin typeface="Arial" panose="020B0604020202020204" pitchFamily="34" charset="0"/>
              <a:cs typeface="Arial" panose="020B0604020202020204" pitchFamily="34" charset="0"/>
            </a:endParaRPr>
          </a:p>
        </p:txBody>
      </p:sp>
      <p:sp>
        <p:nvSpPr>
          <p:cNvPr id="126" name="Google Shape;126;p3"/>
          <p:cNvSpPr/>
          <p:nvPr/>
        </p:nvSpPr>
        <p:spPr>
          <a:xfrm rot="5400000">
            <a:off x="11228040" y="2313027"/>
            <a:ext cx="781700" cy="15238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27" name="Google Shape;127;p3"/>
          <p:cNvSpPr txBox="1"/>
          <p:nvPr/>
        </p:nvSpPr>
        <p:spPr>
          <a:xfrm>
            <a:off x="1563589" y="5740222"/>
            <a:ext cx="6096000" cy="67710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b="0" i="0" u="none" strike="noStrike" cap="none" dirty="0">
                <a:solidFill>
                  <a:schemeClr val="dk1"/>
                </a:solidFill>
                <a:latin typeface="Times New Roman"/>
                <a:ea typeface="Times New Roman"/>
                <a:cs typeface="Times New Roman"/>
                <a:sym typeface="Times New Roman"/>
              </a:rPr>
              <a:t>(</a:t>
            </a:r>
            <a:r>
              <a:rPr lang="en-GB" sz="2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Williams and Werner, 2022)</a:t>
            </a:r>
            <a:endParaRPr sz="1800" dirty="0">
              <a:solidFill>
                <a:schemeClr val="dk1"/>
              </a:solidFill>
              <a:latin typeface="Arial" panose="020B0604020202020204" pitchFamily="34" charset="0"/>
              <a:cs typeface="Arial" panose="020B0604020202020204" pitchFamily="34" charset="0"/>
              <a:sym typeface="Arial"/>
            </a:endParaRPr>
          </a:p>
          <a:p>
            <a:pPr marL="0" marR="0" lvl="0" indent="0" algn="ctr" rtl="0">
              <a:spcBef>
                <a:spcPts val="0"/>
              </a:spcBef>
              <a:spcAft>
                <a:spcPts val="0"/>
              </a:spcAft>
              <a:buNone/>
            </a:pPr>
            <a:endParaRPr sz="1800" dirty="0">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2"/>
        <p:cNvGrpSpPr/>
        <p:nvPr/>
      </p:nvGrpSpPr>
      <p:grpSpPr>
        <a:xfrm>
          <a:off x="0" y="0"/>
          <a:ext cx="0" cy="0"/>
          <a:chOff x="0" y="0"/>
          <a:chExt cx="0" cy="0"/>
        </a:xfrm>
      </p:grpSpPr>
      <p:sp>
        <p:nvSpPr>
          <p:cNvPr id="133" name="Google Shape;133;p4"/>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4" name="Google Shape;134;p4"/>
          <p:cNvSpPr/>
          <p:nvPr/>
        </p:nvSpPr>
        <p:spPr>
          <a:xfrm>
            <a:off x="1" y="0"/>
            <a:ext cx="8522446"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5" name="Google Shape;135;p4"/>
          <p:cNvSpPr txBox="1">
            <a:spLocks noGrp="1"/>
          </p:cNvSpPr>
          <p:nvPr>
            <p:ph type="title"/>
          </p:nvPr>
        </p:nvSpPr>
        <p:spPr>
          <a:xfrm>
            <a:off x="761803" y="350196"/>
            <a:ext cx="4646904" cy="162452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ts val="3700"/>
              <a:buFont typeface="Times New Roman"/>
              <a:buNone/>
            </a:pPr>
            <a:r>
              <a:rPr lang="en-GB" sz="3700" b="1" dirty="0">
                <a:latin typeface="+mn-lt"/>
                <a:ea typeface="Times New Roman"/>
                <a:cs typeface="Times New Roman"/>
                <a:sym typeface="Times New Roman"/>
              </a:rPr>
              <a:t>Job Analysis, </a:t>
            </a:r>
            <a:r>
              <a:rPr lang="en-GB" sz="3700" b="1" dirty="0">
                <a:latin typeface="Arial" panose="020B0604020202020204" pitchFamily="34" charset="0"/>
                <a:ea typeface="Times New Roman"/>
                <a:cs typeface="Arial" panose="020B0604020202020204" pitchFamily="34" charset="0"/>
                <a:sym typeface="Times New Roman"/>
              </a:rPr>
              <a:t>Description</a:t>
            </a:r>
            <a:r>
              <a:rPr lang="en-GB" sz="3700" b="1" dirty="0">
                <a:latin typeface="+mn-lt"/>
                <a:ea typeface="Times New Roman"/>
                <a:cs typeface="Times New Roman"/>
                <a:sym typeface="Times New Roman"/>
              </a:rPr>
              <a:t> and Person Specification</a:t>
            </a:r>
            <a:endParaRPr sz="3700" dirty="0">
              <a:latin typeface="+mn-lt"/>
            </a:endParaRPr>
          </a:p>
        </p:txBody>
      </p:sp>
      <p:sp>
        <p:nvSpPr>
          <p:cNvPr id="136" name="Google Shape;136;p4"/>
          <p:cNvSpPr txBox="1">
            <a:spLocks noGrp="1"/>
          </p:cNvSpPr>
          <p:nvPr>
            <p:ph type="body" idx="1"/>
          </p:nvPr>
        </p:nvSpPr>
        <p:spPr>
          <a:xfrm>
            <a:off x="761802" y="2743200"/>
            <a:ext cx="4646905" cy="3613149"/>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Job analysis defines project leadership, communication, and resource coordination responsibilities.</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Job description highlights transformation management and cross-departmental collaboration skills (da Rocha et al., 2022).</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Person specification identifies essential qualifications, certifications, and behavioural leadership attributes.</a:t>
            </a:r>
            <a:endParaRPr sz="2000" dirty="0">
              <a:latin typeface="Arial" panose="020B0604020202020204" pitchFamily="34" charset="0"/>
              <a:cs typeface="Arial" panose="020B0604020202020204" pitchFamily="34" charset="0"/>
            </a:endParaRPr>
          </a:p>
        </p:txBody>
      </p:sp>
      <p:pic>
        <p:nvPicPr>
          <p:cNvPr id="137" name="Google Shape;137;p4" descr="Colorful carved figures of humans"/>
          <p:cNvPicPr preferRelativeResize="0"/>
          <p:nvPr/>
        </p:nvPicPr>
        <p:blipFill rotWithShape="1">
          <a:blip r:embed="rId3">
            <a:alphaModFix/>
          </a:blip>
          <a:srcRect l="18705" r="17892" b="-10"/>
          <a:stretch/>
        </p:blipFill>
        <p:spPr>
          <a:xfrm>
            <a:off x="6096000" y="1"/>
            <a:ext cx="6102825" cy="6858000"/>
          </a:xfrm>
          <a:prstGeom prst="rect">
            <a:avLst/>
          </a:prstGeom>
          <a:noFill/>
          <a:ln>
            <a:noFill/>
          </a:ln>
        </p:spPr>
      </p:pic>
      <p:sp>
        <p:nvSpPr>
          <p:cNvPr id="138" name="Google Shape;138;p4"/>
          <p:cNvSpPr txBox="1"/>
          <p:nvPr/>
        </p:nvSpPr>
        <p:spPr>
          <a:xfrm>
            <a:off x="8382000" y="6545036"/>
            <a:ext cx="60960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dirty="0">
                <a:solidFill>
                  <a:schemeClr val="dk1"/>
                </a:solidFill>
                <a:latin typeface="Arial" panose="020B0604020202020204" pitchFamily="34" charset="0"/>
                <a:ea typeface="Times New Roman"/>
                <a:cs typeface="Arial" panose="020B0604020202020204" pitchFamily="34" charset="0"/>
                <a:sym typeface="Times New Roman"/>
              </a:rPr>
              <a:t>(da Rocha,2022)</a:t>
            </a:r>
            <a:endParaRPr sz="1800" dirty="0">
              <a:solidFill>
                <a:schemeClr val="dk1"/>
              </a:solidFill>
              <a:latin typeface="Arial" panose="020B0604020202020204" pitchFamily="34" charset="0"/>
              <a:cs typeface="Arial" panose="020B0604020202020204" pitchFamily="34" charset="0"/>
              <a:sym typeface="Arial"/>
            </a:endParaRPr>
          </a:p>
          <a:p>
            <a:pPr marL="0" marR="0" lvl="0" indent="0" algn="ctr" rtl="0">
              <a:spcBef>
                <a:spcPts val="0"/>
              </a:spcBef>
              <a:spcAft>
                <a:spcPts val="0"/>
              </a:spcAft>
              <a:buNone/>
            </a:pPr>
            <a:endParaRPr sz="1800" dirty="0">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
        <p:cNvGrpSpPr/>
        <p:nvPr/>
      </p:nvGrpSpPr>
      <p:grpSpPr>
        <a:xfrm>
          <a:off x="0" y="0"/>
          <a:ext cx="0" cy="0"/>
          <a:chOff x="0" y="0"/>
          <a:chExt cx="0" cy="0"/>
        </a:xfrm>
      </p:grpSpPr>
      <p:sp>
        <p:nvSpPr>
          <p:cNvPr id="144" name="Google Shape;144;p5"/>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45" name="Google Shape;145;p5" descr="Jobsoid — Applicant Tracking &amp; Recruitment Software"/>
          <p:cNvPicPr preferRelativeResize="0"/>
          <p:nvPr/>
        </p:nvPicPr>
        <p:blipFill rotWithShape="1">
          <a:blip r:embed="rId3">
            <a:alphaModFix/>
          </a:blip>
          <a:srcRect l="11876"/>
          <a:stretch/>
        </p:blipFill>
        <p:spPr>
          <a:xfrm>
            <a:off x="-1" y="429273"/>
            <a:ext cx="9669642" cy="6857990"/>
          </a:xfrm>
          <a:prstGeom prst="rect">
            <a:avLst/>
          </a:prstGeom>
          <a:noFill/>
          <a:ln>
            <a:noFill/>
          </a:ln>
        </p:spPr>
      </p:pic>
      <p:sp>
        <p:nvSpPr>
          <p:cNvPr id="146" name="Google Shape;146;p5"/>
          <p:cNvSpPr/>
          <p:nvPr/>
        </p:nvSpPr>
        <p:spPr>
          <a:xfrm flipH="1">
            <a:off x="6139201" y="2037975"/>
            <a:ext cx="6052799"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7" name="Google Shape;147;p5"/>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3200" b="1" dirty="0">
                <a:latin typeface="+mj-lt"/>
                <a:ea typeface="Times New Roman"/>
                <a:cs typeface="Times New Roman"/>
                <a:sym typeface="Times New Roman"/>
              </a:rPr>
              <a:t>Structured </a:t>
            </a:r>
            <a:r>
              <a:rPr lang="en-GB" sz="3200" b="1" dirty="0">
                <a:latin typeface="+mn-lt"/>
                <a:ea typeface="Times New Roman"/>
                <a:cs typeface="Times New Roman"/>
                <a:sym typeface="Times New Roman"/>
              </a:rPr>
              <a:t>Interview</a:t>
            </a:r>
            <a:r>
              <a:rPr lang="en-GB" sz="3200" b="1" dirty="0">
                <a:latin typeface="Times New Roman"/>
                <a:ea typeface="Times New Roman"/>
                <a:cs typeface="Times New Roman"/>
                <a:sym typeface="Times New Roman"/>
              </a:rPr>
              <a:t> </a:t>
            </a:r>
            <a:endParaRPr sz="3200" dirty="0"/>
          </a:p>
        </p:txBody>
      </p:sp>
      <p:sp>
        <p:nvSpPr>
          <p:cNvPr id="148" name="Google Shape;148;p5"/>
          <p:cNvSpPr txBox="1">
            <a:spLocks noGrp="1"/>
          </p:cNvSpPr>
          <p:nvPr>
            <p:ph type="body" idx="1"/>
          </p:nvPr>
        </p:nvSpPr>
        <p:spPr>
          <a:xfrm>
            <a:off x="7531610" y="2434201"/>
            <a:ext cx="3822189" cy="3742762"/>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2000"/>
              <a:buChar char="•"/>
            </a:pPr>
            <a:r>
              <a:rPr lang="en-GB" sz="2000" dirty="0">
                <a:latin typeface="+mj-lt"/>
                <a:ea typeface="Times New Roman"/>
                <a:cs typeface="Times New Roman"/>
                <a:sym typeface="Times New Roman"/>
              </a:rPr>
              <a:t>Structured interviews ensure fairness and consistency in assessing candidate responses (Adeoye‐Olatunde and Olenik, 2021).</a:t>
            </a:r>
            <a:endParaRPr sz="2000" dirty="0">
              <a:latin typeface="+mj-lt"/>
            </a:endParaRPr>
          </a:p>
          <a:p>
            <a:pPr marL="228600" lvl="0" indent="-228600" algn="l" rtl="0">
              <a:lnSpc>
                <a:spcPct val="90000"/>
              </a:lnSpc>
              <a:spcBef>
                <a:spcPts val="1000"/>
              </a:spcBef>
              <a:spcAft>
                <a:spcPts val="0"/>
              </a:spcAft>
              <a:buClr>
                <a:schemeClr val="dk1"/>
              </a:buClr>
              <a:buSzPts val="2000"/>
              <a:buChar char="•"/>
            </a:pPr>
            <a:r>
              <a:rPr lang="en-GB" sz="2000" dirty="0">
                <a:latin typeface="+mj-lt"/>
                <a:ea typeface="Times New Roman"/>
                <a:cs typeface="Times New Roman"/>
                <a:sym typeface="Times New Roman"/>
              </a:rPr>
              <a:t>Royal Mail uses standardised questions to compare leadership and problem-solving competencies.</a:t>
            </a:r>
            <a:endParaRPr sz="2000" dirty="0">
              <a:latin typeface="+mj-lt"/>
            </a:endParaRPr>
          </a:p>
          <a:p>
            <a:pPr marL="228600" lvl="0" indent="-228600" algn="l" rtl="0">
              <a:lnSpc>
                <a:spcPct val="90000"/>
              </a:lnSpc>
              <a:spcBef>
                <a:spcPts val="1000"/>
              </a:spcBef>
              <a:spcAft>
                <a:spcPts val="0"/>
              </a:spcAft>
              <a:buClr>
                <a:schemeClr val="dk1"/>
              </a:buClr>
              <a:buSzPts val="2000"/>
              <a:buChar char="•"/>
            </a:pPr>
            <a:r>
              <a:rPr lang="en-GB" sz="2000" dirty="0">
                <a:latin typeface="+mj-lt"/>
                <a:ea typeface="Times New Roman"/>
                <a:cs typeface="Times New Roman"/>
                <a:sym typeface="Times New Roman"/>
              </a:rPr>
              <a:t>AI tools assist in identifying candidate alignment with project-based role expectation</a:t>
            </a:r>
            <a:r>
              <a:rPr lang="en-GB" sz="2000" dirty="0">
                <a:latin typeface="Times New Roman"/>
                <a:ea typeface="Times New Roman"/>
                <a:cs typeface="Times New Roman"/>
                <a:sym typeface="Times New Roman"/>
              </a:rPr>
              <a:t>s.</a:t>
            </a:r>
            <a:endParaRPr sz="2000" dirty="0"/>
          </a:p>
        </p:txBody>
      </p:sp>
      <p:sp>
        <p:nvSpPr>
          <p:cNvPr id="149" name="Google Shape;149;p5"/>
          <p:cNvSpPr txBox="1"/>
          <p:nvPr/>
        </p:nvSpPr>
        <p:spPr>
          <a:xfrm>
            <a:off x="1863306" y="6052076"/>
            <a:ext cx="6340466"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dirty="0">
              <a:solidFill>
                <a:schemeClr val="dk1"/>
              </a:solidFill>
              <a:latin typeface="Arial"/>
              <a:ea typeface="Arial"/>
              <a:cs typeface="Arial"/>
              <a:sym typeface="Arial"/>
            </a:endParaRPr>
          </a:p>
          <a:p>
            <a:pPr marL="0" marR="0" lvl="0" indent="0" algn="l" rtl="0">
              <a:spcBef>
                <a:spcPts val="0"/>
              </a:spcBef>
              <a:spcAft>
                <a:spcPts val="0"/>
              </a:spcAft>
              <a:buNone/>
            </a:pPr>
            <a:r>
              <a:rPr lang="en-GB" sz="1800" dirty="0">
                <a:solidFill>
                  <a:schemeClr val="dk1"/>
                </a:solidFill>
                <a:latin typeface="Times New Roman"/>
                <a:ea typeface="Times New Roman"/>
                <a:cs typeface="Times New Roman"/>
                <a:sym typeface="Times New Roman"/>
              </a:rPr>
              <a:t>(Adeoye‐Olatunde and Olenik,2021)​</a:t>
            </a:r>
            <a:endParaRPr dirty="0"/>
          </a:p>
          <a:p>
            <a:pPr marL="0" marR="0" lvl="0" indent="0" algn="ctr" rtl="0">
              <a:spcBef>
                <a:spcPts val="0"/>
              </a:spcBef>
              <a:spcAft>
                <a:spcPts val="0"/>
              </a:spcAft>
              <a:buNone/>
            </a:pPr>
            <a:endParaRPr sz="1800" dirty="0">
              <a:solidFill>
                <a:schemeClr val="dk1"/>
              </a:solidFill>
              <a:latin typeface="Arial"/>
              <a:ea typeface="Arial"/>
              <a:cs typeface="Arial"/>
              <a:sym typeface="Arial"/>
            </a:endParaRPr>
          </a:p>
        </p:txBody>
      </p:sp>
      <p:sp>
        <p:nvSpPr>
          <p:cNvPr id="2" name="TextBox 1">
            <a:extLst>
              <a:ext uri="{FF2B5EF4-FFF2-40B4-BE49-F238E27FC236}">
                <a16:creationId xmlns:a16="http://schemas.microsoft.com/office/drawing/2014/main" id="{F9DC7C2D-4ECC-8A89-D861-6057E9AAF87B}"/>
              </a:ext>
            </a:extLst>
          </p:cNvPr>
          <p:cNvSpPr txBox="1"/>
          <p:nvPr/>
        </p:nvSpPr>
        <p:spPr>
          <a:xfrm rot="10800000" flipV="1">
            <a:off x="1020843" y="121498"/>
            <a:ext cx="3991456" cy="1077218"/>
          </a:xfrm>
          <a:prstGeom prst="rect">
            <a:avLst/>
          </a:prstGeom>
          <a:noFill/>
        </p:spPr>
        <p:txBody>
          <a:bodyPr wrap="square" rtlCol="0">
            <a:spAutoFit/>
          </a:bodyPr>
          <a:lstStyle/>
          <a:p>
            <a:r>
              <a:rPr lang="en-US" sz="3200" b="1" dirty="0"/>
              <a:t>Different types of interviews:</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sp>
        <p:nvSpPr>
          <p:cNvPr id="155" name="Google Shape;155;p6"/>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Times New Roman"/>
              <a:buNone/>
            </a:pPr>
            <a:r>
              <a:rPr lang="en-GB" sz="3600" b="1" dirty="0">
                <a:latin typeface="Arial" panose="020B0604020202020204" pitchFamily="34" charset="0"/>
                <a:ea typeface="Times New Roman"/>
                <a:cs typeface="Arial" panose="020B0604020202020204" pitchFamily="34" charset="0"/>
                <a:sym typeface="Times New Roman"/>
              </a:rPr>
              <a:t>Panel Interview</a:t>
            </a:r>
            <a:endParaRPr sz="3600" dirty="0">
              <a:latin typeface="Arial" panose="020B0604020202020204" pitchFamily="34" charset="0"/>
              <a:cs typeface="Arial" panose="020B0604020202020204" pitchFamily="34" charset="0"/>
            </a:endParaRPr>
          </a:p>
        </p:txBody>
      </p:sp>
      <p:pic>
        <p:nvPicPr>
          <p:cNvPr id="156" name="Google Shape;156;p6" descr="How To Ace A Panel Interview: Tips &amp; Common Questions"/>
          <p:cNvPicPr preferRelativeResize="0"/>
          <p:nvPr/>
        </p:nvPicPr>
        <p:blipFill rotWithShape="1">
          <a:blip r:embed="rId3">
            <a:alphaModFix/>
          </a:blip>
          <a:srcRect t="12214" b="33193"/>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57" name="Google Shape;157;p6"/>
          <p:cNvSpPr txBox="1">
            <a:spLocks noGrp="1"/>
          </p:cNvSpPr>
          <p:nvPr>
            <p:ph type="body" idx="1"/>
          </p:nvPr>
        </p:nvSpPr>
        <p:spPr>
          <a:xfrm>
            <a:off x="4223982" y="3752850"/>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800"/>
              <a:buChar char="•"/>
            </a:pPr>
            <a:r>
              <a:rPr lang="en-GB" sz="1800" dirty="0">
                <a:latin typeface="Arial" panose="020B0604020202020204" pitchFamily="34" charset="0"/>
                <a:ea typeface="Times New Roman"/>
                <a:cs typeface="Arial" panose="020B0604020202020204" pitchFamily="34" charset="0"/>
                <a:sym typeface="Times New Roman"/>
              </a:rPr>
              <a:t>Panel interviews include HR, Finance, and Transformation representatives for balanced evaluation (Higgs, 2021).</a:t>
            </a:r>
            <a:endParaRPr sz="18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1800"/>
              <a:buChar char="•"/>
            </a:pPr>
            <a:r>
              <a:rPr lang="en-GB" sz="1800" dirty="0">
                <a:latin typeface="Arial" panose="020B0604020202020204" pitchFamily="34" charset="0"/>
                <a:ea typeface="Times New Roman"/>
                <a:cs typeface="Arial" panose="020B0604020202020204" pitchFamily="34" charset="0"/>
                <a:sym typeface="Times New Roman"/>
              </a:rPr>
              <a:t>This format reduces individual bias through collaborative decision-making.</a:t>
            </a:r>
            <a:endParaRPr sz="18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1800"/>
              <a:buChar char="•"/>
            </a:pPr>
            <a:r>
              <a:rPr lang="en-GB" sz="1800" dirty="0">
                <a:latin typeface="Arial" panose="020B0604020202020204" pitchFamily="34" charset="0"/>
                <a:ea typeface="Times New Roman"/>
                <a:cs typeface="Arial" panose="020B0604020202020204" pitchFamily="34" charset="0"/>
                <a:sym typeface="Times New Roman"/>
              </a:rPr>
              <a:t>Royal Mail assesses cultural fit, teamwork, and leadership potential across departmental perspectives.</a:t>
            </a:r>
            <a:endParaRPr sz="1800" dirty="0">
              <a:latin typeface="Arial" panose="020B0604020202020204" pitchFamily="34" charset="0"/>
              <a:cs typeface="Arial" panose="020B0604020202020204" pitchFamily="34" charset="0"/>
            </a:endParaRPr>
          </a:p>
        </p:txBody>
      </p:sp>
      <p:sp>
        <p:nvSpPr>
          <p:cNvPr id="158" name="Google Shape;158;p6"/>
          <p:cNvSpPr txBox="1"/>
          <p:nvPr/>
        </p:nvSpPr>
        <p:spPr>
          <a:xfrm>
            <a:off x="5619750" y="3429000"/>
            <a:ext cx="609600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dirty="0">
                <a:solidFill>
                  <a:schemeClr val="dk1"/>
                </a:solidFill>
                <a:latin typeface="Times New Roman"/>
                <a:ea typeface="Times New Roman"/>
                <a:cs typeface="Times New Roman"/>
                <a:sym typeface="Times New Roman"/>
              </a:rPr>
              <a:t>(</a:t>
            </a:r>
            <a:r>
              <a:rPr lang="en-GB" sz="1800" dirty="0">
                <a:solidFill>
                  <a:schemeClr val="dk1"/>
                </a:solidFill>
                <a:latin typeface="Arial" panose="020B0604020202020204" pitchFamily="34" charset="0"/>
                <a:ea typeface="Times New Roman"/>
                <a:cs typeface="Arial" panose="020B0604020202020204" pitchFamily="34" charset="0"/>
                <a:sym typeface="Times New Roman"/>
              </a:rPr>
              <a:t>Higgs, 2021</a:t>
            </a:r>
            <a:r>
              <a:rPr lang="en-GB" sz="1800" dirty="0">
                <a:solidFill>
                  <a:schemeClr val="dk1"/>
                </a:solidFill>
                <a:latin typeface="Times New Roman"/>
                <a:ea typeface="Times New Roman"/>
                <a:cs typeface="Times New Roman"/>
                <a:sym typeface="Times New Roman"/>
              </a:rPr>
              <a:t>)</a:t>
            </a:r>
            <a:endParaRPr sz="1800" dirty="0">
              <a:solidFill>
                <a:schemeClr val="dk1"/>
              </a:solidFill>
              <a:latin typeface="Arial"/>
              <a:ea typeface="Arial"/>
              <a:cs typeface="Arial"/>
              <a:sym typeface="Arial"/>
            </a:endParaRPr>
          </a:p>
          <a:p>
            <a:pPr marL="0" marR="0" lvl="0" indent="0" algn="ctr" rtl="0">
              <a:spcBef>
                <a:spcPts val="0"/>
              </a:spcBef>
              <a:spcAft>
                <a:spcPts val="0"/>
              </a:spcAft>
              <a:buNone/>
            </a:pPr>
            <a:endParaRPr sz="1800" dirty="0">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3"/>
        <p:cNvGrpSpPr/>
        <p:nvPr/>
      </p:nvGrpSpPr>
      <p:grpSpPr>
        <a:xfrm>
          <a:off x="0" y="0"/>
          <a:ext cx="0" cy="0"/>
          <a:chOff x="0" y="0"/>
          <a:chExt cx="0" cy="0"/>
        </a:xfrm>
      </p:grpSpPr>
      <p:sp>
        <p:nvSpPr>
          <p:cNvPr id="164" name="Google Shape;164;p7"/>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65" name="Google Shape;165;p7"/>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dirty="0">
                <a:latin typeface="Arial" panose="020B0604020202020204" pitchFamily="34" charset="0"/>
                <a:ea typeface="Times New Roman"/>
                <a:cs typeface="Arial" panose="020B0604020202020204" pitchFamily="34" charset="0"/>
                <a:sym typeface="Times New Roman"/>
              </a:rPr>
              <a:t>Competency-Based</a:t>
            </a:r>
            <a:r>
              <a:rPr lang="en-GB" sz="4000" b="1" dirty="0">
                <a:latin typeface="+mn-lt"/>
                <a:ea typeface="Times New Roman"/>
                <a:cs typeface="Times New Roman"/>
                <a:sym typeface="Times New Roman"/>
              </a:rPr>
              <a:t> Interview</a:t>
            </a:r>
            <a:endParaRPr sz="4000" dirty="0">
              <a:latin typeface="+mn-lt"/>
            </a:endParaRPr>
          </a:p>
        </p:txBody>
      </p:sp>
      <p:pic>
        <p:nvPicPr>
          <p:cNvPr id="166" name="Google Shape;166;p7" descr="25 Competency-Based Interview Questions &amp; Answers"/>
          <p:cNvPicPr preferRelativeResize="0"/>
          <p:nvPr/>
        </p:nvPicPr>
        <p:blipFill rotWithShape="1">
          <a:blip r:embed="rId3">
            <a:alphaModFix/>
          </a:blip>
          <a:srcRect l="16215" r="16271" b="-1"/>
          <a:stretch/>
        </p:blipFill>
        <p:spPr>
          <a:xfrm>
            <a:off x="1" y="10"/>
            <a:ext cx="6936390" cy="6857990"/>
          </a:xfrm>
          <a:prstGeom prst="rect">
            <a:avLst/>
          </a:prstGeom>
          <a:noFill/>
          <a:ln>
            <a:noFill/>
          </a:ln>
        </p:spPr>
      </p:pic>
      <p:sp>
        <p:nvSpPr>
          <p:cNvPr id="167" name="Google Shape;167;p7"/>
          <p:cNvSpPr txBox="1">
            <a:spLocks noGrp="1"/>
          </p:cNvSpPr>
          <p:nvPr>
            <p:ph type="body" idx="1"/>
          </p:nvPr>
        </p:nvSpPr>
        <p:spPr>
          <a:xfrm>
            <a:off x="7531610" y="2434201"/>
            <a:ext cx="3822189" cy="3742762"/>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Competency-based interviews assess real experiences to predict performance accuracy (Kessler, 2025).</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Royal Mail examines behavioural competencies such as resilience, adaptability, and communication.</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Experienced interviewers interpret nuanced responses to evaluate transformation-readiness effectively.</a:t>
            </a:r>
            <a:endParaRPr sz="2000" dirty="0">
              <a:latin typeface="Arial" panose="020B0604020202020204" pitchFamily="34" charset="0"/>
              <a:cs typeface="Arial" panose="020B0604020202020204" pitchFamily="34" charset="0"/>
            </a:endParaRPr>
          </a:p>
        </p:txBody>
      </p:sp>
      <p:sp>
        <p:nvSpPr>
          <p:cNvPr id="168" name="Google Shape;168;p7"/>
          <p:cNvSpPr txBox="1"/>
          <p:nvPr/>
        </p:nvSpPr>
        <p:spPr>
          <a:xfrm>
            <a:off x="2217964" y="6517821"/>
            <a:ext cx="6096000" cy="67710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dirty="0">
                <a:solidFill>
                  <a:schemeClr val="dk1"/>
                </a:solidFill>
                <a:latin typeface="Times New Roman"/>
                <a:ea typeface="Times New Roman"/>
                <a:cs typeface="Times New Roman"/>
                <a:sym typeface="Times New Roman"/>
              </a:rPr>
              <a:t>(</a:t>
            </a:r>
            <a:r>
              <a:rPr lang="en-GB" sz="2000" dirty="0">
                <a:solidFill>
                  <a:schemeClr val="dk1"/>
                </a:solidFill>
                <a:latin typeface="Arial" panose="020B0604020202020204" pitchFamily="34" charset="0"/>
                <a:ea typeface="Times New Roman"/>
                <a:cs typeface="Arial" panose="020B0604020202020204" pitchFamily="34" charset="0"/>
                <a:sym typeface="Times New Roman"/>
              </a:rPr>
              <a:t>Kessler,2025)</a:t>
            </a:r>
            <a:endParaRPr sz="1800" dirty="0">
              <a:solidFill>
                <a:schemeClr val="dk1"/>
              </a:solidFill>
              <a:latin typeface="Arial" panose="020B0604020202020204" pitchFamily="34" charset="0"/>
              <a:cs typeface="Arial" panose="020B0604020202020204" pitchFamily="34" charset="0"/>
              <a:sym typeface="Arial"/>
            </a:endParaRPr>
          </a:p>
          <a:p>
            <a:pPr marL="0" marR="0" lvl="0" indent="0" algn="ctr" rtl="0">
              <a:spcBef>
                <a:spcPts val="0"/>
              </a:spcBef>
              <a:spcAft>
                <a:spcPts val="0"/>
              </a:spcAft>
              <a:buNone/>
            </a:pPr>
            <a:endParaRPr sz="1800" dirty="0">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3"/>
        <p:cNvGrpSpPr/>
        <p:nvPr/>
      </p:nvGrpSpPr>
      <p:grpSpPr>
        <a:xfrm>
          <a:off x="0" y="0"/>
          <a:ext cx="0" cy="0"/>
          <a:chOff x="0" y="0"/>
          <a:chExt cx="0" cy="0"/>
        </a:xfrm>
      </p:grpSpPr>
      <p:sp>
        <p:nvSpPr>
          <p:cNvPr id="174" name="Google Shape;174;p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5" name="Google Shape;175;p8"/>
          <p:cNvSpPr txBox="1">
            <a:spLocks noGrp="1"/>
          </p:cNvSpPr>
          <p:nvPr>
            <p:ph type="title"/>
          </p:nvPr>
        </p:nvSpPr>
        <p:spPr>
          <a:xfrm>
            <a:off x="630936" y="639520"/>
            <a:ext cx="3429000" cy="1719072"/>
          </a:xfrm>
          <a:prstGeom prst="rect">
            <a:avLst/>
          </a:prstGeom>
          <a:noFill/>
          <a:ln>
            <a:noFill/>
          </a:ln>
        </p:spPr>
        <p:txBody>
          <a:bodyPr spcFirstLastPara="1" wrap="square" lIns="91425" tIns="45700" rIns="91425" bIns="45700" anchor="b" anchorCtr="0">
            <a:normAutofit fontScale="90000"/>
          </a:bodyPr>
          <a:lstStyle/>
          <a:p>
            <a:pPr marL="0" lvl="0" indent="0" algn="l" rtl="0">
              <a:lnSpc>
                <a:spcPct val="90000"/>
              </a:lnSpc>
              <a:spcBef>
                <a:spcPts val="0"/>
              </a:spcBef>
              <a:spcAft>
                <a:spcPts val="0"/>
              </a:spcAft>
              <a:buClr>
                <a:schemeClr val="dk1"/>
              </a:buClr>
              <a:buSzPts val="4600"/>
              <a:buFont typeface="Times New Roman"/>
              <a:buNone/>
            </a:pPr>
            <a:r>
              <a:rPr lang="en-GB" sz="4600" b="1" dirty="0">
                <a:latin typeface="Arial" panose="020B0604020202020204" pitchFamily="34" charset="0"/>
                <a:ea typeface="Times New Roman"/>
                <a:cs typeface="Arial" panose="020B0604020202020204" pitchFamily="34" charset="0"/>
                <a:sym typeface="Times New Roman"/>
              </a:rPr>
              <a:t>Questioning Techniques</a:t>
            </a:r>
            <a:endParaRPr sz="4600" dirty="0">
              <a:latin typeface="Arial" panose="020B0604020202020204" pitchFamily="34" charset="0"/>
              <a:cs typeface="Arial" panose="020B0604020202020204" pitchFamily="34" charset="0"/>
            </a:endParaRPr>
          </a:p>
        </p:txBody>
      </p:sp>
      <p:sp>
        <p:nvSpPr>
          <p:cNvPr id="176" name="Google Shape;176;p8"/>
          <p:cNvSpPr/>
          <p:nvPr/>
        </p:nvSpPr>
        <p:spPr>
          <a:xfrm>
            <a:off x="643278" y="2573756"/>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77" name="Google Shape;177;p8"/>
          <p:cNvSpPr txBox="1">
            <a:spLocks noGrp="1"/>
          </p:cNvSpPr>
          <p:nvPr>
            <p:ph type="body" idx="1"/>
          </p:nvPr>
        </p:nvSpPr>
        <p:spPr>
          <a:xfrm>
            <a:off x="630936" y="2807208"/>
            <a:ext cx="3429000" cy="341071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700"/>
              <a:buChar char="•"/>
            </a:pPr>
            <a:r>
              <a:rPr lang="en-GB" sz="1700" dirty="0">
                <a:latin typeface="Arial" panose="020B0604020202020204" pitchFamily="34" charset="0"/>
                <a:ea typeface="Times New Roman"/>
                <a:cs typeface="Arial" panose="020B0604020202020204" pitchFamily="34" charset="0"/>
                <a:sym typeface="Times New Roman"/>
              </a:rPr>
              <a:t>Probing, leading, and Socratic questions explore candidate reasoning and leadership depth (Hewage, 2023).</a:t>
            </a:r>
            <a:endParaRPr sz="17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1700"/>
              <a:buChar char="•"/>
            </a:pPr>
            <a:r>
              <a:rPr lang="en-GB" sz="1700" dirty="0">
                <a:latin typeface="Arial" panose="020B0604020202020204" pitchFamily="34" charset="0"/>
                <a:ea typeface="Times New Roman"/>
                <a:cs typeface="Arial" panose="020B0604020202020204" pitchFamily="34" charset="0"/>
                <a:sym typeface="Times New Roman"/>
              </a:rPr>
              <a:t>These techniques help identify decision-making styles and emotional intelligence.</a:t>
            </a:r>
            <a:endParaRPr sz="17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1700"/>
              <a:buChar char="•"/>
            </a:pPr>
            <a:r>
              <a:rPr lang="en-GB" sz="1700" dirty="0">
                <a:latin typeface="Arial" panose="020B0604020202020204" pitchFamily="34" charset="0"/>
                <a:ea typeface="Times New Roman"/>
                <a:cs typeface="Arial" panose="020B0604020202020204" pitchFamily="34" charset="0"/>
                <a:sym typeface="Times New Roman"/>
              </a:rPr>
              <a:t>The company integrates AI-assisted questioning analytics for improved fairness and objectivity (</a:t>
            </a:r>
            <a:r>
              <a:rPr lang="en-GB" sz="1700" dirty="0" err="1">
                <a:latin typeface="Arial" panose="020B0604020202020204" pitchFamily="34" charset="0"/>
                <a:ea typeface="Times New Roman"/>
                <a:cs typeface="Arial" panose="020B0604020202020204" pitchFamily="34" charset="0"/>
                <a:sym typeface="Times New Roman"/>
              </a:rPr>
              <a:t>Alkhawaldeh</a:t>
            </a:r>
            <a:r>
              <a:rPr lang="en-GB" sz="1700" dirty="0">
                <a:latin typeface="Arial" panose="020B0604020202020204" pitchFamily="34" charset="0"/>
                <a:ea typeface="Times New Roman"/>
                <a:cs typeface="Arial" panose="020B0604020202020204" pitchFamily="34" charset="0"/>
                <a:sym typeface="Times New Roman"/>
              </a:rPr>
              <a:t> et al., 2024).</a:t>
            </a:r>
            <a:endParaRPr sz="1700" dirty="0">
              <a:latin typeface="Arial" panose="020B0604020202020204" pitchFamily="34" charset="0"/>
              <a:cs typeface="Arial" panose="020B0604020202020204" pitchFamily="34" charset="0"/>
            </a:endParaRPr>
          </a:p>
          <a:p>
            <a:pPr marL="228600" lvl="0" indent="-120650" algn="l" rtl="0">
              <a:lnSpc>
                <a:spcPct val="90000"/>
              </a:lnSpc>
              <a:spcBef>
                <a:spcPts val="1000"/>
              </a:spcBef>
              <a:spcAft>
                <a:spcPts val="0"/>
              </a:spcAft>
              <a:buClr>
                <a:schemeClr val="dk1"/>
              </a:buClr>
              <a:buSzPts val="1700"/>
              <a:buNone/>
            </a:pPr>
            <a:endParaRPr sz="1700" dirty="0"/>
          </a:p>
        </p:txBody>
      </p:sp>
      <p:pic>
        <p:nvPicPr>
          <p:cNvPr id="178" name="Google Shape;178;p8" descr="The 9 Important Types of Questioning Techniques | Marketing91"/>
          <p:cNvPicPr preferRelativeResize="0"/>
          <p:nvPr/>
        </p:nvPicPr>
        <p:blipFill rotWithShape="1">
          <a:blip r:embed="rId3">
            <a:alphaModFix/>
          </a:blip>
          <a:srcRect/>
          <a:stretch/>
        </p:blipFill>
        <p:spPr>
          <a:xfrm>
            <a:off x="4654296" y="1487329"/>
            <a:ext cx="6903720" cy="3883342"/>
          </a:xfrm>
          <a:prstGeom prst="rect">
            <a:avLst/>
          </a:prstGeom>
          <a:noFill/>
          <a:ln>
            <a:noFill/>
          </a:ln>
        </p:spPr>
      </p:pic>
      <p:sp>
        <p:nvSpPr>
          <p:cNvPr id="179" name="Google Shape;179;p8"/>
          <p:cNvSpPr txBox="1"/>
          <p:nvPr/>
        </p:nvSpPr>
        <p:spPr>
          <a:xfrm>
            <a:off x="6726936" y="5245424"/>
            <a:ext cx="6096000" cy="50503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dirty="0">
              <a:solidFill>
                <a:schemeClr val="dk1"/>
              </a:solidFill>
              <a:latin typeface="Arial"/>
              <a:ea typeface="Arial"/>
              <a:cs typeface="Arial"/>
              <a:sym typeface="Arial"/>
            </a:endParaRPr>
          </a:p>
          <a:p>
            <a:pPr marL="0" marR="0" lvl="0" indent="0" algn="l" rtl="0">
              <a:lnSpc>
                <a:spcPct val="48529"/>
              </a:lnSpc>
              <a:spcBef>
                <a:spcPts val="0"/>
              </a:spcBef>
              <a:spcAft>
                <a:spcPts val="0"/>
              </a:spcAft>
              <a:buNone/>
            </a:pPr>
            <a:r>
              <a:rPr lang="en-US" sz="1800" dirty="0">
                <a:solidFill>
                  <a:schemeClr val="dk1"/>
                </a:solidFill>
                <a:latin typeface="Arial"/>
                <a:ea typeface="Arial"/>
                <a:cs typeface="Arial"/>
                <a:sym typeface="Arial"/>
              </a:rPr>
              <a:t>(</a:t>
            </a:r>
            <a:r>
              <a:rPr lang="en-US" sz="1800" dirty="0" err="1">
                <a:solidFill>
                  <a:schemeClr val="dk1"/>
                </a:solidFill>
                <a:latin typeface="Arial"/>
                <a:ea typeface="Arial"/>
                <a:cs typeface="Arial"/>
                <a:sym typeface="Arial"/>
              </a:rPr>
              <a:t>Alkhawaldeh</a:t>
            </a:r>
            <a:r>
              <a:rPr lang="en-US" sz="1800" dirty="0">
                <a:solidFill>
                  <a:schemeClr val="dk1"/>
                </a:solidFill>
                <a:latin typeface="Arial"/>
                <a:ea typeface="Arial"/>
                <a:cs typeface="Arial"/>
                <a:sym typeface="Arial"/>
              </a:rPr>
              <a:t>, 2024)</a:t>
            </a:r>
            <a:endParaRPr sz="1800" dirty="0">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9"/>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6" name="Google Shape;186;p9"/>
          <p:cNvSpPr/>
          <p:nvPr/>
        </p:nvSpPr>
        <p:spPr>
          <a:xfrm>
            <a:off x="187388" y="181576"/>
            <a:ext cx="11823637" cy="6501088"/>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87" name="Google Shape;187;p9" descr="Face-to-Face Interviews - Advantages and Disadvantages"/>
          <p:cNvPicPr preferRelativeResize="0"/>
          <p:nvPr/>
        </p:nvPicPr>
        <p:blipFill rotWithShape="1">
          <a:blip r:embed="rId3">
            <a:alphaModFix amt="60000"/>
          </a:blip>
          <a:srcRect b="17643"/>
          <a:stretch/>
        </p:blipFill>
        <p:spPr>
          <a:xfrm>
            <a:off x="180975" y="182880"/>
            <a:ext cx="11823637" cy="6499784"/>
          </a:xfrm>
          <a:prstGeom prst="rect">
            <a:avLst/>
          </a:prstGeom>
          <a:noFill/>
          <a:ln>
            <a:noFill/>
          </a:ln>
        </p:spPr>
      </p:pic>
      <p:sp>
        <p:nvSpPr>
          <p:cNvPr id="188" name="Google Shape;188;p9"/>
          <p:cNvSpPr txBox="1">
            <a:spLocks noGrp="1"/>
          </p:cNvSpPr>
          <p:nvPr>
            <p:ph type="title"/>
          </p:nvPr>
        </p:nvSpPr>
        <p:spPr>
          <a:xfrm>
            <a:off x="838200" y="525195"/>
            <a:ext cx="10165218" cy="2806506"/>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rgbClr val="FFFFFF"/>
              </a:buClr>
              <a:buSzPts val="4000"/>
              <a:buFont typeface="Times New Roman"/>
              <a:buNone/>
            </a:pPr>
            <a:r>
              <a:rPr lang="en-GB" sz="4000" b="1" dirty="0">
                <a:solidFill>
                  <a:srgbClr val="FFFFFF"/>
                </a:solidFill>
                <a:latin typeface="Arial" panose="020B0604020202020204" pitchFamily="34" charset="0"/>
                <a:ea typeface="Times New Roman"/>
                <a:cs typeface="Arial" panose="020B0604020202020204" pitchFamily="34" charset="0"/>
                <a:sym typeface="Times New Roman"/>
              </a:rPr>
              <a:t>Face-to-Face Interview</a:t>
            </a:r>
            <a:endParaRPr sz="4000" dirty="0">
              <a:solidFill>
                <a:srgbClr val="FFFFFF"/>
              </a:solidFill>
              <a:latin typeface="Arial" panose="020B0604020202020204" pitchFamily="34" charset="0"/>
              <a:cs typeface="Arial" panose="020B0604020202020204" pitchFamily="34" charset="0"/>
            </a:endParaRPr>
          </a:p>
        </p:txBody>
      </p:sp>
      <p:sp>
        <p:nvSpPr>
          <p:cNvPr id="189" name="Google Shape;189;p9"/>
          <p:cNvSpPr txBox="1">
            <a:spLocks noGrp="1"/>
          </p:cNvSpPr>
          <p:nvPr>
            <p:ph type="body" idx="1"/>
          </p:nvPr>
        </p:nvSpPr>
        <p:spPr>
          <a:xfrm>
            <a:off x="838200" y="3526300"/>
            <a:ext cx="10165218" cy="258845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2000"/>
              <a:buChar char="•"/>
            </a:pPr>
            <a:r>
              <a:rPr lang="en-GB" sz="2000" dirty="0">
                <a:solidFill>
                  <a:srgbClr val="FFFFFF"/>
                </a:solidFill>
                <a:latin typeface="Arial" panose="020B0604020202020204" pitchFamily="34" charset="0"/>
                <a:ea typeface="Times New Roman"/>
                <a:cs typeface="Arial" panose="020B0604020202020204" pitchFamily="34" charset="0"/>
                <a:sym typeface="Times New Roman"/>
              </a:rPr>
              <a:t>Face-to-face interviews allow observation of body language and communication cues (</a:t>
            </a:r>
            <a:r>
              <a:rPr lang="en-GB" sz="2000" dirty="0" err="1">
                <a:solidFill>
                  <a:srgbClr val="FFFFFF"/>
                </a:solidFill>
                <a:latin typeface="Arial" panose="020B0604020202020204" pitchFamily="34" charset="0"/>
                <a:ea typeface="Times New Roman"/>
                <a:cs typeface="Arial" panose="020B0604020202020204" pitchFamily="34" charset="0"/>
                <a:sym typeface="Times New Roman"/>
              </a:rPr>
              <a:t>Saarijärvi</a:t>
            </a:r>
            <a:r>
              <a:rPr lang="en-GB" sz="2000" dirty="0">
                <a:solidFill>
                  <a:srgbClr val="FFFFFF"/>
                </a:solidFill>
                <a:latin typeface="Arial" panose="020B0604020202020204" pitchFamily="34" charset="0"/>
                <a:ea typeface="Times New Roman"/>
                <a:cs typeface="Arial" panose="020B0604020202020204" pitchFamily="34" charset="0"/>
                <a:sym typeface="Times New Roman"/>
              </a:rPr>
              <a:t> and Bratt, 2021).</a:t>
            </a:r>
            <a:endParaRPr sz="2000" dirty="0">
              <a:solidFill>
                <a:srgbClr val="FFFFFF"/>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rgbClr val="FFFFFF"/>
              </a:buClr>
              <a:buSzPts val="2000"/>
              <a:buChar char="•"/>
            </a:pPr>
            <a:r>
              <a:rPr lang="en-GB" sz="2000" dirty="0">
                <a:solidFill>
                  <a:srgbClr val="FFFFFF"/>
                </a:solidFill>
                <a:latin typeface="Arial" panose="020B0604020202020204" pitchFamily="34" charset="0"/>
                <a:ea typeface="Times New Roman"/>
                <a:cs typeface="Arial" panose="020B0604020202020204" pitchFamily="34" charset="0"/>
                <a:sym typeface="Times New Roman"/>
              </a:rPr>
              <a:t>The firm uses them in the final stages to evaluate leadership presence and fit.</a:t>
            </a:r>
            <a:endParaRPr sz="2000" dirty="0">
              <a:solidFill>
                <a:srgbClr val="FFFFFF"/>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rgbClr val="FFFFFF"/>
              </a:buClr>
              <a:buSzPts val="2000"/>
              <a:buChar char="•"/>
            </a:pPr>
            <a:r>
              <a:rPr lang="en-GB" sz="2000" dirty="0">
                <a:solidFill>
                  <a:srgbClr val="FFFFFF"/>
                </a:solidFill>
                <a:latin typeface="Arial" panose="020B0604020202020204" pitchFamily="34" charset="0"/>
                <a:ea typeface="Times New Roman"/>
                <a:cs typeface="Arial" panose="020B0604020202020204" pitchFamily="34" charset="0"/>
                <a:sym typeface="Times New Roman"/>
              </a:rPr>
              <a:t>This method strengthens rapport and supports detailed candidate evaluation.</a:t>
            </a:r>
            <a:endParaRPr sz="2000" dirty="0">
              <a:solidFill>
                <a:srgbClr val="FFFFFF"/>
              </a:solidFill>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4"/>
        <p:cNvGrpSpPr/>
        <p:nvPr/>
      </p:nvGrpSpPr>
      <p:grpSpPr>
        <a:xfrm>
          <a:off x="0" y="0"/>
          <a:ext cx="0" cy="0"/>
          <a:chOff x="0" y="0"/>
          <a:chExt cx="0" cy="0"/>
        </a:xfrm>
      </p:grpSpPr>
      <p:sp>
        <p:nvSpPr>
          <p:cNvPr id="195" name="Google Shape;195;p10"/>
          <p:cNvSpPr/>
          <p:nvPr/>
        </p:nvSpPr>
        <p:spPr>
          <a:xfrm>
            <a:off x="0" y="-10146"/>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6" name="Google Shape;196;p10"/>
          <p:cNvSpPr/>
          <p:nvPr/>
        </p:nvSpPr>
        <p:spPr>
          <a:xfrm rot="5400000" flipH="1">
            <a:off x="-1410084" y="1410082"/>
            <a:ext cx="6858000" cy="4037836"/>
          </a:xfrm>
          <a:prstGeom prst="rect">
            <a:avLst/>
          </a:prstGeom>
          <a:gradFill>
            <a:gsLst>
              <a:gs pos="0">
                <a:srgbClr val="000000"/>
              </a:gs>
              <a:gs pos="8000">
                <a:srgbClr val="000000"/>
              </a:gs>
              <a:gs pos="100000">
                <a:srgbClr val="0F4861"/>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7" name="Google Shape;197;p10"/>
          <p:cNvSpPr/>
          <p:nvPr/>
        </p:nvSpPr>
        <p:spPr>
          <a:xfrm rot="5400000" flipH="1">
            <a:off x="-1410085" y="1420219"/>
            <a:ext cx="6857999" cy="4037839"/>
          </a:xfrm>
          <a:prstGeom prst="rect">
            <a:avLst/>
          </a:prstGeom>
          <a:gradFill>
            <a:gsLst>
              <a:gs pos="0">
                <a:srgbClr val="000000">
                  <a:alpha val="0"/>
                </a:srgbClr>
              </a:gs>
              <a:gs pos="99000">
                <a:srgbClr val="156082">
                  <a:alpha val="45882"/>
                </a:srgbClr>
              </a:gs>
              <a:gs pos="100000">
                <a:srgbClr val="156082">
                  <a:alpha val="45882"/>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8" name="Google Shape;198;p10"/>
          <p:cNvSpPr/>
          <p:nvPr/>
        </p:nvSpPr>
        <p:spPr>
          <a:xfrm rot="5400000" flipH="1">
            <a:off x="767923" y="3588085"/>
            <a:ext cx="2501979" cy="4037841"/>
          </a:xfrm>
          <a:prstGeom prst="rect">
            <a:avLst/>
          </a:prstGeom>
          <a:gradFill>
            <a:gsLst>
              <a:gs pos="0">
                <a:srgbClr val="156082">
                  <a:alpha val="28627"/>
                </a:srgbClr>
              </a:gs>
              <a:gs pos="2000">
                <a:srgbClr val="156082">
                  <a:alpha val="28627"/>
                </a:srgbClr>
              </a:gs>
              <a:gs pos="100000">
                <a:srgbClr val="000000">
                  <a:alpha val="29803"/>
                </a:srgbClr>
              </a:gs>
            </a:gsLst>
            <a:lin ang="7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9" name="Google Shape;199;p10"/>
          <p:cNvSpPr/>
          <p:nvPr/>
        </p:nvSpPr>
        <p:spPr>
          <a:xfrm rot="-964587">
            <a:off x="-501737" y="969718"/>
            <a:ext cx="3900357" cy="4178958"/>
          </a:xfrm>
          <a:custGeom>
            <a:avLst/>
            <a:gdLst/>
            <a:ahLst/>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0">
                <a:srgbClr val="000000">
                  <a:alpha val="0"/>
                </a:srgbClr>
              </a:gs>
              <a:gs pos="29000">
                <a:srgbClr val="000000">
                  <a:alpha val="0"/>
                </a:srgbClr>
              </a:gs>
              <a:gs pos="100000">
                <a:srgbClr val="156082">
                  <a:alpha val="42745"/>
                </a:srgbClr>
              </a:gs>
            </a:gsLst>
            <a:lin ang="1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0" name="Google Shape;200;p10"/>
          <p:cNvSpPr/>
          <p:nvPr/>
        </p:nvSpPr>
        <p:spPr>
          <a:xfrm rot="5400000" flipH="1">
            <a:off x="-1410095" y="1410079"/>
            <a:ext cx="6858003" cy="4037835"/>
          </a:xfrm>
          <a:prstGeom prst="rect">
            <a:avLst/>
          </a:prstGeom>
          <a:gradFill>
            <a:gsLst>
              <a:gs pos="0">
                <a:srgbClr val="000000">
                  <a:alpha val="0"/>
                </a:srgbClr>
              </a:gs>
              <a:gs pos="99000">
                <a:srgbClr val="43AFE2">
                  <a:alpha val="10980"/>
                </a:srgbClr>
              </a:gs>
              <a:gs pos="100000">
                <a:srgbClr val="43AFE2">
                  <a:alpha val="10980"/>
                </a:srgbClr>
              </a:gs>
            </a:gsLst>
            <a:lin ang="7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1" name="Google Shape;201;p10"/>
          <p:cNvSpPr txBox="1">
            <a:spLocks noGrp="1"/>
          </p:cNvSpPr>
          <p:nvPr>
            <p:ph type="title"/>
          </p:nvPr>
        </p:nvSpPr>
        <p:spPr>
          <a:xfrm>
            <a:off x="586478" y="1683756"/>
            <a:ext cx="3115265" cy="2396359"/>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rgbClr val="FFFFFF"/>
              </a:buClr>
              <a:buSzPts val="4000"/>
              <a:buFont typeface="Times New Roman"/>
              <a:buNone/>
            </a:pPr>
            <a:r>
              <a:rPr lang="en-GB" sz="4000" b="1" dirty="0">
                <a:solidFill>
                  <a:srgbClr val="FFFFFF"/>
                </a:solidFill>
                <a:latin typeface="Arial" panose="020B0604020202020204" pitchFamily="34" charset="0"/>
                <a:ea typeface="Times New Roman"/>
                <a:cs typeface="Arial" panose="020B0604020202020204" pitchFamily="34" charset="0"/>
                <a:sym typeface="Times New Roman"/>
              </a:rPr>
              <a:t>Online Interview</a:t>
            </a:r>
            <a:endParaRPr sz="4000" dirty="0">
              <a:solidFill>
                <a:srgbClr val="FFFFFF"/>
              </a:solidFill>
              <a:latin typeface="Arial" panose="020B0604020202020204" pitchFamily="34" charset="0"/>
              <a:cs typeface="Arial" panose="020B0604020202020204" pitchFamily="34" charset="0"/>
            </a:endParaRPr>
          </a:p>
        </p:txBody>
      </p:sp>
      <p:grpSp>
        <p:nvGrpSpPr>
          <p:cNvPr id="202" name="Google Shape;202;p10"/>
          <p:cNvGrpSpPr/>
          <p:nvPr/>
        </p:nvGrpSpPr>
        <p:grpSpPr>
          <a:xfrm>
            <a:off x="4905052" y="2019030"/>
            <a:ext cx="6666832" cy="2916739"/>
            <a:chOff x="0" y="1268590"/>
            <a:chExt cx="6666832" cy="2916739"/>
          </a:xfrm>
        </p:grpSpPr>
        <p:sp>
          <p:nvSpPr>
            <p:cNvPr id="203" name="Google Shape;203;p10"/>
            <p:cNvSpPr/>
            <p:nvPr/>
          </p:nvSpPr>
          <p:spPr>
            <a:xfrm>
              <a:off x="0" y="1268590"/>
              <a:ext cx="2083385" cy="2916739"/>
            </a:xfrm>
            <a:prstGeom prst="rect">
              <a:avLst/>
            </a:prstGeom>
            <a:solidFill>
              <a:srgbClr val="F6D4CC">
                <a:alpha val="89803"/>
              </a:srgbClr>
            </a:solidFill>
            <a:ln w="12700" cap="flat" cmpd="sng">
              <a:solidFill>
                <a:srgbClr val="F6D4CC">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0"/>
            <p:cNvSpPr txBox="1"/>
            <p:nvPr/>
          </p:nvSpPr>
          <p:spPr>
            <a:xfrm>
              <a:off x="104168" y="2376950"/>
              <a:ext cx="2083385" cy="1750043"/>
            </a:xfrm>
            <a:prstGeom prst="rect">
              <a:avLst/>
            </a:prstGeom>
            <a:noFill/>
            <a:ln>
              <a:noFill/>
            </a:ln>
          </p:spPr>
          <p:txBody>
            <a:bodyPr spcFirstLastPara="1" wrap="square" lIns="162425" tIns="330200" rIns="162425" bIns="330200" anchor="t" anchorCtr="0">
              <a:noAutofit/>
            </a:bodyPr>
            <a:lstStyle/>
            <a:p>
              <a:pPr marL="0" marR="0" lvl="0" indent="0" algn="l" rtl="0">
                <a:lnSpc>
                  <a:spcPct val="90000"/>
                </a:lnSpc>
                <a:spcBef>
                  <a:spcPts val="0"/>
                </a:spcBef>
                <a:spcAft>
                  <a:spcPts val="0"/>
                </a:spcAft>
                <a:buClr>
                  <a:schemeClr val="dk1"/>
                </a:buClr>
                <a:buSzPts val="1200"/>
                <a:buFont typeface="Arial"/>
                <a:buNone/>
              </a:pPr>
              <a:r>
                <a:rPr lang="en-GB" sz="1200" dirty="0">
                  <a:solidFill>
                    <a:schemeClr val="dk1"/>
                  </a:solidFill>
                  <a:latin typeface="Arial"/>
                  <a:ea typeface="Arial"/>
                  <a:cs typeface="Arial"/>
                  <a:sym typeface="Arial"/>
                </a:rPr>
                <a:t>Online interviews increase accessibility, efficiency, and cost-effectiveness in recruitment (Hewage, 2023).</a:t>
              </a:r>
              <a:endParaRPr dirty="0"/>
            </a:p>
          </p:txBody>
        </p:sp>
        <p:sp>
          <p:nvSpPr>
            <p:cNvPr id="205" name="Google Shape;205;p10"/>
            <p:cNvSpPr/>
            <p:nvPr/>
          </p:nvSpPr>
          <p:spPr>
            <a:xfrm>
              <a:off x="604181" y="1560264"/>
              <a:ext cx="875021" cy="875021"/>
            </a:xfrm>
            <a:prstGeom prst="ellipse">
              <a:avLst/>
            </a:prstGeom>
            <a:gradFill>
              <a:gsLst>
                <a:gs pos="0">
                  <a:srgbClr val="EC8154"/>
                </a:gs>
                <a:gs pos="50000">
                  <a:srgbClr val="F16E27"/>
                </a:gs>
                <a:gs pos="100000">
                  <a:srgbClr val="DF5D18"/>
                </a:gs>
              </a:gsLst>
              <a:lin ang="5400000" scaled="0"/>
            </a:gradFill>
            <a:ln w="12700" cap="flat" cmpd="sng">
              <a:solidFill>
                <a:srgbClr val="E9713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0"/>
            <p:cNvSpPr txBox="1"/>
            <p:nvPr/>
          </p:nvSpPr>
          <p:spPr>
            <a:xfrm>
              <a:off x="732325" y="1688408"/>
              <a:ext cx="618733" cy="618733"/>
            </a:xfrm>
            <a:prstGeom prst="rect">
              <a:avLst/>
            </a:prstGeom>
            <a:noFill/>
            <a:ln>
              <a:noFill/>
            </a:ln>
          </p:spPr>
          <p:txBody>
            <a:bodyPr spcFirstLastPara="1" wrap="square" lIns="68200" tIns="12700" rIns="68200" bIns="12700" anchor="ctr" anchorCtr="0">
              <a:noAutofit/>
            </a:bodyPr>
            <a:lstStyle/>
            <a:p>
              <a:pPr marL="0" marR="0" lvl="0" indent="0" algn="ctr" rtl="0">
                <a:lnSpc>
                  <a:spcPct val="90000"/>
                </a:lnSpc>
                <a:spcBef>
                  <a:spcPts val="0"/>
                </a:spcBef>
                <a:spcAft>
                  <a:spcPts val="0"/>
                </a:spcAft>
                <a:buClr>
                  <a:schemeClr val="lt1"/>
                </a:buClr>
                <a:buSzPts val="4200"/>
                <a:buFont typeface="Arial"/>
                <a:buNone/>
              </a:pPr>
              <a:r>
                <a:rPr lang="en-GB" sz="4200">
                  <a:solidFill>
                    <a:schemeClr val="lt1"/>
                  </a:solidFill>
                  <a:latin typeface="Arial"/>
                  <a:ea typeface="Arial"/>
                  <a:cs typeface="Arial"/>
                  <a:sym typeface="Arial"/>
                </a:rPr>
                <a:t>1</a:t>
              </a:r>
              <a:endParaRPr/>
            </a:p>
          </p:txBody>
        </p:sp>
        <p:sp>
          <p:nvSpPr>
            <p:cNvPr id="207" name="Google Shape;207;p10"/>
            <p:cNvSpPr/>
            <p:nvPr/>
          </p:nvSpPr>
          <p:spPr>
            <a:xfrm>
              <a:off x="0" y="4185257"/>
              <a:ext cx="2083385" cy="72"/>
            </a:xfrm>
            <a:prstGeom prst="rect">
              <a:avLst/>
            </a:prstGeom>
            <a:gradFill>
              <a:gsLst>
                <a:gs pos="0">
                  <a:srgbClr val="497D4C"/>
                </a:gs>
                <a:gs pos="50000">
                  <a:srgbClr val="116F1D"/>
                </a:gs>
                <a:gs pos="100000">
                  <a:srgbClr val="0B6417"/>
                </a:gs>
              </a:gsLst>
              <a:lin ang="5400000" scaled="0"/>
            </a:gradFill>
            <a:ln w="12700" cap="flat" cmpd="sng">
              <a:solidFill>
                <a:srgbClr val="176B2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10"/>
            <p:cNvSpPr/>
            <p:nvPr/>
          </p:nvSpPr>
          <p:spPr>
            <a:xfrm>
              <a:off x="2291723" y="1268590"/>
              <a:ext cx="2083385" cy="2916739"/>
            </a:xfrm>
            <a:prstGeom prst="rect">
              <a:avLst/>
            </a:prstGeom>
            <a:solidFill>
              <a:srgbClr val="CBD3CB">
                <a:alpha val="89803"/>
              </a:srgbClr>
            </a:solidFill>
            <a:ln w="12700" cap="flat" cmpd="sng">
              <a:solidFill>
                <a:srgbClr val="CBD3CB">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0"/>
            <p:cNvSpPr txBox="1"/>
            <p:nvPr/>
          </p:nvSpPr>
          <p:spPr>
            <a:xfrm>
              <a:off x="2291723" y="2376951"/>
              <a:ext cx="2083385" cy="1750043"/>
            </a:xfrm>
            <a:prstGeom prst="rect">
              <a:avLst/>
            </a:prstGeom>
            <a:noFill/>
            <a:ln>
              <a:noFill/>
            </a:ln>
          </p:spPr>
          <p:txBody>
            <a:bodyPr spcFirstLastPara="1" wrap="square" lIns="162425" tIns="330200" rIns="162425" bIns="330200" anchor="t" anchorCtr="0">
              <a:noAutofit/>
            </a:bodyPr>
            <a:lstStyle/>
            <a:p>
              <a:pPr marL="0" marR="0" lvl="0" indent="0" algn="l" rtl="0">
                <a:lnSpc>
                  <a:spcPct val="90000"/>
                </a:lnSpc>
                <a:spcBef>
                  <a:spcPts val="0"/>
                </a:spcBef>
                <a:spcAft>
                  <a:spcPts val="0"/>
                </a:spcAft>
                <a:buClr>
                  <a:schemeClr val="dk1"/>
                </a:buClr>
                <a:buSzPts val="1200"/>
                <a:buFont typeface="Arial"/>
                <a:buNone/>
              </a:pPr>
              <a:r>
                <a:rPr lang="en-GB" sz="1200" dirty="0">
                  <a:solidFill>
                    <a:schemeClr val="dk1"/>
                  </a:solidFill>
                  <a:latin typeface="Arial"/>
                  <a:ea typeface="Arial"/>
                  <a:cs typeface="Arial"/>
                  <a:sym typeface="Arial"/>
                </a:rPr>
                <a:t>AI-assisted analysis evaluates tone, engagement, and emotional expression objectively.</a:t>
              </a:r>
              <a:endParaRPr dirty="0"/>
            </a:p>
          </p:txBody>
        </p:sp>
        <p:sp>
          <p:nvSpPr>
            <p:cNvPr id="210" name="Google Shape;210;p10"/>
            <p:cNvSpPr/>
            <p:nvPr/>
          </p:nvSpPr>
          <p:spPr>
            <a:xfrm>
              <a:off x="2895905" y="1560264"/>
              <a:ext cx="875021" cy="875021"/>
            </a:xfrm>
            <a:prstGeom prst="ellipse">
              <a:avLst/>
            </a:prstGeom>
            <a:gradFill>
              <a:gsLst>
                <a:gs pos="0">
                  <a:srgbClr val="47A9DE"/>
                </a:gs>
                <a:gs pos="50000">
                  <a:srgbClr val="00A2DF"/>
                </a:gs>
                <a:gs pos="100000">
                  <a:srgbClr val="0093CC"/>
                </a:gs>
              </a:gsLst>
              <a:lin ang="5400000" scaled="0"/>
            </a:gradFill>
            <a:ln w="12700" cap="flat" cmpd="sng">
              <a:solidFill>
                <a:srgbClr val="0C9ED5"/>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0"/>
            <p:cNvSpPr txBox="1"/>
            <p:nvPr/>
          </p:nvSpPr>
          <p:spPr>
            <a:xfrm>
              <a:off x="3024049" y="1688408"/>
              <a:ext cx="618733" cy="618733"/>
            </a:xfrm>
            <a:prstGeom prst="rect">
              <a:avLst/>
            </a:prstGeom>
            <a:noFill/>
            <a:ln>
              <a:noFill/>
            </a:ln>
          </p:spPr>
          <p:txBody>
            <a:bodyPr spcFirstLastPara="1" wrap="square" lIns="68200" tIns="12700" rIns="68200" bIns="12700" anchor="ctr" anchorCtr="0">
              <a:noAutofit/>
            </a:bodyPr>
            <a:lstStyle/>
            <a:p>
              <a:pPr marL="0" marR="0" lvl="0" indent="0" algn="ctr" rtl="0">
                <a:lnSpc>
                  <a:spcPct val="90000"/>
                </a:lnSpc>
                <a:spcBef>
                  <a:spcPts val="0"/>
                </a:spcBef>
                <a:spcAft>
                  <a:spcPts val="0"/>
                </a:spcAft>
                <a:buClr>
                  <a:schemeClr val="lt1"/>
                </a:buClr>
                <a:buSzPts val="4200"/>
                <a:buFont typeface="Arial"/>
                <a:buNone/>
              </a:pPr>
              <a:r>
                <a:rPr lang="en-GB" sz="4200">
                  <a:solidFill>
                    <a:schemeClr val="lt1"/>
                  </a:solidFill>
                  <a:latin typeface="Arial"/>
                  <a:ea typeface="Arial"/>
                  <a:cs typeface="Arial"/>
                  <a:sym typeface="Arial"/>
                </a:rPr>
                <a:t>2</a:t>
              </a:r>
              <a:endParaRPr/>
            </a:p>
          </p:txBody>
        </p:sp>
        <p:sp>
          <p:nvSpPr>
            <p:cNvPr id="212" name="Google Shape;212;p10"/>
            <p:cNvSpPr/>
            <p:nvPr/>
          </p:nvSpPr>
          <p:spPr>
            <a:xfrm>
              <a:off x="2291723" y="4185257"/>
              <a:ext cx="2083385" cy="72"/>
            </a:xfrm>
            <a:prstGeom prst="rect">
              <a:avLst/>
            </a:prstGeom>
            <a:gradFill>
              <a:gsLst>
                <a:gs pos="0">
                  <a:srgbClr val="AB4E9D"/>
                </a:gs>
                <a:gs pos="50000">
                  <a:srgbClr val="A62094"/>
                </a:gs>
                <a:gs pos="100000">
                  <a:srgbClr val="961886"/>
                </a:gs>
              </a:gsLst>
              <a:lin ang="5400000" scaled="0"/>
            </a:gradFill>
            <a:ln w="12700" cap="flat" cmpd="sng">
              <a:solidFill>
                <a:srgbClr val="A0289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0"/>
            <p:cNvSpPr/>
            <p:nvPr/>
          </p:nvSpPr>
          <p:spPr>
            <a:xfrm>
              <a:off x="4583447" y="1268590"/>
              <a:ext cx="2083385" cy="2916739"/>
            </a:xfrm>
            <a:prstGeom prst="rect">
              <a:avLst/>
            </a:prstGeom>
            <a:solidFill>
              <a:srgbClr val="CADEEF">
                <a:alpha val="89803"/>
              </a:srgbClr>
            </a:solidFill>
            <a:ln w="12700" cap="flat" cmpd="sng">
              <a:solidFill>
                <a:srgbClr val="CADEEF">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0"/>
            <p:cNvSpPr txBox="1"/>
            <p:nvPr/>
          </p:nvSpPr>
          <p:spPr>
            <a:xfrm>
              <a:off x="4583447" y="2376951"/>
              <a:ext cx="2083385" cy="1750043"/>
            </a:xfrm>
            <a:prstGeom prst="rect">
              <a:avLst/>
            </a:prstGeom>
            <a:noFill/>
            <a:ln>
              <a:noFill/>
            </a:ln>
          </p:spPr>
          <p:txBody>
            <a:bodyPr spcFirstLastPara="1" wrap="square" lIns="162425" tIns="330200" rIns="162425" bIns="330200" anchor="t" anchorCtr="0">
              <a:noAutofit/>
            </a:bodyPr>
            <a:lstStyle/>
            <a:p>
              <a:pPr marL="0" marR="0" lvl="0" indent="0" algn="l" rtl="0">
                <a:lnSpc>
                  <a:spcPct val="90000"/>
                </a:lnSpc>
                <a:spcBef>
                  <a:spcPts val="0"/>
                </a:spcBef>
                <a:spcAft>
                  <a:spcPts val="0"/>
                </a:spcAft>
                <a:buClr>
                  <a:schemeClr val="dk1"/>
                </a:buClr>
                <a:buSzPts val="1200"/>
                <a:buFont typeface="Play"/>
                <a:buNone/>
              </a:pPr>
              <a:r>
                <a:rPr lang="en-GB" sz="1200" dirty="0">
                  <a:solidFill>
                    <a:schemeClr val="dk1"/>
                  </a:solidFill>
                  <a:latin typeface="Arial" panose="020B0604020202020204" pitchFamily="34" charset="0"/>
                  <a:ea typeface="Play"/>
                  <a:cs typeface="Arial" panose="020B0604020202020204" pitchFamily="34" charset="0"/>
                  <a:sym typeface="Play"/>
                </a:rPr>
                <a:t>Royal Mail balances</a:t>
              </a:r>
              <a:r>
                <a:rPr lang="en-GB" sz="1200" dirty="0">
                  <a:solidFill>
                    <a:schemeClr val="dk1"/>
                  </a:solidFill>
                  <a:latin typeface="Arial" panose="020B0604020202020204" pitchFamily="34" charset="0"/>
                  <a:cs typeface="Arial" panose="020B0604020202020204" pitchFamily="34" charset="0"/>
                  <a:sym typeface="Arial"/>
                </a:rPr>
                <a:t> digital assessment with human intuition for reliable decision-making</a:t>
              </a:r>
              <a:r>
                <a:rPr lang="en-GB" sz="1200" dirty="0">
                  <a:solidFill>
                    <a:schemeClr val="dk1"/>
                  </a:solidFill>
                  <a:latin typeface="Arial"/>
                  <a:ea typeface="Arial"/>
                  <a:cs typeface="Arial"/>
                  <a:sym typeface="Arial"/>
                </a:rPr>
                <a:t>.</a:t>
              </a:r>
              <a:endParaRPr sz="1200" dirty="0">
                <a:solidFill>
                  <a:schemeClr val="dk1"/>
                </a:solidFill>
                <a:latin typeface="Play"/>
                <a:ea typeface="Play"/>
                <a:cs typeface="Play"/>
                <a:sym typeface="Play"/>
              </a:endParaRPr>
            </a:p>
          </p:txBody>
        </p:sp>
        <p:sp>
          <p:nvSpPr>
            <p:cNvPr id="215" name="Google Shape;215;p10"/>
            <p:cNvSpPr/>
            <p:nvPr/>
          </p:nvSpPr>
          <p:spPr>
            <a:xfrm>
              <a:off x="5187629" y="1560264"/>
              <a:ext cx="875021" cy="875021"/>
            </a:xfrm>
            <a:prstGeom prst="ellipse">
              <a:avLst/>
            </a:prstGeom>
            <a:gradFill>
              <a:gsLst>
                <a:gs pos="0">
                  <a:srgbClr val="65B150"/>
                </a:gs>
                <a:gs pos="50000">
                  <a:srgbClr val="4AAC24"/>
                </a:gs>
                <a:gs pos="100000">
                  <a:srgbClr val="3F9D1A"/>
                </a:gs>
              </a:gsLst>
              <a:lin ang="5400000" scaled="0"/>
            </a:gradFill>
            <a:ln w="12700" cap="flat" cmpd="sng">
              <a:solidFill>
                <a:srgbClr val="4EA62C"/>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0"/>
            <p:cNvSpPr txBox="1"/>
            <p:nvPr/>
          </p:nvSpPr>
          <p:spPr>
            <a:xfrm>
              <a:off x="5315773" y="1688408"/>
              <a:ext cx="618733" cy="618733"/>
            </a:xfrm>
            <a:prstGeom prst="rect">
              <a:avLst/>
            </a:prstGeom>
            <a:noFill/>
            <a:ln>
              <a:noFill/>
            </a:ln>
          </p:spPr>
          <p:txBody>
            <a:bodyPr spcFirstLastPara="1" wrap="square" lIns="68200" tIns="12700" rIns="68200" bIns="12700" anchor="ctr" anchorCtr="0">
              <a:noAutofit/>
            </a:bodyPr>
            <a:lstStyle/>
            <a:p>
              <a:pPr marL="0" marR="0" lvl="0" indent="0" algn="ctr" rtl="0">
                <a:lnSpc>
                  <a:spcPct val="90000"/>
                </a:lnSpc>
                <a:spcBef>
                  <a:spcPts val="0"/>
                </a:spcBef>
                <a:spcAft>
                  <a:spcPts val="0"/>
                </a:spcAft>
                <a:buClr>
                  <a:schemeClr val="lt1"/>
                </a:buClr>
                <a:buSzPts val="4200"/>
                <a:buFont typeface="Arial"/>
                <a:buNone/>
              </a:pPr>
              <a:r>
                <a:rPr lang="en-GB" sz="4200">
                  <a:solidFill>
                    <a:schemeClr val="lt1"/>
                  </a:solidFill>
                  <a:latin typeface="Arial"/>
                  <a:ea typeface="Arial"/>
                  <a:cs typeface="Arial"/>
                  <a:sym typeface="Arial"/>
                </a:rPr>
                <a:t>3</a:t>
              </a:r>
              <a:endParaRPr/>
            </a:p>
          </p:txBody>
        </p:sp>
        <p:sp>
          <p:nvSpPr>
            <p:cNvPr id="217" name="Google Shape;217;p10"/>
            <p:cNvSpPr/>
            <p:nvPr/>
          </p:nvSpPr>
          <p:spPr>
            <a:xfrm>
              <a:off x="4583447" y="4185257"/>
              <a:ext cx="2083385" cy="72"/>
            </a:xfrm>
            <a:prstGeom prst="rect">
              <a:avLst/>
            </a:prstGeom>
            <a:gradFill>
              <a:gsLst>
                <a:gs pos="0">
                  <a:srgbClr val="EC8154"/>
                </a:gs>
                <a:gs pos="50000">
                  <a:srgbClr val="F16E27"/>
                </a:gs>
                <a:gs pos="100000">
                  <a:srgbClr val="DF5D18"/>
                </a:gs>
              </a:gsLst>
              <a:lin ang="5400000" scaled="0"/>
            </a:gradFill>
            <a:ln w="12700" cap="flat" cmpd="sng">
              <a:solidFill>
                <a:srgbClr val="E9713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2"/>
        <p:cNvGrpSpPr/>
        <p:nvPr/>
      </p:nvGrpSpPr>
      <p:grpSpPr>
        <a:xfrm>
          <a:off x="0" y="0"/>
          <a:ext cx="0" cy="0"/>
          <a:chOff x="0" y="0"/>
          <a:chExt cx="0" cy="0"/>
        </a:xfrm>
      </p:grpSpPr>
      <p:pic>
        <p:nvPicPr>
          <p:cNvPr id="223" name="Google Shape;223;p11"/>
          <p:cNvPicPr preferRelativeResize="0"/>
          <p:nvPr/>
        </p:nvPicPr>
        <p:blipFill rotWithShape="1">
          <a:blip r:embed="rId3">
            <a:alphaModFix/>
          </a:blip>
          <a:srcRect t="22996" r="9084" b="-6"/>
          <a:stretch/>
        </p:blipFill>
        <p:spPr>
          <a:xfrm>
            <a:off x="20" y="10"/>
            <a:ext cx="12191980" cy="6857990"/>
          </a:xfrm>
          <a:prstGeom prst="rect">
            <a:avLst/>
          </a:prstGeom>
          <a:noFill/>
          <a:ln>
            <a:noFill/>
          </a:ln>
        </p:spPr>
      </p:pic>
      <p:sp>
        <p:nvSpPr>
          <p:cNvPr id="224" name="Google Shape;224;p11"/>
          <p:cNvSpPr/>
          <p:nvPr/>
        </p:nvSpPr>
        <p:spPr>
          <a:xfrm>
            <a:off x="-20" y="-1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25" name="Google Shape;225;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Times New Roman"/>
              <a:buNone/>
            </a:pPr>
            <a:r>
              <a:rPr lang="en-GB" b="1" dirty="0">
                <a:latin typeface="Arial" panose="020B0604020202020204" pitchFamily="34" charset="0"/>
                <a:ea typeface="Times New Roman"/>
                <a:cs typeface="Arial" panose="020B0604020202020204" pitchFamily="34" charset="0"/>
                <a:sym typeface="Times New Roman"/>
              </a:rPr>
              <a:t>Comparison: Face-to-Face vs Online Interview</a:t>
            </a:r>
            <a:endParaRPr dirty="0">
              <a:latin typeface="Arial" panose="020B0604020202020204" pitchFamily="34" charset="0"/>
              <a:cs typeface="Arial" panose="020B0604020202020204" pitchFamily="34" charset="0"/>
            </a:endParaRPr>
          </a:p>
        </p:txBody>
      </p:sp>
      <p:grpSp>
        <p:nvGrpSpPr>
          <p:cNvPr id="226" name="Google Shape;226;p11"/>
          <p:cNvGrpSpPr/>
          <p:nvPr/>
        </p:nvGrpSpPr>
        <p:grpSpPr>
          <a:xfrm>
            <a:off x="3598829" y="1826568"/>
            <a:ext cx="4994341" cy="4109768"/>
            <a:chOff x="2760629" y="943"/>
            <a:chExt cx="4994341" cy="4109768"/>
          </a:xfrm>
        </p:grpSpPr>
        <p:sp>
          <p:nvSpPr>
            <p:cNvPr id="227" name="Google Shape;227;p11"/>
            <p:cNvSpPr/>
            <p:nvPr/>
          </p:nvSpPr>
          <p:spPr>
            <a:xfrm>
              <a:off x="4259126" y="943"/>
              <a:ext cx="1997347" cy="1298276"/>
            </a:xfrm>
            <a:prstGeom prst="roundRect">
              <a:avLst>
                <a:gd name="adj" fmla="val 16667"/>
              </a:avLst>
            </a:prstGeom>
            <a:gradFill>
              <a:gsLst>
                <a:gs pos="0">
                  <a:srgbClr val="EC8154"/>
                </a:gs>
                <a:gs pos="50000">
                  <a:srgbClr val="F16E27"/>
                </a:gs>
                <a:gs pos="100000">
                  <a:srgbClr val="DF5D18"/>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1"/>
            <p:cNvSpPr txBox="1"/>
            <p:nvPr/>
          </p:nvSpPr>
          <p:spPr>
            <a:xfrm>
              <a:off x="4322503" y="64320"/>
              <a:ext cx="1870593" cy="117152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dirty="0">
                  <a:solidFill>
                    <a:schemeClr val="lt1"/>
                  </a:solidFill>
                  <a:latin typeface="Arial"/>
                  <a:ea typeface="Arial"/>
                  <a:cs typeface="Arial"/>
                  <a:sym typeface="Arial"/>
                </a:rPr>
                <a:t>Face-to-face interviews build rapport and capture non-verbal communication effectively (Lobe et al., 2022).</a:t>
              </a:r>
              <a:endParaRPr dirty="0"/>
            </a:p>
          </p:txBody>
        </p:sp>
        <p:sp>
          <p:nvSpPr>
            <p:cNvPr id="229" name="Google Shape;229;p11"/>
            <p:cNvSpPr/>
            <p:nvPr/>
          </p:nvSpPr>
          <p:spPr>
            <a:xfrm>
              <a:off x="3527484" y="650081"/>
              <a:ext cx="3460630" cy="3460630"/>
            </a:xfrm>
            <a:custGeom>
              <a:avLst/>
              <a:gdLst/>
              <a:ahLst/>
              <a:cxnLst/>
              <a:rect l="l" t="t" r="r" b="b"/>
              <a:pathLst>
                <a:path w="120000" h="120000" extrusionOk="0">
                  <a:moveTo>
                    <a:pt x="103911" y="19112"/>
                  </a:moveTo>
                  <a:lnTo>
                    <a:pt x="103911" y="19112"/>
                  </a:lnTo>
                  <a:cubicBezTo>
                    <a:pt x="113117" y="28999"/>
                    <a:pt x="118718" y="41703"/>
                    <a:pt x="119805" y="55169"/>
                  </a:cubicBezTo>
                </a:path>
              </a:pathLst>
            </a:custGeom>
            <a:noFill/>
            <a:ln w="12700" cap="flat" cmpd="sng">
              <a:solidFill>
                <a:srgbClr val="E9713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a:off x="5757623" y="2596416"/>
              <a:ext cx="1997347" cy="1298276"/>
            </a:xfrm>
            <a:prstGeom prst="roundRect">
              <a:avLst>
                <a:gd name="adj" fmla="val 16667"/>
              </a:avLst>
            </a:prstGeom>
            <a:gradFill>
              <a:gsLst>
                <a:gs pos="0">
                  <a:srgbClr val="497D4C"/>
                </a:gs>
                <a:gs pos="50000">
                  <a:srgbClr val="116F1D"/>
                </a:gs>
                <a:gs pos="100000">
                  <a:srgbClr val="0B6417"/>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txBox="1"/>
            <p:nvPr/>
          </p:nvSpPr>
          <p:spPr>
            <a:xfrm>
              <a:off x="5884376" y="2659793"/>
              <a:ext cx="1870593" cy="117152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dirty="0">
                  <a:solidFill>
                    <a:schemeClr val="lt1"/>
                  </a:solidFill>
                  <a:latin typeface="Arial"/>
                  <a:ea typeface="Arial"/>
                  <a:cs typeface="Arial"/>
                  <a:sym typeface="Arial"/>
                </a:rPr>
                <a:t>Online interviews enable global reach, flexibility, and sustainability-focused efficiency.</a:t>
              </a:r>
              <a:endParaRPr dirty="0"/>
            </a:p>
          </p:txBody>
        </p:sp>
        <p:sp>
          <p:nvSpPr>
            <p:cNvPr id="232" name="Google Shape;232;p11"/>
            <p:cNvSpPr/>
            <p:nvPr/>
          </p:nvSpPr>
          <p:spPr>
            <a:xfrm>
              <a:off x="3527484" y="650081"/>
              <a:ext cx="3460630" cy="3460630"/>
            </a:xfrm>
            <a:custGeom>
              <a:avLst/>
              <a:gdLst/>
              <a:ahLst/>
              <a:cxnLst/>
              <a:rect l="l" t="t" r="r" b="b"/>
              <a:pathLst>
                <a:path w="120000" h="120000" extrusionOk="0">
                  <a:moveTo>
                    <a:pt x="78389" y="117112"/>
                  </a:moveTo>
                  <a:cubicBezTo>
                    <a:pt x="66432" y="120962"/>
                    <a:pt x="53568" y="120962"/>
                    <a:pt x="41610" y="117112"/>
                  </a:cubicBezTo>
                </a:path>
              </a:pathLst>
            </a:custGeom>
            <a:noFill/>
            <a:ln w="12700" cap="flat" cmpd="sng">
              <a:solidFill>
                <a:srgbClr val="176B2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a:off x="2760629" y="2596416"/>
              <a:ext cx="1997347" cy="1298276"/>
            </a:xfrm>
            <a:prstGeom prst="roundRect">
              <a:avLst>
                <a:gd name="adj" fmla="val 16667"/>
              </a:avLst>
            </a:prstGeom>
            <a:gradFill>
              <a:gsLst>
                <a:gs pos="0">
                  <a:srgbClr val="47A9DE"/>
                </a:gs>
                <a:gs pos="50000">
                  <a:srgbClr val="00A2DF"/>
                </a:gs>
                <a:gs pos="100000">
                  <a:srgbClr val="0093CC"/>
                </a:gs>
              </a:gsLst>
              <a:lin ang="54000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1"/>
            <p:cNvSpPr txBox="1"/>
            <p:nvPr/>
          </p:nvSpPr>
          <p:spPr>
            <a:xfrm>
              <a:off x="2824006" y="2659793"/>
              <a:ext cx="1870593" cy="1171522"/>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Play"/>
                <a:buNone/>
              </a:pPr>
              <a:r>
                <a:rPr lang="en-GB" sz="1200" dirty="0">
                  <a:solidFill>
                    <a:schemeClr val="lt1"/>
                  </a:solidFill>
                  <a:latin typeface="Arial" panose="020B0604020202020204" pitchFamily="34" charset="0"/>
                  <a:ea typeface="Play"/>
                  <a:cs typeface="Arial" panose="020B0604020202020204" pitchFamily="34" charset="0"/>
                  <a:sym typeface="Play"/>
                </a:rPr>
                <a:t>Royal Mail applies</a:t>
              </a:r>
              <a:r>
                <a:rPr lang="en-GB" sz="1200" dirty="0">
                  <a:solidFill>
                    <a:schemeClr val="lt1"/>
                  </a:solidFill>
                  <a:latin typeface="Arial" panose="020B0604020202020204" pitchFamily="34" charset="0"/>
                  <a:cs typeface="Arial" panose="020B0604020202020204" pitchFamily="34" charset="0"/>
                  <a:sym typeface="Arial"/>
                </a:rPr>
                <a:t> a hybrid model combining both approaches for optimal recruitment outcomes.</a:t>
              </a:r>
              <a:endParaRPr dirty="0">
                <a:latin typeface="Arial" panose="020B0604020202020204" pitchFamily="34" charset="0"/>
                <a:cs typeface="Arial" panose="020B0604020202020204" pitchFamily="34" charset="0"/>
              </a:endParaRPr>
            </a:p>
          </p:txBody>
        </p:sp>
        <p:sp>
          <p:nvSpPr>
            <p:cNvPr id="235" name="Google Shape;235;p11"/>
            <p:cNvSpPr/>
            <p:nvPr/>
          </p:nvSpPr>
          <p:spPr>
            <a:xfrm>
              <a:off x="3527484" y="650081"/>
              <a:ext cx="3460630" cy="3460630"/>
            </a:xfrm>
            <a:custGeom>
              <a:avLst/>
              <a:gdLst/>
              <a:ahLst/>
              <a:cxnLst/>
              <a:rect l="l" t="t" r="r" b="b"/>
              <a:pathLst>
                <a:path w="120000" h="120000" extrusionOk="0">
                  <a:moveTo>
                    <a:pt x="195" y="55169"/>
                  </a:moveTo>
                  <a:lnTo>
                    <a:pt x="195" y="55169"/>
                  </a:lnTo>
                  <a:cubicBezTo>
                    <a:pt x="1283" y="41703"/>
                    <a:pt x="6883" y="28999"/>
                    <a:pt x="16089" y="19112"/>
                  </a:cubicBezTo>
                </a:path>
              </a:pathLst>
            </a:custGeom>
            <a:noFill/>
            <a:ln w="12700" cap="flat" cmpd="sng">
              <a:solidFill>
                <a:srgbClr val="0C9ED5"/>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0"/>
        <p:cNvGrpSpPr/>
        <p:nvPr/>
      </p:nvGrpSpPr>
      <p:grpSpPr>
        <a:xfrm>
          <a:off x="0" y="0"/>
          <a:ext cx="0" cy="0"/>
          <a:chOff x="0" y="0"/>
          <a:chExt cx="0" cy="0"/>
        </a:xfrm>
      </p:grpSpPr>
      <p:sp>
        <p:nvSpPr>
          <p:cNvPr id="241" name="Google Shape;241;p12"/>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42" name="Google Shape;242;p12" descr="Royal Mail misses watchdog's delivery targets over spring period | The  Independent"/>
          <p:cNvPicPr preferRelativeResize="0"/>
          <p:nvPr/>
        </p:nvPicPr>
        <p:blipFill rotWithShape="1">
          <a:blip r:embed="rId3">
            <a:alphaModFix/>
          </a:blip>
          <a:srcRect l="5884" r="-1" b="-1"/>
          <a:stretch/>
        </p:blipFill>
        <p:spPr>
          <a:xfrm>
            <a:off x="1" y="10"/>
            <a:ext cx="9669642" cy="6857990"/>
          </a:xfrm>
          <a:prstGeom prst="rect">
            <a:avLst/>
          </a:prstGeom>
          <a:noFill/>
          <a:ln>
            <a:noFill/>
          </a:ln>
        </p:spPr>
      </p:pic>
      <p:sp>
        <p:nvSpPr>
          <p:cNvPr id="243" name="Google Shape;243;p12"/>
          <p:cNvSpPr/>
          <p:nvPr/>
        </p:nvSpPr>
        <p:spPr>
          <a:xfrm flipH="1">
            <a:off x="5125019" y="0"/>
            <a:ext cx="7066978"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44" name="Google Shape;244;p12"/>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dirty="0">
                <a:latin typeface="Arial" panose="020B0604020202020204" pitchFamily="34" charset="0"/>
                <a:ea typeface="Times New Roman"/>
                <a:cs typeface="Arial" panose="020B0604020202020204" pitchFamily="34" charset="0"/>
                <a:sym typeface="Times New Roman"/>
              </a:rPr>
              <a:t>Conclusion</a:t>
            </a:r>
            <a:endParaRPr sz="4000" dirty="0">
              <a:latin typeface="Arial" panose="020B0604020202020204" pitchFamily="34" charset="0"/>
              <a:cs typeface="Arial" panose="020B0604020202020204" pitchFamily="34" charset="0"/>
            </a:endParaRPr>
          </a:p>
        </p:txBody>
      </p:sp>
      <p:sp>
        <p:nvSpPr>
          <p:cNvPr id="245" name="Google Shape;245;p12"/>
          <p:cNvSpPr txBox="1">
            <a:spLocks noGrp="1"/>
          </p:cNvSpPr>
          <p:nvPr>
            <p:ph type="body" idx="1"/>
          </p:nvPr>
        </p:nvSpPr>
        <p:spPr>
          <a:xfrm>
            <a:off x="753161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Effective recruitment ensures leadership alignment with the firm's transformation and innovation goals.</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Combining AI technology and human judgment strengthens the fairness of hiring processes.</a:t>
            </a:r>
            <a:endParaRPr sz="2000" dirty="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GB" sz="2000" dirty="0">
                <a:latin typeface="Arial" panose="020B0604020202020204" pitchFamily="34" charset="0"/>
                <a:ea typeface="Times New Roman"/>
                <a:cs typeface="Arial" panose="020B0604020202020204" pitchFamily="34" charset="0"/>
                <a:sym typeface="Times New Roman"/>
              </a:rPr>
              <a:t>Strategic recruitment builds sustainable leadership for future organisational success.</a:t>
            </a:r>
            <a:endParaRPr sz="2000" dirty="0">
              <a:latin typeface="Arial" panose="020B0604020202020204" pitchFamily="34" charset="0"/>
              <a:cs typeface="Arial" panose="020B0604020202020204" pitchFamily="34" charset="0"/>
            </a:endParaRPr>
          </a:p>
        </p:txBody>
      </p:sp>
      <p:sp>
        <p:nvSpPr>
          <p:cNvPr id="246" name="Google Shape;246;p12"/>
          <p:cNvSpPr txBox="1"/>
          <p:nvPr/>
        </p:nvSpPr>
        <p:spPr>
          <a:xfrm>
            <a:off x="2751364" y="6498227"/>
            <a:ext cx="6096000" cy="7232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Arial"/>
                <a:ea typeface="Arial"/>
                <a:cs typeface="Arial"/>
                <a:sym typeface="Arial"/>
              </a:rPr>
              <a:t>(Lobe, 2022)</a:t>
            </a:r>
            <a:endParaRPr sz="1800">
              <a:solidFill>
                <a:schemeClr val="lt1"/>
              </a:solidFill>
              <a:latin typeface="Arial"/>
              <a:ea typeface="Arial"/>
              <a:cs typeface="Arial"/>
              <a:sym typeface="Arial"/>
            </a:endParaRPr>
          </a:p>
          <a:p>
            <a:pPr marL="0" marR="0" lvl="0" indent="0" algn="ctr" rtl="0">
              <a:spcBef>
                <a:spcPts val="600"/>
              </a:spcBef>
              <a:spcAft>
                <a:spcPts val="0"/>
              </a:spcAft>
              <a:buNone/>
            </a:pPr>
            <a:endParaRPr sz="1800">
              <a:solidFill>
                <a:schemeClr val="lt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1"/>
        <p:cNvGrpSpPr/>
        <p:nvPr/>
      </p:nvGrpSpPr>
      <p:grpSpPr>
        <a:xfrm>
          <a:off x="0" y="0"/>
          <a:ext cx="0" cy="0"/>
          <a:chOff x="0" y="0"/>
          <a:chExt cx="0" cy="0"/>
        </a:xfrm>
      </p:grpSpPr>
      <p:sp>
        <p:nvSpPr>
          <p:cNvPr id="252" name="Google Shape;252;p13"/>
          <p:cNvSpPr/>
          <p:nvPr/>
        </p:nvSpPr>
        <p:spPr>
          <a:xfrm>
            <a:off x="0" y="0"/>
            <a:ext cx="1218894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53" name="Google Shape;253;p13"/>
          <p:cNvSpPr/>
          <p:nvPr/>
        </p:nvSpPr>
        <p:spPr>
          <a:xfrm>
            <a:off x="3051" y="82295"/>
            <a:ext cx="12188949"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nvGrpSpPr>
          <p:cNvPr id="254" name="Google Shape;254;p13"/>
          <p:cNvGrpSpPr/>
          <p:nvPr/>
        </p:nvGrpSpPr>
        <p:grpSpPr>
          <a:xfrm>
            <a:off x="0" y="0"/>
            <a:ext cx="6064235" cy="6858000"/>
            <a:chOff x="651279" y="598259"/>
            <a:chExt cx="10889442" cy="5680742"/>
          </a:xfrm>
        </p:grpSpPr>
        <p:sp>
          <p:nvSpPr>
            <p:cNvPr id="255" name="Google Shape;255;p13"/>
            <p:cNvSpPr/>
            <p:nvPr/>
          </p:nvSpPr>
          <p:spPr>
            <a:xfrm>
              <a:off x="651279" y="598259"/>
              <a:ext cx="10889442" cy="5680742"/>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56" name="Google Shape;256;p13"/>
            <p:cNvSpPr/>
            <p:nvPr/>
          </p:nvSpPr>
          <p:spPr>
            <a:xfrm>
              <a:off x="651279" y="598259"/>
              <a:ext cx="10889442" cy="5680742"/>
            </a:xfrm>
            <a:prstGeom prst="rect">
              <a:avLst/>
            </a:prstGeom>
            <a:solidFill>
              <a:schemeClr val="accent6">
                <a:alpha val="2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grpSp>
        <p:nvGrpSpPr>
          <p:cNvPr id="257" name="Google Shape;257;p13"/>
          <p:cNvGrpSpPr/>
          <p:nvPr/>
        </p:nvGrpSpPr>
        <p:grpSpPr>
          <a:xfrm>
            <a:off x="1524" y="0"/>
            <a:ext cx="12188952" cy="6858000"/>
            <a:chOff x="0" y="0"/>
            <a:chExt cx="12188952" cy="6858000"/>
          </a:xfrm>
        </p:grpSpPr>
        <p:sp>
          <p:nvSpPr>
            <p:cNvPr id="258" name="Google Shape;258;p13"/>
            <p:cNvSpPr/>
            <p:nvPr/>
          </p:nvSpPr>
          <p:spPr>
            <a:xfrm>
              <a:off x="26122" y="6015669"/>
              <a:ext cx="2605762" cy="842331"/>
            </a:xfrm>
            <a:custGeom>
              <a:avLst/>
              <a:gdLst/>
              <a:ahLst/>
              <a:cxnLst/>
              <a:rect l="l" t="t" r="r" b="b"/>
              <a:pathLst>
                <a:path w="3180577" h="1033951" extrusionOk="0">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59" name="Google Shape;259;p13"/>
            <p:cNvSpPr/>
            <p:nvPr/>
          </p:nvSpPr>
          <p:spPr>
            <a:xfrm>
              <a:off x="655184" y="5798001"/>
              <a:ext cx="2485581" cy="1059999"/>
            </a:xfrm>
            <a:custGeom>
              <a:avLst/>
              <a:gdLst/>
              <a:ahLst/>
              <a:cxnLst/>
              <a:rect l="l" t="t" r="r" b="b"/>
              <a:pathLst>
                <a:path w="2449768" h="1050628" extrusionOk="0">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lt1">
                <a:alpha val="2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0" name="Google Shape;260;p13"/>
            <p:cNvSpPr/>
            <p:nvPr/>
          </p:nvSpPr>
          <p:spPr>
            <a:xfrm>
              <a:off x="3474720" y="0"/>
              <a:ext cx="6177282" cy="1778750"/>
            </a:xfrm>
            <a:custGeom>
              <a:avLst/>
              <a:gdLst/>
              <a:ahLst/>
              <a:cxnLst/>
              <a:rect l="l" t="t" r="r" b="b"/>
              <a:pathLst>
                <a:path w="6386648" h="1849426" extrusionOk="0">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lt1">
                <a:alpha val="4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1" name="Google Shape;261;p13"/>
            <p:cNvSpPr/>
            <p:nvPr/>
          </p:nvSpPr>
          <p:spPr>
            <a:xfrm>
              <a:off x="0" y="2390523"/>
              <a:ext cx="611491" cy="1421482"/>
            </a:xfrm>
            <a:custGeom>
              <a:avLst/>
              <a:gdLst/>
              <a:ahLst/>
              <a:cxnLst/>
              <a:rect l="l" t="t" r="r" b="b"/>
              <a:pathLst>
                <a:path w="611491" h="1429512" extrusionOk="0">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lt1">
                <a:alpha val="2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2" name="Google Shape;262;p13"/>
            <p:cNvSpPr/>
            <p:nvPr/>
          </p:nvSpPr>
          <p:spPr>
            <a:xfrm>
              <a:off x="3792772" y="0"/>
              <a:ext cx="2423863" cy="1343767"/>
            </a:xfrm>
            <a:custGeom>
              <a:avLst/>
              <a:gdLst/>
              <a:ahLst/>
              <a:cxnLst/>
              <a:rect l="l" t="t" r="r" b="b"/>
              <a:pathLst>
                <a:path w="3015964" h="1681468" extrusionOk="0">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3" name="Google Shape;263;p13"/>
            <p:cNvSpPr/>
            <p:nvPr/>
          </p:nvSpPr>
          <p:spPr>
            <a:xfrm>
              <a:off x="10946850" y="0"/>
              <a:ext cx="1242102" cy="2620884"/>
            </a:xfrm>
            <a:custGeom>
              <a:avLst/>
              <a:gdLst/>
              <a:ahLst/>
              <a:cxnLst/>
              <a:rect l="l" t="t" r="r" b="b"/>
              <a:pathLst>
                <a:path w="1242102" h="2635689" extrusionOk="0">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lt1">
                <a:alpha val="980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64" name="Google Shape;264;p13"/>
            <p:cNvSpPr/>
            <p:nvPr/>
          </p:nvSpPr>
          <p:spPr>
            <a:xfrm>
              <a:off x="0" y="0"/>
              <a:ext cx="1577788" cy="980141"/>
            </a:xfrm>
            <a:custGeom>
              <a:avLst/>
              <a:gdLst/>
              <a:ahLst/>
              <a:cxnLst/>
              <a:rect l="l" t="t" r="r" b="b"/>
              <a:pathLst>
                <a:path w="1471018" h="795676" extrusionOk="0">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lt1">
                <a:alpha val="6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sp>
        <p:nvSpPr>
          <p:cNvPr id="265" name="Google Shape;265;p13"/>
          <p:cNvSpPr txBox="1">
            <a:spLocks noGrp="1"/>
          </p:cNvSpPr>
          <p:nvPr>
            <p:ph type="title"/>
          </p:nvPr>
        </p:nvSpPr>
        <p:spPr>
          <a:xfrm>
            <a:off x="1013190" y="841248"/>
            <a:ext cx="4902795" cy="534009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800"/>
              <a:buFont typeface="Times New Roman"/>
              <a:buNone/>
            </a:pPr>
            <a:r>
              <a:rPr lang="en-GB" sz="4800" b="1" dirty="0">
                <a:solidFill>
                  <a:schemeClr val="lt1"/>
                </a:solidFill>
                <a:latin typeface="Arial" panose="020B0604020202020204" pitchFamily="34" charset="0"/>
                <a:ea typeface="Times New Roman"/>
                <a:cs typeface="Arial" panose="020B0604020202020204" pitchFamily="34" charset="0"/>
                <a:sym typeface="Times New Roman"/>
              </a:rPr>
              <a:t>References</a:t>
            </a:r>
            <a:endParaRPr sz="4800" dirty="0">
              <a:solidFill>
                <a:schemeClr val="lt1"/>
              </a:solidFill>
              <a:latin typeface="Arial" panose="020B0604020202020204" pitchFamily="34" charset="0"/>
              <a:cs typeface="Arial" panose="020B0604020202020204" pitchFamily="34" charset="0"/>
            </a:endParaRPr>
          </a:p>
        </p:txBody>
      </p:sp>
      <p:sp>
        <p:nvSpPr>
          <p:cNvPr id="266" name="Google Shape;266;p13"/>
          <p:cNvSpPr txBox="1">
            <a:spLocks noGrp="1"/>
          </p:cNvSpPr>
          <p:nvPr>
            <p:ph type="body" idx="1"/>
          </p:nvPr>
        </p:nvSpPr>
        <p:spPr>
          <a:xfrm>
            <a:off x="6464410" y="841247"/>
            <a:ext cx="4484536" cy="5340097"/>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Bef>
                <a:spcPts val="0"/>
              </a:spcBef>
              <a:spcAft>
                <a:spcPts val="0"/>
              </a:spcAft>
              <a:buClr>
                <a:schemeClr val="dk2"/>
              </a:buClr>
              <a:buSzPts val="700"/>
              <a:buChar char="•"/>
            </a:pPr>
            <a:r>
              <a:rPr lang="en-GB" sz="800" dirty="0">
                <a:solidFill>
                  <a:schemeClr val="dk2"/>
                </a:solidFill>
                <a:latin typeface="Arial" panose="020B0604020202020204" pitchFamily="34" charset="0"/>
                <a:ea typeface="Times New Roman"/>
                <a:cs typeface="Arial" panose="020B0604020202020204" pitchFamily="34" charset="0"/>
                <a:sym typeface="Times New Roman"/>
              </a:rPr>
              <a:t>Hewage, A., (2023). The applicability of artificial intelligence in candidate interviews in the </a:t>
            </a:r>
            <a:r>
              <a:rPr lang="en-GB" sz="900" dirty="0">
                <a:solidFill>
                  <a:schemeClr val="dk2"/>
                </a:solidFill>
                <a:latin typeface="Arial" panose="020B0604020202020204" pitchFamily="34" charset="0"/>
                <a:ea typeface="Times New Roman"/>
                <a:cs typeface="Arial" panose="020B0604020202020204" pitchFamily="34" charset="0"/>
                <a:sym typeface="Times New Roman"/>
              </a:rPr>
              <a:t>recruitment process.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Journal of Management Studies and Development</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2</a:t>
            </a:r>
            <a:r>
              <a:rPr lang="en-GB" sz="900" dirty="0">
                <a:solidFill>
                  <a:schemeClr val="dk2"/>
                </a:solidFill>
                <a:latin typeface="Arial" panose="020B0604020202020204" pitchFamily="34" charset="0"/>
                <a:ea typeface="Times New Roman"/>
                <a:cs typeface="Arial" panose="020B0604020202020204" pitchFamily="34" charset="0"/>
                <a:sym typeface="Times New Roman"/>
              </a:rPr>
              <a:t>(02), pp.174-197.</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Pudjihartono</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N., </a:t>
            </a: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Fadason</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T., Kempa-Liehr, A.W. and O'Sullivan, J.M., (2022). A review of feature selection methods for machine learning-based disease risk prediction.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Frontiers in bioinformatics</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2</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p.927312.</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Williams, S.E. and Werner, J.M., (2022). An examination of similarity between a Costume designer and a production designer: Job analysis goes to Hollywood.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Compensation &amp; Benefits Review</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54</a:t>
            </a:r>
            <a:r>
              <a:rPr lang="en-GB" sz="900" dirty="0">
                <a:solidFill>
                  <a:schemeClr val="dk2"/>
                </a:solidFill>
                <a:latin typeface="Arial" panose="020B0604020202020204" pitchFamily="34" charset="0"/>
                <a:ea typeface="Times New Roman"/>
                <a:cs typeface="Arial" panose="020B0604020202020204" pitchFamily="34" charset="0"/>
                <a:sym typeface="Times New Roman"/>
              </a:rPr>
              <a:t>(4), pp.127-139.</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Vernau, J., Bishop, C., Chavda, S., Weldon, A., Maloney, S., Pacey, R. and Turner, A.N., (2021). An analysis of job description and person specifications to define the requirements for obtaining employment within strength &amp; conditioning.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Professional Strength and Conditioning</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p.07.</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Adeoye‐Olatunde, O.A. and Olenik, N.L., (2021). Research and scholarly methods: Semi‐structured interviews.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Journal of the </a:t>
            </a:r>
            <a:r>
              <a:rPr lang="en-GB" sz="900" i="1" dirty="0" err="1">
                <a:solidFill>
                  <a:schemeClr val="dk2"/>
                </a:solidFill>
                <a:latin typeface="Arial" panose="020B0604020202020204" pitchFamily="34" charset="0"/>
                <a:ea typeface="Times New Roman"/>
                <a:cs typeface="Arial" panose="020B0604020202020204" pitchFamily="34" charset="0"/>
                <a:sym typeface="Times New Roman"/>
              </a:rPr>
              <a:t>american</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 college of clinical pharmacy</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4</a:t>
            </a:r>
            <a:r>
              <a:rPr lang="en-GB" sz="900" dirty="0">
                <a:solidFill>
                  <a:schemeClr val="dk2"/>
                </a:solidFill>
                <a:latin typeface="Arial" panose="020B0604020202020204" pitchFamily="34" charset="0"/>
                <a:ea typeface="Times New Roman"/>
                <a:cs typeface="Arial" panose="020B0604020202020204" pitchFamily="34" charset="0"/>
                <a:sym typeface="Times New Roman"/>
              </a:rPr>
              <a:t>(10), pp.1358-1367.</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Higgs, S., (2021). A student's experience of being on an interview panel.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Connect</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(249), pp.9-9.</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Kessler, R., (2025).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Competency-based interviews: How to master the tough interview style used by the Fortune 500s</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Red Wheel Weiser+ ORM.</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Fussy, A. and </a:t>
            </a: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Papenbrock</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J., (2022). An overview of soil and soilless cultivation techniques—chances, challenges and the neglected question of sustainability.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Plants</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11</a:t>
            </a:r>
            <a:r>
              <a:rPr lang="en-GB" sz="900" dirty="0">
                <a:solidFill>
                  <a:schemeClr val="dk2"/>
                </a:solidFill>
                <a:latin typeface="Arial" panose="020B0604020202020204" pitchFamily="34" charset="0"/>
                <a:ea typeface="Times New Roman"/>
                <a:cs typeface="Arial" panose="020B0604020202020204" pitchFamily="34" charset="0"/>
                <a:sym typeface="Times New Roman"/>
              </a:rPr>
              <a:t>(9), p.1153.</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Saarijärvi</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M. and Bratt, E.L., (2021). When face-to-face interviews are not possible: tips and tricks for video, telephone, online chat, and email interviews in qualitative research.</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Lobe, B., Morgan, D.L. and Hoffman, K., (2022). A systematic comparison of in-person and video-based online interviewing.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International journal of qualitative methods</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21</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p.16094069221127068.</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Alkhawaldeh</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M.M.K., Ali, A.J.B., Mohammad, A.A.S., </a:t>
            </a: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Shatnawi</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T.M., Al-Momani, A.A., Alzoubi, A., Al-Majali, R.T., al-</a:t>
            </a: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fugaha</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Z.N.A. and Al-</a:t>
            </a:r>
            <a:r>
              <a:rPr lang="en-GB" sz="900" dirty="0" err="1">
                <a:solidFill>
                  <a:schemeClr val="dk2"/>
                </a:solidFill>
                <a:latin typeface="Arial" panose="020B0604020202020204" pitchFamily="34" charset="0"/>
                <a:ea typeface="Times New Roman"/>
                <a:cs typeface="Arial" panose="020B0604020202020204" pitchFamily="34" charset="0"/>
                <a:sym typeface="Times New Roman"/>
              </a:rPr>
              <a:t>Hawary</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S.I.S., (2024). The impact of artificial intelligence on talent acquisition strategies in Jordanian technology startups. In </a:t>
            </a:r>
            <a:r>
              <a:rPr lang="en-GB" sz="900" i="1" dirty="0">
                <a:solidFill>
                  <a:schemeClr val="dk2"/>
                </a:solidFill>
                <a:latin typeface="Arial" panose="020B0604020202020204" pitchFamily="34" charset="0"/>
                <a:ea typeface="Times New Roman"/>
                <a:cs typeface="Arial" panose="020B0604020202020204" pitchFamily="34" charset="0"/>
                <a:sym typeface="Times New Roman"/>
              </a:rPr>
              <a:t>Business Analytical Capabilities and Artificial Intelligence-Enabled Analytics: Applications and Challenges in the Digital Era, Volume 1</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(pp. 309-323). Cham: Springer Nature Switzerland.</a:t>
            </a:r>
            <a:endParaRPr sz="900" dirty="0">
              <a:solidFill>
                <a:schemeClr val="dk2"/>
              </a:solidFill>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2"/>
              </a:buClr>
              <a:buSzPts val="700"/>
              <a:buChar char="•"/>
            </a:pPr>
            <a:r>
              <a:rPr lang="en-GB" sz="900" dirty="0">
                <a:solidFill>
                  <a:schemeClr val="dk2"/>
                </a:solidFill>
                <a:latin typeface="Arial" panose="020B0604020202020204" pitchFamily="34" charset="0"/>
                <a:ea typeface="Times New Roman"/>
                <a:cs typeface="Arial" panose="020B0604020202020204" pitchFamily="34" charset="0"/>
                <a:sym typeface="Times New Roman"/>
              </a:rPr>
              <a:t>da Rocha, A.B.T., de Oliveira, K.B., Espuny, M., da Motta Reis, J.S. and Oliveira, O.J., (2022). Business transformation through sustainability based on Industry 4.0. </a:t>
            </a:r>
            <a:r>
              <a:rPr lang="en-GB" sz="900" i="1" dirty="0" err="1">
                <a:solidFill>
                  <a:schemeClr val="dk2"/>
                </a:solidFill>
                <a:latin typeface="Arial" panose="020B0604020202020204" pitchFamily="34" charset="0"/>
                <a:ea typeface="Times New Roman"/>
                <a:cs typeface="Arial" panose="020B0604020202020204" pitchFamily="34" charset="0"/>
                <a:sym typeface="Times New Roman"/>
              </a:rPr>
              <a:t>Heliyon</a:t>
            </a:r>
            <a:r>
              <a:rPr lang="en-GB" sz="900" dirty="0">
                <a:solidFill>
                  <a:schemeClr val="dk2"/>
                </a:solidFill>
                <a:latin typeface="Arial" panose="020B0604020202020204" pitchFamily="34" charset="0"/>
                <a:ea typeface="Times New Roman"/>
                <a:cs typeface="Arial" panose="020B0604020202020204" pitchFamily="34" charset="0"/>
                <a:sym typeface="Times New Roman"/>
              </a:rPr>
              <a:t>, </a:t>
            </a:r>
            <a:r>
              <a:rPr lang="en-GB" sz="800" i="1" dirty="0">
                <a:solidFill>
                  <a:schemeClr val="dk2"/>
                </a:solidFill>
                <a:latin typeface="Arial" panose="020B0604020202020204" pitchFamily="34" charset="0"/>
                <a:ea typeface="Times New Roman"/>
                <a:cs typeface="Arial" panose="020B0604020202020204" pitchFamily="34" charset="0"/>
                <a:sym typeface="Times New Roman"/>
              </a:rPr>
              <a:t>8</a:t>
            </a:r>
            <a:r>
              <a:rPr lang="en-GB" sz="800" dirty="0">
                <a:solidFill>
                  <a:schemeClr val="dk2"/>
                </a:solidFill>
                <a:latin typeface="Arial" panose="020B0604020202020204" pitchFamily="34" charset="0"/>
                <a:ea typeface="Times New Roman"/>
                <a:cs typeface="Arial" panose="020B0604020202020204" pitchFamily="34" charset="0"/>
                <a:sym typeface="Times New Roman"/>
              </a:rPr>
              <a:t>(8).</a:t>
            </a:r>
            <a:endParaRPr sz="800" dirty="0">
              <a:solidFill>
                <a:schemeClr val="dk2"/>
              </a:solidFill>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TotalTime>
  <Words>4149</Words>
  <Application>Microsoft Office PowerPoint</Application>
  <PresentationFormat>Widescreen</PresentationFormat>
  <Paragraphs>185</Paragraphs>
  <Slides>14</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Arial</vt:lpstr>
      <vt:lpstr>Times New Roman</vt:lpstr>
      <vt:lpstr>Play</vt:lpstr>
      <vt:lpstr>Calibri</vt:lpstr>
      <vt:lpstr>office theme</vt:lpstr>
      <vt:lpstr>office theme</vt:lpstr>
      <vt:lpstr>Student name: Anna Chausheva  Student number:2335868  Component 1 –Individual Presentation Module: Developing and Management Skills for the Workplace Module code:LCLM5002 Lecture name: Dr Toyin Adisa   </vt:lpstr>
      <vt:lpstr>Table of contents:</vt:lpstr>
      <vt:lpstr>Introduction </vt:lpstr>
      <vt:lpstr> Steps in the Recruitment Process</vt:lpstr>
      <vt:lpstr>Job Analysis, Description and Person Specification</vt:lpstr>
      <vt:lpstr>Structured Interview </vt:lpstr>
      <vt:lpstr>Panel Interview</vt:lpstr>
      <vt:lpstr>Competency-Based Interview</vt:lpstr>
      <vt:lpstr>Questioning Techniques</vt:lpstr>
      <vt:lpstr>Face-to-Face Interview</vt:lpstr>
      <vt:lpstr>Online Interview</vt:lpstr>
      <vt:lpstr>Comparison: Face-to-Face vs Online Interview</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STAN</dc:creator>
  <cp:lastModifiedBy>Anna Chausheva</cp:lastModifiedBy>
  <cp:revision>2</cp:revision>
  <dcterms:created xsi:type="dcterms:W3CDTF">2025-11-08T07:17:32Z</dcterms:created>
  <dcterms:modified xsi:type="dcterms:W3CDTF">2025-11-12T08:36:29Z</dcterms:modified>
</cp:coreProperties>
</file>