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1" r:id="rId1"/>
  </p:sldMasterIdLst>
  <p:notesMasterIdLst>
    <p:notesMasterId r:id="rId13"/>
  </p:notesMasterIdLst>
  <p:sldIdLst>
    <p:sldId id="256" r:id="rId2"/>
    <p:sldId id="257" r:id="rId3"/>
    <p:sldId id="258" r:id="rId4"/>
    <p:sldId id="265" r:id="rId5"/>
    <p:sldId id="259" r:id="rId6"/>
    <p:sldId id="266" r:id="rId7"/>
    <p:sldId id="260" r:id="rId8"/>
    <p:sldId id="261" r:id="rId9"/>
    <p:sldId id="262" r:id="rId10"/>
    <p:sldId id="263" r:id="rId11"/>
    <p:sldId id="264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1268" autoAdjust="0"/>
    <p:restoredTop sz="76786" autoAdjust="0"/>
  </p:normalViewPr>
  <p:slideViewPr>
    <p:cSldViewPr snapToGrid="0" snapToObjects="1">
      <p:cViewPr varScale="1">
        <p:scale>
          <a:sx n="62" d="100"/>
          <a:sy n="62" d="100"/>
        </p:scale>
        <p:origin x="-792" y="-91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0E22BC-02AC-F54D-B916-D41ABB6F8744}" type="datetimeFigureOut">
              <a:rPr lang="en-US" smtClean="0"/>
              <a:pPr/>
              <a:t>3/11/2013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C62A1D-4582-E74C-92F5-73A3ECD25D2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6120891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83F0121A-5CC8-E344-A13C-3110D68314F6}" type="slidenum">
              <a:rPr lang="en-US" sz="800"/>
              <a:pPr/>
              <a:t>2</a:t>
            </a:fld>
            <a:endParaRPr lang="en-US" sz="800"/>
          </a:p>
        </p:txBody>
      </p:sp>
      <p:sp>
        <p:nvSpPr>
          <p:cNvPr id="92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1456DA31-1237-D247-A700-EF200714552A}" type="slidenum">
              <a:rPr lang="en-US" sz="800"/>
              <a:pPr/>
              <a:t>3</a:t>
            </a:fld>
            <a:endParaRPr lang="en-US" sz="800"/>
          </a:p>
        </p:txBody>
      </p:sp>
      <p:sp>
        <p:nvSpPr>
          <p:cNvPr id="112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pPr marL="0" indent="0">
              <a:buFontTx/>
              <a:buNone/>
            </a:pPr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1456DA31-1237-D247-A700-EF200714552A}" type="slidenum">
              <a:rPr lang="en-US" sz="800"/>
              <a:pPr/>
              <a:t>4</a:t>
            </a:fld>
            <a:endParaRPr lang="en-US" sz="800"/>
          </a:p>
        </p:txBody>
      </p:sp>
      <p:sp>
        <p:nvSpPr>
          <p:cNvPr id="112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pPr marL="0" indent="0">
              <a:buFontTx/>
              <a:buNone/>
            </a:pPr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F0E35E8E-C8C0-604B-990A-42ACF655FCB5}" type="slidenum">
              <a:rPr lang="en-US" sz="800"/>
              <a:pPr/>
              <a:t>5</a:t>
            </a:fld>
            <a:endParaRPr lang="en-US" sz="800"/>
          </a:p>
        </p:txBody>
      </p:sp>
      <p:sp>
        <p:nvSpPr>
          <p:cNvPr id="133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/>
              <a:t>Graphic 6.1.1.3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F0E35E8E-C8C0-604B-990A-42ACF655FCB5}" type="slidenum">
              <a:rPr lang="en-US" sz="800"/>
              <a:pPr/>
              <a:t>6</a:t>
            </a:fld>
            <a:endParaRPr lang="en-US" sz="800"/>
          </a:p>
        </p:txBody>
      </p:sp>
      <p:sp>
        <p:nvSpPr>
          <p:cNvPr id="133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/>
              <a:t>Graphic 6.1.1.3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595AA05C-2DDA-ED43-BDD9-868976923FF8}" type="slidenum">
              <a:rPr lang="en-US" sz="800"/>
              <a:pPr/>
              <a:t>7</a:t>
            </a:fld>
            <a:endParaRPr lang="en-US" sz="800"/>
          </a:p>
        </p:txBody>
      </p:sp>
      <p:sp>
        <p:nvSpPr>
          <p:cNvPr id="153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/>
              <a:t>Graphic 6.2.1.1</a:t>
            </a:r>
          </a:p>
          <a:p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A912A2C4-202E-B544-8F54-07591C1F6239}" type="slidenum">
              <a:rPr lang="en-US" sz="800"/>
              <a:pPr/>
              <a:t>8</a:t>
            </a:fld>
            <a:endParaRPr lang="en-US" sz="800"/>
          </a:p>
        </p:txBody>
      </p:sp>
      <p:sp>
        <p:nvSpPr>
          <p:cNvPr id="174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/>
              <a:t>Graphic 6.2.2.1</a:t>
            </a: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4366A7CE-99F7-A74D-A1CE-A20645ACE455}" type="slidenum">
              <a:rPr lang="en-US" sz="800"/>
              <a:pPr/>
              <a:t>9</a:t>
            </a:fld>
            <a:endParaRPr lang="en-US" sz="800"/>
          </a:p>
        </p:txBody>
      </p:sp>
      <p:sp>
        <p:nvSpPr>
          <p:cNvPr id="194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/>
              <a:t>Graphic 6.3.1.1</a:t>
            </a: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8C371AA3-2B79-3443-9183-B4904B078848}" type="slidenum">
              <a:rPr lang="en-US" sz="800"/>
              <a:pPr/>
              <a:t>10</a:t>
            </a:fld>
            <a:endParaRPr lang="en-US" sz="800"/>
          </a:p>
        </p:txBody>
      </p:sp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/>
              <a:t>Graphic 6.3.3.1</a:t>
            </a: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5D286A18-6363-F74E-9D19-C31E2E0999B7}" type="slidenum">
              <a:rPr lang="en-US" sz="800"/>
              <a:pPr/>
              <a:t>11</a:t>
            </a:fld>
            <a:endParaRPr lang="en-US" sz="800"/>
          </a:p>
        </p:txBody>
      </p:sp>
      <p:sp>
        <p:nvSpPr>
          <p:cNvPr id="235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328166" y="1295400"/>
            <a:ext cx="6487668" cy="3152887"/>
          </a:xfrm>
          <a:prstGeom prst="rect">
            <a:avLst/>
          </a:prstGeo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</a:pPr>
            <a:endParaRPr sz="3200" kern="120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1523999"/>
            <a:ext cx="6498158" cy="1724867"/>
          </a:xfrm>
        </p:spPr>
        <p:txBody>
          <a:bodyPr vert="horz" lIns="91440" tIns="45720" rIns="91440" bIns="45720" rtlCol="0" anchor="b" anchorCtr="0">
            <a:noAutofit/>
          </a:bodyPr>
          <a:lstStyle>
            <a:lvl1pPr marL="0" indent="0" algn="ctr" defTabSz="914400" rtl="0" eaLnBrk="1" latinLnBrk="0" hangingPunct="1">
              <a:spcBef>
                <a:spcPct val="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4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22921" y="3299012"/>
            <a:ext cx="6498159" cy="916641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ts val="3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3/11/2013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3/11/2013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3538" y="3352801"/>
            <a:ext cx="8416925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3538" y="4771029"/>
            <a:ext cx="8416925" cy="972671"/>
          </a:xfrm>
        </p:spPr>
        <p:txBody>
          <a:bodyPr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3/11/2013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Picture Placeholder 2"/>
          <p:cNvSpPr>
            <a:spLocks noGrp="1"/>
          </p:cNvSpPr>
          <p:nvPr>
            <p:ph type="pic" idx="13"/>
          </p:nvPr>
        </p:nvSpPr>
        <p:spPr>
          <a:xfrm>
            <a:off x="370980" y="363538"/>
            <a:ext cx="8402040" cy="2836862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2403144"/>
            <a:ext cx="8056563" cy="1362075"/>
          </a:xfrm>
        </p:spPr>
        <p:txBody>
          <a:bodyPr anchor="b" anchorCtr="0"/>
          <a:lstStyle>
            <a:lvl1pPr algn="ctr">
              <a:defRPr sz="4600" b="0" cap="none" baseline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3736005"/>
            <a:ext cx="8056563" cy="1500187"/>
          </a:xfrm>
        </p:spPr>
        <p:txBody>
          <a:bodyPr anchor="t" anchorCtr="0"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3/11/2013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49275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1071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3/11/2013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4" y="107576"/>
            <a:ext cx="8042276" cy="1336956"/>
          </a:xfrm>
        </p:spPr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4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9274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1070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1070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3/11/2013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3/11/2013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3/11/2013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9" y="611872"/>
            <a:ext cx="3840480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2824" y="368300"/>
            <a:ext cx="3840480" cy="5575300"/>
          </a:xfrm>
        </p:spPr>
        <p:txBody>
          <a:bodyPr>
            <a:normAutofit/>
          </a:bodyPr>
          <a:lstStyle>
            <a:lvl1pPr>
              <a:spcBef>
                <a:spcPts val="2000"/>
              </a:spcBef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9" y="1787856"/>
            <a:ext cx="3840480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3/11/2013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8" y="611872"/>
            <a:ext cx="4079545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8" y="1787856"/>
            <a:ext cx="4079545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3/11/2013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>
            <a:off x="5090617" y="359392"/>
            <a:ext cx="3657600" cy="5318077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3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3/11/2013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69792" y="368301"/>
            <a:ext cx="1524000" cy="5575300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49274" y="368301"/>
            <a:ext cx="6689726" cy="557530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3/11/2013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1600201"/>
            <a:ext cx="8042276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 smtClean="0"/>
              <a:t>Click to edit Master text styles</a:t>
            </a:r>
          </a:p>
          <a:p>
            <a:pPr lvl="1"/>
            <a:r>
              <a:rPr lang="en-GB" dirty="0" smtClean="0"/>
              <a:t>Second level</a:t>
            </a:r>
          </a:p>
          <a:p>
            <a:pPr lvl="2"/>
            <a:r>
              <a:rPr lang="en-GB" dirty="0" smtClean="0"/>
              <a:t>Third level</a:t>
            </a:r>
          </a:p>
          <a:p>
            <a:pPr lvl="3"/>
            <a:r>
              <a:rPr lang="en-GB" dirty="0" smtClean="0"/>
              <a:t>Fourth level</a:t>
            </a:r>
          </a:p>
          <a:p>
            <a:pPr lvl="4"/>
            <a:r>
              <a:rPr lang="en-GB" dirty="0" smtClean="0"/>
              <a:t>Fifth level</a:t>
            </a:r>
            <a:endParaRPr dirty="0"/>
          </a:p>
        </p:txBody>
      </p:sp>
      <p:sp>
        <p:nvSpPr>
          <p:cNvPr id="8" name="TextBox 7"/>
          <p:cNvSpPr txBox="1"/>
          <p:nvPr userDrawn="1"/>
        </p:nvSpPr>
        <p:spPr>
          <a:xfrm>
            <a:off x="0" y="6360334"/>
            <a:ext cx="502829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0" dirty="0" smtClean="0">
                <a:solidFill>
                  <a:schemeClr val="tx2">
                    <a:lumMod val="90000"/>
                    <a:lumOff val="10000"/>
                  </a:schemeClr>
                </a:solidFill>
                <a:latin typeface="+mj-lt"/>
                <a:cs typeface="Apple Chancery"/>
              </a:rPr>
              <a:t>School of Applied Computing</a:t>
            </a:r>
          </a:p>
          <a:p>
            <a:r>
              <a:rPr lang="en-US" sz="1200" b="0" dirty="0" smtClean="0">
                <a:solidFill>
                  <a:schemeClr val="tx2">
                    <a:lumMod val="90000"/>
                    <a:lumOff val="10000"/>
                  </a:schemeClr>
                </a:solidFill>
                <a:latin typeface="+mj-lt"/>
                <a:cs typeface="Apple Chancery"/>
              </a:rPr>
              <a:t>Faculty of Applied</a:t>
            </a:r>
            <a:r>
              <a:rPr lang="en-US" sz="1200" b="0" baseline="0" dirty="0" smtClean="0">
                <a:solidFill>
                  <a:schemeClr val="tx2">
                    <a:lumMod val="90000"/>
                    <a:lumOff val="10000"/>
                  </a:schemeClr>
                </a:solidFill>
                <a:latin typeface="+mj-lt"/>
                <a:cs typeface="Apple Chancery"/>
              </a:rPr>
              <a:t> </a:t>
            </a:r>
            <a:r>
              <a:rPr lang="en-US" sz="1200" b="0" dirty="0" smtClean="0">
                <a:solidFill>
                  <a:schemeClr val="tx2">
                    <a:lumMod val="90000"/>
                    <a:lumOff val="10000"/>
                  </a:schemeClr>
                </a:solidFill>
                <a:latin typeface="+mj-lt"/>
                <a:cs typeface="Apple Chancery"/>
              </a:rPr>
              <a:t>Design and Engineering</a:t>
            </a:r>
            <a:endParaRPr lang="en-US" sz="1200" b="0" dirty="0">
              <a:solidFill>
                <a:schemeClr val="tx2">
                  <a:lumMod val="90000"/>
                  <a:lumOff val="10000"/>
                </a:schemeClr>
              </a:solidFill>
              <a:latin typeface="+mj-lt"/>
              <a:cs typeface="Apple Chancery"/>
            </a:endParaRPr>
          </a:p>
        </p:txBody>
      </p:sp>
      <p:sp>
        <p:nvSpPr>
          <p:cNvPr id="10" name="TextBox 9"/>
          <p:cNvSpPr txBox="1"/>
          <p:nvPr userDrawn="1"/>
        </p:nvSpPr>
        <p:spPr>
          <a:xfrm>
            <a:off x="7107156" y="6460334"/>
            <a:ext cx="196417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00" b="0" dirty="0" smtClean="0">
                <a:solidFill>
                  <a:schemeClr val="tx2">
                    <a:lumMod val="90000"/>
                    <a:lumOff val="10000"/>
                  </a:schemeClr>
                </a:solidFill>
                <a:latin typeface="+mj-lt"/>
                <a:cs typeface="Apple Chancery"/>
              </a:rPr>
              <a:t>Local</a:t>
            </a:r>
            <a:r>
              <a:rPr lang="en-US" sz="1200" b="0" baseline="0" dirty="0" smtClean="0">
                <a:solidFill>
                  <a:schemeClr val="tx2">
                    <a:lumMod val="90000"/>
                    <a:lumOff val="10000"/>
                  </a:schemeClr>
                </a:solidFill>
                <a:latin typeface="+mj-lt"/>
                <a:cs typeface="Apple Chancery"/>
              </a:rPr>
              <a:t> Area Networks</a:t>
            </a:r>
          </a:p>
        </p:txBody>
      </p:sp>
      <p:pic>
        <p:nvPicPr>
          <p:cNvPr id="4" name="Picture 3" descr="Swansea Met Logo.jpg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2602" y="56444"/>
            <a:ext cx="3313176" cy="829056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2" r:id="rId11"/>
    <p:sldLayoutId id="2147483693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6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349250" indent="-349250" algn="l" defTabSz="914400" rtl="0" eaLnBrk="1" latinLnBrk="0" hangingPunct="1">
        <a:spcBef>
          <a:spcPts val="2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2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96837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263650" indent="-295275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54622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828800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1177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398713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6892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2140857"/>
            <a:ext cx="6498158" cy="1887133"/>
          </a:xfrm>
        </p:spPr>
        <p:txBody>
          <a:bodyPr/>
          <a:lstStyle/>
          <a:p>
            <a:r>
              <a:rPr lang="en-US" altLang="ja-JP" sz="4800" dirty="0" smtClean="0">
                <a:latin typeface="Arial" charset="0"/>
                <a:cs typeface="ＭＳ Ｐゴシック" charset="0"/>
              </a:rPr>
              <a:t>Inter-VLAN Routing</a:t>
            </a:r>
            <a:r>
              <a:rPr lang="en-US" altLang="ja-JP" sz="4800" dirty="0">
                <a:latin typeface="Arial" charset="0"/>
                <a:cs typeface="ＭＳ Ｐゴシック" charset="0"/>
              </a:rPr>
              <a:t/>
            </a:r>
            <a:br>
              <a:rPr lang="en-US" altLang="ja-JP" sz="4800" dirty="0">
                <a:latin typeface="Arial" charset="0"/>
                <a:cs typeface="ＭＳ Ｐゴシック" charset="0"/>
              </a:rPr>
            </a:br>
            <a:r>
              <a:rPr lang="en-US" altLang="ja-JP" sz="4800" dirty="0" smtClean="0">
                <a:latin typeface="Arial" charset="0"/>
                <a:cs typeface="ＭＳ Ｐゴシック" charset="0"/>
              </a:rPr>
              <a:t/>
            </a:r>
            <a:br>
              <a:rPr lang="en-US" altLang="ja-JP" sz="4800" dirty="0" smtClean="0">
                <a:latin typeface="Arial" charset="0"/>
                <a:cs typeface="ＭＳ Ｐゴシック" charset="0"/>
              </a:rPr>
            </a:br>
            <a:endParaRPr lang="en-US" sz="2800" dirty="0">
              <a:solidFill>
                <a:schemeClr val="tx2">
                  <a:lumMod val="75000"/>
                  <a:lumOff val="25000"/>
                </a:schemeClr>
              </a:solidFill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660449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>
                <a:latin typeface="Arial" charset="0"/>
              </a:rPr>
              <a:t>Objectives</a:t>
            </a:r>
          </a:p>
        </p:txBody>
      </p:sp>
      <p:sp>
        <p:nvSpPr>
          <p:cNvPr id="819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55638" y="1796143"/>
            <a:ext cx="7940675" cy="4463143"/>
          </a:xfrm>
        </p:spPr>
        <p:txBody>
          <a:bodyPr/>
          <a:lstStyle/>
          <a:p>
            <a:pPr marL="457200" indent="-457200"/>
            <a:r>
              <a:rPr lang="en-US" altLang="ja-JP" dirty="0" smtClean="0">
                <a:solidFill>
                  <a:schemeClr val="tx1"/>
                </a:solidFill>
                <a:latin typeface="Arial" charset="0"/>
              </a:rPr>
              <a:t>How network traffic is routed between VLANs in a converged network.</a:t>
            </a:r>
          </a:p>
          <a:p>
            <a:pPr marL="457200" indent="-457200"/>
            <a:r>
              <a:rPr lang="en-US" altLang="ja-JP" dirty="0" smtClean="0">
                <a:solidFill>
                  <a:schemeClr val="tx1"/>
                </a:solidFill>
                <a:latin typeface="Arial" charset="0"/>
              </a:rPr>
              <a:t>Configure inter-VLAN routing on a router to enable communications between end-user devices on separate VLANs </a:t>
            </a:r>
          </a:p>
          <a:p>
            <a:pPr marL="457200" indent="-457200"/>
            <a:r>
              <a:rPr lang="en-US" altLang="ja-JP" dirty="0" smtClean="0">
                <a:solidFill>
                  <a:schemeClr val="tx1"/>
                </a:solidFill>
                <a:latin typeface="Arial" charset="0"/>
              </a:rPr>
              <a:t>Troubleshoot common inter-VLAN connectivity issues.</a:t>
            </a:r>
          </a:p>
          <a:p>
            <a:pPr marL="457200" indent="-457200"/>
            <a:endParaRPr lang="en-US" dirty="0">
              <a:latin typeface="Arial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022092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" name="Rectangle 2"/>
          <p:cNvSpPr>
            <a:spLocks noGrp="1" noChangeArrowheads="1"/>
          </p:cNvSpPr>
          <p:nvPr>
            <p:ph type="title"/>
          </p:nvPr>
        </p:nvSpPr>
        <p:spPr>
          <a:xfrm>
            <a:off x="532606" y="77230"/>
            <a:ext cx="4941437" cy="838200"/>
          </a:xfrm>
        </p:spPr>
        <p:txBody>
          <a:bodyPr/>
          <a:lstStyle/>
          <a:p>
            <a:pPr algn="l" eaLnBrk="1" hangingPunct="1"/>
            <a:r>
              <a:rPr lang="en-US" altLang="ja-JP" sz="3600" dirty="0">
                <a:latin typeface="Arial" charset="0"/>
              </a:rPr>
              <a:t>Inter-VLAN routing</a:t>
            </a:r>
            <a:endParaRPr lang="en-US" sz="3600" dirty="0">
              <a:latin typeface="Arial" charset="0"/>
            </a:endParaRPr>
          </a:p>
        </p:txBody>
      </p:sp>
      <p:sp>
        <p:nvSpPr>
          <p:cNvPr id="1024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55638" y="1536700"/>
            <a:ext cx="7940675" cy="5076825"/>
          </a:xfrm>
        </p:spPr>
        <p:txBody>
          <a:bodyPr/>
          <a:lstStyle/>
          <a:p>
            <a:endParaRPr lang="en-US" dirty="0">
              <a:latin typeface="Arial" charset="0"/>
            </a:endParaRPr>
          </a:p>
          <a:p>
            <a:pPr>
              <a:buFont typeface="Symbol" charset="0"/>
              <a:buChar char=""/>
            </a:pPr>
            <a:endParaRPr lang="en-US" dirty="0">
              <a:latin typeface="Arial" charset="0"/>
            </a:endParaRPr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>
          <a:xfrm>
            <a:off x="655639" y="1077833"/>
            <a:ext cx="8166886" cy="384971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57200" lvl="0" indent="-457200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</a:pPr>
            <a:r>
              <a:rPr lang="en-GB" altLang="ja-JP" sz="2400" dirty="0" smtClean="0">
                <a:latin typeface="Arial" charset="0"/>
              </a:rPr>
              <a:t>Inter-VLAN routing is a process of forwarding network traffic from one VLAN to another VLAN using a router</a:t>
            </a:r>
            <a:r>
              <a:rPr kumimoji="0" lang="en-US" altLang="ja-JP" sz="2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charset="0"/>
                <a:ea typeface="+mn-ea"/>
                <a:cs typeface="+mn-cs"/>
              </a:rPr>
              <a:t>.</a:t>
            </a:r>
          </a:p>
          <a:p>
            <a:pPr marL="457200" lvl="0" indent="-457200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</a:pPr>
            <a:r>
              <a:rPr lang="en-GB" sz="2400" dirty="0" smtClean="0">
                <a:latin typeface="Arial" charset="0"/>
              </a:rPr>
              <a:t>VLANs are associated with unique IP subnets on the network. This subnet configuration facilitates the routing process in a multi-VLAN environment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56822" y="3543255"/>
            <a:ext cx="4639569" cy="29837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="" xmlns:p14="http://schemas.microsoft.com/office/powerpoint/2010/main" val="1287046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" name="Rectangle 2"/>
          <p:cNvSpPr>
            <a:spLocks noGrp="1" noChangeArrowheads="1"/>
          </p:cNvSpPr>
          <p:nvPr>
            <p:ph type="title"/>
          </p:nvPr>
        </p:nvSpPr>
        <p:spPr>
          <a:xfrm>
            <a:off x="260758" y="239632"/>
            <a:ext cx="6238896" cy="838200"/>
          </a:xfrm>
        </p:spPr>
        <p:txBody>
          <a:bodyPr/>
          <a:lstStyle/>
          <a:p>
            <a:pPr algn="l" eaLnBrk="1" hangingPunct="1"/>
            <a:r>
              <a:rPr lang="en-US" altLang="ja-JP" sz="3200" dirty="0" smtClean="0">
                <a:latin typeface="Arial" charset="0"/>
              </a:rPr>
              <a:t>Traditional Inter-VLAN </a:t>
            </a:r>
            <a:r>
              <a:rPr lang="en-US" altLang="ja-JP" sz="3200" dirty="0">
                <a:latin typeface="Arial" charset="0"/>
              </a:rPr>
              <a:t>routing</a:t>
            </a:r>
            <a:endParaRPr lang="en-US" sz="3200" dirty="0">
              <a:latin typeface="Arial" charset="0"/>
            </a:endParaRPr>
          </a:p>
        </p:txBody>
      </p:sp>
      <p:sp>
        <p:nvSpPr>
          <p:cNvPr id="1024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55638" y="1536700"/>
            <a:ext cx="7940675" cy="5076825"/>
          </a:xfrm>
        </p:spPr>
        <p:txBody>
          <a:bodyPr/>
          <a:lstStyle/>
          <a:p>
            <a:endParaRPr lang="en-US" dirty="0">
              <a:latin typeface="Arial" charset="0"/>
            </a:endParaRPr>
          </a:p>
          <a:p>
            <a:pPr>
              <a:buFont typeface="Symbol" charset="0"/>
              <a:buChar char=""/>
            </a:pPr>
            <a:endParaRPr lang="en-US" dirty="0">
              <a:latin typeface="Arial" charset="0"/>
            </a:endParaRPr>
          </a:p>
        </p:txBody>
      </p:sp>
      <p:pic>
        <p:nvPicPr>
          <p:cNvPr id="10243" name="Picture 1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758" y="3561406"/>
            <a:ext cx="4386648" cy="30521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ctangle 3"/>
          <p:cNvSpPr txBox="1">
            <a:spLocks noChangeArrowheads="1"/>
          </p:cNvSpPr>
          <p:nvPr/>
        </p:nvSpPr>
        <p:spPr>
          <a:xfrm>
            <a:off x="469557" y="1077832"/>
            <a:ext cx="8674442" cy="516232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57200" lvl="0" indent="-457200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</a:pPr>
            <a:r>
              <a:rPr lang="en-GB" altLang="ja-JP" sz="2000" dirty="0" smtClean="0">
                <a:latin typeface="Arial" charset="0"/>
              </a:rPr>
              <a:t>LAN routing has used routers with multiple physical interfaces. Each interface needed to be connected to a separate network and configured for a different subnet. </a:t>
            </a:r>
          </a:p>
          <a:p>
            <a:pPr marL="457200" lvl="0" indent="-457200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</a:pPr>
            <a:r>
              <a:rPr lang="en-GB" sz="2000" dirty="0" smtClean="0">
                <a:latin typeface="Arial" charset="0"/>
              </a:rPr>
              <a:t>In a traditional network that uses multiple VLANs to segment the network traffic into logical broadcast domains, routing is performed by connecting different physical router interfaces to different physical switch ports.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7" name="Picture 1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9706" y="3562908"/>
            <a:ext cx="4287794" cy="3087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1287046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2"/>
          <p:cNvSpPr>
            <a:spLocks noGrp="1" noChangeArrowheads="1"/>
          </p:cNvSpPr>
          <p:nvPr>
            <p:ph type="title"/>
          </p:nvPr>
        </p:nvSpPr>
        <p:spPr>
          <a:xfrm>
            <a:off x="622300" y="315913"/>
            <a:ext cx="7523163" cy="557212"/>
          </a:xfrm>
        </p:spPr>
        <p:txBody>
          <a:bodyPr/>
          <a:lstStyle/>
          <a:p>
            <a:pPr algn="l" eaLnBrk="1" hangingPunct="1"/>
            <a:r>
              <a:rPr lang="en-US" altLang="ja-JP" sz="3600" dirty="0" smtClean="0">
                <a:latin typeface="Arial" charset="0"/>
              </a:rPr>
              <a:t>Router-on-a-Stick</a:t>
            </a:r>
            <a:endParaRPr lang="en-US" sz="3600" dirty="0">
              <a:latin typeface="Arial" charset="0"/>
            </a:endParaRPr>
          </a:p>
        </p:txBody>
      </p:sp>
      <p:sp>
        <p:nvSpPr>
          <p:cNvPr id="1229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22300" y="873125"/>
            <a:ext cx="7940675" cy="5076825"/>
          </a:xfrm>
        </p:spPr>
        <p:txBody>
          <a:bodyPr/>
          <a:lstStyle/>
          <a:p>
            <a:endParaRPr lang="en-US" dirty="0">
              <a:latin typeface="Arial" charset="0"/>
            </a:endParaRPr>
          </a:p>
          <a:p>
            <a:pPr>
              <a:buFont typeface="Symbol" charset="0"/>
              <a:buChar char=""/>
            </a:pPr>
            <a:endParaRPr lang="en-US" dirty="0">
              <a:latin typeface="Arial" charset="0"/>
            </a:endParaRPr>
          </a:p>
        </p:txBody>
      </p:sp>
      <p:pic>
        <p:nvPicPr>
          <p:cNvPr id="128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9313" y="998990"/>
            <a:ext cx="4484687" cy="24856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2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55701"/>
            <a:ext cx="4514850" cy="26214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3" name="TextBox 5"/>
          <p:cNvSpPr txBox="1">
            <a:spLocks noChangeArrowheads="1"/>
          </p:cNvSpPr>
          <p:nvPr/>
        </p:nvSpPr>
        <p:spPr bwMode="auto">
          <a:xfrm>
            <a:off x="546100" y="986632"/>
            <a:ext cx="3194050" cy="258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r>
              <a:rPr lang="en-GB" sz="1200" dirty="0"/>
              <a:t>Router Interface and Inter-VLAN Routing</a:t>
            </a:r>
          </a:p>
        </p:txBody>
      </p:sp>
      <p:sp>
        <p:nvSpPr>
          <p:cNvPr id="8" name="Rectangle 3"/>
          <p:cNvSpPr txBox="1">
            <a:spLocks noChangeArrowheads="1"/>
          </p:cNvSpPr>
          <p:nvPr/>
        </p:nvSpPr>
        <p:spPr>
          <a:xfrm>
            <a:off x="328270" y="3954162"/>
            <a:ext cx="8662085" cy="2344989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marL="457200" lvl="0" indent="-457200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</a:pPr>
            <a:r>
              <a:rPr lang="en-GB" altLang="ja-JP" sz="2000" dirty="0" smtClean="0">
                <a:latin typeface="Arial" charset="0"/>
              </a:rPr>
              <a:t>"Router-on-a-stick" is a type of router configuration in which a single physical interface routes traffic between multiple VLANs on a network. </a:t>
            </a:r>
          </a:p>
          <a:p>
            <a:pPr marL="457200" lvl="0" indent="-457200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</a:pPr>
            <a:r>
              <a:rPr lang="en-GB" sz="2000" dirty="0" smtClean="0">
                <a:latin typeface="Arial" charset="0"/>
              </a:rPr>
              <a:t>The router interface is configured to operate as a trunk link and is connected to a switch port configured in trunk mode.</a:t>
            </a:r>
          </a:p>
          <a:p>
            <a:pPr marL="457200" lvl="0" indent="-457200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</a:pPr>
            <a:r>
              <a:rPr lang="en-GB" sz="2000" dirty="0" smtClean="0">
                <a:latin typeface="Arial" charset="0"/>
              </a:rPr>
              <a:t>The router performs the inter-VLAN routing by accepting VLAN tagged traffic on the trunk interface coming from the adjacent switch and internally routing between the VLANs using </a:t>
            </a:r>
            <a:r>
              <a:rPr lang="en-GB" sz="2000" dirty="0" err="1" smtClean="0">
                <a:latin typeface="Arial" charset="0"/>
              </a:rPr>
              <a:t>subinterfaces</a:t>
            </a:r>
            <a:r>
              <a:rPr lang="en-GB" sz="2000" dirty="0" smtClean="0">
                <a:latin typeface="Arial" charset="0"/>
              </a:rPr>
              <a:t>.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41364024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28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2"/>
          <p:cNvSpPr>
            <a:spLocks noGrp="1" noChangeArrowheads="1"/>
          </p:cNvSpPr>
          <p:nvPr>
            <p:ph type="title"/>
          </p:nvPr>
        </p:nvSpPr>
        <p:spPr>
          <a:xfrm>
            <a:off x="622300" y="315913"/>
            <a:ext cx="7523163" cy="557212"/>
          </a:xfrm>
        </p:spPr>
        <p:txBody>
          <a:bodyPr/>
          <a:lstStyle/>
          <a:p>
            <a:pPr algn="l" eaLnBrk="1" hangingPunct="1"/>
            <a:r>
              <a:rPr lang="en-US" altLang="ja-JP" sz="3600" dirty="0" smtClean="0">
                <a:latin typeface="Arial" charset="0"/>
              </a:rPr>
              <a:t>Router Interface</a:t>
            </a:r>
            <a:endParaRPr lang="en-US" sz="3600" dirty="0">
              <a:latin typeface="Arial" charset="0"/>
            </a:endParaRPr>
          </a:p>
        </p:txBody>
      </p:sp>
      <p:sp>
        <p:nvSpPr>
          <p:cNvPr id="1229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22300" y="873125"/>
            <a:ext cx="7940675" cy="5076825"/>
          </a:xfrm>
        </p:spPr>
        <p:txBody>
          <a:bodyPr/>
          <a:lstStyle/>
          <a:p>
            <a:endParaRPr lang="en-US" dirty="0">
              <a:latin typeface="Arial" charset="0"/>
            </a:endParaRPr>
          </a:p>
          <a:p>
            <a:pPr>
              <a:buFont typeface="Symbol" charset="0"/>
              <a:buChar char=""/>
            </a:pPr>
            <a:endParaRPr lang="en-US" dirty="0">
              <a:latin typeface="Arial" charset="0"/>
            </a:endParaRPr>
          </a:p>
        </p:txBody>
      </p:sp>
      <p:pic>
        <p:nvPicPr>
          <p:cNvPr id="1283078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344" y="1687468"/>
            <a:ext cx="8173631" cy="29710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4136402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ja-JP" sz="3600" dirty="0">
                <a:latin typeface="Arial" charset="0"/>
              </a:rPr>
              <a:t>Configure Inter-VLAN Routing</a:t>
            </a:r>
            <a:endParaRPr lang="en-US" sz="3600" dirty="0">
              <a:latin typeface="Arial" charset="0"/>
            </a:endParaRPr>
          </a:p>
        </p:txBody>
      </p:sp>
      <p:pic>
        <p:nvPicPr>
          <p:cNvPr id="1433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726" y="1692919"/>
            <a:ext cx="4309762" cy="44714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3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3001" y="2665370"/>
            <a:ext cx="4670999" cy="26727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6106284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2"/>
          <p:cNvSpPr>
            <a:spLocks noGrp="1" noChangeArrowheads="1"/>
          </p:cNvSpPr>
          <p:nvPr>
            <p:ph type="title"/>
          </p:nvPr>
        </p:nvSpPr>
        <p:spPr>
          <a:xfrm>
            <a:off x="512763" y="570470"/>
            <a:ext cx="8145463" cy="838200"/>
          </a:xfrm>
        </p:spPr>
        <p:txBody>
          <a:bodyPr/>
          <a:lstStyle/>
          <a:p>
            <a:pPr eaLnBrk="1" hangingPunct="1"/>
            <a:r>
              <a:rPr lang="en-US" altLang="ja-JP" sz="3600">
                <a:latin typeface="Arial" charset="0"/>
              </a:rPr>
              <a:t>Configure Inter-VLAN Routing</a:t>
            </a:r>
            <a:endParaRPr lang="en-US" sz="3600">
              <a:latin typeface="Arial" charset="0"/>
            </a:endParaRPr>
          </a:p>
        </p:txBody>
      </p:sp>
      <p:pic>
        <p:nvPicPr>
          <p:cNvPr id="1638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08670"/>
            <a:ext cx="4422775" cy="2968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87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3578" y="2792627"/>
            <a:ext cx="7080422" cy="40653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23254721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63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/>
          <p:cNvSpPr>
            <a:spLocks noGrp="1" noChangeArrowheads="1"/>
          </p:cNvSpPr>
          <p:nvPr>
            <p:ph type="title"/>
          </p:nvPr>
        </p:nvSpPr>
        <p:spPr>
          <a:xfrm>
            <a:off x="450850" y="992021"/>
            <a:ext cx="8145463" cy="838200"/>
          </a:xfrm>
        </p:spPr>
        <p:txBody>
          <a:bodyPr/>
          <a:lstStyle/>
          <a:p>
            <a:pPr eaLnBrk="1" hangingPunct="1"/>
            <a:r>
              <a:rPr lang="en-US" altLang="ja-JP" sz="3200" dirty="0">
                <a:latin typeface="Arial" charset="0"/>
              </a:rPr>
              <a:t>Troubleshoot Common Inter-VLAN Connectivity Issues </a:t>
            </a:r>
            <a:endParaRPr lang="en-US" sz="3200" dirty="0">
              <a:latin typeface="Arial" charset="0"/>
            </a:endParaRPr>
          </a:p>
        </p:txBody>
      </p:sp>
      <p:sp>
        <p:nvSpPr>
          <p:cNvPr id="1843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55638" y="1536700"/>
            <a:ext cx="7940675" cy="5076825"/>
          </a:xfrm>
        </p:spPr>
        <p:txBody>
          <a:bodyPr/>
          <a:lstStyle/>
          <a:p>
            <a:endParaRPr lang="en-US">
              <a:latin typeface="Arial" charset="0"/>
            </a:endParaRPr>
          </a:p>
          <a:p>
            <a:pPr>
              <a:buFont typeface="Symbol" charset="0"/>
              <a:buChar char=""/>
            </a:pPr>
            <a:endParaRPr lang="en-US">
              <a:latin typeface="Arial" charset="0"/>
            </a:endParaRPr>
          </a:p>
        </p:txBody>
      </p:sp>
      <p:pic>
        <p:nvPicPr>
          <p:cNvPr id="18435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375" y="1817688"/>
            <a:ext cx="3740150" cy="3335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89221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5113" y="1763713"/>
            <a:ext cx="4914900" cy="3546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2539178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289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/>
          <p:cNvSpPr>
            <a:spLocks noGrp="1" noChangeArrowheads="1"/>
          </p:cNvSpPr>
          <p:nvPr>
            <p:ph type="title"/>
          </p:nvPr>
        </p:nvSpPr>
        <p:spPr>
          <a:xfrm>
            <a:off x="450850" y="1089025"/>
            <a:ext cx="8145463" cy="838200"/>
          </a:xfrm>
        </p:spPr>
        <p:txBody>
          <a:bodyPr/>
          <a:lstStyle/>
          <a:p>
            <a:pPr eaLnBrk="1" hangingPunct="1"/>
            <a:r>
              <a:rPr lang="en-US" altLang="ja-JP" sz="3200" dirty="0">
                <a:latin typeface="Arial" charset="0"/>
              </a:rPr>
              <a:t>Troubleshoot Common Inter-VLAN Connectivity Issues </a:t>
            </a:r>
            <a:endParaRPr lang="en-US" sz="3200" dirty="0">
              <a:latin typeface="Arial" charset="0"/>
            </a:endParaRPr>
          </a:p>
        </p:txBody>
      </p:sp>
      <p:sp>
        <p:nvSpPr>
          <p:cNvPr id="2048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55638" y="1536700"/>
            <a:ext cx="7940675" cy="5076825"/>
          </a:xfrm>
        </p:spPr>
        <p:txBody>
          <a:bodyPr/>
          <a:lstStyle/>
          <a:p>
            <a:endParaRPr lang="en-US">
              <a:latin typeface="Arial" charset="0"/>
            </a:endParaRPr>
          </a:p>
          <a:p>
            <a:pPr>
              <a:buFont typeface="Symbol" charset="0"/>
              <a:buChar char=""/>
            </a:pPr>
            <a:endParaRPr lang="en-US">
              <a:latin typeface="Arial" charset="0"/>
            </a:endParaRPr>
          </a:p>
        </p:txBody>
      </p:sp>
      <p:pic>
        <p:nvPicPr>
          <p:cNvPr id="20483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6694" y="2057400"/>
            <a:ext cx="4265612" cy="3940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3138363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61785"/>
            <a:ext cx="8145463" cy="838200"/>
          </a:xfrm>
        </p:spPr>
        <p:txBody>
          <a:bodyPr/>
          <a:lstStyle/>
          <a:p>
            <a:pPr eaLnBrk="1" hangingPunct="1"/>
            <a:r>
              <a:rPr lang="en-US" dirty="0">
                <a:latin typeface="Arial" charset="0"/>
              </a:rPr>
              <a:t>Summary</a:t>
            </a:r>
          </a:p>
        </p:txBody>
      </p:sp>
      <p:sp>
        <p:nvSpPr>
          <p:cNvPr id="2253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22288" y="1149177"/>
            <a:ext cx="8300436" cy="5202196"/>
          </a:xfrm>
        </p:spPr>
        <p:txBody>
          <a:bodyPr>
            <a:normAutofit fontScale="92500" lnSpcReduction="20000"/>
          </a:bodyPr>
          <a:lstStyle/>
          <a:p>
            <a:r>
              <a:rPr lang="en-US" sz="1800" dirty="0">
                <a:solidFill>
                  <a:schemeClr val="tx1"/>
                </a:solidFill>
                <a:latin typeface="Arial" charset="0"/>
              </a:rPr>
              <a:t>Inter-VLAN routing is the process of routing information between VLANs</a:t>
            </a:r>
          </a:p>
          <a:p>
            <a:r>
              <a:rPr lang="en-US" sz="1800" dirty="0">
                <a:solidFill>
                  <a:schemeClr val="tx1"/>
                </a:solidFill>
                <a:latin typeface="Arial" charset="0"/>
              </a:rPr>
              <a:t>Inter-VLAN routing requires the use of a router or a layer 3 switch</a:t>
            </a:r>
          </a:p>
          <a:p>
            <a:r>
              <a:rPr lang="en-US" sz="1800" dirty="0">
                <a:solidFill>
                  <a:schemeClr val="tx1"/>
                </a:solidFill>
                <a:latin typeface="Arial" charset="0"/>
              </a:rPr>
              <a:t>Traditional inter-VLAN routing</a:t>
            </a:r>
          </a:p>
          <a:p>
            <a:pPr lvl="1" indent="0"/>
            <a:r>
              <a:rPr lang="en-US" sz="1800" dirty="0">
                <a:solidFill>
                  <a:schemeClr val="tx1"/>
                </a:solidFill>
                <a:latin typeface="Arial" charset="0"/>
              </a:rPr>
              <a:t>Requires multiple router interfaces that are each connected to separate VLANs</a:t>
            </a:r>
          </a:p>
          <a:p>
            <a:r>
              <a:rPr lang="en-US" sz="1800" dirty="0">
                <a:solidFill>
                  <a:schemeClr val="tx1"/>
                </a:solidFill>
                <a:latin typeface="Arial" charset="0"/>
              </a:rPr>
              <a:t>Router on a stick </a:t>
            </a:r>
          </a:p>
          <a:p>
            <a:pPr lvl="1" indent="0"/>
            <a:r>
              <a:rPr lang="en-US" sz="1800" dirty="0" smtClean="0">
                <a:solidFill>
                  <a:schemeClr val="tx1"/>
                </a:solidFill>
                <a:latin typeface="Arial" charset="0"/>
              </a:rPr>
              <a:t> this </a:t>
            </a:r>
            <a:r>
              <a:rPr lang="en-US" sz="1800" dirty="0">
                <a:solidFill>
                  <a:schemeClr val="tx1"/>
                </a:solidFill>
                <a:latin typeface="Arial" charset="0"/>
              </a:rPr>
              <a:t>is an inter-VLAN routing topology that uses  router sub interfaces connected to a layer 2 switch.</a:t>
            </a:r>
          </a:p>
          <a:p>
            <a:pPr lvl="1" indent="0"/>
            <a:r>
              <a:rPr lang="en-US" sz="1800" dirty="0">
                <a:solidFill>
                  <a:schemeClr val="tx1"/>
                </a:solidFill>
                <a:latin typeface="Arial" charset="0"/>
              </a:rPr>
              <a:t>	Each Subinterface must be configured </a:t>
            </a:r>
            <a:r>
              <a:rPr lang="en-US" sz="1800" dirty="0" smtClean="0">
                <a:solidFill>
                  <a:schemeClr val="tx1"/>
                </a:solidFill>
                <a:latin typeface="Arial" charset="0"/>
              </a:rPr>
              <a:t>with:</a:t>
            </a:r>
          </a:p>
          <a:p>
            <a:pPr lvl="3" indent="0">
              <a:buFont typeface="Wingdings" pitchFamily="2" charset="2"/>
              <a:buChar char="§"/>
            </a:pPr>
            <a:r>
              <a:rPr lang="en-US" sz="1400" dirty="0" smtClean="0">
                <a:solidFill>
                  <a:schemeClr val="tx1"/>
                </a:solidFill>
                <a:latin typeface="Arial" charset="0"/>
              </a:rPr>
              <a:t>An </a:t>
            </a:r>
            <a:r>
              <a:rPr lang="en-US" sz="1400" dirty="0">
                <a:solidFill>
                  <a:schemeClr val="tx1"/>
                </a:solidFill>
                <a:latin typeface="Arial" charset="0"/>
              </a:rPr>
              <a:t>IP address </a:t>
            </a:r>
          </a:p>
          <a:p>
            <a:pPr lvl="3" indent="0">
              <a:buFont typeface="Wingdings" pitchFamily="2" charset="2"/>
              <a:buChar char="§"/>
            </a:pPr>
            <a:r>
              <a:rPr lang="en-US" sz="1400" dirty="0" smtClean="0">
                <a:solidFill>
                  <a:schemeClr val="tx1"/>
                </a:solidFill>
                <a:latin typeface="Arial" charset="0"/>
              </a:rPr>
              <a:t>Associated </a:t>
            </a:r>
            <a:r>
              <a:rPr lang="en-US" sz="1400" dirty="0">
                <a:solidFill>
                  <a:schemeClr val="tx1"/>
                </a:solidFill>
                <a:latin typeface="Arial" charset="0"/>
              </a:rPr>
              <a:t>VLAN number</a:t>
            </a:r>
          </a:p>
          <a:p>
            <a:r>
              <a:rPr lang="en-US" sz="1800" dirty="0">
                <a:solidFill>
                  <a:schemeClr val="tx1"/>
                </a:solidFill>
                <a:latin typeface="Arial" charset="0"/>
              </a:rPr>
              <a:t>Configuration of inter VLAN routing</a:t>
            </a:r>
          </a:p>
          <a:p>
            <a:pPr lvl="1" indent="0">
              <a:buFontTx/>
              <a:buChar char="–"/>
            </a:pPr>
            <a:r>
              <a:rPr lang="en-US" sz="1800" dirty="0">
                <a:solidFill>
                  <a:schemeClr val="tx1"/>
                </a:solidFill>
                <a:latin typeface="Arial" charset="0"/>
              </a:rPr>
              <a:t>Configure switch ports connected to router with correct VLAN </a:t>
            </a:r>
          </a:p>
          <a:p>
            <a:pPr lvl="1" indent="0">
              <a:buFontTx/>
              <a:buChar char="–"/>
            </a:pPr>
            <a:r>
              <a:rPr lang="en-US" sz="1800" dirty="0">
                <a:solidFill>
                  <a:schemeClr val="tx1"/>
                </a:solidFill>
                <a:latin typeface="Arial" charset="0"/>
              </a:rPr>
              <a:t>Configure each router subinterface with the correct IP address &amp; VLAN ID</a:t>
            </a:r>
          </a:p>
          <a:p>
            <a:r>
              <a:rPr lang="en-US" sz="1800" dirty="0">
                <a:solidFill>
                  <a:schemeClr val="tx1"/>
                </a:solidFill>
                <a:latin typeface="Arial" charset="0"/>
              </a:rPr>
              <a:t>Verify configuration on switch and router </a:t>
            </a:r>
          </a:p>
          <a:p>
            <a:pPr lvl="1" indent="0"/>
            <a:endParaRPr lang="en-US" sz="1600" dirty="0">
              <a:solidFill>
                <a:schemeClr val="tx1"/>
              </a:solidFill>
              <a:latin typeface="Arial" charset="0"/>
            </a:endParaRPr>
          </a:p>
          <a:p>
            <a:endParaRPr lang="en-US" sz="1600" dirty="0">
              <a:solidFill>
                <a:schemeClr val="tx1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373908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eeze">
  <a:themeElements>
    <a:clrScheme name="Breeze">
      <a:dk1>
        <a:sysClr val="windowText" lastClr="000000"/>
      </a:dk1>
      <a:lt1>
        <a:sysClr val="window" lastClr="FFFFFF"/>
      </a:lt1>
      <a:dk2>
        <a:srgbClr val="09213B"/>
      </a:dk2>
      <a:lt2>
        <a:srgbClr val="D5EDF4"/>
      </a:lt2>
      <a:accent1>
        <a:srgbClr val="2C7C9F"/>
      </a:accent1>
      <a:accent2>
        <a:srgbClr val="244A58"/>
      </a:accent2>
      <a:accent3>
        <a:srgbClr val="E2751D"/>
      </a:accent3>
      <a:accent4>
        <a:srgbClr val="FFB400"/>
      </a:accent4>
      <a:accent5>
        <a:srgbClr val="7EB606"/>
      </a:accent5>
      <a:accent6>
        <a:srgbClr val="C00000"/>
      </a:accent6>
      <a:hlink>
        <a:srgbClr val="7030A0"/>
      </a:hlink>
      <a:folHlink>
        <a:srgbClr val="00B0F0"/>
      </a:folHlink>
    </a:clrScheme>
    <a:fontScheme name="Breeze">
      <a:maj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ajorFont>
      <a:min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inorFont>
    </a:fontScheme>
    <a:fmtScheme name="Breeze">
      <a:fillStyleLst>
        <a:solidFill>
          <a:schemeClr val="phClr"/>
        </a:solidFill>
        <a:gradFill rotWithShape="1">
          <a:gsLst>
            <a:gs pos="31000">
              <a:schemeClr val="phClr">
                <a:tint val="100000"/>
                <a:shade val="100000"/>
                <a:satMod val="120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100000"/>
                <a:satMod val="120000"/>
              </a:schemeClr>
            </a:gs>
            <a:gs pos="69000">
              <a:schemeClr val="phClr">
                <a:tint val="80000"/>
                <a:shade val="100000"/>
                <a:satMod val="150000"/>
              </a:schemeClr>
            </a:gs>
            <a:gs pos="100000">
              <a:schemeClr val="phClr">
                <a:tint val="50000"/>
                <a:shade val="100000"/>
                <a:satMod val="15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dbl" algn="ctr">
          <a:solidFill>
            <a:schemeClr val="phClr"/>
          </a:solidFill>
          <a:prstDash val="solid"/>
        </a:ln>
        <a:ln w="31750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sx="101000" sy="101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127000" dist="25400" dir="13500000">
              <a:srgbClr val="C0C0C0">
                <a:alpha val="75000"/>
              </a:srgbClr>
            </a:innerShdw>
            <a:outerShdw blurRad="88900" dist="25400" dir="5400000" sx="102000" sy="102000" algn="ctr" rotWithShape="0">
              <a:srgbClr val="C0C0C0">
                <a:alpha val="40000"/>
              </a:srgbClr>
            </a:outerShdw>
          </a:effectLst>
          <a:scene3d>
            <a:camera prst="perspectiveLeft" fov="300000"/>
            <a:lightRig rig="soft" dir="l">
              <a:rot lat="0" lon="0" rev="4200000"/>
            </a:lightRig>
          </a:scene3d>
          <a:sp3d extrusionH="38100" prstMaterial="powder">
            <a:bevelT w="50800" h="88900" prst="convex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0000"/>
                <a:satMod val="400000"/>
              </a:schemeClr>
              <a:schemeClr val="phClr">
                <a:tint val="10000"/>
                <a:satMod val="20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Breeze.thmx</Template>
  <TotalTime>3152</TotalTime>
  <Words>325</Words>
  <Application>Microsoft Macintosh PowerPoint</Application>
  <PresentationFormat>On-screen Show (4:3)</PresentationFormat>
  <Paragraphs>51</Paragraphs>
  <Slides>11</Slides>
  <Notes>10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Breeze</vt:lpstr>
      <vt:lpstr>Inter-VLAN Routing  </vt:lpstr>
      <vt:lpstr>Objectives</vt:lpstr>
      <vt:lpstr>Inter-VLAN routing</vt:lpstr>
      <vt:lpstr>Traditional Inter-VLAN routing</vt:lpstr>
      <vt:lpstr>Router-on-a-Stick</vt:lpstr>
      <vt:lpstr>Router Interface</vt:lpstr>
      <vt:lpstr>Configure Inter-VLAN Routing</vt:lpstr>
      <vt:lpstr>Configure Inter-VLAN Routing</vt:lpstr>
      <vt:lpstr>Troubleshoot Common Inter-VLAN Connectivity Issues </vt:lpstr>
      <vt:lpstr>Troubleshoot Common Inter-VLAN Connectivity Issues </vt:lpstr>
      <vt:lpstr>Summary</vt:lpstr>
    </vt:vector>
  </TitlesOfParts>
  <Company>Swansea Metropolitan University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Kapilan Radhakrishnan</dc:creator>
  <cp:lastModifiedBy>Radhakrishnan, Kapilan</cp:lastModifiedBy>
  <cp:revision>184</cp:revision>
  <dcterms:created xsi:type="dcterms:W3CDTF">2011-10-03T10:20:59Z</dcterms:created>
  <dcterms:modified xsi:type="dcterms:W3CDTF">2013-03-11T14:33:54Z</dcterms:modified>
</cp:coreProperties>
</file>