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3" r:id="rId2"/>
    <p:sldMasterId id="2147483669" r:id="rId3"/>
    <p:sldMasterId id="2147483677" r:id="rId4"/>
  </p:sldMasterIdLst>
  <p:notesMasterIdLst>
    <p:notesMasterId r:id="rId45"/>
  </p:notesMasterIdLst>
  <p:sldIdLst>
    <p:sldId id="257" r:id="rId5"/>
    <p:sldId id="256" r:id="rId6"/>
    <p:sldId id="924" r:id="rId7"/>
    <p:sldId id="387" r:id="rId8"/>
    <p:sldId id="384" r:id="rId9"/>
    <p:sldId id="385" r:id="rId10"/>
    <p:sldId id="386" r:id="rId11"/>
    <p:sldId id="261" r:id="rId12"/>
    <p:sldId id="393" r:id="rId13"/>
    <p:sldId id="395" r:id="rId14"/>
    <p:sldId id="394" r:id="rId15"/>
    <p:sldId id="396" r:id="rId16"/>
    <p:sldId id="410" r:id="rId17"/>
    <p:sldId id="397" r:id="rId18"/>
    <p:sldId id="398" r:id="rId19"/>
    <p:sldId id="272" r:id="rId20"/>
    <p:sldId id="402" r:id="rId21"/>
    <p:sldId id="400" r:id="rId22"/>
    <p:sldId id="275" r:id="rId23"/>
    <p:sldId id="276" r:id="rId24"/>
    <p:sldId id="282" r:id="rId25"/>
    <p:sldId id="284" r:id="rId26"/>
    <p:sldId id="283" r:id="rId27"/>
    <p:sldId id="408" r:id="rId28"/>
    <p:sldId id="285" r:id="rId29"/>
    <p:sldId id="403" r:id="rId30"/>
    <p:sldId id="270" r:id="rId31"/>
    <p:sldId id="280" r:id="rId32"/>
    <p:sldId id="294" r:id="rId33"/>
    <p:sldId id="277" r:id="rId34"/>
    <p:sldId id="406" r:id="rId35"/>
    <p:sldId id="407" r:id="rId36"/>
    <p:sldId id="404" r:id="rId37"/>
    <p:sldId id="405" r:id="rId38"/>
    <p:sldId id="293" r:id="rId39"/>
    <p:sldId id="278" r:id="rId40"/>
    <p:sldId id="409" r:id="rId41"/>
    <p:sldId id="279" r:id="rId42"/>
    <p:sldId id="306" r:id="rId43"/>
    <p:sldId id="271"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9EA159B0-4D1B-4829-91F1-1EE9A10502A6}">
          <p14:sldIdLst>
            <p14:sldId id="257"/>
            <p14:sldId id="256"/>
          </p14:sldIdLst>
        </p14:section>
        <p14:section name="Default Section" id="{DB243323-AA26-4E06-96A0-7CAC0F13CEFD}">
          <p14:sldIdLst/>
        </p14:section>
        <p14:section name="Default Section" id="{CDC99EC2-5556-4F8C-93D0-8301FE6DFEA4}">
          <p14:sldIdLst>
            <p14:sldId id="924"/>
            <p14:sldId id="387"/>
            <p14:sldId id="384"/>
            <p14:sldId id="385"/>
            <p14:sldId id="386"/>
            <p14:sldId id="261"/>
            <p14:sldId id="393"/>
            <p14:sldId id="395"/>
            <p14:sldId id="394"/>
            <p14:sldId id="396"/>
            <p14:sldId id="410"/>
            <p14:sldId id="397"/>
            <p14:sldId id="398"/>
            <p14:sldId id="272"/>
            <p14:sldId id="402"/>
            <p14:sldId id="400"/>
            <p14:sldId id="275"/>
            <p14:sldId id="276"/>
            <p14:sldId id="282"/>
            <p14:sldId id="284"/>
            <p14:sldId id="283"/>
            <p14:sldId id="408"/>
            <p14:sldId id="285"/>
            <p14:sldId id="403"/>
            <p14:sldId id="270"/>
            <p14:sldId id="280"/>
            <p14:sldId id="294"/>
            <p14:sldId id="277"/>
            <p14:sldId id="406"/>
            <p14:sldId id="407"/>
            <p14:sldId id="404"/>
            <p14:sldId id="405"/>
            <p14:sldId id="293"/>
            <p14:sldId id="278"/>
            <p14:sldId id="409"/>
            <p14:sldId id="279"/>
            <p14:sldId id="306"/>
            <p14:sldId id="271"/>
          </p14:sldIdLst>
        </p14:section>
        <p14:section name="Untitled Section" id="{2A8F0491-05E5-4579-8C49-691F6262B64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slideMaster" Target="slideMasters/slideMaster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slideMaster" Target="slideMasters/slideMaster1.xml"/><Relationship Id="rId6"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1E89D4-6094-4551-A5B4-D27CE92AEAD8}" type="datetimeFigureOut">
              <a:rPr lang="en-GB" smtClean="0"/>
              <a:t>08/10/2026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2CD4B5-2B5D-47D0-98E9-D3387C93EA43}" type="slidenum">
              <a:rPr lang="en-GB" smtClean="0"/>
              <a:t>‹#›</a:t>
            </a:fld>
            <a:endParaRPr lang="en-GB"/>
          </a:p>
        </p:txBody>
      </p:sp>
    </p:spTree>
    <p:extLst>
      <p:ext uri="{BB962C8B-B14F-4D97-AF65-F5344CB8AC3E}">
        <p14:creationId xmlns:p14="http://schemas.microsoft.com/office/powerpoint/2010/main" val="3382020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xfrm>
            <a:off x="90488" y="744538"/>
            <a:ext cx="6616700" cy="3722687"/>
          </a:xfrm>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a:latin typeface="Arial" panose="020B0604020202020204" pitchFamily="34" charset="0"/>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376AFD6C-5D6C-46E1-90DE-603B0732D3C1}" type="slidenum">
              <a:rPr kumimoji="0" lang="cy-GB" altLang="en-US" sz="1200" b="0" i="0" u="none" strike="noStrike" kern="1200" cap="none" spc="0" normalizeH="0" baseline="0" noProof="0" smtClean="0">
                <a:ln>
                  <a:noFill/>
                </a:ln>
                <a:solidFill>
                  <a:prstClr val="black"/>
                </a:solidFill>
                <a:effectLst/>
                <a:uLnTx/>
                <a:uFillTx/>
                <a:latin typeface="Arial" panose="020B0604020202020204" pitchFamily="34"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cy-GB" altLang="en-US" sz="1200" b="0" i="0" u="none" strike="noStrike" kern="1200" cap="none" spc="0" normalizeH="0" baseline="0" noProof="0">
              <a:ln>
                <a:noFill/>
              </a:ln>
              <a:solidFill>
                <a:prstClr val="black"/>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16538614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xfrm>
            <a:off x="90488" y="744538"/>
            <a:ext cx="6616700" cy="3722687"/>
          </a:xfrm>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a:latin typeface="Arial" panose="020B0604020202020204" pitchFamily="34" charset="0"/>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376AFD6C-5D6C-46E1-90DE-603B0732D3C1}" type="slidenum">
              <a:rPr kumimoji="0" lang="cy-GB" altLang="en-US" sz="1200" b="0" i="0" u="none" strike="noStrike" kern="1200" cap="none" spc="0" normalizeH="0" baseline="0" noProof="0" smtClean="0">
                <a:ln>
                  <a:noFill/>
                </a:ln>
                <a:solidFill>
                  <a:prstClr val="black"/>
                </a:solidFill>
                <a:effectLst/>
                <a:uLnTx/>
                <a:uFillTx/>
                <a:latin typeface="Arial" panose="020B0604020202020204" pitchFamily="34"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cy-GB" altLang="en-US" sz="1200" b="0" i="0" u="none" strike="noStrike" kern="1200" cap="none" spc="0" normalizeH="0" baseline="0" noProof="0">
              <a:ln>
                <a:noFill/>
              </a:ln>
              <a:solidFill>
                <a:prstClr val="black"/>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2810650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B39E918-88F5-4DC3-ADC2-D63BF93AAE5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0718830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 a flip chart or discussion task for insights</a:t>
            </a:r>
          </a:p>
        </p:txBody>
      </p:sp>
      <p:sp>
        <p:nvSpPr>
          <p:cNvPr id="4" name="Slide Number Placeholder 3"/>
          <p:cNvSpPr>
            <a:spLocks noGrp="1"/>
          </p:cNvSpPr>
          <p:nvPr>
            <p:ph type="sldNum" sz="quarter" idx="5"/>
          </p:nvPr>
        </p:nvSpPr>
        <p:spPr/>
        <p:txBody>
          <a:bodyPr/>
          <a:lstStyle/>
          <a:p>
            <a:fld id="{E46CB977-DEBD-4495-9D86-56BE4CF05AF5}" type="slidenum">
              <a:rPr lang="en-US" smtClean="0"/>
              <a:pPr/>
              <a:t>9</a:t>
            </a:fld>
            <a:endParaRPr lang="en-US" dirty="0"/>
          </a:p>
        </p:txBody>
      </p:sp>
    </p:spTree>
    <p:extLst>
      <p:ext uri="{BB962C8B-B14F-4D97-AF65-F5344CB8AC3E}">
        <p14:creationId xmlns:p14="http://schemas.microsoft.com/office/powerpoint/2010/main" val="23669000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050" b="0" i="0" dirty="0">
                <a:effectLst/>
                <a:latin typeface="var(--font-fk-grotesk)"/>
              </a:rPr>
              <a:t>Deepens Understanding</a:t>
            </a:r>
          </a:p>
          <a:p>
            <a:pPr algn="l"/>
            <a:r>
              <a:rPr lang="en-GB" sz="1050" b="0" i="0" dirty="0">
                <a:effectLst/>
                <a:latin typeface="__fkGroteskNeue_598ab8"/>
              </a:rPr>
              <a:t>Reflection helps students make sense of what they have learned. By contemplating their experiences, they can connect new knowledge with prior understanding, leading to deeper learning and retention. This process encourages students to transition from surface-level learning to a more profound comprehension of the material.</a:t>
            </a:r>
          </a:p>
          <a:p>
            <a:pPr algn="l"/>
            <a:r>
              <a:rPr lang="en-GB" sz="1050" b="0" i="0" dirty="0">
                <a:effectLst/>
                <a:latin typeface="var(--font-fk-grotesk)"/>
              </a:rPr>
              <a:t>Promotes Self-Awareness</a:t>
            </a:r>
          </a:p>
          <a:p>
            <a:pPr algn="l"/>
            <a:r>
              <a:rPr lang="en-GB" sz="1050" b="0" i="0" dirty="0">
                <a:effectLst/>
                <a:latin typeface="__fkGroteskNeue_598ab8"/>
              </a:rPr>
              <a:t>Engaging in reflective practices fosters self-awareness, allowing students to evaluate their strengths and weaknesses. This self-examination helps them understand their learning styles and areas needing improvement, which can boost their confidence and motivation.</a:t>
            </a:r>
          </a:p>
          <a:p>
            <a:pPr algn="l"/>
            <a:r>
              <a:rPr lang="en-GB" sz="1050" b="0" i="0" dirty="0">
                <a:effectLst/>
                <a:latin typeface="var(--font-fk-grotesk)"/>
              </a:rPr>
              <a:t>Encourages Critical Thinking</a:t>
            </a:r>
          </a:p>
          <a:p>
            <a:pPr algn="l"/>
            <a:r>
              <a:rPr lang="en-GB" sz="1050" b="0" i="0" dirty="0">
                <a:effectLst/>
                <a:latin typeface="__fkGroteskNeue_598ab8"/>
              </a:rPr>
              <a:t>Reflection cultivates critical thinking skills. By </a:t>
            </a:r>
            <a:r>
              <a:rPr lang="en-GB" sz="1050" b="0" i="0" dirty="0" err="1">
                <a:effectLst/>
                <a:latin typeface="__fkGroteskNeue_598ab8"/>
              </a:rPr>
              <a:t>analyzing</a:t>
            </a:r>
            <a:r>
              <a:rPr lang="en-GB" sz="1050" b="0" i="0" dirty="0">
                <a:effectLst/>
                <a:latin typeface="__fkGroteskNeue_598ab8"/>
              </a:rPr>
              <a:t> their experiences, students learn to assess their actions and decisions, which enhances their ability to think critically about future situations and challenges.</a:t>
            </a:r>
          </a:p>
          <a:p>
            <a:pPr algn="l"/>
            <a:r>
              <a:rPr lang="en-GB" sz="1050" b="0" i="0" dirty="0">
                <a:effectLst/>
                <a:latin typeface="var(--font-fk-grotesk)"/>
              </a:rPr>
              <a:t>Supports Lifelong Learning</a:t>
            </a:r>
          </a:p>
          <a:p>
            <a:pPr algn="l"/>
            <a:r>
              <a:rPr lang="en-GB" sz="1050" b="0" i="0" dirty="0">
                <a:effectLst/>
                <a:latin typeface="__fkGroteskNeue_598ab8"/>
              </a:rPr>
              <a:t>Reflection sets the foundation for lifelong learning. It encourages students to continuously evaluate their experiences and adapt their learning strategies, promoting a mindset geared towards growth and improvement throughout their lives.</a:t>
            </a:r>
          </a:p>
          <a:p>
            <a:pPr algn="l"/>
            <a:r>
              <a:rPr lang="en-GB" sz="1050" b="0" i="0" dirty="0">
                <a:effectLst/>
                <a:latin typeface="var(--font-fk-grotesk)"/>
              </a:rPr>
              <a:t>Enhances Employability</a:t>
            </a:r>
          </a:p>
          <a:p>
            <a:pPr algn="l"/>
            <a:r>
              <a:rPr lang="en-GB" sz="1050" b="0" i="0" dirty="0">
                <a:effectLst/>
                <a:latin typeface="__fkGroteskNeue_598ab8"/>
              </a:rPr>
              <a:t>Employers value reflective skills as they indicate a candidate's ability to learn from experiences and adapt. Reflection can enhance employability by developing skills that are transferable to the workplace, such as problem-solving, critical thinking, and effective communication.</a:t>
            </a:r>
          </a:p>
          <a:p>
            <a:pPr algn="l"/>
            <a:r>
              <a:rPr lang="en-GB" sz="1050" b="0" i="0" dirty="0">
                <a:effectLst/>
                <a:latin typeface="var(--font-fk-grotesk)"/>
              </a:rPr>
              <a:t>Facilitates Connection Between Experiences</a:t>
            </a:r>
          </a:p>
          <a:p>
            <a:r>
              <a:rPr lang="en-GB" sz="1050" b="0" i="0" dirty="0">
                <a:effectLst/>
                <a:latin typeface="__fkGroteskNeue_598ab8"/>
              </a:rPr>
              <a:t>Through reflection, students can build connections between different learning experiences. This synthesis of knowledge allows for a more integrated understanding of concepts, making it easier to apply what they have learned in various </a:t>
            </a:r>
            <a:r>
              <a:rPr lang="en-GB" sz="1050" b="0" i="0" dirty="0" err="1">
                <a:effectLst/>
                <a:latin typeface="__fkGroteskNeue_598ab8"/>
              </a:rPr>
              <a:t>contexts.In</a:t>
            </a:r>
            <a:r>
              <a:rPr lang="en-GB" sz="1050" b="0" i="0" dirty="0">
                <a:effectLst/>
                <a:latin typeface="__fkGroteskNeue_598ab8"/>
              </a:rPr>
              <a:t> summary, reflection is a vital practice for students that not only deepens their learning but also equips them with essential skills for personal and professional development.</a:t>
            </a:r>
            <a:endParaRPr lang="en-GB" dirty="0"/>
          </a:p>
        </p:txBody>
      </p:sp>
      <p:sp>
        <p:nvSpPr>
          <p:cNvPr id="4" name="Slide Number Placeholder 3"/>
          <p:cNvSpPr>
            <a:spLocks noGrp="1"/>
          </p:cNvSpPr>
          <p:nvPr>
            <p:ph type="sldNum" sz="quarter" idx="5"/>
          </p:nvPr>
        </p:nvSpPr>
        <p:spPr/>
        <p:txBody>
          <a:bodyPr/>
          <a:lstStyle/>
          <a:p>
            <a:fld id="{E46CB977-DEBD-4495-9D86-56BE4CF05AF5}" type="slidenum">
              <a:rPr lang="en-US" smtClean="0"/>
              <a:pPr/>
              <a:t>12</a:t>
            </a:fld>
            <a:endParaRPr lang="en-US" dirty="0"/>
          </a:p>
        </p:txBody>
      </p:sp>
    </p:spTree>
    <p:extLst>
      <p:ext uri="{BB962C8B-B14F-4D97-AF65-F5344CB8AC3E}">
        <p14:creationId xmlns:p14="http://schemas.microsoft.com/office/powerpoint/2010/main" val="27628308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Option 5 </a:t>
            </a:r>
            <a:r>
              <a:rPr lang="en-GB" dirty="0" err="1"/>
              <a:t>reflctie</a:t>
            </a:r>
            <a:r>
              <a:rPr lang="en-GB" dirty="0"/>
              <a:t> piece</a:t>
            </a:r>
          </a:p>
          <a:p>
            <a:pPr algn="l" rtl="0" fontAlgn="base"/>
            <a:r>
              <a:rPr lang="en-GB" sz="1200" b="0" i="0" dirty="0">
                <a:solidFill>
                  <a:srgbClr val="000000"/>
                </a:solidFill>
                <a:effectLst/>
                <a:highlight>
                  <a:srgbClr val="FFFFFF"/>
                </a:highlight>
                <a:latin typeface="Arial" panose="020B0604020202020204" pitchFamily="34" charset="0"/>
              </a:rPr>
              <a:t>Brief introduction to the reflective piece, your initial thoughts of presenting/writing poster and how you felt about carrying out a presentation/poster.  </a:t>
            </a:r>
            <a:endParaRPr lang="en-GB" b="0" i="0" dirty="0">
              <a:solidFill>
                <a:srgbClr val="000000"/>
              </a:solidFill>
              <a:effectLst/>
              <a:highlight>
                <a:srgbClr val="FFFFFF"/>
              </a:highlight>
              <a:latin typeface="Segoe UI" panose="020B0502040204020203" pitchFamily="34" charset="0"/>
            </a:endParaRPr>
          </a:p>
          <a:p>
            <a:pPr algn="l" rtl="0" fontAlgn="base"/>
            <a:r>
              <a:rPr lang="en-GB" sz="1200" b="0" i="0" dirty="0">
                <a:solidFill>
                  <a:srgbClr val="000000"/>
                </a:solidFill>
                <a:effectLst/>
                <a:highlight>
                  <a:srgbClr val="FFFFFF"/>
                </a:highlight>
                <a:latin typeface="Arial" panose="020B0604020202020204" pitchFamily="34" charset="0"/>
              </a:rPr>
              <a:t>•</a:t>
            </a:r>
            <a:r>
              <a:rPr lang="en-GB" sz="1200" b="0" i="0" dirty="0">
                <a:solidFill>
                  <a:srgbClr val="000000"/>
                </a:solidFill>
                <a:effectLst/>
                <a:highlight>
                  <a:srgbClr val="FFFFFF"/>
                </a:highlight>
                <a:latin typeface="Calibri" panose="020F0502020204030204" pitchFamily="34" charset="0"/>
              </a:rPr>
              <a:t> </a:t>
            </a:r>
            <a:r>
              <a:rPr lang="en-GB" sz="1200" b="0" i="0" dirty="0">
                <a:solidFill>
                  <a:srgbClr val="000000"/>
                </a:solidFill>
                <a:effectLst/>
                <a:highlight>
                  <a:srgbClr val="FFFFFF"/>
                </a:highlight>
                <a:latin typeface="Arial" panose="020B0604020202020204" pitchFamily="34" charset="0"/>
              </a:rPr>
              <a:t>Information about your pacing, pitch, use of filler words, language and suggestions for improvements.  You will need to discuss this feedback and anything else you feel relevant in detail and support this discussion with relevant literature. </a:t>
            </a:r>
            <a:endParaRPr lang="en-GB" b="0" i="0" dirty="0">
              <a:solidFill>
                <a:srgbClr val="000000"/>
              </a:solidFill>
              <a:effectLst/>
              <a:highlight>
                <a:srgbClr val="FFFFFF"/>
              </a:highlight>
              <a:latin typeface="Segoe UI" panose="020B0502040204020203" pitchFamily="34" charset="0"/>
            </a:endParaRPr>
          </a:p>
          <a:p>
            <a:pPr algn="l" rtl="0" fontAlgn="base"/>
            <a:r>
              <a:rPr lang="en-GB" sz="1200" b="0" i="0" dirty="0">
                <a:solidFill>
                  <a:srgbClr val="000000"/>
                </a:solidFill>
                <a:effectLst/>
                <a:highlight>
                  <a:srgbClr val="FFFFFF"/>
                </a:highlight>
                <a:latin typeface="Arial" panose="020B0604020202020204" pitchFamily="34" charset="0"/>
              </a:rPr>
              <a:t>•</a:t>
            </a:r>
            <a:r>
              <a:rPr lang="en-GB" sz="1200" b="0" i="0" dirty="0">
                <a:solidFill>
                  <a:srgbClr val="000000"/>
                </a:solidFill>
                <a:effectLst/>
                <a:highlight>
                  <a:srgbClr val="FFFFFF"/>
                </a:highlight>
                <a:latin typeface="Calibri" panose="020F0502020204030204" pitchFamily="34" charset="0"/>
              </a:rPr>
              <a:t> </a:t>
            </a:r>
            <a:r>
              <a:rPr lang="en-GB" sz="1200" b="0" i="0" dirty="0">
                <a:solidFill>
                  <a:srgbClr val="000000"/>
                </a:solidFill>
                <a:effectLst/>
                <a:highlight>
                  <a:srgbClr val="FFFFFF"/>
                </a:highlight>
                <a:latin typeface="Arial" panose="020B0604020202020204" pitchFamily="34" charset="0"/>
              </a:rPr>
              <a:t>Any challenges? Why? Any areas that you feel that you have succeeded with the most? Is there anything you feel you struggled with?  </a:t>
            </a:r>
            <a:endParaRPr lang="en-GB" b="0" i="0" dirty="0">
              <a:solidFill>
                <a:srgbClr val="000000"/>
              </a:solidFill>
              <a:effectLst/>
              <a:highlight>
                <a:srgbClr val="FFFFFF"/>
              </a:highlight>
              <a:latin typeface="Segoe UI" panose="020B0502040204020203" pitchFamily="34" charset="0"/>
            </a:endParaRPr>
          </a:p>
          <a:p>
            <a:pPr algn="l" rtl="0" fontAlgn="base"/>
            <a:r>
              <a:rPr lang="en-GB" sz="1200" b="0" i="0" dirty="0">
                <a:solidFill>
                  <a:srgbClr val="000000"/>
                </a:solidFill>
                <a:effectLst/>
                <a:highlight>
                  <a:srgbClr val="FFFFFF"/>
                </a:highlight>
                <a:latin typeface="Arial" panose="020B0604020202020204" pitchFamily="34" charset="0"/>
              </a:rPr>
              <a:t>•</a:t>
            </a:r>
            <a:r>
              <a:rPr lang="en-GB" sz="1200" b="0" i="0" dirty="0">
                <a:solidFill>
                  <a:srgbClr val="000000"/>
                </a:solidFill>
                <a:effectLst/>
                <a:highlight>
                  <a:srgbClr val="FFFFFF"/>
                </a:highlight>
                <a:latin typeface="Calibri" panose="020F0502020204030204" pitchFamily="34" charset="0"/>
              </a:rPr>
              <a:t> </a:t>
            </a:r>
            <a:r>
              <a:rPr lang="en-GB" sz="1200" b="0" i="0" dirty="0">
                <a:solidFill>
                  <a:srgbClr val="000000"/>
                </a:solidFill>
                <a:effectLst/>
                <a:highlight>
                  <a:srgbClr val="FFFFFF"/>
                </a:highlight>
                <a:latin typeface="Arial" panose="020B0604020202020204" pitchFamily="34" charset="0"/>
              </a:rPr>
              <a:t>Is there anything you could have done differently/would do differently if you were to do it again?  How will you develop your presentation skills further whilst studying for your degree?</a:t>
            </a:r>
            <a:endParaRPr lang="en-GB" b="0" i="0" dirty="0">
              <a:solidFill>
                <a:srgbClr val="000000"/>
              </a:solidFill>
              <a:effectLst/>
              <a:highlight>
                <a:srgbClr val="FFFFFF"/>
              </a:highlight>
              <a:latin typeface="Segoe UI" panose="020B0502040204020203" pitchFamily="34" charset="0"/>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46CB977-DEBD-4495-9D86-56BE4CF05AF5}" type="slidenum">
              <a:rPr kumimoji="0" 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8584627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Option 5 </a:t>
            </a:r>
            <a:r>
              <a:rPr lang="en-GB" dirty="0" err="1"/>
              <a:t>reflctie</a:t>
            </a:r>
            <a:r>
              <a:rPr lang="en-GB" dirty="0"/>
              <a:t> piece</a:t>
            </a:r>
          </a:p>
          <a:p>
            <a:pPr algn="l" rtl="0" fontAlgn="base"/>
            <a:r>
              <a:rPr lang="en-GB" sz="1200" b="0" i="0" dirty="0">
                <a:solidFill>
                  <a:srgbClr val="000000"/>
                </a:solidFill>
                <a:effectLst/>
                <a:highlight>
                  <a:srgbClr val="FFFFFF"/>
                </a:highlight>
                <a:latin typeface="Arial" panose="020B0604020202020204" pitchFamily="34" charset="0"/>
              </a:rPr>
              <a:t>Brief introduction to the reflective piece, your initial thoughts of presenting/writing poster and how you felt about carrying out a presentation/poster.  </a:t>
            </a:r>
            <a:endParaRPr lang="en-GB" b="0" i="0" dirty="0">
              <a:solidFill>
                <a:srgbClr val="000000"/>
              </a:solidFill>
              <a:effectLst/>
              <a:highlight>
                <a:srgbClr val="FFFFFF"/>
              </a:highlight>
              <a:latin typeface="Segoe UI" panose="020B0502040204020203" pitchFamily="34" charset="0"/>
            </a:endParaRPr>
          </a:p>
          <a:p>
            <a:pPr algn="l" rtl="0" fontAlgn="base"/>
            <a:r>
              <a:rPr lang="en-GB" sz="1200" b="0" i="0" dirty="0">
                <a:solidFill>
                  <a:srgbClr val="000000"/>
                </a:solidFill>
                <a:effectLst/>
                <a:highlight>
                  <a:srgbClr val="FFFFFF"/>
                </a:highlight>
                <a:latin typeface="Arial" panose="020B0604020202020204" pitchFamily="34" charset="0"/>
              </a:rPr>
              <a:t>•</a:t>
            </a:r>
            <a:r>
              <a:rPr lang="en-GB" sz="1200" b="0" i="0" dirty="0">
                <a:solidFill>
                  <a:srgbClr val="000000"/>
                </a:solidFill>
                <a:effectLst/>
                <a:highlight>
                  <a:srgbClr val="FFFFFF"/>
                </a:highlight>
                <a:latin typeface="Calibri" panose="020F0502020204030204" pitchFamily="34" charset="0"/>
              </a:rPr>
              <a:t> </a:t>
            </a:r>
            <a:r>
              <a:rPr lang="en-GB" sz="1200" b="0" i="0" dirty="0">
                <a:solidFill>
                  <a:srgbClr val="000000"/>
                </a:solidFill>
                <a:effectLst/>
                <a:highlight>
                  <a:srgbClr val="FFFFFF"/>
                </a:highlight>
                <a:latin typeface="Arial" panose="020B0604020202020204" pitchFamily="34" charset="0"/>
              </a:rPr>
              <a:t>Information about your pacing, pitch, use of filler words, language and suggestions for improvements.  You will need to discuss this feedback and anything else you feel relevant in detail and support this discussion with relevant literature. </a:t>
            </a:r>
            <a:endParaRPr lang="en-GB" b="0" i="0" dirty="0">
              <a:solidFill>
                <a:srgbClr val="000000"/>
              </a:solidFill>
              <a:effectLst/>
              <a:highlight>
                <a:srgbClr val="FFFFFF"/>
              </a:highlight>
              <a:latin typeface="Segoe UI" panose="020B0502040204020203" pitchFamily="34" charset="0"/>
            </a:endParaRPr>
          </a:p>
          <a:p>
            <a:pPr algn="l" rtl="0" fontAlgn="base"/>
            <a:r>
              <a:rPr lang="en-GB" sz="1200" b="0" i="0" dirty="0">
                <a:solidFill>
                  <a:srgbClr val="000000"/>
                </a:solidFill>
                <a:effectLst/>
                <a:highlight>
                  <a:srgbClr val="FFFFFF"/>
                </a:highlight>
                <a:latin typeface="Arial" panose="020B0604020202020204" pitchFamily="34" charset="0"/>
              </a:rPr>
              <a:t>•</a:t>
            </a:r>
            <a:r>
              <a:rPr lang="en-GB" sz="1200" b="0" i="0" dirty="0">
                <a:solidFill>
                  <a:srgbClr val="000000"/>
                </a:solidFill>
                <a:effectLst/>
                <a:highlight>
                  <a:srgbClr val="FFFFFF"/>
                </a:highlight>
                <a:latin typeface="Calibri" panose="020F0502020204030204" pitchFamily="34" charset="0"/>
              </a:rPr>
              <a:t> </a:t>
            </a:r>
            <a:r>
              <a:rPr lang="en-GB" sz="1200" b="0" i="0" dirty="0">
                <a:solidFill>
                  <a:srgbClr val="000000"/>
                </a:solidFill>
                <a:effectLst/>
                <a:highlight>
                  <a:srgbClr val="FFFFFF"/>
                </a:highlight>
                <a:latin typeface="Arial" panose="020B0604020202020204" pitchFamily="34" charset="0"/>
              </a:rPr>
              <a:t>Any challenges? Why? Any areas that you feel that you have succeeded with the most? Is there anything you feel you struggled with?  </a:t>
            </a:r>
            <a:endParaRPr lang="en-GB" b="0" i="0" dirty="0">
              <a:solidFill>
                <a:srgbClr val="000000"/>
              </a:solidFill>
              <a:effectLst/>
              <a:highlight>
                <a:srgbClr val="FFFFFF"/>
              </a:highlight>
              <a:latin typeface="Segoe UI" panose="020B0502040204020203" pitchFamily="34" charset="0"/>
            </a:endParaRPr>
          </a:p>
          <a:p>
            <a:pPr algn="l" rtl="0" fontAlgn="base"/>
            <a:r>
              <a:rPr lang="en-GB" sz="1200" b="0" i="0" dirty="0">
                <a:solidFill>
                  <a:srgbClr val="000000"/>
                </a:solidFill>
                <a:effectLst/>
                <a:highlight>
                  <a:srgbClr val="FFFFFF"/>
                </a:highlight>
                <a:latin typeface="Arial" panose="020B0604020202020204" pitchFamily="34" charset="0"/>
              </a:rPr>
              <a:t>•</a:t>
            </a:r>
            <a:r>
              <a:rPr lang="en-GB" sz="1200" b="0" i="0" dirty="0">
                <a:solidFill>
                  <a:srgbClr val="000000"/>
                </a:solidFill>
                <a:effectLst/>
                <a:highlight>
                  <a:srgbClr val="FFFFFF"/>
                </a:highlight>
                <a:latin typeface="Calibri" panose="020F0502020204030204" pitchFamily="34" charset="0"/>
              </a:rPr>
              <a:t> </a:t>
            </a:r>
            <a:r>
              <a:rPr lang="en-GB" sz="1200" b="0" i="0" dirty="0">
                <a:solidFill>
                  <a:srgbClr val="000000"/>
                </a:solidFill>
                <a:effectLst/>
                <a:highlight>
                  <a:srgbClr val="FFFFFF"/>
                </a:highlight>
                <a:latin typeface="Arial" panose="020B0604020202020204" pitchFamily="34" charset="0"/>
              </a:rPr>
              <a:t>Is there anything you could have done differently/would do differently if you were to do it again?  How will you develop your presentation skills further whilst studying for your degree?</a:t>
            </a:r>
            <a:endParaRPr lang="en-GB" b="0" i="0" dirty="0">
              <a:solidFill>
                <a:srgbClr val="000000"/>
              </a:solidFill>
              <a:effectLst/>
              <a:highlight>
                <a:srgbClr val="FFFFFF"/>
              </a:highlight>
              <a:latin typeface="Segoe UI" panose="020B0502040204020203" pitchFamily="34" charset="0"/>
            </a:endParaRPr>
          </a:p>
          <a:p>
            <a:endParaRPr lang="en-GB" dirty="0"/>
          </a:p>
        </p:txBody>
      </p:sp>
      <p:sp>
        <p:nvSpPr>
          <p:cNvPr id="4" name="Slide Number Placeholder 3"/>
          <p:cNvSpPr>
            <a:spLocks noGrp="1"/>
          </p:cNvSpPr>
          <p:nvPr>
            <p:ph type="sldNum" sz="quarter" idx="5"/>
          </p:nvPr>
        </p:nvSpPr>
        <p:spPr/>
        <p:txBody>
          <a:bodyPr/>
          <a:lstStyle/>
          <a:p>
            <a:fld id="{E46CB977-DEBD-4495-9D86-56BE4CF05AF5}" type="slidenum">
              <a:rPr lang="en-US" smtClean="0"/>
              <a:pPr/>
              <a:t>14</a:t>
            </a:fld>
            <a:endParaRPr lang="en-US" dirty="0"/>
          </a:p>
        </p:txBody>
      </p:sp>
    </p:spTree>
    <p:extLst>
      <p:ext uri="{BB962C8B-B14F-4D97-AF65-F5344CB8AC3E}">
        <p14:creationId xmlns:p14="http://schemas.microsoft.com/office/powerpoint/2010/main" val="36095265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16</a:t>
            </a:fld>
            <a:endParaRPr lang="en-US"/>
          </a:p>
        </p:txBody>
      </p:sp>
    </p:spTree>
    <p:extLst>
      <p:ext uri="{BB962C8B-B14F-4D97-AF65-F5344CB8AC3E}">
        <p14:creationId xmlns:p14="http://schemas.microsoft.com/office/powerpoint/2010/main" val="1806497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17</a:t>
            </a:fld>
            <a:endParaRPr lang="en-US"/>
          </a:p>
        </p:txBody>
      </p:sp>
    </p:spTree>
    <p:extLst>
      <p:ext uri="{BB962C8B-B14F-4D97-AF65-F5344CB8AC3E}">
        <p14:creationId xmlns:p14="http://schemas.microsoft.com/office/powerpoint/2010/main" val="11725369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19</a:t>
            </a:fld>
            <a:endParaRPr lang="en-US"/>
          </a:p>
        </p:txBody>
      </p:sp>
    </p:spTree>
    <p:extLst>
      <p:ext uri="{BB962C8B-B14F-4D97-AF65-F5344CB8AC3E}">
        <p14:creationId xmlns:p14="http://schemas.microsoft.com/office/powerpoint/2010/main" val="3548987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20</a:t>
            </a:fld>
            <a:endParaRPr lang="en-US"/>
          </a:p>
        </p:txBody>
      </p:sp>
    </p:spTree>
    <p:extLst>
      <p:ext uri="{BB962C8B-B14F-4D97-AF65-F5344CB8AC3E}">
        <p14:creationId xmlns:p14="http://schemas.microsoft.com/office/powerpoint/2010/main" val="38410836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21</a:t>
            </a:fld>
            <a:endParaRPr lang="en-US"/>
          </a:p>
        </p:txBody>
      </p:sp>
    </p:spTree>
    <p:extLst>
      <p:ext uri="{BB962C8B-B14F-4D97-AF65-F5344CB8AC3E}">
        <p14:creationId xmlns:p14="http://schemas.microsoft.com/office/powerpoint/2010/main" val="30879644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10E1E9A-E921-4174-A0FC-51868D7AC568}" type="slidenum">
              <a:rPr kumimoji="0" 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40402056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23</a:t>
            </a:fld>
            <a:endParaRPr lang="en-US"/>
          </a:p>
        </p:txBody>
      </p:sp>
    </p:spTree>
    <p:extLst>
      <p:ext uri="{BB962C8B-B14F-4D97-AF65-F5344CB8AC3E}">
        <p14:creationId xmlns:p14="http://schemas.microsoft.com/office/powerpoint/2010/main" val="6982673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25</a:t>
            </a:fld>
            <a:endParaRPr lang="en-US"/>
          </a:p>
        </p:txBody>
      </p:sp>
    </p:spTree>
    <p:extLst>
      <p:ext uri="{BB962C8B-B14F-4D97-AF65-F5344CB8AC3E}">
        <p14:creationId xmlns:p14="http://schemas.microsoft.com/office/powerpoint/2010/main" val="395309793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27</a:t>
            </a:fld>
            <a:endParaRPr lang="en-US"/>
          </a:p>
        </p:txBody>
      </p:sp>
    </p:spTree>
    <p:extLst>
      <p:ext uri="{BB962C8B-B14F-4D97-AF65-F5344CB8AC3E}">
        <p14:creationId xmlns:p14="http://schemas.microsoft.com/office/powerpoint/2010/main" val="384855657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10E1E9A-E921-4174-A0FC-51868D7AC568}" type="slidenum">
              <a:rPr kumimoji="0" 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9005697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30</a:t>
            </a:fld>
            <a:endParaRPr lang="en-US"/>
          </a:p>
        </p:txBody>
      </p:sp>
    </p:spTree>
    <p:extLst>
      <p:ext uri="{BB962C8B-B14F-4D97-AF65-F5344CB8AC3E}">
        <p14:creationId xmlns:p14="http://schemas.microsoft.com/office/powerpoint/2010/main" val="8127297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Reflection-in-Action: This occurs during an event. It involves thinking on your feet and making adjustments in real-time. For example, a student might change their approach during an assignment, if they notice they are not making progress or feel confused. Such as asking for help or using a different study approach.</a:t>
            </a:r>
          </a:p>
          <a:p>
            <a:r>
              <a:rPr lang="en-GB" dirty="0"/>
              <a:t>Reflection-on-Action: This happens after an event. It involves looking back on what happened, analysing the actions taken, and considering what could be done differently in the future. For instance, after an assignment, a student might reflect on what worked well and what did not, and plan improvements for next time. This could include further reading or accessing literature to support their work</a:t>
            </a:r>
          </a:p>
          <a:p>
            <a:endParaRPr lang="en-GB" dirty="0"/>
          </a:p>
        </p:txBody>
      </p:sp>
      <p:sp>
        <p:nvSpPr>
          <p:cNvPr id="4" name="Slide Number Placeholder 3"/>
          <p:cNvSpPr>
            <a:spLocks noGrp="1"/>
          </p:cNvSpPr>
          <p:nvPr>
            <p:ph type="sldNum" sz="quarter" idx="5"/>
          </p:nvPr>
        </p:nvSpPr>
        <p:spPr/>
        <p:txBody>
          <a:bodyPr/>
          <a:lstStyle/>
          <a:p>
            <a:fld id="{E46CB977-DEBD-4495-9D86-56BE4CF05AF5}" type="slidenum">
              <a:rPr lang="en-US" smtClean="0"/>
              <a:pPr/>
              <a:t>32</a:t>
            </a:fld>
            <a:endParaRPr lang="en-US" dirty="0"/>
          </a:p>
        </p:txBody>
      </p:sp>
    </p:spTree>
    <p:extLst>
      <p:ext uri="{BB962C8B-B14F-4D97-AF65-F5344CB8AC3E}">
        <p14:creationId xmlns:p14="http://schemas.microsoft.com/office/powerpoint/2010/main" val="121744972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0070C0"/>
                </a:solidFill>
              </a:rPr>
              <a:t>Reflection-in-Action: This occurs during an event. It involves thinking on your feet and making adjustments in real-time. For example, a student might change their approach during an assignment, if they notice they are not making progress; such as asking for help or using a different study approach.</a:t>
            </a:r>
          </a:p>
          <a:p>
            <a:r>
              <a:rPr lang="en-GB" dirty="0">
                <a:solidFill>
                  <a:srgbClr val="0070C0"/>
                </a:solidFill>
              </a:rPr>
              <a:t>Reflection-on-Action: This happens after an event. It involves looking back on what happened, analysing the actions taken, and considering what could be done differently in the future. For instance, after an assignment, a student might reflect on what worked well and what did not, and plan improvements for next time. This could include further reading or accessing literature to support their work.</a:t>
            </a:r>
          </a:p>
          <a:p>
            <a:endParaRPr lang="en-GB" dirty="0"/>
          </a:p>
        </p:txBody>
      </p:sp>
      <p:sp>
        <p:nvSpPr>
          <p:cNvPr id="4" name="Slide Number Placeholder 3"/>
          <p:cNvSpPr>
            <a:spLocks noGrp="1"/>
          </p:cNvSpPr>
          <p:nvPr>
            <p:ph type="sldNum" sz="quarter" idx="5"/>
          </p:nvPr>
        </p:nvSpPr>
        <p:spPr/>
        <p:txBody>
          <a:bodyPr/>
          <a:lstStyle/>
          <a:p>
            <a:fld id="{E46CB977-DEBD-4495-9D86-56BE4CF05AF5}" type="slidenum">
              <a:rPr lang="en-US" smtClean="0"/>
              <a:pPr/>
              <a:t>34</a:t>
            </a:fld>
            <a:endParaRPr lang="en-US" dirty="0"/>
          </a:p>
        </p:txBody>
      </p:sp>
    </p:spTree>
    <p:extLst>
      <p:ext uri="{BB962C8B-B14F-4D97-AF65-F5344CB8AC3E}">
        <p14:creationId xmlns:p14="http://schemas.microsoft.com/office/powerpoint/2010/main" val="244774837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cy-GB" dirty="0"/>
              <a:t>Gwahaniaethu rhwng proses gwneud penderfyniadau neu ddatrys problemau a dimensiwn metawybyddol yn y broses honno</a:t>
            </a:r>
            <a:r>
              <a:rPr lang="en-GB" dirty="0"/>
              <a:t>. </a:t>
            </a:r>
          </a:p>
          <a:p>
            <a:r>
              <a:rPr lang="cy-GB" dirty="0"/>
              <a:t>Mae Swartz a Perkins yn diffinio metawybyddiaeth yn </a:t>
            </a:r>
            <a:r>
              <a:rPr lang="en-GB" dirty="0"/>
              <a:t>‘becoming aware of your thought processes in order to then control them when appropriate’(</a:t>
            </a:r>
            <a:r>
              <a:rPr lang="en-GB" i="1" dirty="0" err="1"/>
              <a:t>dyfynnwyd</a:t>
            </a:r>
            <a:r>
              <a:rPr lang="en-GB" i="1" dirty="0"/>
              <a:t> yn </a:t>
            </a:r>
            <a:r>
              <a:rPr lang="en-GB" dirty="0" err="1"/>
              <a:t>Barell</a:t>
            </a:r>
            <a:r>
              <a:rPr lang="en-GB" dirty="0"/>
              <a:t>, 1992, t. 258). </a:t>
            </a:r>
          </a:p>
          <a:p>
            <a:r>
              <a:rPr lang="cy-GB" dirty="0"/>
              <a:t>Mae myfyrdodau metawybyddol yn caniatáu i fyfyrwyr reoli ac asesu eu strategaethau meddwl eu hunain</a:t>
            </a:r>
            <a:r>
              <a:rPr lang="en-GB" dirty="0"/>
              <a:t>. "Metacognition involves the monitoring and control of attitudes, such as students' beliefs about themselves, the value of persistence, the nature of work, and their personal responsibility in accomplishing a goal" (Fusco a Fountain, 1992, t. 240).</a:t>
            </a:r>
          </a:p>
          <a:p>
            <a:endParaRPr lang="en-GB" dirty="0"/>
          </a:p>
        </p:txBody>
      </p:sp>
      <p:sp>
        <p:nvSpPr>
          <p:cNvPr id="4" name="Slide Number Placeholder 3"/>
          <p:cNvSpPr>
            <a:spLocks noGrp="1"/>
          </p:cNvSpPr>
          <p:nvPr>
            <p:ph type="sldNum" sz="quarter" idx="10"/>
          </p:nvPr>
        </p:nvSpPr>
        <p:spPr/>
        <p:txBody>
          <a:bodyPr/>
          <a:lstStyle/>
          <a:p>
            <a:fld id="{810E1E9A-E921-4174-A0FC-51868D7AC568}" type="slidenum">
              <a:rPr lang="en-US" smtClean="0"/>
              <a:t>36</a:t>
            </a:fld>
            <a:endParaRPr lang="en-US"/>
          </a:p>
        </p:txBody>
      </p:sp>
    </p:spTree>
    <p:extLst>
      <p:ext uri="{BB962C8B-B14F-4D97-AF65-F5344CB8AC3E}">
        <p14:creationId xmlns:p14="http://schemas.microsoft.com/office/powerpoint/2010/main" val="330761918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cy-GB" dirty="0"/>
              <a:t>Gwahaniaethu rhwng proses gwneud penderfyniadau neu ddatrys problemau a dimensiwn metawybyddol yn y broses honno</a:t>
            </a:r>
            <a:r>
              <a:rPr lang="en-GB" dirty="0"/>
              <a:t>. </a:t>
            </a:r>
          </a:p>
          <a:p>
            <a:r>
              <a:rPr lang="cy-GB" dirty="0"/>
              <a:t>Mae Swartz a Perkins yn diffinio metawybyddiaeth yn </a:t>
            </a:r>
            <a:r>
              <a:rPr lang="en-GB" dirty="0"/>
              <a:t>‘becoming aware of your thought processes in order to then control them when appropriate’(</a:t>
            </a:r>
            <a:r>
              <a:rPr lang="en-GB" i="1" dirty="0" err="1"/>
              <a:t>dyfynnwyd</a:t>
            </a:r>
            <a:r>
              <a:rPr lang="en-GB" i="1" dirty="0"/>
              <a:t> yn </a:t>
            </a:r>
            <a:r>
              <a:rPr lang="en-GB" dirty="0" err="1"/>
              <a:t>Barell</a:t>
            </a:r>
            <a:r>
              <a:rPr lang="en-GB" dirty="0"/>
              <a:t>, 1992, t. 258). </a:t>
            </a:r>
          </a:p>
          <a:p>
            <a:r>
              <a:rPr lang="cy-GB" dirty="0"/>
              <a:t>Mae myfyrdodau metawybyddol yn caniatáu i fyfyrwyr reoli ac asesu eu strategaethau meddwl eu hunain</a:t>
            </a:r>
            <a:r>
              <a:rPr lang="en-GB" dirty="0"/>
              <a:t>. "Metacognition involves the monitoring and control of attitudes, such as students' beliefs about themselves, the value of persistence, the nature of work, and their personal responsibility in accomplishing a goal" (Fusco a Fountain, 1992, t. 240).</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10E1E9A-E921-4174-A0FC-51868D7AC568}" type="slidenum">
              <a:rPr kumimoji="0" 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64913913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10E1E9A-E921-4174-A0FC-51868D7AC568}" type="slidenum">
              <a:rPr lang="en-US" smtClean="0"/>
              <a:t>38</a:t>
            </a:fld>
            <a:endParaRPr lang="en-US"/>
          </a:p>
        </p:txBody>
      </p:sp>
    </p:spTree>
    <p:extLst>
      <p:ext uri="{BB962C8B-B14F-4D97-AF65-F5344CB8AC3E}">
        <p14:creationId xmlns:p14="http://schemas.microsoft.com/office/powerpoint/2010/main" val="17518522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0917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08/10/2026</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4159891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827277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680485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04550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27275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4760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0160909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91528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624173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13637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580619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146793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2568249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953043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736329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97D59-68B4-6334-C7B6-DC2344A96FE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1C943B6-EE66-A971-3D2D-EC66D2285D2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8AA29EA-42EF-D0DB-BCC9-28CC4D444CC1}"/>
              </a:ext>
            </a:extLst>
          </p:cNvPr>
          <p:cNvSpPr>
            <a:spLocks noGrp="1"/>
          </p:cNvSpPr>
          <p:nvPr>
            <p:ph type="dt" sz="half" idx="10"/>
          </p:nvPr>
        </p:nvSpPr>
        <p:spPr/>
        <p:txBody>
          <a:bodyPr/>
          <a:lstStyle/>
          <a:p>
            <a:fld id="{9166E3CC-7C43-4D72-888C-D9B4BCA5FB17}" type="datetimeFigureOut">
              <a:rPr lang="en-GB" smtClean="0"/>
              <a:t>08/10/2026</a:t>
            </a:fld>
            <a:endParaRPr lang="en-GB"/>
          </a:p>
        </p:txBody>
      </p:sp>
      <p:sp>
        <p:nvSpPr>
          <p:cNvPr id="5" name="Footer Placeholder 4">
            <a:extLst>
              <a:ext uri="{FF2B5EF4-FFF2-40B4-BE49-F238E27FC236}">
                <a16:creationId xmlns:a16="http://schemas.microsoft.com/office/drawing/2014/main" id="{EBE14738-10BE-C0AF-99B0-FF99C3AE3E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0F2AAE-6DAF-30B1-607A-E2F2A0388AD9}"/>
              </a:ext>
            </a:extLst>
          </p:cNvPr>
          <p:cNvSpPr>
            <a:spLocks noGrp="1"/>
          </p:cNvSpPr>
          <p:nvPr>
            <p:ph type="sldNum" sz="quarter" idx="12"/>
          </p:nvPr>
        </p:nvSpPr>
        <p:spPr/>
        <p:txBody>
          <a:bodyPr/>
          <a:lstStyle/>
          <a:p>
            <a:fld id="{BBFCBE3A-6B9D-4D57-B41B-0F35BE1C976D}" type="slidenum">
              <a:rPr lang="en-GB" smtClean="0"/>
              <a:t>‹#›</a:t>
            </a:fld>
            <a:endParaRPr lang="en-GB"/>
          </a:p>
        </p:txBody>
      </p:sp>
    </p:spTree>
    <p:extLst>
      <p:ext uri="{BB962C8B-B14F-4D97-AF65-F5344CB8AC3E}">
        <p14:creationId xmlns:p14="http://schemas.microsoft.com/office/powerpoint/2010/main" val="42872365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08/10/2026</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59092784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a:t>
            </a:r>
            <a:r>
              <a:rPr lang="en-US" err="1"/>
              <a:t>levelflkfdl</a:t>
            </a:r>
            <a:r>
              <a:rPr lang="en-US"/>
              <a:t>;</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08/10/2026</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26044915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1A19B51-0D45-457F-B13E-2F28EAE6A722}" type="datetimeFigureOut">
              <a:rPr lang="en-GB" smtClean="0"/>
              <a:t>08/10/2026</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83038657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2.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slideLayout" Target="../slideLayouts/slideLayout17.xml"/><Relationship Id="rId7" Type="http://schemas.openxmlformats.org/officeDocument/2006/relationships/theme" Target="../theme/theme4.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5" Type="http://schemas.openxmlformats.org/officeDocument/2006/relationships/slideLayout" Target="../slideLayouts/slideLayout19.xml"/><Relationship Id="rId4" Type="http://schemas.openxmlformats.org/officeDocument/2006/relationships/slideLayout" Target="../slideLayouts/slideLayout1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A1C846-AB29-4590-A849-EE7631694EDB}" type="datetimeFigureOut">
              <a:rPr lang="en-GB" smtClean="0"/>
              <a:t>08/10/2026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093947992"/>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29312873"/>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66577193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1917630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704" r:id="rId3"/>
    <p:sldLayoutId id="2147483705" r:id="rId4"/>
    <p:sldLayoutId id="2147483706" r:id="rId5"/>
    <p:sldLayoutId id="214748370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6.png"/></Relationships>
</file>

<file path=ppt/slides/_rels/slide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9.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9.xml"/></Relationships>
</file>

<file path=ppt/slides/_rels/slide1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slideLayout" Target="../slideLayouts/slideLayout19.xml"/><Relationship Id="rId1" Type="http://schemas.openxmlformats.org/officeDocument/2006/relationships/video" Target="https://www.youtube.com/embed/b1eEPp5VSIY?start=76&amp;feature=oembed" TargetMode="Externa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9.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9.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9.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9.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9.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9.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9.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9.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9.xml"/></Relationships>
</file>

<file path=ppt/slides/_rels/slide2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0.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9.xml"/></Relationships>
</file>

<file path=ppt/slides/_rels/slide3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9.xml"/></Relationships>
</file>

<file path=ppt/slides/_rels/slide3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9.xml"/><Relationship Id="rId1" Type="http://schemas.openxmlformats.org/officeDocument/2006/relationships/slideLayout" Target="../slideLayouts/slideLayout19.xml"/></Relationships>
</file>

<file path=ppt/slides/_rels/slide3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9.xml"/></Relationships>
</file>

<file path=ppt/slides/_rels/slide3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0.xml"/><Relationship Id="rId1" Type="http://schemas.openxmlformats.org/officeDocument/2006/relationships/slideLayout" Target="../slideLayouts/slideLayout19.xml"/></Relationships>
</file>

<file path=ppt/slides/_rels/slide35.xml.rels><?xml version="1.0" encoding="UTF-8" standalone="yes"?>
<Relationships xmlns="http://schemas.openxmlformats.org/package/2006/relationships"><Relationship Id="rId3" Type="http://schemas.openxmlformats.org/officeDocument/2006/relationships/hyperlink" Target="https://libguides.hull.ac.uk/reflectivewriting/reflection3" TargetMode="External"/><Relationship Id="rId2" Type="http://schemas.openxmlformats.org/officeDocument/2006/relationships/image" Target="../media/image22.png"/><Relationship Id="rId1" Type="http://schemas.openxmlformats.org/officeDocument/2006/relationships/slideLayout" Target="../slideLayouts/slideLayout19.xml"/><Relationship Id="rId4" Type="http://schemas.openxmlformats.org/officeDocument/2006/relationships/hyperlink" Target="https://www.ed.ac.uk/reflection/reflectors-toolkit/reflecting-on-experience" TargetMode="Externa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9.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9.xml"/></Relationships>
</file>

<file path=ppt/slides/_rels/slide38.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23.xml"/><Relationship Id="rId1" Type="http://schemas.openxmlformats.org/officeDocument/2006/relationships/slideLayout" Target="../slideLayouts/slideLayout19.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0.xml.rels><?xml version="1.0" encoding="UTF-8" standalone="yes"?>
<Relationships xmlns="http://schemas.openxmlformats.org/package/2006/relationships"><Relationship Id="rId3" Type="http://schemas.openxmlformats.org/officeDocument/2006/relationships/hyperlink" Target="https://libguides.reading.ac.uk/reflective/writing" TargetMode="External"/><Relationship Id="rId2" Type="http://schemas.openxmlformats.org/officeDocument/2006/relationships/hyperlink" Target="https://libguides.hull.ac.uk/reflectivewriting/index" TargetMode="External"/><Relationship Id="rId1" Type="http://schemas.openxmlformats.org/officeDocument/2006/relationships/slideLayout" Target="../slideLayouts/slideLayout2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70155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0B9C3-BD4F-A3D5-7170-DB45B656CD8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7A20F181-DF6F-05B8-90CF-0B57D7875107}"/>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7597176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ctrTitle"/>
          </p:nvPr>
        </p:nvSpPr>
        <p:spPr/>
        <p:txBody>
          <a:bodyPr>
            <a:normAutofit/>
          </a:bodyPr>
          <a:lstStyle/>
          <a:p>
            <a:r>
              <a:rPr lang="en-GB" altLang="en-US" dirty="0"/>
              <a:t>Reflective Writing</a:t>
            </a:r>
            <a:br>
              <a:rPr lang="en-GB" altLang="en-US" dirty="0"/>
            </a:br>
            <a:endParaRPr lang="en-US" altLang="en-US" dirty="0"/>
          </a:p>
        </p:txBody>
      </p:sp>
      <p:sp>
        <p:nvSpPr>
          <p:cNvPr id="4" name="Subtitle 3"/>
          <p:cNvSpPr>
            <a:spLocks noGrp="1"/>
          </p:cNvSpPr>
          <p:nvPr>
            <p:ph type="subTitle" idx="1"/>
          </p:nvPr>
        </p:nvSpPr>
        <p:spPr/>
        <p:txBody>
          <a:bodyPr/>
          <a:lstStyle/>
          <a:p>
            <a:r>
              <a:rPr lang="en-GB"/>
              <a:t>ECYW4014</a:t>
            </a:r>
            <a:endParaRPr lang="en-GB" dirty="0"/>
          </a:p>
          <a:p>
            <a:endParaRPr lang="en-GB" dirty="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842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3446"/>
    </mc:Choice>
    <mc:Fallback xmlns="">
      <p:transition spd="slow" advTm="134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3827984"/>
            <a:ext cx="3547462" cy="1429815"/>
          </a:xfrm>
        </p:spPr>
        <p:txBody>
          <a:bodyPr/>
          <a:lstStyle/>
          <a:p>
            <a:endParaRPr lang="en-US" dirty="0">
              <a:solidFill>
                <a:schemeClr val="bg1"/>
              </a:solidFill>
            </a:endParaRPr>
          </a:p>
        </p:txBody>
      </p:sp>
      <p:sp>
        <p:nvSpPr>
          <p:cNvPr id="2" name="Title 1"/>
          <p:cNvSpPr>
            <a:spLocks noGrp="1"/>
          </p:cNvSpPr>
          <p:nvPr>
            <p:ph type="ctrTitle"/>
          </p:nvPr>
        </p:nvSpPr>
        <p:spPr>
          <a:xfrm>
            <a:off x="632332" y="2485932"/>
            <a:ext cx="6048652" cy="1116106"/>
          </a:xfrm>
        </p:spPr>
        <p:txBody>
          <a:bodyPr>
            <a:noAutofit/>
          </a:bodyPr>
          <a:lstStyle/>
          <a:p>
            <a:pPr algn="l"/>
            <a:r>
              <a:rPr lang="cy-GB" sz="4400" dirty="0">
                <a:solidFill>
                  <a:schemeClr val="bg1"/>
                </a:solidFill>
                <a:latin typeface="Arial" panose="020B0604020202020204" pitchFamily="34" charset="0"/>
                <a:cs typeface="Arial" panose="020B0604020202020204" pitchFamily="34" charset="0"/>
              </a:rPr>
              <a:t>Ysgrifennu Adfyfyriol</a:t>
            </a:r>
            <a:br>
              <a:rPr lang="en-US" sz="4400" dirty="0">
                <a:solidFill>
                  <a:schemeClr val="bg1"/>
                </a:solidFill>
                <a:latin typeface="Arial" panose="020B0604020202020204" pitchFamily="34" charset="0"/>
                <a:cs typeface="Arial" panose="020B0604020202020204" pitchFamily="34" charset="0"/>
              </a:rPr>
            </a:br>
            <a:r>
              <a:rPr lang="en-US" sz="4400" dirty="0">
                <a:solidFill>
                  <a:schemeClr val="bg1"/>
                </a:solidFill>
                <a:latin typeface="Arial" panose="020B0604020202020204" pitchFamily="34" charset="0"/>
                <a:cs typeface="Arial" panose="020B0604020202020204" pitchFamily="34" charset="0"/>
              </a:rPr>
              <a:t>Reflective Writing</a:t>
            </a:r>
          </a:p>
        </p:txBody>
      </p:sp>
      <p:pic>
        <p:nvPicPr>
          <p:cNvPr id="3074" name="Picture 2" descr="Self-reflection in leadership – Part 1: Ambitions, Values and Personality -  Unabridged Leadership"/>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312878" y="786038"/>
            <a:ext cx="3755066" cy="563200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99386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3458" y="1"/>
            <a:ext cx="10970342" cy="1463318"/>
          </a:xfrm>
        </p:spPr>
        <p:txBody>
          <a:bodyPr>
            <a:noAutofit/>
          </a:bodyPr>
          <a:lstStyle/>
          <a:p>
            <a:pPr>
              <a:defRPr/>
            </a:pPr>
            <a:br>
              <a:rPr lang="cy-GB" altLang="cy-GB" sz="4800" b="1" kern="0" dirty="0">
                <a:solidFill>
                  <a:srgbClr val="000000"/>
                </a:solidFill>
                <a:latin typeface="Arial"/>
                <a:cs typeface="Arial"/>
              </a:rPr>
            </a:br>
            <a:r>
              <a:rPr lang="cy-GB" altLang="cy-GB" sz="4800" b="1" kern="0" dirty="0">
                <a:solidFill>
                  <a:srgbClr val="000000"/>
                </a:solidFill>
                <a:latin typeface="Arial"/>
                <a:cs typeface="Arial"/>
              </a:rPr>
              <a:t>Cynnwys</a:t>
            </a:r>
            <a:r>
              <a:rPr lang="en-GB" altLang="cy-GB" sz="4800" b="1" kern="0" dirty="0">
                <a:solidFill>
                  <a:srgbClr val="000000"/>
                </a:solidFill>
                <a:latin typeface="Arial"/>
                <a:cs typeface="Arial"/>
              </a:rPr>
              <a:t>         </a:t>
            </a:r>
            <a:br>
              <a:rPr lang="en-GB" altLang="cy-GB" sz="4800" b="1" kern="0" dirty="0">
                <a:latin typeface="Arial"/>
                <a:cs typeface="Arial"/>
              </a:rPr>
            </a:br>
            <a:r>
              <a:rPr lang="en-GB" altLang="cy-GB" sz="4800" b="1" kern="0" dirty="0">
                <a:solidFill>
                  <a:srgbClr val="0070C0"/>
                </a:solidFill>
                <a:latin typeface="Arial"/>
                <a:cs typeface="Arial"/>
              </a:rPr>
              <a:t>Contents</a:t>
            </a:r>
            <a:br>
              <a:rPr lang="en-GB" altLang="cy-GB" sz="4800" b="1" kern="0" dirty="0">
                <a:solidFill>
                  <a:srgbClr val="0000FF"/>
                </a:solidFill>
                <a:latin typeface="Arial"/>
                <a:cs typeface="Arial"/>
              </a:rPr>
            </a:br>
            <a:endParaRPr lang="cy-GB" sz="4800" dirty="0">
              <a:latin typeface="Arial"/>
              <a:cs typeface="Arial"/>
            </a:endParaRPr>
          </a:p>
        </p:txBody>
      </p:sp>
      <p:sp>
        <p:nvSpPr>
          <p:cNvPr id="3" name="Content Placeholder 2"/>
          <p:cNvSpPr txBox="1">
            <a:spLocks/>
          </p:cNvSpPr>
          <p:nvPr/>
        </p:nvSpPr>
        <p:spPr>
          <a:xfrm>
            <a:off x="291281" y="1556184"/>
            <a:ext cx="6005050" cy="4133674"/>
          </a:xfrm>
          <a:prstGeom prst="rect">
            <a:avLst/>
          </a:prstGeom>
        </p:spPr>
        <p:txBody>
          <a:bodyPr lIns="91440" tIns="45720" rIns="91440" bIns="45720" anchor="t"/>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cy-GB" sz="2400" b="0" i="0" u="none" strike="noStrike" kern="0" cap="none" spc="0" normalizeH="0" baseline="0" noProof="0" dirty="0">
                <a:ln>
                  <a:noFill/>
                </a:ln>
                <a:solidFill>
                  <a:srgbClr val="000000"/>
                </a:solidFill>
                <a:effectLst/>
                <a:uLnTx/>
                <a:uFillTx/>
                <a:latin typeface="Arial"/>
                <a:ea typeface="+mn-ea"/>
                <a:cs typeface="Arial"/>
              </a:rPr>
              <a:t>Adnoddau</a:t>
            </a:r>
            <a:endParaRPr kumimoji="0" lang="en-US" sz="3200" b="0" i="0" u="none" strike="noStrike" kern="1200" cap="none" spc="0" normalizeH="0" baseline="0" noProof="0" dirty="0">
              <a:ln>
                <a:noFill/>
              </a:ln>
              <a:solidFill>
                <a:prstClr val="black"/>
              </a:solidFill>
              <a:effectLst/>
              <a:uLnTx/>
              <a:uFillTx/>
              <a:latin typeface="Arial" panose="020B0604020202020204"/>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cy-GB" sz="2400" b="0" i="0" u="none" strike="noStrike" kern="0" cap="none" spc="0" normalizeH="0" baseline="0" noProof="0" dirty="0">
                <a:ln>
                  <a:noFill/>
                </a:ln>
                <a:solidFill>
                  <a:srgbClr val="000000"/>
                </a:solidFill>
                <a:effectLst/>
                <a:uLnTx/>
                <a:uFillTx/>
                <a:latin typeface="Arial"/>
                <a:ea typeface="+mn-ea"/>
                <a:cs typeface="Arial"/>
              </a:rPr>
              <a:t>Sgiliau</a:t>
            </a:r>
            <a:endParaRPr kumimoji="0" lang="cy-GB" sz="3200" b="0" i="0" u="none" strike="noStrike" kern="1200" cap="none" spc="0" normalizeH="0" baseline="0" noProof="0" dirty="0">
              <a:ln>
                <a:noFill/>
              </a:ln>
              <a:solidFill>
                <a:srgbClr val="000000"/>
              </a:solidFill>
              <a:effectLst/>
              <a:uLnTx/>
              <a:uFillTx/>
              <a:latin typeface="Arial"/>
              <a:ea typeface="+mn-ea"/>
              <a:cs typeface="Arial"/>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cy-GB" sz="2400" b="0" i="0" u="none" strike="noStrike" kern="0" cap="none" spc="0" normalizeH="0" baseline="0" noProof="0" dirty="0">
                <a:ln>
                  <a:noFill/>
                </a:ln>
                <a:solidFill>
                  <a:srgbClr val="000000"/>
                </a:solidFill>
                <a:effectLst/>
                <a:uLnTx/>
                <a:uFillTx/>
                <a:latin typeface="Arial"/>
                <a:ea typeface="+mn-ea"/>
                <a:cs typeface="Arial"/>
              </a:rPr>
              <a:t>Amcanion</a:t>
            </a:r>
            <a:endParaRPr kumimoji="0" lang="cy-GB" sz="3200" b="0" i="0" u="none" strike="noStrike" kern="1200" cap="none" spc="0" normalizeH="0" baseline="0" noProof="0" dirty="0">
              <a:ln>
                <a:noFill/>
              </a:ln>
              <a:solidFill>
                <a:prstClr val="black"/>
              </a:solidFill>
              <a:effectLst/>
              <a:uLnTx/>
              <a:uFillTx/>
              <a:latin typeface="Arial" panose="020B0604020202020204"/>
              <a:ea typeface="+mn-ea"/>
              <a:cs typeface="Arial"/>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cy-GB" sz="2400" b="0" i="0" u="none" strike="noStrike" kern="0" cap="none" spc="0" normalizeH="0" baseline="0" noProof="0" dirty="0">
                <a:ln>
                  <a:noFill/>
                </a:ln>
                <a:solidFill>
                  <a:srgbClr val="000000"/>
                </a:solidFill>
                <a:effectLst/>
                <a:uLnTx/>
                <a:uFillTx/>
                <a:latin typeface="Arial"/>
                <a:ea typeface="+mn-ea"/>
                <a:cs typeface="Arial"/>
              </a:rPr>
              <a:t>Credodau hunan-gyfyngol</a:t>
            </a:r>
          </a:p>
          <a:p>
            <a:pPr marL="342900" marR="0" lvl="0" indent="-342900" algn="l" defTabSz="914400" rtl="0" eaLnBrk="0" fontAlgn="base" latinLnBrk="0" hangingPunct="0">
              <a:lnSpc>
                <a:spcPct val="100000"/>
              </a:lnSpc>
              <a:spcBef>
                <a:spcPct val="20000"/>
              </a:spcBef>
              <a:spcAft>
                <a:spcPct val="0"/>
              </a:spcAft>
              <a:buClrTx/>
              <a:buSzTx/>
              <a:buFont typeface="Arial"/>
              <a:buChar char="•"/>
              <a:tabLst/>
              <a:defRPr/>
            </a:pPr>
            <a:r>
              <a:rPr kumimoji="0" lang="en-GB" sz="2400" b="0" i="0" u="none" strike="noStrike" kern="0" cap="none" spc="0" normalizeH="0" baseline="0" noProof="0" dirty="0" err="1">
                <a:ln>
                  <a:noFill/>
                </a:ln>
                <a:solidFill>
                  <a:srgbClr val="000000"/>
                </a:solidFill>
                <a:effectLst/>
                <a:uLnTx/>
                <a:uFillTx/>
                <a:latin typeface="Arial"/>
                <a:ea typeface="+mn-ea"/>
                <a:cs typeface="Arial"/>
              </a:rPr>
              <a:t>Meddylfryd</a:t>
            </a:r>
            <a:endParaRPr kumimoji="0" lang="cy-GB" sz="2400" b="0" i="0" u="none" strike="noStrike" kern="0" cap="none" spc="0" normalizeH="0" baseline="0" noProof="0" dirty="0">
              <a:ln>
                <a:noFill/>
              </a:ln>
              <a:solidFill>
                <a:srgbClr val="000000"/>
              </a:solidFill>
              <a:effectLst/>
              <a:uLnTx/>
              <a:uFillTx/>
              <a:latin typeface="Arial"/>
              <a:ea typeface="+mn-ea"/>
              <a:cs typeface="Arial"/>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cy-GB" sz="2400" b="0" i="0" u="none" strike="noStrike" kern="0" cap="none" spc="0" normalizeH="0" baseline="0" noProof="0" dirty="0">
                <a:ln>
                  <a:noFill/>
                </a:ln>
                <a:solidFill>
                  <a:srgbClr val="000000"/>
                </a:solidFill>
                <a:effectLst/>
                <a:uLnTx/>
                <a:uFillTx/>
                <a:latin typeface="Arial"/>
                <a:ea typeface="+mn-ea"/>
                <a:cs typeface="Arial"/>
              </a:rPr>
              <a:t>Rheoli amser</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lang="cy-GB" sz="2400" kern="0" dirty="0">
                <a:solidFill>
                  <a:srgbClr val="000000"/>
                </a:solidFill>
                <a:latin typeface="Arial"/>
                <a:cs typeface="Arial"/>
              </a:rPr>
              <a:t>Strategaethu i gefnogi astudio  lles</a:t>
            </a:r>
            <a:endParaRPr kumimoji="0" lang="cy-GB" sz="2400" b="0" i="0" u="none" strike="noStrike" kern="0" cap="none" spc="0" normalizeH="0" baseline="0" noProof="0" dirty="0">
              <a:ln>
                <a:noFill/>
              </a:ln>
              <a:solidFill>
                <a:srgbClr val="000000"/>
              </a:solidFill>
              <a:effectLst/>
              <a:uLnTx/>
              <a:uFillTx/>
              <a:latin typeface="Arial"/>
              <a:ea typeface="+mn-ea"/>
              <a:cs typeface="Arial"/>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sz="2400" b="0" i="0" u="none" strike="noStrike" kern="0" cap="none" spc="0" normalizeH="0" baseline="0" noProof="0" dirty="0">
              <a:ln>
                <a:noFill/>
              </a:ln>
              <a:solidFill>
                <a:srgbClr val="000000"/>
              </a:solidFill>
              <a:effectLst/>
              <a:uLnTx/>
              <a:uFillTx/>
              <a:latin typeface="Arial"/>
              <a:ea typeface="+mn-ea"/>
              <a:cs typeface="Arial"/>
            </a:endParaRPr>
          </a:p>
          <a:p>
            <a:pPr marL="0" marR="0" lvl="0" indent="0" algn="l"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endParaRPr kumimoji="0" lang="cy-GB" sz="24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
        <p:nvSpPr>
          <p:cNvPr id="4" name="Content Placeholder 3"/>
          <p:cNvSpPr txBox="1">
            <a:spLocks/>
          </p:cNvSpPr>
          <p:nvPr/>
        </p:nvSpPr>
        <p:spPr>
          <a:xfrm>
            <a:off x="6694539" y="1463318"/>
            <a:ext cx="5476567" cy="4226539"/>
          </a:xfrm>
          <a:prstGeom prst="rect">
            <a:avLst/>
          </a:prstGeom>
        </p:spPr>
        <p:txBody>
          <a:bodyPr lIns="91440" tIns="45720" rIns="91440" bIns="45720" anchor="t"/>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altLang="cy-GB" sz="2400" b="0" i="0" u="none" strike="noStrike" kern="0" cap="none" spc="0" normalizeH="0" baseline="0" noProof="0" dirty="0">
                <a:ln>
                  <a:noFill/>
                </a:ln>
                <a:solidFill>
                  <a:srgbClr val="0070C0"/>
                </a:solidFill>
                <a:effectLst/>
                <a:uLnTx/>
                <a:uFillTx/>
                <a:latin typeface="Arial"/>
                <a:ea typeface="+mn-ea"/>
                <a:cs typeface="Arial"/>
              </a:rPr>
              <a:t>Resources</a:t>
            </a:r>
            <a:endParaRPr kumimoji="0" lang="en-US" sz="3200" b="0" i="0" u="none" strike="noStrike" kern="1200" cap="none" spc="0" normalizeH="0" baseline="0" noProof="0" dirty="0">
              <a:ln>
                <a:noFill/>
              </a:ln>
              <a:solidFill>
                <a:srgbClr val="0070C0"/>
              </a:solidFill>
              <a:effectLst/>
              <a:uLnTx/>
              <a:uFillTx/>
              <a:latin typeface="Arial" panose="020B0604020202020204"/>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altLang="cy-GB" sz="2400" b="0" i="0" u="none" strike="noStrike" kern="0" cap="none" spc="0" normalizeH="0" baseline="0" noProof="0" dirty="0">
                <a:ln>
                  <a:noFill/>
                </a:ln>
                <a:solidFill>
                  <a:srgbClr val="0070C0"/>
                </a:solidFill>
                <a:effectLst/>
                <a:uLnTx/>
                <a:uFillTx/>
                <a:latin typeface="Arial"/>
                <a:ea typeface="+mn-ea"/>
                <a:cs typeface="Arial"/>
              </a:rPr>
              <a:t>Skills</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altLang="cy-GB" sz="2400" b="0" i="0" u="none" strike="noStrike" kern="0" cap="none" spc="0" normalizeH="0" baseline="0" noProof="0" dirty="0">
                <a:ln>
                  <a:noFill/>
                </a:ln>
                <a:solidFill>
                  <a:srgbClr val="0070C0"/>
                </a:solidFill>
                <a:effectLst/>
                <a:uLnTx/>
                <a:uFillTx/>
                <a:latin typeface="Arial"/>
                <a:ea typeface="+mn-ea"/>
                <a:cs typeface="Arial"/>
              </a:rPr>
              <a:t>Objectives</a:t>
            </a:r>
          </a:p>
          <a:p>
            <a:pPr marL="342900" marR="0" lvl="0" indent="-342900" algn="l" defTabSz="914400" rtl="0" eaLnBrk="0" fontAlgn="base" latinLnBrk="0" hangingPunct="0">
              <a:lnSpc>
                <a:spcPct val="100000"/>
              </a:lnSpc>
              <a:spcBef>
                <a:spcPct val="20000"/>
              </a:spcBef>
              <a:spcAft>
                <a:spcPct val="0"/>
              </a:spcAft>
              <a:buClrTx/>
              <a:buSzTx/>
              <a:buFont typeface="Arial"/>
              <a:buChar char="•"/>
              <a:tabLst/>
              <a:defRPr/>
            </a:pPr>
            <a:r>
              <a:rPr kumimoji="0" lang="en-GB" altLang="cy-GB" sz="2400" b="0" i="0" u="none" strike="noStrike" kern="0" cap="none" spc="0" normalizeH="0" baseline="0" noProof="0" dirty="0">
                <a:ln>
                  <a:noFill/>
                </a:ln>
                <a:solidFill>
                  <a:srgbClr val="0070C0"/>
                </a:solidFill>
                <a:effectLst/>
                <a:uLnTx/>
                <a:uFillTx/>
                <a:latin typeface="Arial"/>
                <a:ea typeface="+mn-ea"/>
                <a:cs typeface="Arial"/>
              </a:rPr>
              <a:t>Self-limiting beliefs</a:t>
            </a:r>
            <a:endParaRPr kumimoji="0" lang="en-GB" sz="3200" b="0" i="0" u="none" strike="noStrike" kern="1200" cap="none" spc="0" normalizeH="0" baseline="0" noProof="0" dirty="0">
              <a:ln>
                <a:noFill/>
              </a:ln>
              <a:solidFill>
                <a:srgbClr val="0070C0"/>
              </a:solidFill>
              <a:effectLst/>
              <a:uLnTx/>
              <a:uFillTx/>
              <a:latin typeface="Arial" panose="020B0604020202020204"/>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altLang="cy-GB" sz="2400" b="0" i="0" u="none" strike="noStrike" kern="0" cap="none" spc="0" normalizeH="0" baseline="0" noProof="0" dirty="0">
                <a:ln>
                  <a:noFill/>
                </a:ln>
                <a:solidFill>
                  <a:srgbClr val="0070C0"/>
                </a:solidFill>
                <a:effectLst/>
                <a:uLnTx/>
                <a:uFillTx/>
                <a:latin typeface="Arial"/>
                <a:ea typeface="+mn-ea"/>
                <a:cs typeface="Arial"/>
              </a:rPr>
              <a:t>Mindset</a:t>
            </a:r>
            <a:endParaRPr kumimoji="0" lang="en-GB" altLang="cy-GB" sz="2400" b="0" i="0" u="none" strike="noStrike" kern="0" cap="none" spc="0" normalizeH="0" baseline="0" noProof="0" dirty="0">
              <a:ln>
                <a:noFill/>
              </a:ln>
              <a:solidFill>
                <a:srgbClr val="0070C0"/>
              </a:solidFill>
              <a:effectLst/>
              <a:uLnTx/>
              <a:uFillTx/>
              <a:latin typeface="Arial" panose="020B0604020202020204" pitchFamily="34" charset="0"/>
              <a:ea typeface="+mn-ea"/>
              <a:cs typeface="Arial"/>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altLang="cy-GB" sz="2400" b="0" i="0" u="none" strike="noStrike" kern="0" cap="none" spc="0" normalizeH="0" baseline="0" noProof="0" dirty="0">
                <a:ln>
                  <a:noFill/>
                </a:ln>
                <a:solidFill>
                  <a:srgbClr val="0070C0"/>
                </a:solidFill>
                <a:effectLst/>
                <a:uLnTx/>
                <a:uFillTx/>
                <a:latin typeface="Arial"/>
                <a:ea typeface="+mn-ea"/>
                <a:cs typeface="Arial"/>
              </a:rPr>
              <a:t>Time management </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lang="en-GB" altLang="cy-GB" sz="2400" kern="0" dirty="0">
                <a:solidFill>
                  <a:srgbClr val="0070C0"/>
                </a:solidFill>
                <a:latin typeface="Arial"/>
                <a:cs typeface="Arial"/>
              </a:rPr>
              <a:t>Strategies to support study and wellbeing</a:t>
            </a:r>
            <a:endParaRPr kumimoji="0" lang="en-GB" altLang="cy-GB" sz="2400" b="0" i="0" u="none" strike="noStrike" kern="0" cap="none" spc="0" normalizeH="0" baseline="0" noProof="0" dirty="0">
              <a:ln>
                <a:noFill/>
              </a:ln>
              <a:solidFill>
                <a:srgbClr val="0070C0"/>
              </a:solidFill>
              <a:effectLst/>
              <a:uLnTx/>
              <a:uFillTx/>
              <a:latin typeface="Arial"/>
              <a:ea typeface="+mn-ea"/>
              <a:cs typeface="Arial"/>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cy-GB" sz="2400" b="0" i="0" u="none" strike="noStrike" kern="0" cap="none" spc="0" normalizeH="0" baseline="0" noProof="0" dirty="0">
              <a:ln>
                <a:noFill/>
              </a:ln>
              <a:solidFill>
                <a:schemeClr val="accent1">
                  <a:lumMod val="75000"/>
                </a:schemeClr>
              </a:solidFill>
              <a:effectLst/>
              <a:uLnTx/>
              <a:uFillTx/>
              <a:latin typeface="Arial"/>
              <a:ea typeface="+mn-ea"/>
              <a:cs typeface="Arial"/>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cy-GB" sz="2400" b="0" i="0" u="none" strike="noStrike" kern="0" cap="none" spc="0" normalizeH="0" baseline="0" noProof="0" dirty="0">
              <a:ln>
                <a:noFill/>
              </a:ln>
              <a:solidFill>
                <a:schemeClr val="accent1">
                  <a:lumMod val="75000"/>
                </a:schemeClr>
              </a:solidFill>
              <a:effectLst/>
              <a:uLnTx/>
              <a:uFillTx/>
              <a:latin typeface="Arial"/>
              <a:ea typeface="+mn-ea"/>
              <a:cs typeface="Arial"/>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cy-GB" sz="2400" b="0" i="0" u="none" strike="noStrike" kern="1200" cap="none" spc="0" normalizeH="0" baseline="0" noProof="0" dirty="0">
              <a:ln>
                <a:noFill/>
              </a:ln>
              <a:solidFill>
                <a:prstClr val="black"/>
              </a:solidFill>
              <a:effectLst/>
              <a:uLnTx/>
              <a:uFillTx/>
              <a:latin typeface="Arial" panose="020B0604020202020204"/>
              <a:ea typeface="+mn-ea"/>
              <a:cs typeface="Arial" panose="020B0604020202020204"/>
            </a:endParaRPr>
          </a:p>
        </p:txBody>
      </p:sp>
    </p:spTree>
    <p:extLst>
      <p:ext uri="{BB962C8B-B14F-4D97-AF65-F5344CB8AC3E}">
        <p14:creationId xmlns:p14="http://schemas.microsoft.com/office/powerpoint/2010/main" val="37784555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defRPr/>
            </a:pPr>
            <a:r>
              <a:rPr lang="cy-GB" altLang="cy-GB" sz="4800" b="1" kern="0" dirty="0">
                <a:solidFill>
                  <a:srgbClr val="000000"/>
                </a:solidFill>
                <a:latin typeface="Arial"/>
                <a:cs typeface="Arial"/>
              </a:rPr>
              <a:t>Adnoddau</a:t>
            </a:r>
            <a:br>
              <a:rPr lang="en-GB" altLang="cy-GB" sz="4800" b="1" kern="0" dirty="0">
                <a:latin typeface="Arial" panose="020B0604020202020204" pitchFamily="34" charset="0"/>
              </a:rPr>
            </a:br>
            <a:r>
              <a:rPr lang="en-GB" altLang="cy-GB" sz="4800" b="1" kern="0" dirty="0">
                <a:solidFill>
                  <a:srgbClr val="0070C0"/>
                </a:solidFill>
                <a:latin typeface="Arial"/>
                <a:cs typeface="Arial"/>
              </a:rPr>
              <a:t>Resources</a:t>
            </a:r>
            <a:endParaRPr lang="cy-GB" sz="4800" b="1" dirty="0">
              <a:solidFill>
                <a:srgbClr val="0070C0"/>
              </a:solidFill>
              <a:latin typeface="Arial"/>
              <a:cs typeface="Arial"/>
            </a:endParaRPr>
          </a:p>
        </p:txBody>
      </p:sp>
      <p:sp>
        <p:nvSpPr>
          <p:cNvPr id="3" name="Content Placeholder 2"/>
          <p:cNvSpPr txBox="1">
            <a:spLocks/>
          </p:cNvSpPr>
          <p:nvPr/>
        </p:nvSpPr>
        <p:spPr>
          <a:xfrm>
            <a:off x="1967844" y="1966912"/>
            <a:ext cx="4038600" cy="4525963"/>
          </a:xfrm>
          <a:prstGeom prst="rect">
            <a:avLst/>
          </a:prstGeom>
        </p:spPr>
        <p:txBody>
          <a:bodyPr lIns="91440" tIns="45720" rIns="91440" bIns="45720" anchor="t"/>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cy-GB" sz="2400" b="0" i="0" u="none" strike="noStrike" kern="0" cap="none" spc="0" normalizeH="0" baseline="0" noProof="0" dirty="0">
                <a:ln>
                  <a:noFill/>
                </a:ln>
                <a:solidFill>
                  <a:srgbClr val="000000"/>
                </a:solidFill>
                <a:effectLst/>
                <a:uLnTx/>
                <a:uFillTx/>
                <a:latin typeface="Arial"/>
                <a:ea typeface="+mn-ea"/>
                <a:cs typeface="Arial"/>
              </a:rPr>
              <a:t>Cyflwyniad PP</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cy-GB" sz="2400" b="0" i="0" u="none" strike="noStrike" kern="0" cap="none" spc="0" normalizeH="0" baseline="0" noProof="0" dirty="0">
                <a:ln>
                  <a:noFill/>
                </a:ln>
                <a:solidFill>
                  <a:srgbClr val="000000"/>
                </a:solidFill>
                <a:effectLst/>
                <a:uLnTx/>
                <a:uFillTx/>
                <a:latin typeface="Arial"/>
                <a:ea typeface="+mn-ea"/>
                <a:cs typeface="Arial"/>
              </a:rPr>
              <a:t>Enghreifftiau ar sleidiau </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cy-GB" sz="2400" b="0" i="0" u="none" strike="noStrike" kern="0" cap="none" spc="0" normalizeH="0" baseline="0" noProof="0" dirty="0">
                <a:ln>
                  <a:noFill/>
                </a:ln>
                <a:solidFill>
                  <a:srgbClr val="000000"/>
                </a:solidFill>
                <a:effectLst/>
                <a:uLnTx/>
                <a:uFillTx/>
                <a:latin typeface="Arial"/>
                <a:ea typeface="+mn-ea"/>
                <a:cs typeface="Arial"/>
              </a:rPr>
              <a:t>Delweddau a fidio</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cy-GB" sz="2400" b="0" i="0" u="none" strike="noStrike" kern="0" cap="none" spc="0" normalizeH="0" baseline="0" noProof="0" dirty="0">
                <a:ln>
                  <a:noFill/>
                </a:ln>
                <a:solidFill>
                  <a:srgbClr val="000000"/>
                </a:solidFill>
                <a:effectLst/>
                <a:uLnTx/>
                <a:uFillTx/>
                <a:latin typeface="Arial"/>
                <a:ea typeface="+mn-ea"/>
                <a:cs typeface="Arial"/>
              </a:rPr>
              <a:t>Cyfeiriadau</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cy-GB" sz="2400" b="0" i="0" u="none" strike="noStrike" kern="0" cap="none" spc="0" normalizeH="0" baseline="0" noProof="0" dirty="0">
                <a:ln>
                  <a:noFill/>
                </a:ln>
                <a:solidFill>
                  <a:prstClr val="black"/>
                </a:solidFill>
                <a:effectLst/>
                <a:uLnTx/>
                <a:uFillTx/>
                <a:latin typeface="Arial" panose="020B0604020202020204"/>
                <a:ea typeface="+mn-ea"/>
                <a:cs typeface="Arial"/>
              </a:rPr>
              <a:t>Gweithgareddau dosbarth</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cy-GB" sz="2400" b="0" i="0" u="none" strike="noStrike" kern="1200" cap="none" spc="0" normalizeH="0" baseline="0" noProof="0" dirty="0">
              <a:ln>
                <a:noFill/>
              </a:ln>
              <a:solidFill>
                <a:prstClr val="black"/>
              </a:solidFill>
              <a:effectLst/>
              <a:uLnTx/>
              <a:uFillTx/>
              <a:latin typeface="Arial" panose="020B0604020202020204"/>
              <a:ea typeface="+mn-ea"/>
              <a:cs typeface="Arial" panose="020B0604020202020204"/>
            </a:endParaRPr>
          </a:p>
        </p:txBody>
      </p:sp>
      <p:sp>
        <p:nvSpPr>
          <p:cNvPr id="4" name="Content Placeholder 3"/>
          <p:cNvSpPr txBox="1">
            <a:spLocks/>
          </p:cNvSpPr>
          <p:nvPr/>
        </p:nvSpPr>
        <p:spPr>
          <a:xfrm>
            <a:off x="6121043" y="1966911"/>
            <a:ext cx="4038600" cy="4525963"/>
          </a:xfrm>
          <a:prstGeom prst="rect">
            <a:avLst/>
          </a:prstGeom>
        </p:spPr>
        <p:txBody>
          <a:bodyPr lIns="91440" tIns="45720" rIns="91440" bIns="45720" anchor="t"/>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altLang="cy-GB" sz="2400" b="0" i="0" u="none" strike="noStrike" kern="0" cap="none" spc="0" normalizeH="0" baseline="0" noProof="0" dirty="0">
                <a:ln>
                  <a:noFill/>
                </a:ln>
                <a:solidFill>
                  <a:srgbClr val="0070C0"/>
                </a:solidFill>
                <a:effectLst/>
                <a:uLnTx/>
                <a:uFillTx/>
                <a:latin typeface="Arial"/>
                <a:ea typeface="+mn-ea"/>
                <a:cs typeface="Arial"/>
              </a:rPr>
              <a:t>PP Presentation</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altLang="cy-GB" sz="2400" b="0" i="0" u="none" strike="noStrike" kern="0" cap="none" spc="0" normalizeH="0" baseline="0" noProof="0" dirty="0">
                <a:ln>
                  <a:noFill/>
                </a:ln>
                <a:solidFill>
                  <a:srgbClr val="0070C0"/>
                </a:solidFill>
                <a:effectLst/>
                <a:uLnTx/>
                <a:uFillTx/>
                <a:latin typeface="Arial"/>
                <a:ea typeface="+mn-ea"/>
                <a:cs typeface="Arial"/>
              </a:rPr>
              <a:t>Examples on slides</a:t>
            </a:r>
            <a:endParaRPr kumimoji="0" lang="en-GB" altLang="cy-GB" sz="2400" b="0" i="0" u="none" strike="noStrike" kern="0" cap="none" spc="0" normalizeH="0" baseline="0" noProof="0" dirty="0">
              <a:ln>
                <a:noFill/>
              </a:ln>
              <a:solidFill>
                <a:srgbClr val="0070C0"/>
              </a:solidFill>
              <a:effectLst/>
              <a:uLnTx/>
              <a:uFillTx/>
              <a:latin typeface="Arial" panose="020B0604020202020204" pitchFamily="34" charset="0"/>
              <a:ea typeface="+mn-ea"/>
              <a:cs typeface="Arial"/>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altLang="cy-GB" sz="2400" b="0" i="0" u="none" strike="noStrike" kern="0" cap="none" spc="0" normalizeH="0" baseline="0" noProof="0" dirty="0">
                <a:ln>
                  <a:noFill/>
                </a:ln>
                <a:solidFill>
                  <a:srgbClr val="0070C0"/>
                </a:solidFill>
                <a:effectLst/>
                <a:uLnTx/>
                <a:uFillTx/>
                <a:latin typeface="Arial"/>
                <a:ea typeface="+mn-ea"/>
                <a:cs typeface="Arial"/>
              </a:rPr>
              <a:t>Images and videos</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altLang="cy-GB" sz="2400" b="0" i="0" u="none" strike="noStrike" kern="0" cap="none" spc="0" normalizeH="0" baseline="0" noProof="0" dirty="0">
                <a:ln>
                  <a:noFill/>
                </a:ln>
                <a:solidFill>
                  <a:srgbClr val="0070C0"/>
                </a:solidFill>
                <a:effectLst/>
                <a:uLnTx/>
                <a:uFillTx/>
                <a:latin typeface="Arial"/>
                <a:ea typeface="+mn-ea"/>
                <a:cs typeface="Arial"/>
              </a:rPr>
              <a:t>References</a:t>
            </a:r>
          </a:p>
          <a:p>
            <a:pPr marL="342900" marR="0" lvl="0" indent="-342900" algn="l" defTabSz="914400" rtl="0" eaLnBrk="0" fontAlgn="base" latinLnBrk="0" hangingPunct="0">
              <a:lnSpc>
                <a:spcPct val="100000"/>
              </a:lnSpc>
              <a:spcBef>
                <a:spcPct val="20000"/>
              </a:spcBef>
              <a:spcAft>
                <a:spcPct val="0"/>
              </a:spcAft>
              <a:buClrTx/>
              <a:buSzTx/>
              <a:buFont typeface="Arial"/>
              <a:buChar char="•"/>
              <a:tabLst/>
              <a:defRPr/>
            </a:pPr>
            <a:r>
              <a:rPr kumimoji="0" lang="en-GB" altLang="cy-GB" sz="2400" b="0" i="0" u="none" strike="noStrike" kern="0" cap="none" spc="0" normalizeH="0" baseline="0" noProof="0" dirty="0">
                <a:ln>
                  <a:noFill/>
                </a:ln>
                <a:solidFill>
                  <a:srgbClr val="0070C0"/>
                </a:solidFill>
                <a:effectLst/>
                <a:uLnTx/>
                <a:uFillTx/>
                <a:latin typeface="Arial"/>
                <a:ea typeface="+mn-ea"/>
                <a:cs typeface="Arial"/>
              </a:rPr>
              <a:t>Class activities</a:t>
            </a:r>
          </a:p>
          <a:p>
            <a:pPr marL="0" marR="0" lvl="0" indent="0" algn="l" defTabSz="914400" rtl="0" eaLnBrk="0" fontAlgn="base" latinLnBrk="0" hangingPunct="0">
              <a:lnSpc>
                <a:spcPct val="100000"/>
              </a:lnSpc>
              <a:spcBef>
                <a:spcPct val="20000"/>
              </a:spcBef>
              <a:spcAft>
                <a:spcPct val="0"/>
              </a:spcAft>
              <a:buClrTx/>
              <a:buSzTx/>
              <a:buNone/>
              <a:tabLst/>
              <a:defRPr/>
            </a:pPr>
            <a:endParaRPr kumimoji="0" lang="en-GB" sz="3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Tree>
    <p:extLst>
      <p:ext uri="{BB962C8B-B14F-4D97-AF65-F5344CB8AC3E}">
        <p14:creationId xmlns:p14="http://schemas.microsoft.com/office/powerpoint/2010/main" val="38142617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3804" y="55016"/>
            <a:ext cx="9205546" cy="1726101"/>
          </a:xfrm>
        </p:spPr>
        <p:txBody>
          <a:bodyPr>
            <a:noAutofit/>
          </a:bodyPr>
          <a:lstStyle/>
          <a:p>
            <a:r>
              <a:rPr lang="en-GB" sz="4800" b="1" dirty="0" err="1">
                <a:latin typeface="Arial"/>
                <a:cs typeface="Arial"/>
              </a:rPr>
              <a:t>Sgiliau</a:t>
            </a:r>
            <a:br>
              <a:rPr lang="en-GB" sz="4800" b="1" dirty="0">
                <a:latin typeface="Arial"/>
                <a:cs typeface="Arial"/>
              </a:rPr>
            </a:br>
            <a:r>
              <a:rPr lang="en-GB" sz="4800" b="1" dirty="0">
                <a:solidFill>
                  <a:srgbClr val="0070C0"/>
                </a:solidFill>
                <a:latin typeface="Arial"/>
                <a:cs typeface="Arial"/>
              </a:rPr>
              <a:t>Skills</a:t>
            </a:r>
            <a:endParaRPr lang="en-US" sz="4800" b="1" dirty="0">
              <a:solidFill>
                <a:srgbClr val="0070C0"/>
              </a:solidFill>
              <a:latin typeface="Arial"/>
              <a:cs typeface="Arial"/>
            </a:endParaRPr>
          </a:p>
        </p:txBody>
      </p:sp>
      <p:sp>
        <p:nvSpPr>
          <p:cNvPr id="3" name="Content Placeholder 2"/>
          <p:cNvSpPr>
            <a:spLocks noGrp="1"/>
          </p:cNvSpPr>
          <p:nvPr>
            <p:ph sz="half" idx="1"/>
          </p:nvPr>
        </p:nvSpPr>
        <p:spPr>
          <a:xfrm>
            <a:off x="315862" y="1764174"/>
            <a:ext cx="5740808" cy="4412789"/>
          </a:xfrm>
        </p:spPr>
        <p:txBody>
          <a:bodyPr vert="horz" lIns="91440" tIns="45720" rIns="91440" bIns="45720" rtlCol="0" anchor="t">
            <a:normAutofit/>
          </a:bodyPr>
          <a:lstStyle/>
          <a:p>
            <a:r>
              <a:rPr lang="en-GB" dirty="0" err="1">
                <a:latin typeface="Arial"/>
                <a:cs typeface="Arial"/>
              </a:rPr>
              <a:t>Sgiliau</a:t>
            </a:r>
            <a:r>
              <a:rPr lang="en-GB" dirty="0">
                <a:latin typeface="Arial"/>
                <a:cs typeface="Arial"/>
              </a:rPr>
              <a:t> </a:t>
            </a:r>
            <a:r>
              <a:rPr lang="en-GB" dirty="0" err="1">
                <a:latin typeface="Arial"/>
                <a:cs typeface="Arial"/>
              </a:rPr>
              <a:t>Cyflogadwyedd</a:t>
            </a:r>
            <a:r>
              <a:rPr lang="en-GB" dirty="0">
                <a:latin typeface="Arial"/>
                <a:cs typeface="Arial"/>
              </a:rPr>
              <a:t>/</a:t>
            </a:r>
            <a:r>
              <a:rPr lang="en-GB" dirty="0" err="1">
                <a:latin typeface="Arial"/>
                <a:cs typeface="Arial"/>
              </a:rPr>
              <a:t>Trosglwyddadwy</a:t>
            </a:r>
            <a:r>
              <a:rPr lang="en-GB" dirty="0">
                <a:latin typeface="Arial"/>
                <a:cs typeface="Arial"/>
              </a:rPr>
              <a:t> </a:t>
            </a:r>
            <a:endParaRPr lang="en-US" dirty="0"/>
          </a:p>
          <a:p>
            <a:r>
              <a:rPr lang="en-GB" dirty="0" err="1">
                <a:latin typeface="Arial"/>
                <a:cs typeface="Arial"/>
              </a:rPr>
              <a:t>Adfyfyrio</a:t>
            </a:r>
            <a:r>
              <a:rPr lang="en-GB" dirty="0">
                <a:latin typeface="Arial"/>
                <a:cs typeface="Arial"/>
              </a:rPr>
              <a:t> </a:t>
            </a:r>
            <a:r>
              <a:rPr lang="en-GB" dirty="0" err="1">
                <a:latin typeface="Arial"/>
                <a:cs typeface="Arial"/>
              </a:rPr>
              <a:t>proffesiynol</a:t>
            </a:r>
            <a:endParaRPr lang="en-GB" dirty="0">
              <a:latin typeface="Arial"/>
              <a:cs typeface="Arial"/>
            </a:endParaRPr>
          </a:p>
          <a:p>
            <a:r>
              <a:rPr lang="en-GB" dirty="0" err="1">
                <a:latin typeface="Arial" panose="020B0604020202020204" pitchFamily="34" charset="0"/>
              </a:rPr>
              <a:t>Trefniadaeth</a:t>
            </a:r>
            <a:r>
              <a:rPr lang="en-GB" dirty="0">
                <a:latin typeface="Arial" panose="020B0604020202020204" pitchFamily="34" charset="0"/>
              </a:rPr>
              <a:t> a </a:t>
            </a:r>
            <a:r>
              <a:rPr lang="en-GB" dirty="0" err="1">
                <a:latin typeface="Arial" panose="020B0604020202020204" pitchFamily="34" charset="0"/>
              </a:rPr>
              <a:t>rheoli</a:t>
            </a:r>
            <a:r>
              <a:rPr lang="en-GB" dirty="0">
                <a:latin typeface="Arial" panose="020B0604020202020204" pitchFamily="34" charset="0"/>
              </a:rPr>
              <a:t> </a:t>
            </a:r>
            <a:r>
              <a:rPr lang="en-GB" dirty="0" err="1">
                <a:latin typeface="Arial" panose="020B0604020202020204" pitchFamily="34" charset="0"/>
              </a:rPr>
              <a:t>amser</a:t>
            </a:r>
            <a:endParaRPr lang="en-GB" dirty="0">
              <a:latin typeface="Arial" panose="020B0604020202020204" pitchFamily="34" charset="0"/>
            </a:endParaRPr>
          </a:p>
          <a:p>
            <a:r>
              <a:rPr lang="en-GB" dirty="0" err="1">
                <a:latin typeface="Arial" panose="020B0604020202020204" pitchFamily="34" charset="0"/>
              </a:rPr>
              <a:t>Cynllunio</a:t>
            </a:r>
            <a:endParaRPr lang="en-GB" dirty="0">
              <a:latin typeface="Arial" panose="020B0604020202020204" pitchFamily="34" charset="0"/>
            </a:endParaRPr>
          </a:p>
          <a:p>
            <a:r>
              <a:rPr lang="en-GB" dirty="0" err="1">
                <a:latin typeface="Arial" panose="020B0604020202020204" pitchFamily="34" charset="0"/>
              </a:rPr>
              <a:t>TGCh</a:t>
            </a:r>
            <a:endParaRPr lang="en-US" dirty="0">
              <a:latin typeface="Arial" panose="020B0604020202020204" pitchFamily="34" charset="0"/>
            </a:endParaRPr>
          </a:p>
        </p:txBody>
      </p:sp>
      <p:sp>
        <p:nvSpPr>
          <p:cNvPr id="4" name="Content Placeholder 3"/>
          <p:cNvSpPr>
            <a:spLocks noGrp="1"/>
          </p:cNvSpPr>
          <p:nvPr>
            <p:ph sz="half" idx="2"/>
          </p:nvPr>
        </p:nvSpPr>
        <p:spPr>
          <a:xfrm>
            <a:off x="6747386" y="1764174"/>
            <a:ext cx="4606413" cy="4412789"/>
          </a:xfrm>
        </p:spPr>
        <p:txBody>
          <a:bodyPr vert="horz" lIns="91440" tIns="45720" rIns="91440" bIns="45720" rtlCol="0" anchor="t">
            <a:normAutofit/>
          </a:bodyPr>
          <a:lstStyle/>
          <a:p>
            <a:r>
              <a:rPr lang="en-GB" dirty="0">
                <a:solidFill>
                  <a:srgbClr val="0070C0"/>
                </a:solidFill>
                <a:latin typeface="Arial"/>
                <a:cs typeface="Arial"/>
              </a:rPr>
              <a:t>Employability/Transferable Skills </a:t>
            </a:r>
            <a:endParaRPr lang="en-US" dirty="0">
              <a:solidFill>
                <a:srgbClr val="0070C0"/>
              </a:solidFill>
              <a:latin typeface="Arial"/>
              <a:cs typeface="Arial"/>
            </a:endParaRPr>
          </a:p>
          <a:p>
            <a:r>
              <a:rPr lang="en-GB" dirty="0">
                <a:solidFill>
                  <a:srgbClr val="0070C0"/>
                </a:solidFill>
                <a:latin typeface="Arial"/>
                <a:cs typeface="Arial"/>
              </a:rPr>
              <a:t>Professional reflection</a:t>
            </a:r>
          </a:p>
          <a:p>
            <a:r>
              <a:rPr lang="en-GB" dirty="0">
                <a:solidFill>
                  <a:srgbClr val="0070C0"/>
                </a:solidFill>
                <a:latin typeface="Arial"/>
                <a:cs typeface="Arial"/>
              </a:rPr>
              <a:t>Organisation and time management</a:t>
            </a:r>
          </a:p>
          <a:p>
            <a:r>
              <a:rPr lang="en-GB" dirty="0">
                <a:solidFill>
                  <a:srgbClr val="0070C0"/>
                </a:solidFill>
                <a:latin typeface="Arial"/>
                <a:cs typeface="Arial"/>
              </a:rPr>
              <a:t>Planning</a:t>
            </a:r>
          </a:p>
          <a:p>
            <a:r>
              <a:rPr lang="en-GB" dirty="0">
                <a:solidFill>
                  <a:srgbClr val="0070C0"/>
                </a:solidFill>
                <a:latin typeface="Arial"/>
                <a:cs typeface="Arial"/>
              </a:rPr>
              <a:t>ICT</a:t>
            </a:r>
            <a:endParaRPr lang="en-US" dirty="0">
              <a:solidFill>
                <a:srgbClr val="0070C0"/>
              </a:solidFill>
              <a:latin typeface="Arial"/>
              <a:cs typeface="Arial"/>
            </a:endParaRPr>
          </a:p>
        </p:txBody>
      </p:sp>
    </p:spTree>
    <p:extLst>
      <p:ext uri="{BB962C8B-B14F-4D97-AF65-F5344CB8AC3E}">
        <p14:creationId xmlns:p14="http://schemas.microsoft.com/office/powerpoint/2010/main" val="20512358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125CD1-CC8E-CAE5-0278-BFB6D28207F2}"/>
              </a:ext>
            </a:extLst>
          </p:cNvPr>
          <p:cNvSpPr>
            <a:spLocks noGrp="1"/>
          </p:cNvSpPr>
          <p:nvPr>
            <p:ph type="title"/>
          </p:nvPr>
        </p:nvSpPr>
        <p:spPr>
          <a:xfrm>
            <a:off x="358219" y="365125"/>
            <a:ext cx="11481847" cy="1094965"/>
          </a:xfrm>
        </p:spPr>
        <p:txBody>
          <a:bodyPr>
            <a:normAutofit fontScale="90000"/>
          </a:bodyPr>
          <a:lstStyle/>
          <a:p>
            <a:r>
              <a:rPr lang="en-GB" sz="4800" b="1" dirty="0" err="1">
                <a:latin typeface="Arial" panose="020B0604020202020204" pitchFamily="34" charset="0"/>
                <a:cs typeface="Arial" panose="020B0604020202020204" pitchFamily="34" charset="0"/>
              </a:rPr>
              <a:t>Amcanion</a:t>
            </a:r>
            <a:r>
              <a:rPr lang="en-GB" sz="4800" b="1" dirty="0">
                <a:latin typeface="Arial" panose="020B0604020202020204" pitchFamily="34" charset="0"/>
                <a:cs typeface="Arial" panose="020B0604020202020204" pitchFamily="34" charset="0"/>
              </a:rPr>
              <a:t> </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Objectives </a:t>
            </a:r>
          </a:p>
        </p:txBody>
      </p:sp>
      <p:sp>
        <p:nvSpPr>
          <p:cNvPr id="3" name="Content Placeholder 2">
            <a:extLst>
              <a:ext uri="{FF2B5EF4-FFF2-40B4-BE49-F238E27FC236}">
                <a16:creationId xmlns:a16="http://schemas.microsoft.com/office/drawing/2014/main" id="{31DA440F-BE3C-62F2-25DF-196319894A06}"/>
              </a:ext>
            </a:extLst>
          </p:cNvPr>
          <p:cNvSpPr>
            <a:spLocks noGrp="1"/>
          </p:cNvSpPr>
          <p:nvPr>
            <p:ph idx="1"/>
          </p:nvPr>
        </p:nvSpPr>
        <p:spPr>
          <a:xfrm>
            <a:off x="6096000" y="1690688"/>
            <a:ext cx="5975555" cy="3873013"/>
          </a:xfrm>
        </p:spPr>
        <p:txBody>
          <a:bodyPr>
            <a:normAutofit fontScale="92500"/>
          </a:bodyPr>
          <a:lstStyle/>
          <a:p>
            <a:pPr lvl="0"/>
            <a:r>
              <a:rPr lang="en-GB" sz="3600" dirty="0">
                <a:solidFill>
                  <a:srgbClr val="0070C0"/>
                </a:solidFill>
              </a:rPr>
              <a:t>Discuss reflection</a:t>
            </a:r>
            <a:endParaRPr lang="en-US" sz="3600" dirty="0">
              <a:solidFill>
                <a:srgbClr val="0070C0"/>
              </a:solidFill>
            </a:endParaRPr>
          </a:p>
          <a:p>
            <a:r>
              <a:rPr lang="cy-GB" sz="3600" dirty="0">
                <a:solidFill>
                  <a:srgbClr val="0070C0"/>
                </a:solidFill>
                <a:cs typeface="Arial" panose="020B0604020202020204" pitchFamily="34" charset="0"/>
              </a:rPr>
              <a:t>Consider ways to reflect</a:t>
            </a:r>
          </a:p>
          <a:p>
            <a:r>
              <a:rPr lang="en-GB" sz="3600" dirty="0">
                <a:solidFill>
                  <a:srgbClr val="0070C0"/>
                </a:solidFill>
              </a:rPr>
              <a:t>Explore reflecting on past work / study</a:t>
            </a:r>
          </a:p>
          <a:p>
            <a:r>
              <a:rPr lang="en-GB" sz="3600" dirty="0">
                <a:solidFill>
                  <a:srgbClr val="0070C0"/>
                </a:solidFill>
              </a:rPr>
              <a:t>How to write a reflective piece</a:t>
            </a:r>
          </a:p>
          <a:p>
            <a:r>
              <a:rPr lang="en-GB" sz="3600" kern="1200" dirty="0">
                <a:solidFill>
                  <a:srgbClr val="0070C0"/>
                </a:solidFill>
                <a:ea typeface="+mn-ea"/>
                <a:cs typeface="+mn-cs"/>
              </a:rPr>
              <a:t>Introduction to reflective models</a:t>
            </a:r>
            <a:endParaRPr lang="en-US" sz="3600" kern="1200" dirty="0">
              <a:solidFill>
                <a:srgbClr val="0066FF"/>
              </a:solidFill>
              <a:ea typeface="+mn-ea"/>
              <a:cs typeface="+mn-cs"/>
            </a:endParaRPr>
          </a:p>
          <a:p>
            <a:endParaRPr lang="en-GB" dirty="0"/>
          </a:p>
          <a:p>
            <a:endParaRPr lang="en-US" dirty="0"/>
          </a:p>
        </p:txBody>
      </p:sp>
      <p:sp>
        <p:nvSpPr>
          <p:cNvPr id="4" name="Content Placeholder 2">
            <a:extLst>
              <a:ext uri="{FF2B5EF4-FFF2-40B4-BE49-F238E27FC236}">
                <a16:creationId xmlns:a16="http://schemas.microsoft.com/office/drawing/2014/main" id="{62F7E900-57D5-FBB9-FE8E-B4E88AB74BB4}"/>
              </a:ext>
            </a:extLst>
          </p:cNvPr>
          <p:cNvSpPr txBox="1">
            <a:spLocks/>
          </p:cNvSpPr>
          <p:nvPr/>
        </p:nvSpPr>
        <p:spPr>
          <a:xfrm>
            <a:off x="265916" y="1781680"/>
            <a:ext cx="5515451" cy="3625207"/>
          </a:xfrm>
          <a:prstGeom prst="rect">
            <a:avLst/>
          </a:prstGeom>
        </p:spPr>
        <p:txBody>
          <a:bodyPr vert="horz" lIns="91440" tIns="45720" rIns="91440" bIns="45720" rtlCol="0" anchor="t">
            <a:normAutofit fontScale="2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a:r>
              <a:rPr kumimoji="0" lang="en-GB" sz="13200" i="0" u="none" strike="noStrike" kern="1200" cap="none" spc="0" normalizeH="0" baseline="0" noProof="0" dirty="0" err="1">
                <a:ln>
                  <a:noFill/>
                </a:ln>
                <a:effectLst/>
                <a:uLnTx/>
                <a:uFillTx/>
                <a:latin typeface="Arial" panose="020B0604020202020204" pitchFamily="34" charset="0"/>
                <a:cs typeface="Arial" panose="020B0604020202020204" pitchFamily="34" charset="0"/>
              </a:rPr>
              <a:t>Trafod</a:t>
            </a:r>
            <a:r>
              <a:rPr kumimoji="0" lang="en-GB" sz="13200" i="0" u="none" strike="noStrike" kern="1200" cap="none" spc="0" normalizeH="0" baseline="0" noProof="0" dirty="0">
                <a:ln>
                  <a:noFill/>
                </a:ln>
                <a:effectLst/>
                <a:uLnTx/>
                <a:uFillTx/>
                <a:latin typeface="Arial" panose="020B0604020202020204" pitchFamily="34" charset="0"/>
                <a:cs typeface="Arial" panose="020B0604020202020204" pitchFamily="34" charset="0"/>
              </a:rPr>
              <a:t> </a:t>
            </a:r>
            <a:r>
              <a:rPr kumimoji="0" lang="en-GB" sz="13200" i="0" u="none" strike="noStrike" kern="1200" cap="none" spc="0" normalizeH="0" baseline="0" noProof="0" dirty="0" err="1">
                <a:ln>
                  <a:noFill/>
                </a:ln>
                <a:effectLst/>
                <a:uLnTx/>
                <a:uFillTx/>
                <a:latin typeface="Arial" panose="020B0604020202020204" pitchFamily="34" charset="0"/>
                <a:cs typeface="Arial" panose="020B0604020202020204" pitchFamily="34" charset="0"/>
              </a:rPr>
              <a:t>adfyfyrio</a:t>
            </a:r>
            <a:endParaRPr kumimoji="0" lang="en-GB" sz="1320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lvl="0"/>
            <a:r>
              <a:rPr lang="cy-GB" sz="13200" kern="1200" noProof="0" dirty="0">
                <a:latin typeface="Arial" panose="020B0604020202020204" pitchFamily="34" charset="0"/>
                <a:cs typeface="Arial" panose="020B0604020202020204" pitchFamily="34" charset="0"/>
              </a:rPr>
              <a:t>Meddwl am sut i adfyfyrio    </a:t>
            </a:r>
          </a:p>
          <a:p>
            <a:pPr lvl="0"/>
            <a:r>
              <a:rPr lang="cy-GB" sz="13200" kern="1200" noProof="0" dirty="0">
                <a:latin typeface="Arial" panose="020B0604020202020204" pitchFamily="34" charset="0"/>
                <a:cs typeface="Arial" panose="020B0604020202020204" pitchFamily="34" charset="0"/>
              </a:rPr>
              <a:t>Archwilio </a:t>
            </a:r>
            <a:r>
              <a:rPr lang="cy-GB" sz="13200" dirty="0">
                <a:latin typeface="Arial" panose="020B0604020202020204" pitchFamily="34" charset="0"/>
                <a:cs typeface="Arial" panose="020B0604020202020204" pitchFamily="34" charset="0"/>
              </a:rPr>
              <a:t>adfyfyrio ar waith / astudio blaenorol</a:t>
            </a:r>
          </a:p>
          <a:p>
            <a:pPr lvl="0"/>
            <a:r>
              <a:rPr lang="cy-GB" sz="13200" dirty="0">
                <a:latin typeface="Arial" panose="020B0604020202020204" pitchFamily="34" charset="0"/>
                <a:cs typeface="Arial" panose="020B0604020202020204" pitchFamily="34" charset="0"/>
              </a:rPr>
              <a:t>Sut i ysgrifennu darn o waith adfyfyriol</a:t>
            </a:r>
          </a:p>
          <a:p>
            <a:pPr lvl="0"/>
            <a:r>
              <a:rPr lang="cy-GB" sz="13200" dirty="0">
                <a:latin typeface="Arial" panose="020B0604020202020204" pitchFamily="34" charset="0"/>
                <a:cs typeface="Arial" panose="020B0604020202020204" pitchFamily="34" charset="0"/>
              </a:rPr>
              <a:t>Cyflwyniad i fodelau adfyfyriol</a:t>
            </a:r>
          </a:p>
          <a:p>
            <a:pPr marL="0" lvl="0" indent="0">
              <a:buNone/>
            </a:pPr>
            <a:endParaRPr lang="en-US" sz="5800" kern="1200" dirty="0">
              <a:latin typeface="Arial" panose="020B0604020202020204" pitchFamily="34" charset="0"/>
              <a:cs typeface="Arial" panose="020B0604020202020204" pitchFamily="34" charset="0"/>
            </a:endParaRPr>
          </a:p>
          <a:p>
            <a:pPr marL="0" lvl="0" indent="0">
              <a:buNone/>
            </a:pPr>
            <a:r>
              <a:rPr lang="cy-GB" sz="3600" b="1" kern="1200" noProof="0" dirty="0">
                <a:solidFill>
                  <a:srgbClr val="4472C4">
                    <a:lumMod val="75000"/>
                  </a:srgbClr>
                </a:solidFill>
                <a:latin typeface="Arial" panose="020B0604020202020204" pitchFamily="34" charset="0"/>
                <a:ea typeface="+mn-ea"/>
                <a:cs typeface="+mn-cs"/>
              </a:rPr>
              <a:t>          </a:t>
            </a:r>
          </a:p>
          <a:p>
            <a:pPr lvl="0"/>
            <a:endParaRPr lang="en-US" sz="2800" kern="1200" dirty="0">
              <a:latin typeface="Arial" panose="020B0604020202020204" pitchFamily="34" charset="0"/>
            </a:endParaRPr>
          </a:p>
        </p:txBody>
      </p:sp>
    </p:spTree>
    <p:extLst>
      <p:ext uri="{BB962C8B-B14F-4D97-AF65-F5344CB8AC3E}">
        <p14:creationId xmlns:p14="http://schemas.microsoft.com/office/powerpoint/2010/main" val="1783621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6D020FA-291C-D6AF-2F12-38F8D2FCE6B7}"/>
              </a:ext>
            </a:extLst>
          </p:cNvPr>
          <p:cNvSpPr>
            <a:spLocks noGrp="1"/>
          </p:cNvSpPr>
          <p:nvPr>
            <p:ph type="title"/>
          </p:nvPr>
        </p:nvSpPr>
        <p:spPr/>
        <p:txBody>
          <a:bodyPr/>
          <a:lstStyle/>
          <a:p>
            <a:r>
              <a:rPr lang="en-GB" dirty="0"/>
              <a:t>Beth </a:t>
            </a:r>
            <a:r>
              <a:rPr lang="en-GB" dirty="0" err="1"/>
              <a:t>yw</a:t>
            </a:r>
            <a:r>
              <a:rPr lang="en-GB" dirty="0"/>
              <a:t> </a:t>
            </a:r>
            <a:r>
              <a:rPr lang="en-GB" dirty="0" err="1"/>
              <a:t>adfyfyrio</a:t>
            </a:r>
            <a:r>
              <a:rPr lang="en-GB" dirty="0"/>
              <a:t>? / </a:t>
            </a:r>
            <a:r>
              <a:rPr lang="en-GB" dirty="0">
                <a:solidFill>
                  <a:srgbClr val="0070C0"/>
                </a:solidFill>
              </a:rPr>
              <a:t>What is reflection?</a:t>
            </a:r>
          </a:p>
        </p:txBody>
      </p:sp>
      <p:sp>
        <p:nvSpPr>
          <p:cNvPr id="5" name="Content Placeholder 4">
            <a:extLst>
              <a:ext uri="{FF2B5EF4-FFF2-40B4-BE49-F238E27FC236}">
                <a16:creationId xmlns:a16="http://schemas.microsoft.com/office/drawing/2014/main" id="{E9152818-2545-02A8-81F6-439ED65315E2}"/>
              </a:ext>
            </a:extLst>
          </p:cNvPr>
          <p:cNvSpPr>
            <a:spLocks noGrp="1"/>
          </p:cNvSpPr>
          <p:nvPr>
            <p:ph sz="half" idx="1"/>
          </p:nvPr>
        </p:nvSpPr>
        <p:spPr/>
        <p:txBody>
          <a:bodyPr/>
          <a:lstStyle/>
          <a:p>
            <a:r>
              <a:rPr lang="en-GB" dirty="0"/>
              <a:t>Discussion to share ideas</a:t>
            </a:r>
          </a:p>
        </p:txBody>
      </p:sp>
      <p:sp>
        <p:nvSpPr>
          <p:cNvPr id="6" name="Content Placeholder 5">
            <a:extLst>
              <a:ext uri="{FF2B5EF4-FFF2-40B4-BE49-F238E27FC236}">
                <a16:creationId xmlns:a16="http://schemas.microsoft.com/office/drawing/2014/main" id="{7EC64ED6-7135-73A6-6344-A803BFD05206}"/>
              </a:ext>
            </a:extLst>
          </p:cNvPr>
          <p:cNvSpPr>
            <a:spLocks noGrp="1"/>
          </p:cNvSpPr>
          <p:nvPr>
            <p:ph sz="half" idx="2"/>
          </p:nvPr>
        </p:nvSpPr>
        <p:spPr/>
        <p:txBody>
          <a:bodyPr/>
          <a:lstStyle/>
          <a:p>
            <a:r>
              <a:rPr lang="en-GB" dirty="0" err="1">
                <a:solidFill>
                  <a:srgbClr val="0070C0"/>
                </a:solidFill>
              </a:rPr>
              <a:t>Rhannu</a:t>
            </a:r>
            <a:r>
              <a:rPr lang="en-GB" dirty="0">
                <a:solidFill>
                  <a:srgbClr val="0070C0"/>
                </a:solidFill>
              </a:rPr>
              <a:t> </a:t>
            </a:r>
            <a:r>
              <a:rPr lang="en-GB" dirty="0" err="1">
                <a:solidFill>
                  <a:srgbClr val="0070C0"/>
                </a:solidFill>
              </a:rPr>
              <a:t>syniadau</a:t>
            </a:r>
            <a:endParaRPr lang="en-GB" dirty="0">
              <a:solidFill>
                <a:srgbClr val="0070C0"/>
              </a:solidFill>
            </a:endParaRPr>
          </a:p>
        </p:txBody>
      </p:sp>
    </p:spTree>
    <p:extLst>
      <p:ext uri="{BB962C8B-B14F-4D97-AF65-F5344CB8AC3E}">
        <p14:creationId xmlns:p14="http://schemas.microsoft.com/office/powerpoint/2010/main" val="42572653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017A9-4F2E-C12A-95F7-CE62BBC9AB5B}"/>
              </a:ext>
            </a:extLst>
          </p:cNvPr>
          <p:cNvSpPr>
            <a:spLocks noGrp="1"/>
          </p:cNvSpPr>
          <p:nvPr>
            <p:ph type="title"/>
          </p:nvPr>
        </p:nvSpPr>
        <p:spPr>
          <a:xfrm>
            <a:off x="724610" y="109547"/>
            <a:ext cx="10515600" cy="1325563"/>
          </a:xfrm>
        </p:spPr>
        <p:txBody>
          <a:bodyPr/>
          <a:lstStyle/>
          <a:p>
            <a:r>
              <a:rPr lang="en-GB" dirty="0" err="1"/>
              <a:t>Adfyfyrio</a:t>
            </a:r>
            <a:r>
              <a:rPr lang="en-GB" dirty="0"/>
              <a:t> bod </a:t>
            </a:r>
            <a:r>
              <a:rPr lang="en-GB" dirty="0" err="1"/>
              <a:t>dydd</a:t>
            </a:r>
            <a:br>
              <a:rPr lang="en-GB" dirty="0"/>
            </a:br>
            <a:r>
              <a:rPr lang="en-GB" dirty="0">
                <a:solidFill>
                  <a:srgbClr val="0070C0"/>
                </a:solidFill>
              </a:rPr>
              <a:t>Everyday reflection</a:t>
            </a:r>
          </a:p>
        </p:txBody>
      </p:sp>
      <p:sp>
        <p:nvSpPr>
          <p:cNvPr id="3" name="Content Placeholder 2">
            <a:extLst>
              <a:ext uri="{FF2B5EF4-FFF2-40B4-BE49-F238E27FC236}">
                <a16:creationId xmlns:a16="http://schemas.microsoft.com/office/drawing/2014/main" id="{B6B403A8-3675-D51E-4B9C-81F9CBCE442F}"/>
              </a:ext>
            </a:extLst>
          </p:cNvPr>
          <p:cNvSpPr>
            <a:spLocks noGrp="1"/>
          </p:cNvSpPr>
          <p:nvPr>
            <p:ph idx="1"/>
          </p:nvPr>
        </p:nvSpPr>
        <p:spPr>
          <a:xfrm>
            <a:off x="477079" y="1435110"/>
            <a:ext cx="11132299" cy="4164880"/>
          </a:xfrm>
        </p:spPr>
        <p:txBody>
          <a:bodyPr>
            <a:normAutofit lnSpcReduction="10000"/>
          </a:bodyPr>
          <a:lstStyle/>
          <a:p>
            <a:pPr marL="0" indent="0" algn="l">
              <a:buNone/>
            </a:pPr>
            <a:r>
              <a:rPr lang="en-GB" b="0" i="0" dirty="0">
                <a:solidFill>
                  <a:srgbClr val="001F24"/>
                </a:solidFill>
                <a:effectLst/>
                <a:latin typeface="Arial" panose="020B0604020202020204" pitchFamily="34" charset="0"/>
                <a:cs typeface="Arial" panose="020B0604020202020204" pitchFamily="34" charset="0"/>
              </a:rPr>
              <a:t>Reflection is a natural activity. To a greater or lesser extent, we all spend time going back over what we have said or done, or what we wish we had said or done. Often, reflection accompanies hindsight: we realise long after an event how things might have been different, or how some small event was more significant than we realised. This is reflected in everyday expressions:</a:t>
            </a:r>
          </a:p>
          <a:p>
            <a:pPr marL="0" indent="0" algn="l">
              <a:buNone/>
            </a:pPr>
            <a:r>
              <a:rPr lang="en-GB" b="0" i="0" dirty="0">
                <a:solidFill>
                  <a:srgbClr val="001F24"/>
                </a:solidFill>
                <a:effectLst/>
                <a:latin typeface="Arial" panose="020B0604020202020204" pitchFamily="34" charset="0"/>
                <a:cs typeface="Arial" panose="020B0604020202020204" pitchFamily="34" charset="0"/>
              </a:rPr>
              <a:t>If only I had known then what I know now...</a:t>
            </a:r>
          </a:p>
          <a:p>
            <a:pPr marL="0" indent="0" algn="l">
              <a:buNone/>
            </a:pPr>
            <a:r>
              <a:rPr lang="en-GB" b="0" i="0" dirty="0">
                <a:solidFill>
                  <a:srgbClr val="001F24"/>
                </a:solidFill>
                <a:effectLst/>
                <a:latin typeface="Arial" panose="020B0604020202020204" pitchFamily="34" charset="0"/>
                <a:cs typeface="Arial" panose="020B0604020202020204" pitchFamily="34" charset="0"/>
              </a:rPr>
              <a:t>With hindsight, I now realise...</a:t>
            </a:r>
          </a:p>
          <a:p>
            <a:pPr marL="0" indent="0" algn="l">
              <a:buNone/>
            </a:pPr>
            <a:r>
              <a:rPr lang="en-GB" b="0" i="0" dirty="0">
                <a:solidFill>
                  <a:srgbClr val="001F24"/>
                </a:solidFill>
                <a:effectLst/>
                <a:latin typeface="Arial" panose="020B0604020202020204" pitchFamily="34" charset="0"/>
                <a:cs typeface="Arial" panose="020B0604020202020204" pitchFamily="34" charset="0"/>
              </a:rPr>
              <a:t>If I had the chance, I would do it all over again...</a:t>
            </a:r>
          </a:p>
          <a:p>
            <a:pPr marL="0" indent="0" algn="l">
              <a:buNone/>
            </a:pPr>
            <a:r>
              <a:rPr lang="en-GB" b="0" i="0" dirty="0">
                <a:solidFill>
                  <a:srgbClr val="001F24"/>
                </a:solidFill>
                <a:effectLst/>
                <a:latin typeface="Arial" panose="020B0604020202020204" pitchFamily="34" charset="0"/>
                <a:cs typeface="Arial" panose="020B0604020202020204" pitchFamily="34" charset="0"/>
              </a:rPr>
              <a:t>Cottrell (2010, p.173).</a:t>
            </a:r>
          </a:p>
          <a:p>
            <a:endParaRPr lang="en-GB" dirty="0"/>
          </a:p>
        </p:txBody>
      </p:sp>
    </p:spTree>
    <p:extLst>
      <p:ext uri="{BB962C8B-B14F-4D97-AF65-F5344CB8AC3E}">
        <p14:creationId xmlns:p14="http://schemas.microsoft.com/office/powerpoint/2010/main" val="27903502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B2629E-D489-081D-CF0F-0DC4416A2536}"/>
              </a:ext>
            </a:extLst>
          </p:cNvPr>
          <p:cNvSpPr>
            <a:spLocks noGrp="1"/>
          </p:cNvSpPr>
          <p:nvPr>
            <p:ph type="title"/>
          </p:nvPr>
        </p:nvSpPr>
        <p:spPr/>
        <p:txBody>
          <a:bodyPr/>
          <a:lstStyle/>
          <a:p>
            <a:r>
              <a:rPr lang="en-GB" dirty="0"/>
              <a:t>Pam </a:t>
            </a:r>
            <a:r>
              <a:rPr lang="en-GB" dirty="0" err="1"/>
              <a:t>adfyfyrio</a:t>
            </a:r>
            <a:r>
              <a:rPr lang="en-GB" dirty="0"/>
              <a:t>?</a:t>
            </a:r>
            <a:br>
              <a:rPr lang="en-GB" dirty="0"/>
            </a:br>
            <a:r>
              <a:rPr lang="en-GB" dirty="0">
                <a:solidFill>
                  <a:srgbClr val="0070C0"/>
                </a:solidFill>
              </a:rPr>
              <a:t>Why reflect?</a:t>
            </a:r>
          </a:p>
        </p:txBody>
      </p:sp>
      <p:sp>
        <p:nvSpPr>
          <p:cNvPr id="3" name="Content Placeholder 2">
            <a:extLst>
              <a:ext uri="{FF2B5EF4-FFF2-40B4-BE49-F238E27FC236}">
                <a16:creationId xmlns:a16="http://schemas.microsoft.com/office/drawing/2014/main" id="{CD910E0B-5701-99B7-AB30-841257AEC954}"/>
              </a:ext>
            </a:extLst>
          </p:cNvPr>
          <p:cNvSpPr>
            <a:spLocks noGrp="1"/>
          </p:cNvSpPr>
          <p:nvPr>
            <p:ph sz="half" idx="1"/>
          </p:nvPr>
        </p:nvSpPr>
        <p:spPr>
          <a:xfrm>
            <a:off x="838200" y="1825625"/>
            <a:ext cx="10299306" cy="4351338"/>
          </a:xfrm>
        </p:spPr>
        <p:txBody>
          <a:bodyPr/>
          <a:lstStyle/>
          <a:p>
            <a:pPr marL="0" indent="0" algn="l">
              <a:buNone/>
            </a:pPr>
            <a:r>
              <a:rPr lang="en-GB" sz="3600" dirty="0"/>
              <a:t>‘Whether we focus on problematic experiences or positive ones, reflecting on them will provide us with opportunities for growth and development’. </a:t>
            </a:r>
            <a:r>
              <a:rPr lang="en-GB" sz="3600" dirty="0" err="1"/>
              <a:t>Bassot</a:t>
            </a:r>
            <a:r>
              <a:rPr lang="en-GB" sz="3600" dirty="0"/>
              <a:t> (2013, p. 35) </a:t>
            </a:r>
          </a:p>
          <a:p>
            <a:pPr algn="l"/>
            <a:endParaRPr lang="en-GB" sz="3600" dirty="0"/>
          </a:p>
        </p:txBody>
      </p:sp>
    </p:spTree>
    <p:extLst>
      <p:ext uri="{BB962C8B-B14F-4D97-AF65-F5344CB8AC3E}">
        <p14:creationId xmlns:p14="http://schemas.microsoft.com/office/powerpoint/2010/main" val="11897522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5BF969-A27C-C42C-A03E-1749C4626493}"/>
              </a:ext>
            </a:extLst>
          </p:cNvPr>
          <p:cNvSpPr>
            <a:spLocks noGrp="1"/>
          </p:cNvSpPr>
          <p:nvPr>
            <p:ph type="title"/>
          </p:nvPr>
        </p:nvSpPr>
        <p:spPr/>
        <p:txBody>
          <a:bodyPr/>
          <a:lstStyle/>
          <a:p>
            <a:r>
              <a:rPr lang="en-GB" dirty="0"/>
              <a:t>Pam </a:t>
            </a:r>
            <a:r>
              <a:rPr lang="en-GB" dirty="0" err="1"/>
              <a:t>adfyfyrio</a:t>
            </a:r>
            <a:r>
              <a:rPr lang="en-GB" dirty="0"/>
              <a:t> ?</a:t>
            </a:r>
            <a:br>
              <a:rPr lang="en-GB" dirty="0"/>
            </a:br>
            <a:r>
              <a:rPr lang="en-GB" dirty="0">
                <a:solidFill>
                  <a:srgbClr val="0070C0"/>
                </a:solidFill>
              </a:rPr>
              <a:t>Why reflect?</a:t>
            </a:r>
          </a:p>
        </p:txBody>
      </p:sp>
      <p:sp>
        <p:nvSpPr>
          <p:cNvPr id="4" name="Content Placeholder 3">
            <a:extLst>
              <a:ext uri="{FF2B5EF4-FFF2-40B4-BE49-F238E27FC236}">
                <a16:creationId xmlns:a16="http://schemas.microsoft.com/office/drawing/2014/main" id="{D669AD6E-BFE3-31F7-8B01-825891F267C9}"/>
              </a:ext>
            </a:extLst>
          </p:cNvPr>
          <p:cNvSpPr>
            <a:spLocks noGrp="1"/>
          </p:cNvSpPr>
          <p:nvPr>
            <p:ph sz="half" idx="2"/>
          </p:nvPr>
        </p:nvSpPr>
        <p:spPr>
          <a:xfrm>
            <a:off x="317739" y="1695840"/>
            <a:ext cx="5181600" cy="4351338"/>
          </a:xfrm>
        </p:spPr>
        <p:txBody>
          <a:bodyPr/>
          <a:lstStyle/>
          <a:p>
            <a:r>
              <a:rPr lang="en-GB" dirty="0" err="1"/>
              <a:t>Dyfnhau</a:t>
            </a:r>
            <a:r>
              <a:rPr lang="en-GB" dirty="0"/>
              <a:t> </a:t>
            </a:r>
            <a:r>
              <a:rPr lang="en-GB" dirty="0" err="1"/>
              <a:t>dealltwriaeth</a:t>
            </a:r>
            <a:endParaRPr lang="en-GB" dirty="0"/>
          </a:p>
          <a:p>
            <a:r>
              <a:rPr lang="en-GB" dirty="0" err="1"/>
              <a:t>Hyrwyddo</a:t>
            </a:r>
            <a:r>
              <a:rPr lang="en-GB" dirty="0"/>
              <a:t> </a:t>
            </a:r>
            <a:r>
              <a:rPr lang="en-GB" dirty="0" err="1"/>
              <a:t>hunanymwybyddiaeth</a:t>
            </a:r>
            <a:endParaRPr lang="en-GB" dirty="0"/>
          </a:p>
          <a:p>
            <a:r>
              <a:rPr lang="en-GB" dirty="0" err="1"/>
              <a:t>Annog</a:t>
            </a:r>
            <a:r>
              <a:rPr lang="en-GB" dirty="0"/>
              <a:t> </a:t>
            </a:r>
            <a:r>
              <a:rPr lang="en-GB" dirty="0" err="1"/>
              <a:t>meddwl</a:t>
            </a:r>
            <a:r>
              <a:rPr lang="en-GB" dirty="0"/>
              <a:t> yn </a:t>
            </a:r>
            <a:r>
              <a:rPr lang="en-GB" dirty="0" err="1"/>
              <a:t>feirniadol</a:t>
            </a:r>
            <a:endParaRPr lang="en-GB" dirty="0"/>
          </a:p>
          <a:p>
            <a:r>
              <a:rPr lang="en-GB" dirty="0" err="1"/>
              <a:t>Cefnogi</a:t>
            </a:r>
            <a:r>
              <a:rPr lang="en-GB" dirty="0"/>
              <a:t> </a:t>
            </a:r>
            <a:r>
              <a:rPr lang="en-GB" dirty="0" err="1"/>
              <a:t>dysgu</a:t>
            </a:r>
            <a:r>
              <a:rPr lang="en-GB" dirty="0"/>
              <a:t> </a:t>
            </a:r>
            <a:r>
              <a:rPr lang="en-GB" dirty="0" err="1"/>
              <a:t>gydol</a:t>
            </a:r>
            <a:r>
              <a:rPr lang="en-GB" dirty="0"/>
              <a:t> </a:t>
            </a:r>
            <a:r>
              <a:rPr lang="en-GB" dirty="0" err="1"/>
              <a:t>oes</a:t>
            </a:r>
            <a:endParaRPr lang="en-GB" dirty="0"/>
          </a:p>
          <a:p>
            <a:r>
              <a:rPr lang="en-GB" dirty="0" err="1"/>
              <a:t>Gwella</a:t>
            </a:r>
            <a:r>
              <a:rPr lang="en-GB" dirty="0"/>
              <a:t> </a:t>
            </a:r>
            <a:r>
              <a:rPr lang="en-GB" dirty="0" err="1"/>
              <a:t>cyflogadwyedd</a:t>
            </a:r>
            <a:endParaRPr lang="en-GB" dirty="0"/>
          </a:p>
          <a:p>
            <a:r>
              <a:rPr lang="en-GB" dirty="0" err="1"/>
              <a:t>Hwyluso</a:t>
            </a:r>
            <a:r>
              <a:rPr lang="en-GB" dirty="0"/>
              <a:t> </a:t>
            </a:r>
            <a:r>
              <a:rPr lang="en-GB" dirty="0" err="1"/>
              <a:t>cysylltiad</a:t>
            </a:r>
            <a:r>
              <a:rPr lang="en-GB" dirty="0"/>
              <a:t> </a:t>
            </a:r>
            <a:r>
              <a:rPr lang="en-GB" dirty="0" err="1"/>
              <a:t>rhwng</a:t>
            </a:r>
            <a:r>
              <a:rPr lang="en-GB" dirty="0"/>
              <a:t> </a:t>
            </a:r>
            <a:r>
              <a:rPr lang="en-GB" dirty="0" err="1"/>
              <a:t>profiadau</a:t>
            </a:r>
            <a:endParaRPr lang="en-GB" dirty="0"/>
          </a:p>
          <a:p>
            <a:endParaRPr lang="en-GB" dirty="0"/>
          </a:p>
        </p:txBody>
      </p:sp>
      <p:sp>
        <p:nvSpPr>
          <p:cNvPr id="6" name="Content Placeholder 5">
            <a:extLst>
              <a:ext uri="{FF2B5EF4-FFF2-40B4-BE49-F238E27FC236}">
                <a16:creationId xmlns:a16="http://schemas.microsoft.com/office/drawing/2014/main" id="{649FD2E7-A0ED-DFDB-B324-5F7D9E828165}"/>
              </a:ext>
            </a:extLst>
          </p:cNvPr>
          <p:cNvSpPr>
            <a:spLocks noGrp="1"/>
          </p:cNvSpPr>
          <p:nvPr>
            <p:ph sz="half" idx="1"/>
          </p:nvPr>
        </p:nvSpPr>
        <p:spPr>
          <a:xfrm>
            <a:off x="6096000" y="1615416"/>
            <a:ext cx="5181600" cy="4351338"/>
          </a:xfrm>
        </p:spPr>
        <p:txBody>
          <a:bodyPr/>
          <a:lstStyle/>
          <a:p>
            <a:pPr>
              <a:lnSpc>
                <a:spcPct val="100000"/>
              </a:lnSpc>
            </a:pPr>
            <a:r>
              <a:rPr lang="en-GB" sz="2800" b="0" dirty="0">
                <a:solidFill>
                  <a:srgbClr val="0070C0"/>
                </a:solidFill>
                <a:effectLst/>
                <a:cs typeface="Arial" panose="020B0604020202020204" pitchFamily="34" charset="0"/>
              </a:rPr>
              <a:t>Deepens understanding</a:t>
            </a:r>
          </a:p>
          <a:p>
            <a:pPr>
              <a:lnSpc>
                <a:spcPct val="100000"/>
              </a:lnSpc>
            </a:pPr>
            <a:r>
              <a:rPr lang="en-GB" sz="2800" dirty="0">
                <a:solidFill>
                  <a:srgbClr val="0070C0"/>
                </a:solidFill>
                <a:cs typeface="Arial" panose="020B0604020202020204" pitchFamily="34" charset="0"/>
              </a:rPr>
              <a:t>Promotes self-awareness</a:t>
            </a:r>
          </a:p>
          <a:p>
            <a:pPr>
              <a:lnSpc>
                <a:spcPct val="100000"/>
              </a:lnSpc>
            </a:pPr>
            <a:r>
              <a:rPr lang="en-GB" sz="2800" b="0" dirty="0">
                <a:solidFill>
                  <a:srgbClr val="0070C0"/>
                </a:solidFill>
                <a:effectLst/>
                <a:cs typeface="Arial" panose="020B0604020202020204" pitchFamily="34" charset="0"/>
              </a:rPr>
              <a:t>Encourages critical </a:t>
            </a:r>
            <a:r>
              <a:rPr lang="en-GB" dirty="0">
                <a:solidFill>
                  <a:srgbClr val="0070C0"/>
                </a:solidFill>
                <a:cs typeface="Arial" panose="020B0604020202020204" pitchFamily="34" charset="0"/>
              </a:rPr>
              <a:t>t</a:t>
            </a:r>
            <a:r>
              <a:rPr lang="en-GB" sz="2800" b="0" dirty="0">
                <a:solidFill>
                  <a:srgbClr val="0070C0"/>
                </a:solidFill>
                <a:effectLst/>
                <a:cs typeface="Arial" panose="020B0604020202020204" pitchFamily="34" charset="0"/>
              </a:rPr>
              <a:t>hinking</a:t>
            </a:r>
          </a:p>
          <a:p>
            <a:pPr>
              <a:lnSpc>
                <a:spcPct val="100000"/>
              </a:lnSpc>
            </a:pPr>
            <a:r>
              <a:rPr lang="en-GB" sz="2800" b="0" dirty="0">
                <a:solidFill>
                  <a:srgbClr val="0070C0"/>
                </a:solidFill>
                <a:effectLst/>
                <a:cs typeface="Arial" panose="020B0604020202020204" pitchFamily="34" charset="0"/>
              </a:rPr>
              <a:t>Supports lifelong </a:t>
            </a:r>
            <a:r>
              <a:rPr lang="en-GB" dirty="0">
                <a:solidFill>
                  <a:srgbClr val="0070C0"/>
                </a:solidFill>
                <a:cs typeface="Arial" panose="020B0604020202020204" pitchFamily="34" charset="0"/>
              </a:rPr>
              <a:t>l</a:t>
            </a:r>
            <a:r>
              <a:rPr lang="en-GB" sz="2800" b="0" dirty="0">
                <a:solidFill>
                  <a:srgbClr val="0070C0"/>
                </a:solidFill>
                <a:effectLst/>
                <a:cs typeface="Arial" panose="020B0604020202020204" pitchFamily="34" charset="0"/>
              </a:rPr>
              <a:t>earning</a:t>
            </a:r>
          </a:p>
          <a:p>
            <a:pPr>
              <a:lnSpc>
                <a:spcPct val="100000"/>
              </a:lnSpc>
            </a:pPr>
            <a:r>
              <a:rPr lang="en-GB" sz="2800" b="0" dirty="0">
                <a:solidFill>
                  <a:srgbClr val="0070C0"/>
                </a:solidFill>
                <a:effectLst/>
                <a:cs typeface="Arial" panose="020B0604020202020204" pitchFamily="34" charset="0"/>
              </a:rPr>
              <a:t>Enhances employability</a:t>
            </a:r>
          </a:p>
          <a:p>
            <a:pPr>
              <a:lnSpc>
                <a:spcPct val="100000"/>
              </a:lnSpc>
            </a:pPr>
            <a:r>
              <a:rPr lang="en-GB" sz="2800" b="0" dirty="0">
                <a:solidFill>
                  <a:srgbClr val="0070C0"/>
                </a:solidFill>
                <a:effectLst/>
                <a:cs typeface="Arial" panose="020B0604020202020204" pitchFamily="34" charset="0"/>
              </a:rPr>
              <a:t>Facilitates connection between experiences</a:t>
            </a:r>
          </a:p>
          <a:p>
            <a:endParaRPr lang="en-GB" dirty="0"/>
          </a:p>
        </p:txBody>
      </p:sp>
    </p:spTree>
    <p:extLst>
      <p:ext uri="{BB962C8B-B14F-4D97-AF65-F5344CB8AC3E}">
        <p14:creationId xmlns:p14="http://schemas.microsoft.com/office/powerpoint/2010/main" val="7445088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51632-3BF1-1AF3-CF17-D0CB4E5F2563}"/>
              </a:ext>
            </a:extLst>
          </p:cNvPr>
          <p:cNvSpPr>
            <a:spLocks noGrp="1"/>
          </p:cNvSpPr>
          <p:nvPr>
            <p:ph type="title"/>
          </p:nvPr>
        </p:nvSpPr>
        <p:spPr>
          <a:xfrm>
            <a:off x="335756" y="-60444"/>
            <a:ext cx="11018044" cy="1325563"/>
          </a:xfrm>
        </p:spPr>
        <p:txBody>
          <a:bodyPr>
            <a:normAutofit fontScale="90000"/>
          </a:bodyPr>
          <a:lstStyle/>
          <a:p>
            <a:br>
              <a:rPr lang="en-GB" sz="3600" dirty="0">
                <a:solidFill>
                  <a:srgbClr val="0070C0"/>
                </a:solidFill>
              </a:rPr>
            </a:br>
            <a:r>
              <a:rPr lang="en-GB" sz="3600" dirty="0" err="1">
                <a:solidFill>
                  <a:srgbClr val="0070C0"/>
                </a:solidFill>
              </a:rPr>
              <a:t>Ystyriwch</a:t>
            </a:r>
            <a:r>
              <a:rPr lang="en-GB" sz="3600" dirty="0">
                <a:solidFill>
                  <a:srgbClr val="0070C0"/>
                </a:solidFill>
              </a:rPr>
              <a:t> </a:t>
            </a:r>
            <a:r>
              <a:rPr lang="en-GB" sz="3600" dirty="0" err="1">
                <a:solidFill>
                  <a:srgbClr val="0070C0"/>
                </a:solidFill>
              </a:rPr>
              <a:t>dasg</a:t>
            </a:r>
            <a:r>
              <a:rPr lang="en-GB" sz="3600" dirty="0">
                <a:solidFill>
                  <a:srgbClr val="0070C0"/>
                </a:solidFill>
              </a:rPr>
              <a:t> neu </a:t>
            </a:r>
            <a:r>
              <a:rPr lang="en-GB" sz="3600" dirty="0" err="1">
                <a:solidFill>
                  <a:srgbClr val="0070C0"/>
                </a:solidFill>
              </a:rPr>
              <a:t>weithgaredd</a:t>
            </a:r>
            <a:r>
              <a:rPr lang="en-GB" sz="3600" dirty="0">
                <a:solidFill>
                  <a:srgbClr val="0070C0"/>
                </a:solidFill>
              </a:rPr>
              <a:t> </a:t>
            </a:r>
            <a:r>
              <a:rPr lang="en-GB" sz="3600" dirty="0" err="1">
                <a:solidFill>
                  <a:srgbClr val="0070C0"/>
                </a:solidFill>
              </a:rPr>
              <a:t>rydych</a:t>
            </a:r>
            <a:r>
              <a:rPr lang="en-GB" sz="3600" dirty="0">
                <a:solidFill>
                  <a:srgbClr val="0070C0"/>
                </a:solidFill>
              </a:rPr>
              <a:t> chi </a:t>
            </a:r>
            <a:r>
              <a:rPr lang="en-GB" sz="3600" dirty="0" err="1">
                <a:solidFill>
                  <a:srgbClr val="0070C0"/>
                </a:solidFill>
              </a:rPr>
              <a:t>wedi'i</a:t>
            </a:r>
            <a:r>
              <a:rPr lang="en-GB" sz="3600" dirty="0">
                <a:solidFill>
                  <a:srgbClr val="0070C0"/>
                </a:solidFill>
              </a:rPr>
              <a:t> </a:t>
            </a:r>
            <a:r>
              <a:rPr lang="en-GB" sz="3600" dirty="0" err="1">
                <a:solidFill>
                  <a:srgbClr val="0070C0"/>
                </a:solidFill>
              </a:rPr>
              <a:t>wneud</a:t>
            </a:r>
            <a:r>
              <a:rPr lang="en-GB" sz="3600" dirty="0">
                <a:solidFill>
                  <a:srgbClr val="0070C0"/>
                </a:solidFill>
              </a:rPr>
              <a:t> yn </a:t>
            </a:r>
            <a:r>
              <a:rPr lang="en-GB" sz="3600" dirty="0" err="1">
                <a:solidFill>
                  <a:srgbClr val="0070C0"/>
                </a:solidFill>
              </a:rPr>
              <a:t>ddiweddar</a:t>
            </a:r>
            <a:r>
              <a:rPr lang="en-GB" sz="3600" dirty="0">
                <a:solidFill>
                  <a:srgbClr val="0070C0"/>
                </a:solidFill>
              </a:rPr>
              <a:t> </a:t>
            </a:r>
            <a:r>
              <a:rPr lang="en-GB" sz="3600" dirty="0" err="1">
                <a:solidFill>
                  <a:srgbClr val="0070C0"/>
                </a:solidFill>
              </a:rPr>
              <a:t>fel</a:t>
            </a:r>
            <a:r>
              <a:rPr lang="en-GB" sz="3600" dirty="0">
                <a:solidFill>
                  <a:srgbClr val="0070C0"/>
                </a:solidFill>
              </a:rPr>
              <a:t> </a:t>
            </a:r>
            <a:r>
              <a:rPr lang="en-GB" sz="3600" dirty="0" err="1">
                <a:solidFill>
                  <a:srgbClr val="0070C0"/>
                </a:solidFill>
              </a:rPr>
              <a:t>rhan</a:t>
            </a:r>
            <a:r>
              <a:rPr lang="en-GB" sz="3600" dirty="0">
                <a:solidFill>
                  <a:srgbClr val="0070C0"/>
                </a:solidFill>
              </a:rPr>
              <a:t> </a:t>
            </a:r>
            <a:r>
              <a:rPr lang="en-GB" sz="3600" dirty="0" err="1">
                <a:solidFill>
                  <a:srgbClr val="0070C0"/>
                </a:solidFill>
              </a:rPr>
              <a:t>o'ch</a:t>
            </a:r>
            <a:r>
              <a:rPr lang="en-GB" sz="3600" dirty="0">
                <a:solidFill>
                  <a:srgbClr val="0070C0"/>
                </a:solidFill>
              </a:rPr>
              <a:t> </a:t>
            </a:r>
            <a:r>
              <a:rPr lang="en-GB" sz="3600" dirty="0" err="1">
                <a:solidFill>
                  <a:srgbClr val="0070C0"/>
                </a:solidFill>
              </a:rPr>
              <a:t>astudiaethau</a:t>
            </a:r>
            <a:r>
              <a:rPr lang="en-GB" sz="3600" dirty="0">
                <a:solidFill>
                  <a:srgbClr val="0070C0"/>
                </a:solidFill>
              </a:rPr>
              <a:t>.</a:t>
            </a:r>
            <a:br>
              <a:rPr lang="en-GB" sz="3600" dirty="0">
                <a:solidFill>
                  <a:srgbClr val="0070C0"/>
                </a:solidFill>
              </a:rPr>
            </a:br>
            <a:endParaRPr lang="en-GB" sz="3600" dirty="0">
              <a:solidFill>
                <a:srgbClr val="0070C0"/>
              </a:solidFill>
            </a:endParaRPr>
          </a:p>
        </p:txBody>
      </p:sp>
      <p:sp>
        <p:nvSpPr>
          <p:cNvPr id="4" name="Content Placeholder 3">
            <a:extLst>
              <a:ext uri="{FF2B5EF4-FFF2-40B4-BE49-F238E27FC236}">
                <a16:creationId xmlns:a16="http://schemas.microsoft.com/office/drawing/2014/main" id="{47D6571C-F186-AC20-92A7-1C1B9BEC5820}"/>
              </a:ext>
            </a:extLst>
          </p:cNvPr>
          <p:cNvSpPr>
            <a:spLocks noGrp="1"/>
          </p:cNvSpPr>
          <p:nvPr>
            <p:ph sz="half" idx="2"/>
          </p:nvPr>
        </p:nvSpPr>
        <p:spPr>
          <a:xfrm>
            <a:off x="476128" y="1283858"/>
            <a:ext cx="11082460" cy="4531155"/>
          </a:xfrm>
        </p:spPr>
        <p:txBody>
          <a:bodyPr>
            <a:normAutofit fontScale="92500" lnSpcReduction="10000"/>
          </a:bodyPr>
          <a:lstStyle/>
          <a:p>
            <a:pPr marL="0" indent="0">
              <a:buNone/>
            </a:pPr>
            <a:r>
              <a:rPr lang="en-GB" dirty="0" err="1"/>
              <a:t>Bydd</a:t>
            </a:r>
            <a:r>
              <a:rPr lang="en-GB" dirty="0"/>
              <a:t> </a:t>
            </a:r>
            <a:r>
              <a:rPr lang="en-GB" dirty="0" err="1"/>
              <a:t>hwn</a:t>
            </a:r>
            <a:r>
              <a:rPr lang="en-GB" dirty="0"/>
              <a:t> yn </a:t>
            </a:r>
            <a:r>
              <a:rPr lang="en-GB" dirty="0" err="1"/>
              <a:t>helpu</a:t>
            </a:r>
            <a:r>
              <a:rPr lang="en-GB" dirty="0"/>
              <a:t> </a:t>
            </a:r>
            <a:r>
              <a:rPr lang="en-GB" dirty="0" err="1"/>
              <a:t>opsiwn</a:t>
            </a:r>
            <a:r>
              <a:rPr lang="en-GB" dirty="0"/>
              <a:t> 5 darn </a:t>
            </a:r>
            <a:r>
              <a:rPr lang="en-GB" dirty="0" err="1"/>
              <a:t>myfyriol</a:t>
            </a:r>
            <a:endParaRPr lang="en-GB" dirty="0"/>
          </a:p>
          <a:p>
            <a:r>
              <a:rPr lang="en-GB" dirty="0"/>
              <a:t>Beth </a:t>
            </a:r>
            <a:r>
              <a:rPr lang="en-GB" dirty="0" err="1"/>
              <a:t>wnaethoch</a:t>
            </a:r>
            <a:r>
              <a:rPr lang="en-GB" dirty="0"/>
              <a:t> chi?</a:t>
            </a:r>
          </a:p>
          <a:p>
            <a:r>
              <a:rPr lang="en-GB" dirty="0" err="1"/>
              <a:t>Meddyliau</a:t>
            </a:r>
            <a:r>
              <a:rPr lang="en-GB" dirty="0"/>
              <a:t> a </a:t>
            </a:r>
            <a:r>
              <a:rPr lang="en-GB" dirty="0" err="1"/>
              <a:t>theimladau</a:t>
            </a:r>
            <a:r>
              <a:rPr lang="en-GB" dirty="0"/>
              <a:t> </a:t>
            </a:r>
            <a:r>
              <a:rPr lang="en-GB" dirty="0" err="1"/>
              <a:t>cychwynnol</a:t>
            </a:r>
            <a:r>
              <a:rPr lang="en-GB" dirty="0"/>
              <a:t> </a:t>
            </a:r>
            <a:r>
              <a:rPr lang="en-GB" dirty="0" err="1"/>
              <a:t>ar</a:t>
            </a:r>
            <a:r>
              <a:rPr lang="en-GB" dirty="0"/>
              <a:t> </a:t>
            </a:r>
            <a:r>
              <a:rPr lang="en-GB" dirty="0" err="1"/>
              <a:t>yr</a:t>
            </a:r>
            <a:r>
              <a:rPr lang="en-GB" dirty="0"/>
              <a:t> </a:t>
            </a:r>
            <a:r>
              <a:rPr lang="en-GB" dirty="0" err="1"/>
              <a:t>hyn</a:t>
            </a:r>
            <a:r>
              <a:rPr lang="en-GB" dirty="0"/>
              <a:t> a </a:t>
            </a:r>
            <a:r>
              <a:rPr lang="en-GB" dirty="0" err="1"/>
              <a:t>wnaethoch</a:t>
            </a:r>
            <a:r>
              <a:rPr lang="en-GB" dirty="0"/>
              <a:t>?</a:t>
            </a:r>
          </a:p>
          <a:p>
            <a:r>
              <a:rPr lang="en-GB" dirty="0"/>
              <a:t>Sut </a:t>
            </a:r>
            <a:r>
              <a:rPr lang="en-GB" dirty="0" err="1"/>
              <a:t>aeth</a:t>
            </a:r>
            <a:r>
              <a:rPr lang="en-GB" dirty="0"/>
              <a:t> y </a:t>
            </a:r>
            <a:r>
              <a:rPr lang="en-GB" dirty="0" err="1"/>
              <a:t>dasg</a:t>
            </a:r>
            <a:r>
              <a:rPr lang="en-GB" dirty="0"/>
              <a:t> / </a:t>
            </a:r>
            <a:r>
              <a:rPr lang="en-GB" dirty="0" err="1"/>
              <a:t>gweithgaredd</a:t>
            </a:r>
            <a:r>
              <a:rPr lang="en-GB" dirty="0"/>
              <a:t>?</a:t>
            </a:r>
          </a:p>
          <a:p>
            <a:r>
              <a:rPr lang="en-GB" dirty="0"/>
              <a:t>Beth </a:t>
            </a:r>
            <a:r>
              <a:rPr lang="en-GB" dirty="0" err="1"/>
              <a:t>aeth</a:t>
            </a:r>
            <a:r>
              <a:rPr lang="en-GB" dirty="0"/>
              <a:t> yn </a:t>
            </a:r>
            <a:r>
              <a:rPr lang="en-GB" dirty="0" err="1"/>
              <a:t>dda</a:t>
            </a:r>
            <a:r>
              <a:rPr lang="en-GB" dirty="0"/>
              <a:t> a </a:t>
            </a:r>
            <a:r>
              <a:rPr lang="en-GB" dirty="0" err="1"/>
              <a:t>pham</a:t>
            </a:r>
            <a:r>
              <a:rPr lang="en-GB" dirty="0"/>
              <a:t> </a:t>
            </a:r>
            <a:r>
              <a:rPr lang="en-GB" dirty="0" err="1"/>
              <a:t>rydych</a:t>
            </a:r>
            <a:r>
              <a:rPr lang="en-GB" dirty="0"/>
              <a:t> </a:t>
            </a:r>
            <a:r>
              <a:rPr lang="en-GB" dirty="0" err="1"/>
              <a:t>chi'n</a:t>
            </a:r>
            <a:r>
              <a:rPr lang="en-GB" dirty="0"/>
              <a:t> </a:t>
            </a:r>
            <a:r>
              <a:rPr lang="en-GB" dirty="0" err="1"/>
              <a:t>meddwl</a:t>
            </a:r>
            <a:r>
              <a:rPr lang="en-GB" dirty="0"/>
              <a:t> </a:t>
            </a:r>
            <a:r>
              <a:rPr lang="en-GB" dirty="0" err="1"/>
              <a:t>ei</a:t>
            </a:r>
            <a:r>
              <a:rPr lang="en-GB" dirty="0"/>
              <a:t> </a:t>
            </a:r>
            <a:r>
              <a:rPr lang="en-GB" dirty="0" err="1"/>
              <a:t>fod</a:t>
            </a:r>
            <a:r>
              <a:rPr lang="en-GB" dirty="0"/>
              <a:t> </a:t>
            </a:r>
            <a:r>
              <a:rPr lang="en-GB" dirty="0" err="1"/>
              <a:t>wedi</a:t>
            </a:r>
            <a:r>
              <a:rPr lang="en-GB" dirty="0"/>
              <a:t> </a:t>
            </a:r>
            <a:r>
              <a:rPr lang="en-GB" dirty="0" err="1"/>
              <a:t>mynd</a:t>
            </a:r>
            <a:r>
              <a:rPr lang="en-GB" dirty="0"/>
              <a:t> yn </a:t>
            </a:r>
            <a:r>
              <a:rPr lang="en-GB" dirty="0" err="1"/>
              <a:t>dda</a:t>
            </a:r>
            <a:r>
              <a:rPr lang="en-GB" dirty="0"/>
              <a:t>?</a:t>
            </a:r>
          </a:p>
          <a:p>
            <a:r>
              <a:rPr lang="en-GB" dirty="0"/>
              <a:t>Beth </a:t>
            </a:r>
            <a:r>
              <a:rPr lang="en-GB" dirty="0" err="1"/>
              <a:t>oedd</a:t>
            </a:r>
            <a:r>
              <a:rPr lang="en-GB" dirty="0"/>
              <a:t> yn </a:t>
            </a:r>
            <a:r>
              <a:rPr lang="en-GB" dirty="0" err="1"/>
              <a:t>heriol</a:t>
            </a:r>
            <a:r>
              <a:rPr lang="en-GB" dirty="0"/>
              <a:t> a </a:t>
            </a:r>
            <a:r>
              <a:rPr lang="en-GB" dirty="0" err="1"/>
              <a:t>pham</a:t>
            </a:r>
            <a:r>
              <a:rPr lang="en-GB" dirty="0"/>
              <a:t>? Sut </a:t>
            </a:r>
            <a:r>
              <a:rPr lang="en-GB" dirty="0" err="1"/>
              <a:t>wnaethoch</a:t>
            </a:r>
            <a:r>
              <a:rPr lang="en-GB" dirty="0"/>
              <a:t> chi </a:t>
            </a:r>
            <a:r>
              <a:rPr lang="en-GB" dirty="0" err="1"/>
              <a:t>oresgyn</a:t>
            </a:r>
            <a:r>
              <a:rPr lang="en-GB" dirty="0"/>
              <a:t> </a:t>
            </a:r>
            <a:r>
              <a:rPr lang="en-GB" dirty="0" err="1"/>
              <a:t>yr</a:t>
            </a:r>
            <a:r>
              <a:rPr lang="en-GB" dirty="0"/>
              <a:t> her?</a:t>
            </a:r>
          </a:p>
          <a:p>
            <a:r>
              <a:rPr lang="en-GB" dirty="0"/>
              <a:t>A </a:t>
            </a:r>
            <a:r>
              <a:rPr lang="en-GB" dirty="0" err="1"/>
              <a:t>oes</a:t>
            </a:r>
            <a:r>
              <a:rPr lang="en-GB" dirty="0"/>
              <a:t> </a:t>
            </a:r>
            <a:r>
              <a:rPr lang="en-GB" dirty="0" err="1"/>
              <a:t>unrhyw</a:t>
            </a:r>
            <a:r>
              <a:rPr lang="en-GB" dirty="0"/>
              <a:t> </a:t>
            </a:r>
            <a:r>
              <a:rPr lang="en-GB" dirty="0" err="1"/>
              <a:t>beth</a:t>
            </a:r>
            <a:r>
              <a:rPr lang="en-GB" dirty="0"/>
              <a:t> y </a:t>
            </a:r>
            <a:r>
              <a:rPr lang="en-GB" dirty="0" err="1"/>
              <a:t>byddech</a:t>
            </a:r>
            <a:r>
              <a:rPr lang="en-GB" dirty="0"/>
              <a:t> </a:t>
            </a:r>
            <a:r>
              <a:rPr lang="en-GB" dirty="0" err="1"/>
              <a:t>chi'n</a:t>
            </a:r>
            <a:r>
              <a:rPr lang="en-GB" dirty="0"/>
              <a:t> </a:t>
            </a:r>
            <a:r>
              <a:rPr lang="en-GB" dirty="0" err="1"/>
              <a:t>ei</a:t>
            </a:r>
            <a:r>
              <a:rPr lang="en-GB" dirty="0"/>
              <a:t> </a:t>
            </a:r>
            <a:r>
              <a:rPr lang="en-GB" dirty="0" err="1"/>
              <a:t>wneud</a:t>
            </a:r>
            <a:r>
              <a:rPr lang="en-GB" dirty="0"/>
              <a:t> yn </a:t>
            </a:r>
            <a:r>
              <a:rPr lang="en-GB" dirty="0" err="1"/>
              <a:t>wahanol</a:t>
            </a:r>
            <a:r>
              <a:rPr lang="en-GB" dirty="0"/>
              <a:t> pe </a:t>
            </a:r>
            <a:r>
              <a:rPr lang="en-GB" dirty="0" err="1"/>
              <a:t>byddech</a:t>
            </a:r>
            <a:r>
              <a:rPr lang="en-GB" dirty="0"/>
              <a:t> </a:t>
            </a:r>
            <a:r>
              <a:rPr lang="en-GB" dirty="0" err="1"/>
              <a:t>chi'n</a:t>
            </a:r>
            <a:r>
              <a:rPr lang="en-GB" dirty="0"/>
              <a:t> </a:t>
            </a:r>
            <a:r>
              <a:rPr lang="en-GB" dirty="0" err="1"/>
              <a:t>gwneud</a:t>
            </a:r>
            <a:r>
              <a:rPr lang="en-GB" dirty="0"/>
              <a:t> y </a:t>
            </a:r>
            <a:r>
              <a:rPr lang="en-GB" dirty="0" err="1"/>
              <a:t>gwaith</a:t>
            </a:r>
            <a:r>
              <a:rPr lang="en-GB" dirty="0"/>
              <a:t> </a:t>
            </a:r>
            <a:r>
              <a:rPr lang="en-GB" dirty="0" err="1"/>
              <a:t>hwn</a:t>
            </a:r>
            <a:r>
              <a:rPr lang="en-GB" dirty="0"/>
              <a:t> </a:t>
            </a:r>
            <a:r>
              <a:rPr lang="en-GB" dirty="0" err="1"/>
              <a:t>eto</a:t>
            </a:r>
            <a:r>
              <a:rPr lang="en-GB" dirty="0"/>
              <a:t>? </a:t>
            </a:r>
          </a:p>
          <a:p>
            <a:r>
              <a:rPr lang="en-GB" dirty="0"/>
              <a:t>Beth </a:t>
            </a:r>
            <a:r>
              <a:rPr lang="en-GB" dirty="0" err="1"/>
              <a:t>ydych</a:t>
            </a:r>
            <a:r>
              <a:rPr lang="en-GB" dirty="0"/>
              <a:t> chi </a:t>
            </a:r>
            <a:r>
              <a:rPr lang="en-GB" dirty="0" err="1"/>
              <a:t>wedi'i</a:t>
            </a:r>
            <a:r>
              <a:rPr lang="en-GB" dirty="0"/>
              <a:t> </a:t>
            </a:r>
            <a:r>
              <a:rPr lang="en-GB" dirty="0" err="1"/>
              <a:t>ddysgu</a:t>
            </a:r>
            <a:r>
              <a:rPr lang="en-GB" dirty="0"/>
              <a:t> a </a:t>
            </a:r>
            <a:r>
              <a:rPr lang="en-GB" dirty="0" err="1"/>
              <a:t>fydd</a:t>
            </a:r>
            <a:r>
              <a:rPr lang="en-GB" dirty="0"/>
              <a:t> yn </a:t>
            </a:r>
            <a:r>
              <a:rPr lang="en-GB" dirty="0" err="1"/>
              <a:t>eich</a:t>
            </a:r>
            <a:r>
              <a:rPr lang="en-GB" dirty="0"/>
              <a:t> </a:t>
            </a:r>
            <a:r>
              <a:rPr lang="en-GB" dirty="0" err="1"/>
              <a:t>helpu</a:t>
            </a:r>
            <a:r>
              <a:rPr lang="en-GB" dirty="0"/>
              <a:t> chi yn y </a:t>
            </a:r>
            <a:r>
              <a:rPr lang="en-GB" dirty="0" err="1"/>
              <a:t>dyfodol</a:t>
            </a:r>
            <a:r>
              <a:rPr lang="en-GB" dirty="0"/>
              <a:t>.</a:t>
            </a:r>
          </a:p>
          <a:p>
            <a:r>
              <a:rPr lang="en-GB" dirty="0"/>
              <a:t>Sut y </a:t>
            </a:r>
            <a:r>
              <a:rPr lang="en-GB" dirty="0" err="1"/>
              <a:t>byddwch</a:t>
            </a:r>
            <a:r>
              <a:rPr lang="en-GB" dirty="0"/>
              <a:t> </a:t>
            </a:r>
            <a:r>
              <a:rPr lang="en-GB" dirty="0" err="1"/>
              <a:t>chi'n</a:t>
            </a:r>
            <a:r>
              <a:rPr lang="en-GB" dirty="0"/>
              <a:t> </a:t>
            </a:r>
            <a:r>
              <a:rPr lang="en-GB" dirty="0" err="1"/>
              <a:t>parhau</a:t>
            </a:r>
            <a:r>
              <a:rPr lang="en-GB" dirty="0"/>
              <a:t> </a:t>
            </a:r>
            <a:r>
              <a:rPr lang="en-GB" dirty="0" err="1"/>
              <a:t>i</a:t>
            </a:r>
            <a:r>
              <a:rPr lang="en-GB" dirty="0"/>
              <a:t> </a:t>
            </a:r>
            <a:r>
              <a:rPr lang="en-GB" dirty="0" err="1"/>
              <a:t>ddatblygu</a:t>
            </a:r>
            <a:r>
              <a:rPr lang="en-GB" dirty="0"/>
              <a:t> a </a:t>
            </a:r>
            <a:r>
              <a:rPr lang="en-GB" dirty="0" err="1"/>
              <a:t>gwella'r</a:t>
            </a:r>
            <a:r>
              <a:rPr lang="en-GB" dirty="0"/>
              <a:t> </a:t>
            </a:r>
            <a:r>
              <a:rPr lang="en-GB" dirty="0" err="1"/>
              <a:t>sgiliau</a:t>
            </a:r>
            <a:r>
              <a:rPr lang="en-GB" dirty="0"/>
              <a:t> </a:t>
            </a:r>
            <a:r>
              <a:rPr lang="en-GB" dirty="0" err="1"/>
              <a:t>astudio</a:t>
            </a:r>
            <a:r>
              <a:rPr lang="en-GB" dirty="0"/>
              <a:t> </a:t>
            </a:r>
            <a:r>
              <a:rPr lang="en-GB" dirty="0" err="1"/>
              <a:t>penodol</a:t>
            </a:r>
            <a:r>
              <a:rPr lang="en-GB" dirty="0"/>
              <a:t>?</a:t>
            </a:r>
          </a:p>
          <a:p>
            <a:endParaRPr lang="en-GB" dirty="0"/>
          </a:p>
          <a:p>
            <a:endParaRPr lang="en-GB" dirty="0"/>
          </a:p>
        </p:txBody>
      </p:sp>
    </p:spTree>
    <p:extLst>
      <p:ext uri="{BB962C8B-B14F-4D97-AF65-F5344CB8AC3E}">
        <p14:creationId xmlns:p14="http://schemas.microsoft.com/office/powerpoint/2010/main" val="13907321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51632-3BF1-1AF3-CF17-D0CB4E5F2563}"/>
              </a:ext>
            </a:extLst>
          </p:cNvPr>
          <p:cNvSpPr>
            <a:spLocks noGrp="1"/>
          </p:cNvSpPr>
          <p:nvPr>
            <p:ph type="title"/>
          </p:nvPr>
        </p:nvSpPr>
        <p:spPr>
          <a:xfrm>
            <a:off x="838200" y="-60444"/>
            <a:ext cx="10515600" cy="1325563"/>
          </a:xfrm>
        </p:spPr>
        <p:txBody>
          <a:bodyPr>
            <a:normAutofit/>
          </a:bodyPr>
          <a:lstStyle/>
          <a:p>
            <a:r>
              <a:rPr lang="en-GB" sz="3600" dirty="0">
                <a:solidFill>
                  <a:srgbClr val="0070C0"/>
                </a:solidFill>
              </a:rPr>
              <a:t>Consider  task or activity you have done recently as part of your studies</a:t>
            </a:r>
          </a:p>
        </p:txBody>
      </p:sp>
      <p:sp>
        <p:nvSpPr>
          <p:cNvPr id="3" name="Content Placeholder 2">
            <a:extLst>
              <a:ext uri="{FF2B5EF4-FFF2-40B4-BE49-F238E27FC236}">
                <a16:creationId xmlns:a16="http://schemas.microsoft.com/office/drawing/2014/main" id="{4F2F5396-A109-F7A6-6DFD-E1F8665AC052}"/>
              </a:ext>
            </a:extLst>
          </p:cNvPr>
          <p:cNvSpPr>
            <a:spLocks noGrp="1"/>
          </p:cNvSpPr>
          <p:nvPr>
            <p:ph sz="half" idx="1"/>
          </p:nvPr>
        </p:nvSpPr>
        <p:spPr>
          <a:xfrm>
            <a:off x="192883" y="1386563"/>
            <a:ext cx="11624566" cy="5342850"/>
          </a:xfrm>
        </p:spPr>
        <p:txBody>
          <a:bodyPr>
            <a:normAutofit/>
          </a:bodyPr>
          <a:lstStyle/>
          <a:p>
            <a:pPr marL="0" indent="0">
              <a:buNone/>
            </a:pPr>
            <a:r>
              <a:rPr lang="en-GB" sz="2400" dirty="0">
                <a:solidFill>
                  <a:srgbClr val="0070C0"/>
                </a:solidFill>
              </a:rPr>
              <a:t>This will  help option 5 (reflective piece)</a:t>
            </a:r>
          </a:p>
          <a:p>
            <a:r>
              <a:rPr lang="en-GB" sz="2400" dirty="0">
                <a:solidFill>
                  <a:srgbClr val="0070C0"/>
                </a:solidFill>
              </a:rPr>
              <a:t>What did you do?</a:t>
            </a:r>
          </a:p>
          <a:p>
            <a:r>
              <a:rPr lang="en-GB" sz="2400" dirty="0">
                <a:solidFill>
                  <a:srgbClr val="0070C0"/>
                </a:solidFill>
              </a:rPr>
              <a:t>Initial thoughts and feelings on what you did?</a:t>
            </a:r>
          </a:p>
          <a:p>
            <a:r>
              <a:rPr lang="en-GB" sz="2400" dirty="0">
                <a:solidFill>
                  <a:srgbClr val="0070C0"/>
                </a:solidFill>
              </a:rPr>
              <a:t>How did it go?</a:t>
            </a:r>
          </a:p>
          <a:p>
            <a:r>
              <a:rPr lang="en-GB" sz="2400" dirty="0">
                <a:solidFill>
                  <a:srgbClr val="0070C0"/>
                </a:solidFill>
              </a:rPr>
              <a:t>What went well and why do you think it went well?</a:t>
            </a:r>
          </a:p>
          <a:p>
            <a:r>
              <a:rPr lang="en-GB" sz="2400" dirty="0">
                <a:solidFill>
                  <a:srgbClr val="0070C0"/>
                </a:solidFill>
              </a:rPr>
              <a:t>What was challenging and why? How did you overcome the challenge?</a:t>
            </a:r>
          </a:p>
          <a:p>
            <a:r>
              <a:rPr lang="en-GB" sz="2400" dirty="0">
                <a:solidFill>
                  <a:srgbClr val="0070C0"/>
                </a:solidFill>
              </a:rPr>
              <a:t>Is there anything you would do differently if you did this task again? </a:t>
            </a:r>
          </a:p>
          <a:p>
            <a:r>
              <a:rPr lang="en-GB" sz="2400" dirty="0">
                <a:solidFill>
                  <a:srgbClr val="0070C0"/>
                </a:solidFill>
              </a:rPr>
              <a:t>What have you learnt that will help you in future?</a:t>
            </a:r>
          </a:p>
          <a:p>
            <a:r>
              <a:rPr lang="en-GB" sz="2400" dirty="0">
                <a:solidFill>
                  <a:srgbClr val="0070C0"/>
                </a:solidFill>
              </a:rPr>
              <a:t> How will you continue to develop and improve the specific study skills.</a:t>
            </a:r>
          </a:p>
          <a:p>
            <a:pPr marL="0" indent="0">
              <a:buNone/>
            </a:pPr>
            <a:endParaRPr lang="en-GB" dirty="0"/>
          </a:p>
        </p:txBody>
      </p:sp>
    </p:spTree>
    <p:extLst>
      <p:ext uri="{BB962C8B-B14F-4D97-AF65-F5344CB8AC3E}">
        <p14:creationId xmlns:p14="http://schemas.microsoft.com/office/powerpoint/2010/main" val="42503111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CDF53-1F87-1482-ABCD-64513CA5AA8B}"/>
              </a:ext>
            </a:extLst>
          </p:cNvPr>
          <p:cNvSpPr>
            <a:spLocks noGrp="1"/>
          </p:cNvSpPr>
          <p:nvPr>
            <p:ph type="title"/>
          </p:nvPr>
        </p:nvSpPr>
        <p:spPr/>
        <p:txBody>
          <a:bodyPr/>
          <a:lstStyle/>
          <a:p>
            <a:r>
              <a:rPr lang="en-GB" dirty="0" err="1"/>
              <a:t>Ysgrifennu</a:t>
            </a:r>
            <a:r>
              <a:rPr lang="en-GB" dirty="0"/>
              <a:t> </a:t>
            </a:r>
            <a:r>
              <a:rPr lang="en-GB" dirty="0" err="1"/>
              <a:t>adfyfyriad</a:t>
            </a:r>
            <a:r>
              <a:rPr lang="en-GB" dirty="0"/>
              <a:t> </a:t>
            </a:r>
            <a:r>
              <a:rPr lang="en-GB" dirty="0" err="1"/>
              <a:t>academaidd</a:t>
            </a:r>
            <a:br>
              <a:rPr lang="en-GB" dirty="0"/>
            </a:br>
            <a:r>
              <a:rPr lang="en-GB" dirty="0">
                <a:solidFill>
                  <a:srgbClr val="0070C0"/>
                </a:solidFill>
              </a:rPr>
              <a:t>Writing an academic reflection</a:t>
            </a:r>
          </a:p>
        </p:txBody>
      </p:sp>
      <p:pic>
        <p:nvPicPr>
          <p:cNvPr id="5" name="Online Media 4" title="Reflective Writing">
            <a:hlinkClick r:id="" action="ppaction://media"/>
            <a:extLst>
              <a:ext uri="{FF2B5EF4-FFF2-40B4-BE49-F238E27FC236}">
                <a16:creationId xmlns:a16="http://schemas.microsoft.com/office/drawing/2014/main" id="{A27047EC-4267-F9B6-B78B-18821DB01559}"/>
              </a:ext>
            </a:extLst>
          </p:cNvPr>
          <p:cNvPicPr>
            <a:picLocks noGrp="1" noRot="1" noChangeAspect="1"/>
          </p:cNvPicPr>
          <p:nvPr>
            <p:ph sz="half" idx="1"/>
            <a:videoFile r:link="rId1"/>
          </p:nvPr>
        </p:nvPicPr>
        <p:blipFill>
          <a:blip r:embed="rId3"/>
          <a:stretch>
            <a:fillRect/>
          </a:stretch>
        </p:blipFill>
        <p:spPr>
          <a:xfrm>
            <a:off x="540657" y="1965325"/>
            <a:ext cx="5181600" cy="2927350"/>
          </a:xfrm>
          <a:prstGeom prst="rect">
            <a:avLst/>
          </a:prstGeom>
        </p:spPr>
      </p:pic>
    </p:spTree>
    <p:extLst>
      <p:ext uri="{BB962C8B-B14F-4D97-AF65-F5344CB8AC3E}">
        <p14:creationId xmlns:p14="http://schemas.microsoft.com/office/powerpoint/2010/main" val="1041938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61026" y="724619"/>
            <a:ext cx="11898702" cy="419820"/>
          </a:xfrm>
        </p:spPr>
        <p:txBody>
          <a:bodyPr>
            <a:noAutofit/>
          </a:bodyPr>
          <a:lstStyle/>
          <a:p>
            <a:r>
              <a:rPr lang="cy-GB" sz="3600" dirty="0"/>
              <a:t>Iaith ysgrifennu adfyfyriol</a:t>
            </a:r>
            <a:br>
              <a:rPr lang="cy-GB" sz="3600" dirty="0"/>
            </a:br>
            <a:r>
              <a:rPr lang="en-GB" sz="3600" dirty="0">
                <a:solidFill>
                  <a:srgbClr val="0070C0"/>
                </a:solidFill>
              </a:rPr>
              <a:t>The language of reflective writing </a:t>
            </a:r>
            <a:br>
              <a:rPr lang="en-GB" sz="3600" dirty="0">
                <a:solidFill>
                  <a:srgbClr val="0070C0"/>
                </a:solidFill>
              </a:rPr>
            </a:br>
            <a:r>
              <a:rPr lang="en-GB" sz="3600" dirty="0">
                <a:solidFill>
                  <a:srgbClr val="0070C0"/>
                </a:solidFill>
              </a:rPr>
              <a:t>(University of Reading, 2024)</a:t>
            </a:r>
            <a:br>
              <a:rPr lang="en-GB" sz="3600" dirty="0">
                <a:solidFill>
                  <a:srgbClr val="0070C0"/>
                </a:solidFill>
              </a:rPr>
            </a:br>
            <a:endParaRPr lang="cy-GB" sz="3600" dirty="0">
              <a:solidFill>
                <a:srgbClr val="0070C0"/>
              </a:solidFill>
            </a:endParaRPr>
          </a:p>
        </p:txBody>
      </p:sp>
      <p:sp>
        <p:nvSpPr>
          <p:cNvPr id="2" name="Content Placeholder 1"/>
          <p:cNvSpPr>
            <a:spLocks noGrp="1"/>
          </p:cNvSpPr>
          <p:nvPr>
            <p:ph sz="half" idx="1"/>
          </p:nvPr>
        </p:nvSpPr>
        <p:spPr>
          <a:xfrm>
            <a:off x="468085" y="1754038"/>
            <a:ext cx="5442448" cy="3117012"/>
          </a:xfrm>
        </p:spPr>
        <p:txBody>
          <a:bodyPr>
            <a:normAutofit fontScale="32500" lnSpcReduction="20000"/>
          </a:bodyPr>
          <a:lstStyle/>
          <a:p>
            <a:r>
              <a:rPr lang="cy-GB" sz="9800" dirty="0"/>
              <a:t>Profiad eich hun- priodol defnyddio'r person cyntaf: “i“</a:t>
            </a:r>
          </a:p>
          <a:p>
            <a:r>
              <a:rPr lang="cy-GB" sz="9800" dirty="0"/>
              <a:t>Bydd ysgrifennu academaidd adfyfyriol hefyd yn cynnwys ysgrifennu ffurfiol.</a:t>
            </a:r>
          </a:p>
          <a:p>
            <a:endParaRPr lang="cy-GB" dirty="0"/>
          </a:p>
          <a:p>
            <a:endParaRPr lang="cy-GB" dirty="0"/>
          </a:p>
        </p:txBody>
      </p:sp>
      <p:sp>
        <p:nvSpPr>
          <p:cNvPr id="5" name="Content Placeholder 4">
            <a:extLst>
              <a:ext uri="{FF2B5EF4-FFF2-40B4-BE49-F238E27FC236}">
                <a16:creationId xmlns:a16="http://schemas.microsoft.com/office/drawing/2014/main" id="{696AE8A9-C729-DBC6-E3CE-C7FE9D428AD1}"/>
              </a:ext>
            </a:extLst>
          </p:cNvPr>
          <p:cNvSpPr>
            <a:spLocks noGrp="1"/>
          </p:cNvSpPr>
          <p:nvPr>
            <p:ph sz="half" idx="2"/>
          </p:nvPr>
        </p:nvSpPr>
        <p:spPr>
          <a:xfrm>
            <a:off x="6481312" y="1754037"/>
            <a:ext cx="4935747" cy="3916394"/>
          </a:xfrm>
        </p:spPr>
        <p:txBody>
          <a:bodyPr>
            <a:normAutofit fontScale="32500" lnSpcReduction="20000"/>
          </a:bodyPr>
          <a:lstStyle/>
          <a:p>
            <a:r>
              <a:rPr lang="en-GB" sz="9800" dirty="0"/>
              <a:t>Your own experience- appropriate to use the first person: “I”</a:t>
            </a:r>
          </a:p>
          <a:p>
            <a:r>
              <a:rPr lang="en-GB" sz="9800" dirty="0"/>
              <a:t>Academic reflective writing will also include formal writing</a:t>
            </a:r>
          </a:p>
          <a:p>
            <a:pPr marL="0" indent="0">
              <a:buNone/>
            </a:pPr>
            <a:endParaRPr lang="en-GB" sz="11200" dirty="0"/>
          </a:p>
          <a:p>
            <a:pPr marL="0" indent="0">
              <a:buNone/>
            </a:pPr>
            <a:endParaRPr lang="en-GB" sz="11200" dirty="0"/>
          </a:p>
          <a:p>
            <a:endParaRPr lang="en-GB" dirty="0"/>
          </a:p>
        </p:txBody>
      </p:sp>
    </p:spTree>
    <p:extLst>
      <p:ext uri="{BB962C8B-B14F-4D97-AF65-F5344CB8AC3E}">
        <p14:creationId xmlns:p14="http://schemas.microsoft.com/office/powerpoint/2010/main" val="8966726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61026" y="724619"/>
            <a:ext cx="11898702" cy="419820"/>
          </a:xfrm>
        </p:spPr>
        <p:txBody>
          <a:bodyPr>
            <a:noAutofit/>
          </a:bodyPr>
          <a:lstStyle/>
          <a:p>
            <a:br>
              <a:rPr lang="cy-GB" sz="3600" dirty="0"/>
            </a:br>
            <a:r>
              <a:rPr lang="cy-GB" sz="3600" dirty="0"/>
              <a:t>Person cyntaf a trydydd person </a:t>
            </a:r>
            <a:br>
              <a:rPr lang="cy-GB" sz="3600" dirty="0"/>
            </a:br>
            <a:r>
              <a:rPr lang="cy-GB" sz="3600" dirty="0">
                <a:solidFill>
                  <a:srgbClr val="0070C0"/>
                </a:solidFill>
              </a:rPr>
              <a:t>First and third person</a:t>
            </a:r>
            <a:br>
              <a:rPr lang="cy-GB" sz="3600" dirty="0"/>
            </a:br>
            <a:r>
              <a:rPr lang="en-GB" sz="3600" dirty="0">
                <a:solidFill>
                  <a:srgbClr val="0070C0"/>
                </a:solidFill>
              </a:rPr>
              <a:t>(University of Reading, 2024)</a:t>
            </a:r>
            <a:br>
              <a:rPr lang="en-GB" sz="3600" dirty="0">
                <a:solidFill>
                  <a:srgbClr val="0070C0"/>
                </a:solidFill>
              </a:rPr>
            </a:br>
            <a:endParaRPr lang="cy-GB" sz="3600" dirty="0">
              <a:solidFill>
                <a:srgbClr val="0070C0"/>
              </a:solidFill>
            </a:endParaRPr>
          </a:p>
        </p:txBody>
      </p:sp>
      <p:sp>
        <p:nvSpPr>
          <p:cNvPr id="2" name="Content Placeholder 1"/>
          <p:cNvSpPr>
            <a:spLocks noGrp="1"/>
          </p:cNvSpPr>
          <p:nvPr>
            <p:ph sz="half" idx="1"/>
          </p:nvPr>
        </p:nvSpPr>
        <p:spPr>
          <a:xfrm>
            <a:off x="422078" y="2075461"/>
            <a:ext cx="5442448" cy="3738113"/>
          </a:xfrm>
        </p:spPr>
        <p:txBody>
          <a:bodyPr>
            <a:normAutofit fontScale="32500" lnSpcReduction="20000"/>
          </a:bodyPr>
          <a:lstStyle/>
          <a:p>
            <a:pPr marL="0" indent="0">
              <a:buNone/>
            </a:pPr>
            <a:r>
              <a:rPr lang="cy-GB" sz="9800" dirty="0"/>
              <a:t>Felly bydd angen i chi ysgrifennu</a:t>
            </a:r>
          </a:p>
          <a:p>
            <a:r>
              <a:rPr lang="cy-GB" sz="9800" dirty="0"/>
              <a:t>yn y person cyntaf ('Roeddwn i'n teimlo...’) </a:t>
            </a:r>
          </a:p>
          <a:p>
            <a:pPr marL="0" indent="0">
              <a:buNone/>
            </a:pPr>
            <a:r>
              <a:rPr lang="cy-GB" sz="9800" dirty="0"/>
              <a:t>a</a:t>
            </a:r>
          </a:p>
          <a:p>
            <a:r>
              <a:rPr lang="cy-GB" sz="9800" dirty="0"/>
              <a:t>yn y trydydd person (‘Cynigia Smith (2009) fod…’). </a:t>
            </a:r>
          </a:p>
          <a:p>
            <a:endParaRPr lang="cy-GB" dirty="0"/>
          </a:p>
          <a:p>
            <a:endParaRPr lang="cy-GB" dirty="0"/>
          </a:p>
        </p:txBody>
      </p:sp>
      <p:sp>
        <p:nvSpPr>
          <p:cNvPr id="5" name="Content Placeholder 4">
            <a:extLst>
              <a:ext uri="{FF2B5EF4-FFF2-40B4-BE49-F238E27FC236}">
                <a16:creationId xmlns:a16="http://schemas.microsoft.com/office/drawing/2014/main" id="{696AE8A9-C729-DBC6-E3CE-C7FE9D428AD1}"/>
              </a:ext>
            </a:extLst>
          </p:cNvPr>
          <p:cNvSpPr>
            <a:spLocks noGrp="1"/>
          </p:cNvSpPr>
          <p:nvPr>
            <p:ph sz="half" idx="2"/>
          </p:nvPr>
        </p:nvSpPr>
        <p:spPr>
          <a:xfrm>
            <a:off x="6327475" y="2075461"/>
            <a:ext cx="5181600" cy="3916394"/>
          </a:xfrm>
        </p:spPr>
        <p:txBody>
          <a:bodyPr>
            <a:normAutofit fontScale="32500" lnSpcReduction="20000"/>
          </a:bodyPr>
          <a:lstStyle/>
          <a:p>
            <a:pPr marL="0" indent="0">
              <a:buNone/>
            </a:pPr>
            <a:r>
              <a:rPr lang="en-GB" sz="9800" dirty="0">
                <a:solidFill>
                  <a:srgbClr val="0070C0"/>
                </a:solidFill>
              </a:rPr>
              <a:t>You therefore to need to write both </a:t>
            </a:r>
          </a:p>
          <a:p>
            <a:r>
              <a:rPr lang="en-GB" sz="9800" dirty="0">
                <a:solidFill>
                  <a:srgbClr val="0070C0"/>
                </a:solidFill>
              </a:rPr>
              <a:t>in the first person </a:t>
            </a:r>
          </a:p>
          <a:p>
            <a:pPr marL="0" indent="0">
              <a:buNone/>
            </a:pPr>
            <a:r>
              <a:rPr lang="en-GB" sz="9800" dirty="0">
                <a:solidFill>
                  <a:srgbClr val="0070C0"/>
                </a:solidFill>
              </a:rPr>
              <a:t>(‘I felt…‛) </a:t>
            </a:r>
          </a:p>
          <a:p>
            <a:pPr marL="0" indent="0">
              <a:buNone/>
            </a:pPr>
            <a:r>
              <a:rPr lang="en-GB" sz="9800" dirty="0">
                <a:solidFill>
                  <a:srgbClr val="0070C0"/>
                </a:solidFill>
              </a:rPr>
              <a:t>and </a:t>
            </a:r>
          </a:p>
          <a:p>
            <a:r>
              <a:rPr lang="en-GB" sz="9800" dirty="0">
                <a:solidFill>
                  <a:srgbClr val="0070C0"/>
                </a:solidFill>
              </a:rPr>
              <a:t>in the third person </a:t>
            </a:r>
          </a:p>
          <a:p>
            <a:pPr marL="0" indent="0">
              <a:buNone/>
            </a:pPr>
            <a:r>
              <a:rPr lang="en-GB" sz="9800" dirty="0">
                <a:solidFill>
                  <a:srgbClr val="0070C0"/>
                </a:solidFill>
              </a:rPr>
              <a:t>(‘Smith (2009) proposes that …’). </a:t>
            </a:r>
          </a:p>
          <a:p>
            <a:pPr marL="0" indent="0">
              <a:buNone/>
            </a:pPr>
            <a:endParaRPr lang="en-GB" sz="11200" dirty="0"/>
          </a:p>
          <a:p>
            <a:pPr marL="0" indent="0">
              <a:buNone/>
            </a:pPr>
            <a:endParaRPr lang="en-GB" sz="11200" dirty="0"/>
          </a:p>
          <a:p>
            <a:endParaRPr lang="en-GB" dirty="0"/>
          </a:p>
        </p:txBody>
      </p:sp>
    </p:spTree>
    <p:extLst>
      <p:ext uri="{BB962C8B-B14F-4D97-AF65-F5344CB8AC3E}">
        <p14:creationId xmlns:p14="http://schemas.microsoft.com/office/powerpoint/2010/main" val="41000114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A51A281-A59F-FCE0-DEBD-91645147F39C}"/>
              </a:ext>
            </a:extLst>
          </p:cNvPr>
          <p:cNvSpPr>
            <a:spLocks noGrp="1"/>
          </p:cNvSpPr>
          <p:nvPr>
            <p:ph type="title"/>
          </p:nvPr>
        </p:nvSpPr>
        <p:spPr>
          <a:xfrm>
            <a:off x="350808" y="281998"/>
            <a:ext cx="11904452" cy="900257"/>
          </a:xfrm>
        </p:spPr>
        <p:txBody>
          <a:bodyPr>
            <a:noAutofit/>
          </a:bodyPr>
          <a:lstStyle/>
          <a:p>
            <a:r>
              <a:rPr lang="cy-GB" sz="3600" dirty="0"/>
              <a:t>Language of reflective writing- amser</a:t>
            </a:r>
            <a:br>
              <a:rPr lang="cy-GB" sz="3600" dirty="0"/>
            </a:br>
            <a:r>
              <a:rPr lang="cy-GB" sz="3600" dirty="0">
                <a:solidFill>
                  <a:srgbClr val="0070C0"/>
                </a:solidFill>
              </a:rPr>
              <a:t>Iaith ysgrifennu adfyfyriol- tense</a:t>
            </a:r>
            <a:br>
              <a:rPr lang="cy-GB" sz="3600" dirty="0"/>
            </a:br>
            <a:r>
              <a:rPr lang="en-GB" sz="3600" dirty="0">
                <a:solidFill>
                  <a:srgbClr val="0070C0"/>
                </a:solidFill>
              </a:rPr>
              <a:t>(University of Reading, 2024)</a:t>
            </a:r>
          </a:p>
        </p:txBody>
      </p:sp>
      <p:sp>
        <p:nvSpPr>
          <p:cNvPr id="5" name="Content Placeholder 4">
            <a:extLst>
              <a:ext uri="{FF2B5EF4-FFF2-40B4-BE49-F238E27FC236}">
                <a16:creationId xmlns:a16="http://schemas.microsoft.com/office/drawing/2014/main" id="{39FBDDF1-E231-1166-1B68-38364AEF1443}"/>
              </a:ext>
            </a:extLst>
          </p:cNvPr>
          <p:cNvSpPr>
            <a:spLocks noGrp="1"/>
          </p:cNvSpPr>
          <p:nvPr>
            <p:ph sz="half" idx="1"/>
          </p:nvPr>
        </p:nvSpPr>
        <p:spPr>
          <a:xfrm>
            <a:off x="424132" y="1520825"/>
            <a:ext cx="5181600" cy="4351338"/>
          </a:xfrm>
        </p:spPr>
        <p:txBody>
          <a:bodyPr>
            <a:normAutofit fontScale="92500" lnSpcReduction="10000"/>
          </a:bodyPr>
          <a:lstStyle/>
          <a:p>
            <a:pPr marL="0" indent="0">
              <a:buNone/>
            </a:pPr>
            <a:r>
              <a:rPr lang="cy-GB" b="1" dirty="0"/>
              <a:t>Cymysgu theori ac ymarfer</a:t>
            </a:r>
          </a:p>
          <a:p>
            <a:r>
              <a:rPr lang="cy-GB" dirty="0"/>
              <a:t>Wrth ysgrifennu am eich myfyrdodau defnyddiwch yr amser gorffennol gan eich bod yn cyfeirio at foment benodol:</a:t>
            </a:r>
          </a:p>
          <a:p>
            <a:pPr marL="0" indent="0">
              <a:buNone/>
            </a:pPr>
            <a:r>
              <a:rPr lang="cy-GB" i="1" dirty="0"/>
              <a:t>Roeddwn i'n teimlo…. </a:t>
            </a:r>
          </a:p>
          <a:p>
            <a:r>
              <a:rPr lang="cy-GB" dirty="0"/>
              <a:t>Wrth gyfeirio at ddamcaniaeth defnyddiwch yr amser presennol gan fod y syniadau yn dal i fod yn gyfredol: </a:t>
            </a:r>
          </a:p>
          <a:p>
            <a:pPr marL="0" indent="0">
              <a:buNone/>
            </a:pPr>
            <a:r>
              <a:rPr lang="cy-GB" i="1" dirty="0"/>
              <a:t>Cynigia Smith (2013) fod...</a:t>
            </a:r>
          </a:p>
          <a:p>
            <a:endParaRPr lang="cy-GB" i="1" dirty="0"/>
          </a:p>
          <a:p>
            <a:endParaRPr lang="en-GB" dirty="0"/>
          </a:p>
        </p:txBody>
      </p:sp>
      <p:sp>
        <p:nvSpPr>
          <p:cNvPr id="6" name="Content Placeholder 5">
            <a:extLst>
              <a:ext uri="{FF2B5EF4-FFF2-40B4-BE49-F238E27FC236}">
                <a16:creationId xmlns:a16="http://schemas.microsoft.com/office/drawing/2014/main" id="{4E5D5AE7-365C-9BDD-E0ED-F13165920B3A}"/>
              </a:ext>
            </a:extLst>
          </p:cNvPr>
          <p:cNvSpPr>
            <a:spLocks noGrp="1"/>
          </p:cNvSpPr>
          <p:nvPr>
            <p:ph sz="half" idx="2"/>
          </p:nvPr>
        </p:nvSpPr>
        <p:spPr>
          <a:xfrm>
            <a:off x="6320286" y="1584086"/>
            <a:ext cx="5033515" cy="4351338"/>
          </a:xfrm>
        </p:spPr>
        <p:txBody>
          <a:bodyPr>
            <a:normAutofit fontScale="92500" lnSpcReduction="10000"/>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Mixing theory and practice</a:t>
            </a:r>
          </a:p>
          <a:p>
            <a:pPr>
              <a:defRPr/>
            </a:pPr>
            <a:r>
              <a:rPr kumimoji="0" lang="en-GB" sz="280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When writing about your reflections use the past tense as you are referring to a particular moment: </a:t>
            </a:r>
          </a:p>
          <a:p>
            <a:pPr marL="0" indent="0">
              <a:buNone/>
              <a:defRPr/>
            </a:pPr>
            <a:r>
              <a:rPr kumimoji="0" lang="en-GB" sz="2800" i="1" u="none" strike="noStrike" kern="1200" cap="none" spc="0" normalizeH="0" baseline="0" noProof="0" dirty="0">
                <a:ln>
                  <a:noFill/>
                </a:ln>
                <a:solidFill>
                  <a:prstClr val="black"/>
                </a:solidFill>
                <a:effectLst/>
                <a:uLnTx/>
                <a:uFillTx/>
                <a:latin typeface="Arial" panose="020B0604020202020204" pitchFamily="34" charset="0"/>
                <a:ea typeface="+mn-ea"/>
                <a:cs typeface="+mn-cs"/>
              </a:rPr>
              <a:t>I felt…. </a:t>
            </a:r>
          </a:p>
          <a:p>
            <a:pPr>
              <a:defRPr/>
            </a:pPr>
            <a:r>
              <a:rPr kumimoji="0" lang="en-GB" sz="280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When referring to theory use the present tense as the ideas are still current: </a:t>
            </a:r>
          </a:p>
          <a:p>
            <a:pPr marL="0" indent="0">
              <a:buNone/>
              <a:defRPr/>
            </a:pPr>
            <a:r>
              <a:rPr kumimoji="0" lang="en-GB" sz="2800" i="1" u="none" strike="noStrike" kern="1200" cap="none" spc="0" normalizeH="0" baseline="0" noProof="0" dirty="0">
                <a:ln>
                  <a:noFill/>
                </a:ln>
                <a:solidFill>
                  <a:prstClr val="black"/>
                </a:solidFill>
                <a:effectLst/>
                <a:uLnTx/>
                <a:uFillTx/>
                <a:latin typeface="Arial" panose="020B0604020202020204" pitchFamily="34" charset="0"/>
                <a:ea typeface="+mn-ea"/>
                <a:cs typeface="+mn-cs"/>
              </a:rPr>
              <a:t>Smith (2013) proposes that...</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cy-GB" sz="2800" b="0" i="1"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a:p>
            <a:endParaRPr lang="en-GB" dirty="0"/>
          </a:p>
        </p:txBody>
      </p:sp>
    </p:spTree>
    <p:extLst>
      <p:ext uri="{BB962C8B-B14F-4D97-AF65-F5344CB8AC3E}">
        <p14:creationId xmlns:p14="http://schemas.microsoft.com/office/powerpoint/2010/main" val="6253858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38199" y="365126"/>
            <a:ext cx="11427691" cy="891020"/>
          </a:xfrm>
        </p:spPr>
        <p:txBody>
          <a:bodyPr>
            <a:normAutofit fontScale="90000"/>
          </a:bodyPr>
          <a:lstStyle/>
          <a:p>
            <a:r>
              <a:rPr lang="cy-GB" dirty="0"/>
              <a:t>Ysgrifennu adfyfyriol- heriol?</a:t>
            </a:r>
            <a:br>
              <a:rPr lang="cy-GB" dirty="0"/>
            </a:br>
            <a:r>
              <a:rPr lang="cy-GB" dirty="0">
                <a:solidFill>
                  <a:srgbClr val="0070C0"/>
                </a:solidFill>
              </a:rPr>
              <a:t>Reflective writing- challenging?</a:t>
            </a:r>
            <a:r>
              <a:rPr lang="en-GB" dirty="0"/>
              <a:t> </a:t>
            </a:r>
            <a:br>
              <a:rPr lang="en-GB" dirty="0"/>
            </a:br>
            <a:r>
              <a:rPr lang="en-GB" sz="4400" dirty="0">
                <a:solidFill>
                  <a:srgbClr val="0070C0"/>
                </a:solidFill>
              </a:rPr>
              <a:t>(University of Reading, 2024)</a:t>
            </a:r>
            <a:endParaRPr lang="cy-GB" dirty="0">
              <a:solidFill>
                <a:srgbClr val="0070C0"/>
              </a:solidFill>
            </a:endParaRPr>
          </a:p>
        </p:txBody>
      </p:sp>
      <p:sp>
        <p:nvSpPr>
          <p:cNvPr id="2" name="Content Placeholder 1"/>
          <p:cNvSpPr>
            <a:spLocks noGrp="1"/>
          </p:cNvSpPr>
          <p:nvPr>
            <p:ph sz="half" idx="1"/>
          </p:nvPr>
        </p:nvSpPr>
        <p:spPr>
          <a:xfrm>
            <a:off x="838199" y="1716082"/>
            <a:ext cx="5181600" cy="4233144"/>
          </a:xfrm>
        </p:spPr>
        <p:txBody>
          <a:bodyPr>
            <a:normAutofit fontScale="92500"/>
          </a:bodyPr>
          <a:lstStyle/>
          <a:p>
            <a:r>
              <a:rPr lang="cy-GB" dirty="0"/>
              <a:t>Yn cynnwys archwilio ac esbonio digwyddiad, neu nifer o ddigwyddiadau cysylltiedig.</a:t>
            </a:r>
          </a:p>
          <a:p>
            <a:r>
              <a:rPr lang="cy-GB" dirty="0"/>
              <a:t>Gall deimlo'n arbennig o anodd ac yn fwy heriol na mathau eraill o ysgrifennu academaidd gan ei fod yn cynnwys meddwl ac ysgrifennu am bryderon a gwallau yn ogystal â llwyddiannau yn eich rhyngweithio ag unigolyn neu wrth gyflawni tasg ymarferol</a:t>
            </a:r>
            <a:r>
              <a:rPr lang="en-GB" dirty="0"/>
              <a:t>. </a:t>
            </a:r>
          </a:p>
          <a:p>
            <a:pPr marL="0" indent="0">
              <a:buNone/>
            </a:pPr>
            <a:endParaRPr lang="en-GB" dirty="0"/>
          </a:p>
          <a:p>
            <a:endParaRPr lang="en-GB" dirty="0"/>
          </a:p>
        </p:txBody>
      </p:sp>
      <p:sp>
        <p:nvSpPr>
          <p:cNvPr id="4" name="Content Placeholder 3">
            <a:extLst>
              <a:ext uri="{FF2B5EF4-FFF2-40B4-BE49-F238E27FC236}">
                <a16:creationId xmlns:a16="http://schemas.microsoft.com/office/drawing/2014/main" id="{991C969A-1B79-6636-8BBA-0ECA5286A4AD}"/>
              </a:ext>
            </a:extLst>
          </p:cNvPr>
          <p:cNvSpPr>
            <a:spLocks noGrp="1"/>
          </p:cNvSpPr>
          <p:nvPr>
            <p:ph sz="half" idx="2"/>
          </p:nvPr>
        </p:nvSpPr>
        <p:spPr>
          <a:xfrm>
            <a:off x="6096000" y="1649789"/>
            <a:ext cx="5181600" cy="4233144"/>
          </a:xfrm>
        </p:spPr>
        <p:txBody>
          <a:bodyPr>
            <a:normAutofit fontScale="92500"/>
          </a:bodyPr>
          <a:lstStyle/>
          <a:p>
            <a:r>
              <a:rPr lang="en-GB" dirty="0">
                <a:solidFill>
                  <a:srgbClr val="0070C0"/>
                </a:solidFill>
              </a:rPr>
              <a:t>Involves an exploration and explanation of an event, or several connected events.</a:t>
            </a:r>
          </a:p>
          <a:p>
            <a:r>
              <a:rPr lang="en-GB" dirty="0">
                <a:solidFill>
                  <a:srgbClr val="0070C0"/>
                </a:solidFill>
              </a:rPr>
              <a:t>May feel particularly difficult and more challenging than other forms of academic writing as it involves thinking and writing about anxieties and errors as well as successes in your interactions with an individual or when carrying out a practical task. </a:t>
            </a:r>
          </a:p>
          <a:p>
            <a:endParaRPr lang="en-GB" dirty="0"/>
          </a:p>
        </p:txBody>
      </p:sp>
    </p:spTree>
    <p:extLst>
      <p:ext uri="{BB962C8B-B14F-4D97-AF65-F5344CB8AC3E}">
        <p14:creationId xmlns:p14="http://schemas.microsoft.com/office/powerpoint/2010/main" val="26085988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17236" y="365125"/>
            <a:ext cx="10836564" cy="1001857"/>
          </a:xfrm>
        </p:spPr>
        <p:txBody>
          <a:bodyPr>
            <a:noAutofit/>
          </a:bodyPr>
          <a:lstStyle/>
          <a:p>
            <a:r>
              <a:rPr lang="cy-GB" sz="3600" dirty="0"/>
              <a:t>Ysgrifennu adfyfyriol</a:t>
            </a:r>
            <a:br>
              <a:rPr lang="cy-GB" sz="3600" dirty="0"/>
            </a:br>
            <a:r>
              <a:rPr lang="en-GB" sz="3600" dirty="0">
                <a:solidFill>
                  <a:srgbClr val="0070C0"/>
                </a:solidFill>
              </a:rPr>
              <a:t>Reflective writing</a:t>
            </a:r>
            <a:br>
              <a:rPr lang="en-GB" sz="3600" dirty="0">
                <a:solidFill>
                  <a:srgbClr val="0070C0"/>
                </a:solidFill>
              </a:rPr>
            </a:br>
            <a:r>
              <a:rPr lang="en-GB" sz="3600" dirty="0">
                <a:solidFill>
                  <a:srgbClr val="0070C0"/>
                </a:solidFill>
              </a:rPr>
              <a:t>(University of Reading, 2024)</a:t>
            </a:r>
            <a:endParaRPr lang="cy-GB" sz="3600" dirty="0">
              <a:solidFill>
                <a:srgbClr val="0070C0"/>
              </a:solidFill>
            </a:endParaRPr>
          </a:p>
        </p:txBody>
      </p:sp>
      <p:sp>
        <p:nvSpPr>
          <p:cNvPr id="2" name="Content Placeholder 1"/>
          <p:cNvSpPr>
            <a:spLocks noGrp="1"/>
          </p:cNvSpPr>
          <p:nvPr>
            <p:ph sz="half" idx="1"/>
          </p:nvPr>
        </p:nvSpPr>
        <p:spPr>
          <a:xfrm>
            <a:off x="415505" y="1589836"/>
            <a:ext cx="5756695" cy="4351338"/>
          </a:xfrm>
        </p:spPr>
        <p:txBody>
          <a:bodyPr>
            <a:normAutofit/>
          </a:bodyPr>
          <a:lstStyle/>
          <a:p>
            <a:r>
              <a:rPr lang="cy-GB" dirty="0"/>
              <a:t>Ceisiwch gamu’n ôl o sefyllfa- dyma </a:t>
            </a:r>
            <a:r>
              <a:rPr lang="cy-GB" dirty="0">
                <a:effectLst/>
                <a:latin typeface="Segoe UI Web (West European)"/>
              </a:rPr>
              <a:t>ail gylchred y</a:t>
            </a:r>
            <a:r>
              <a:rPr lang="cy-GB" dirty="0"/>
              <a:t>r adfyfyrio</a:t>
            </a:r>
          </a:p>
          <a:p>
            <a:r>
              <a:rPr lang="cy-GB" dirty="0"/>
              <a:t>Byddwch mor wrthrychol â phosibl. </a:t>
            </a:r>
          </a:p>
          <a:p>
            <a:r>
              <a:rPr lang="cy-GB" dirty="0"/>
              <a:t>Er eich bod yn ysgrifennu am eich profiadau a'ch teimladau eich hun, mae angen i chi fod mor fanwl a thrylwyr ag y byddech ar gyfer unrhyw aseiniad arall.</a:t>
            </a:r>
          </a:p>
          <a:p>
            <a:endParaRPr lang="cy-GB" dirty="0"/>
          </a:p>
          <a:p>
            <a:endParaRPr lang="cy-GB" dirty="0"/>
          </a:p>
          <a:p>
            <a:endParaRPr lang="en-GB" dirty="0"/>
          </a:p>
        </p:txBody>
      </p:sp>
      <p:sp>
        <p:nvSpPr>
          <p:cNvPr id="6" name="Content Placeholder 5">
            <a:extLst>
              <a:ext uri="{FF2B5EF4-FFF2-40B4-BE49-F238E27FC236}">
                <a16:creationId xmlns:a16="http://schemas.microsoft.com/office/drawing/2014/main" id="{1FA344A7-8A21-E3F3-29AE-F280CD6953B7}"/>
              </a:ext>
            </a:extLst>
          </p:cNvPr>
          <p:cNvSpPr>
            <a:spLocks noGrp="1"/>
          </p:cNvSpPr>
          <p:nvPr>
            <p:ph sz="half" idx="2"/>
          </p:nvPr>
        </p:nvSpPr>
        <p:spPr>
          <a:xfrm>
            <a:off x="6172199" y="1648814"/>
            <a:ext cx="5812767" cy="4351338"/>
          </a:xfrm>
        </p:spPr>
        <p:txBody>
          <a:bodyPr>
            <a:normAutofit/>
          </a:bodyPr>
          <a:lstStyle/>
          <a:p>
            <a:r>
              <a:rPr lang="en-GB" dirty="0">
                <a:solidFill>
                  <a:srgbClr val="0070C0"/>
                </a:solidFill>
              </a:rPr>
              <a:t>Try to stand back from the situation- this is the second cycle of reflection</a:t>
            </a:r>
          </a:p>
          <a:p>
            <a:r>
              <a:rPr lang="en-GB" dirty="0">
                <a:solidFill>
                  <a:srgbClr val="0070C0"/>
                </a:solidFill>
              </a:rPr>
              <a:t>Be as objective as possible. </a:t>
            </a:r>
          </a:p>
          <a:p>
            <a:r>
              <a:rPr lang="en-GB" dirty="0">
                <a:solidFill>
                  <a:srgbClr val="0070C0"/>
                </a:solidFill>
              </a:rPr>
              <a:t>Although you are writing about your own experiences and feelings, you need to be as rigorous and thorough as you would be for any other assignment.</a:t>
            </a:r>
          </a:p>
          <a:p>
            <a:endParaRPr lang="en-GB" dirty="0"/>
          </a:p>
        </p:txBody>
      </p:sp>
    </p:spTree>
    <p:extLst>
      <p:ext uri="{BB962C8B-B14F-4D97-AF65-F5344CB8AC3E}">
        <p14:creationId xmlns:p14="http://schemas.microsoft.com/office/powerpoint/2010/main" val="35430836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38200" y="365126"/>
            <a:ext cx="10515600" cy="826365"/>
          </a:xfrm>
        </p:spPr>
        <p:txBody>
          <a:bodyPr>
            <a:normAutofit fontScale="90000"/>
          </a:bodyPr>
          <a:lstStyle/>
          <a:p>
            <a:r>
              <a:rPr lang="cy-GB" dirty="0"/>
              <a:t>Ysgrifennu adfyfyriol</a:t>
            </a:r>
            <a:br>
              <a:rPr lang="cy-GB" dirty="0"/>
            </a:br>
            <a:r>
              <a:rPr lang="en-GB" dirty="0">
                <a:solidFill>
                  <a:srgbClr val="0070C0"/>
                </a:solidFill>
              </a:rPr>
              <a:t>Reflective writing</a:t>
            </a:r>
            <a:br>
              <a:rPr lang="en-GB" dirty="0">
                <a:solidFill>
                  <a:srgbClr val="0070C0"/>
                </a:solidFill>
              </a:rPr>
            </a:br>
            <a:r>
              <a:rPr lang="en-GB" sz="4400" dirty="0">
                <a:solidFill>
                  <a:srgbClr val="0070C0"/>
                </a:solidFill>
              </a:rPr>
              <a:t>(University of Reading, 2024)</a:t>
            </a:r>
            <a:endParaRPr lang="cy-GB" dirty="0">
              <a:solidFill>
                <a:srgbClr val="0070C0"/>
              </a:solidFill>
            </a:endParaRPr>
          </a:p>
        </p:txBody>
      </p:sp>
      <p:sp>
        <p:nvSpPr>
          <p:cNvPr id="2" name="Content Placeholder 1"/>
          <p:cNvSpPr>
            <a:spLocks noGrp="1"/>
          </p:cNvSpPr>
          <p:nvPr>
            <p:ph sz="half" idx="1"/>
          </p:nvPr>
        </p:nvSpPr>
        <p:spPr>
          <a:xfrm>
            <a:off x="838200" y="1568450"/>
            <a:ext cx="5181600" cy="4351338"/>
          </a:xfrm>
        </p:spPr>
        <p:txBody>
          <a:bodyPr>
            <a:normAutofit fontScale="92500" lnSpcReduction="10000"/>
          </a:bodyPr>
          <a:lstStyle/>
          <a:p>
            <a:pPr marL="0" indent="0">
              <a:buNone/>
            </a:pPr>
            <a:r>
              <a:rPr lang="cy-GB" dirty="0"/>
              <a:t>Crëwch gydbwysedd</a:t>
            </a:r>
          </a:p>
          <a:p>
            <a:r>
              <a:rPr lang="cy-GB" dirty="0"/>
              <a:t>trwy gydblethu adrannau 'Roeddwn i'n meddwl...’ 'Roeddwn i'n teimlo...' a'r damcaniaethau academaidd perthnasol. </a:t>
            </a:r>
          </a:p>
          <a:p>
            <a:r>
              <a:rPr lang="cy-GB" dirty="0"/>
              <a:t>mae hyn yn fwy effeithiol na chael adran sy'n ymdrin â'r theori ac adran ar wahân sy'n ymdrin â'ch profiadau.</a:t>
            </a:r>
          </a:p>
          <a:p>
            <a:r>
              <a:rPr lang="cy-GB" dirty="0"/>
              <a:t>ceisiwch osgoi termau emosiynol neu oddrychol</a:t>
            </a:r>
            <a:r>
              <a:rPr lang="en-GB" dirty="0"/>
              <a:t>.</a:t>
            </a:r>
          </a:p>
        </p:txBody>
      </p:sp>
      <p:sp>
        <p:nvSpPr>
          <p:cNvPr id="5" name="Content Placeholder 4">
            <a:extLst>
              <a:ext uri="{FF2B5EF4-FFF2-40B4-BE49-F238E27FC236}">
                <a16:creationId xmlns:a16="http://schemas.microsoft.com/office/drawing/2014/main" id="{A9546251-CF6A-27F5-DA9B-864BE1C6E2D8}"/>
              </a:ext>
            </a:extLst>
          </p:cNvPr>
          <p:cNvSpPr>
            <a:spLocks noGrp="1"/>
          </p:cNvSpPr>
          <p:nvPr>
            <p:ph sz="half" idx="2"/>
          </p:nvPr>
        </p:nvSpPr>
        <p:spPr>
          <a:xfrm>
            <a:off x="6172200" y="1786731"/>
            <a:ext cx="5181600" cy="4351338"/>
          </a:xfrm>
        </p:spPr>
        <p:txBody>
          <a:bodyPr>
            <a:normAutofit fontScale="92500" lnSpcReduction="10000"/>
          </a:bodyPr>
          <a:lstStyle/>
          <a:p>
            <a:pPr marL="0" indent="0">
              <a:buNone/>
            </a:pPr>
            <a:r>
              <a:rPr lang="en-GB" dirty="0">
                <a:solidFill>
                  <a:srgbClr val="0070C0"/>
                </a:solidFill>
              </a:rPr>
              <a:t>Produce a balance </a:t>
            </a:r>
          </a:p>
          <a:p>
            <a:r>
              <a:rPr lang="en-GB" dirty="0">
                <a:solidFill>
                  <a:srgbClr val="0070C0"/>
                </a:solidFill>
              </a:rPr>
              <a:t>by weaving together sections of ‘I thought… ‘I felt,…’ and the relevant academic theories. </a:t>
            </a:r>
          </a:p>
          <a:p>
            <a:r>
              <a:rPr lang="en-GB" dirty="0">
                <a:solidFill>
                  <a:srgbClr val="0070C0"/>
                </a:solidFill>
              </a:rPr>
              <a:t>This is more effective than having a section which deals with the theory and a separate section dealing with your experiences. </a:t>
            </a:r>
          </a:p>
          <a:p>
            <a:r>
              <a:rPr lang="en-GB" dirty="0">
                <a:solidFill>
                  <a:srgbClr val="0070C0"/>
                </a:solidFill>
              </a:rPr>
              <a:t>Try to avoid emotive or subjective terms.</a:t>
            </a:r>
          </a:p>
          <a:p>
            <a:endParaRPr lang="en-GB" dirty="0"/>
          </a:p>
        </p:txBody>
      </p:sp>
    </p:spTree>
    <p:extLst>
      <p:ext uri="{BB962C8B-B14F-4D97-AF65-F5344CB8AC3E}">
        <p14:creationId xmlns:p14="http://schemas.microsoft.com/office/powerpoint/2010/main" val="27120714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38200" y="365125"/>
            <a:ext cx="10515600" cy="729157"/>
          </a:xfrm>
        </p:spPr>
        <p:txBody>
          <a:bodyPr>
            <a:normAutofit fontScale="90000"/>
          </a:bodyPr>
          <a:lstStyle/>
          <a:p>
            <a:r>
              <a:rPr lang="cy-GB" dirty="0"/>
              <a:t>Ysgrifennu adfyfyriol</a:t>
            </a:r>
            <a:br>
              <a:rPr lang="cy-GB" dirty="0"/>
            </a:br>
            <a:r>
              <a:rPr lang="en-GB" dirty="0">
                <a:solidFill>
                  <a:srgbClr val="0070C0"/>
                </a:solidFill>
              </a:rPr>
              <a:t>Reflective writing</a:t>
            </a:r>
            <a:br>
              <a:rPr lang="en-GB" dirty="0">
                <a:solidFill>
                  <a:srgbClr val="0070C0"/>
                </a:solidFill>
              </a:rPr>
            </a:br>
            <a:r>
              <a:rPr lang="en-GB" sz="4400" dirty="0">
                <a:solidFill>
                  <a:srgbClr val="0070C0"/>
                </a:solidFill>
              </a:rPr>
              <a:t>(University of Reading, 2024)</a:t>
            </a:r>
            <a:endParaRPr lang="cy-GB" dirty="0">
              <a:solidFill>
                <a:srgbClr val="0070C0"/>
              </a:solidFill>
            </a:endParaRPr>
          </a:p>
        </p:txBody>
      </p:sp>
      <p:sp>
        <p:nvSpPr>
          <p:cNvPr id="2" name="Content Placeholder 1"/>
          <p:cNvSpPr>
            <a:spLocks noGrp="1"/>
          </p:cNvSpPr>
          <p:nvPr>
            <p:ph sz="half" idx="1"/>
          </p:nvPr>
        </p:nvSpPr>
        <p:spPr>
          <a:xfrm>
            <a:off x="374754" y="1458366"/>
            <a:ext cx="5645046" cy="4073005"/>
          </a:xfrm>
        </p:spPr>
        <p:txBody>
          <a:bodyPr>
            <a:normAutofit fontScale="85000" lnSpcReduction="20000"/>
          </a:bodyPr>
          <a:lstStyle/>
          <a:p>
            <a:pPr marL="0" indent="0">
              <a:buNone/>
            </a:pPr>
            <a:r>
              <a:rPr lang="cy-GB" dirty="0"/>
              <a:t>Byddwch yn ddethol: </a:t>
            </a:r>
          </a:p>
          <a:p>
            <a:r>
              <a:rPr lang="cy-GB" dirty="0"/>
              <a:t>Nodwch rannau heriol neu lwyddiannus o'r cyfarfyddiad.</a:t>
            </a:r>
          </a:p>
          <a:p>
            <a:r>
              <a:rPr lang="cy-GB" dirty="0"/>
              <a:t>Adfyfyriwch yn fanwl ar rai agweddau a phwyntiau dysgu pwysig.</a:t>
            </a:r>
          </a:p>
          <a:p>
            <a:pPr marL="0" indent="0">
              <a:buNone/>
            </a:pPr>
            <a:r>
              <a:rPr lang="cy-GB" dirty="0"/>
              <a:t>Trafodwch eich </a:t>
            </a:r>
            <a:r>
              <a:rPr lang="cy-GB" dirty="0" err="1"/>
              <a:t>adfyfyrdodau</a:t>
            </a:r>
            <a:r>
              <a:rPr lang="cy-GB" dirty="0"/>
              <a:t> gydag eraill er mwyn</a:t>
            </a:r>
          </a:p>
          <a:p>
            <a:r>
              <a:rPr lang="cy-GB" dirty="0"/>
              <a:t>dyfnhau eich canfyddiadau, </a:t>
            </a:r>
          </a:p>
          <a:p>
            <a:r>
              <a:rPr lang="cy-GB" dirty="0"/>
              <a:t>gwella eich gallu i fynegi eich syniadau a’ch</a:t>
            </a:r>
          </a:p>
          <a:p>
            <a:r>
              <a:rPr lang="cy-GB" dirty="0"/>
              <a:t>helpu i archwilio amrywiaeth o safbwyntiau</a:t>
            </a:r>
          </a:p>
        </p:txBody>
      </p:sp>
      <p:sp>
        <p:nvSpPr>
          <p:cNvPr id="5" name="Content Placeholder 4">
            <a:extLst>
              <a:ext uri="{FF2B5EF4-FFF2-40B4-BE49-F238E27FC236}">
                <a16:creationId xmlns:a16="http://schemas.microsoft.com/office/drawing/2014/main" id="{F872B7E5-810B-6F40-EF96-B6AA25DE926D}"/>
              </a:ext>
            </a:extLst>
          </p:cNvPr>
          <p:cNvSpPr>
            <a:spLocks noGrp="1"/>
          </p:cNvSpPr>
          <p:nvPr>
            <p:ph sz="half" idx="2"/>
          </p:nvPr>
        </p:nvSpPr>
        <p:spPr>
          <a:xfrm>
            <a:off x="6096000" y="1458366"/>
            <a:ext cx="5181600" cy="4351338"/>
          </a:xfrm>
        </p:spPr>
        <p:txBody>
          <a:bodyPr>
            <a:normAutofit fontScale="85000" lnSpcReduction="20000"/>
          </a:bodyPr>
          <a:lstStyle/>
          <a:p>
            <a:pPr marL="0" indent="0">
              <a:buNone/>
            </a:pPr>
            <a:r>
              <a:rPr lang="en-GB" dirty="0">
                <a:solidFill>
                  <a:srgbClr val="0070C0"/>
                </a:solidFill>
              </a:rPr>
              <a:t>Be selective: </a:t>
            </a:r>
          </a:p>
          <a:p>
            <a:r>
              <a:rPr lang="en-GB" dirty="0">
                <a:solidFill>
                  <a:srgbClr val="0070C0"/>
                </a:solidFill>
              </a:rPr>
              <a:t>Identify challenging or successful parts of the encounter.</a:t>
            </a:r>
          </a:p>
          <a:p>
            <a:r>
              <a:rPr lang="en-GB" dirty="0">
                <a:solidFill>
                  <a:srgbClr val="0070C0"/>
                </a:solidFill>
              </a:rPr>
              <a:t>Reflect deeply on a few significant aspects and learning points.</a:t>
            </a:r>
          </a:p>
          <a:p>
            <a:pPr marL="0" indent="0">
              <a:buNone/>
            </a:pPr>
            <a:r>
              <a:rPr lang="en-GB" dirty="0">
                <a:solidFill>
                  <a:srgbClr val="0070C0"/>
                </a:solidFill>
              </a:rPr>
              <a:t>Discuss your reflections with others to </a:t>
            </a:r>
          </a:p>
          <a:p>
            <a:r>
              <a:rPr lang="en-GB" dirty="0">
                <a:solidFill>
                  <a:srgbClr val="0070C0"/>
                </a:solidFill>
              </a:rPr>
              <a:t>deepen your insight, </a:t>
            </a:r>
          </a:p>
          <a:p>
            <a:r>
              <a:rPr lang="en-GB" dirty="0">
                <a:solidFill>
                  <a:srgbClr val="0070C0"/>
                </a:solidFill>
              </a:rPr>
              <a:t>improve your ability to express your ideas and </a:t>
            </a:r>
          </a:p>
          <a:p>
            <a:r>
              <a:rPr lang="en-GB" dirty="0">
                <a:solidFill>
                  <a:srgbClr val="0070C0"/>
                </a:solidFill>
              </a:rPr>
              <a:t>help to explore a range of perspectives</a:t>
            </a:r>
          </a:p>
          <a:p>
            <a:endParaRPr lang="en-GB" dirty="0"/>
          </a:p>
        </p:txBody>
      </p:sp>
    </p:spTree>
    <p:extLst>
      <p:ext uri="{BB962C8B-B14F-4D97-AF65-F5344CB8AC3E}">
        <p14:creationId xmlns:p14="http://schemas.microsoft.com/office/powerpoint/2010/main" val="39554175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 y="471055"/>
            <a:ext cx="12358255" cy="964838"/>
          </a:xfrm>
        </p:spPr>
        <p:txBody>
          <a:bodyPr>
            <a:noAutofit/>
          </a:bodyPr>
          <a:lstStyle/>
          <a:p>
            <a:r>
              <a:rPr lang="cy-GB" sz="3600" dirty="0"/>
              <a:t>Defnyddio tystiolaeth academaidd a pholisi wrth ysgrifennu’n adfyfyriol</a:t>
            </a:r>
            <a:br>
              <a:rPr lang="cy-GB" sz="3600" dirty="0"/>
            </a:br>
            <a:r>
              <a:rPr lang="en-GB" sz="3600" dirty="0">
                <a:solidFill>
                  <a:srgbClr val="0070C0"/>
                </a:solidFill>
              </a:rPr>
              <a:t>Using academic evidence and policy in reflective writing</a:t>
            </a:r>
            <a:br>
              <a:rPr lang="en-GB" sz="3600" dirty="0">
                <a:solidFill>
                  <a:srgbClr val="0070C0"/>
                </a:solidFill>
              </a:rPr>
            </a:br>
            <a:r>
              <a:rPr lang="en-GB" sz="3600" dirty="0">
                <a:solidFill>
                  <a:srgbClr val="0070C0"/>
                </a:solidFill>
              </a:rPr>
              <a:t>(University of Reading, 2024)</a:t>
            </a:r>
            <a:endParaRPr lang="cy-GB" sz="3600" dirty="0"/>
          </a:p>
        </p:txBody>
      </p:sp>
      <p:sp>
        <p:nvSpPr>
          <p:cNvPr id="2" name="Content Placeholder 1"/>
          <p:cNvSpPr>
            <a:spLocks noGrp="1"/>
          </p:cNvSpPr>
          <p:nvPr>
            <p:ph sz="half" idx="1"/>
          </p:nvPr>
        </p:nvSpPr>
        <p:spPr>
          <a:xfrm>
            <a:off x="773906" y="1985817"/>
            <a:ext cx="5181600" cy="3590275"/>
          </a:xfrm>
        </p:spPr>
        <p:txBody>
          <a:bodyPr>
            <a:normAutofit fontScale="77500" lnSpcReduction="20000"/>
          </a:bodyPr>
          <a:lstStyle/>
          <a:p>
            <a:r>
              <a:rPr lang="cy-GB" dirty="0"/>
              <a:t>Y nod i chi yw darlunio'r cysylltiadau rhwng theori ac ymarfer. Felly, bydd angen i chi barhau i gymharu’r naill a’r llall ac archwilio'r berthynas rhyngddynt.</a:t>
            </a:r>
          </a:p>
          <a:p>
            <a:r>
              <a:rPr lang="cy-GB" dirty="0"/>
              <a:t>Dadansoddi'r digwyddiad a meddwl amdano gan gyfeirio at ddamcaniaeth benodol neu dystiolaeth academaidd. </a:t>
            </a:r>
          </a:p>
          <a:p>
            <a:r>
              <a:rPr lang="cy-GB" dirty="0"/>
              <a:t>A yw eich arsylwadau yn gyson â'r theori, polisi, modelau neu dystiolaeth academaidd gyhoeddedig? </a:t>
            </a:r>
          </a:p>
          <a:p>
            <a:r>
              <a:rPr lang="cy-GB" dirty="0"/>
              <a:t>Sut gall y damcaniaethau eich helpu i ddehongli eich profiad? </a:t>
            </a:r>
          </a:p>
          <a:p>
            <a:endParaRPr lang="en-GB" dirty="0"/>
          </a:p>
        </p:txBody>
      </p:sp>
      <p:sp>
        <p:nvSpPr>
          <p:cNvPr id="5" name="Content Placeholder 4">
            <a:extLst>
              <a:ext uri="{FF2B5EF4-FFF2-40B4-BE49-F238E27FC236}">
                <a16:creationId xmlns:a16="http://schemas.microsoft.com/office/drawing/2014/main" id="{15C9E403-1C55-8A8C-1818-9A52D1239BA6}"/>
              </a:ext>
            </a:extLst>
          </p:cNvPr>
          <p:cNvSpPr>
            <a:spLocks noGrp="1"/>
          </p:cNvSpPr>
          <p:nvPr>
            <p:ph sz="half" idx="2"/>
          </p:nvPr>
        </p:nvSpPr>
        <p:spPr>
          <a:xfrm>
            <a:off x="6096000" y="1985816"/>
            <a:ext cx="5181600" cy="4026839"/>
          </a:xfrm>
        </p:spPr>
        <p:txBody>
          <a:bodyPr>
            <a:normAutofit fontScale="77500" lnSpcReduction="20000"/>
          </a:bodyPr>
          <a:lstStyle/>
          <a:p>
            <a:r>
              <a:rPr lang="en-GB" dirty="0"/>
              <a:t>You are aiming to draw out the links between theory and practice. So, you will need to keep comparing the two and exploring the relationship between them.</a:t>
            </a:r>
          </a:p>
          <a:p>
            <a:r>
              <a:rPr lang="en-GB" dirty="0"/>
              <a:t>Analyse the event and think about it with reference to a particular theory or academic evidence. </a:t>
            </a:r>
          </a:p>
          <a:p>
            <a:r>
              <a:rPr lang="en-GB" dirty="0"/>
              <a:t>Are your observations consistent with the theory, policy, models or published academic evidence? </a:t>
            </a:r>
          </a:p>
          <a:p>
            <a:r>
              <a:rPr lang="en-GB" dirty="0"/>
              <a:t>How can the theories help you to interpret your experience? </a:t>
            </a:r>
          </a:p>
          <a:p>
            <a:endParaRPr lang="en-GB" dirty="0"/>
          </a:p>
        </p:txBody>
      </p:sp>
    </p:spTree>
    <p:extLst>
      <p:ext uri="{BB962C8B-B14F-4D97-AF65-F5344CB8AC3E}">
        <p14:creationId xmlns:p14="http://schemas.microsoft.com/office/powerpoint/2010/main" val="40083120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13F300-5C39-EEDD-4C0F-6D2A5E0F26DC}"/>
              </a:ext>
            </a:extLst>
          </p:cNvPr>
          <p:cNvSpPr>
            <a:spLocks noGrp="1"/>
          </p:cNvSpPr>
          <p:nvPr>
            <p:ph type="title"/>
          </p:nvPr>
        </p:nvSpPr>
        <p:spPr>
          <a:xfrm>
            <a:off x="142875" y="365125"/>
            <a:ext cx="12049125" cy="1020763"/>
          </a:xfrm>
        </p:spPr>
        <p:txBody>
          <a:bodyPr>
            <a:noAutofit/>
          </a:bodyPr>
          <a:lstStyle/>
          <a:p>
            <a:r>
              <a:rPr lang="cy-GB" sz="3600" dirty="0"/>
              <a:t>Defnyddio tystiolaeth academaidd a pholisi wrth ysgrifennu’n adfyfyriol</a:t>
            </a:r>
            <a:br>
              <a:rPr lang="cy-GB" sz="3600" dirty="0"/>
            </a:br>
            <a:r>
              <a:rPr lang="en-GB" sz="3600" dirty="0">
                <a:solidFill>
                  <a:srgbClr val="0070C0"/>
                </a:solidFill>
              </a:rPr>
              <a:t>Using academic evidence and policy in reflective writing</a:t>
            </a:r>
          </a:p>
        </p:txBody>
      </p:sp>
      <p:sp>
        <p:nvSpPr>
          <p:cNvPr id="3" name="Content Placeholder 2">
            <a:extLst>
              <a:ext uri="{FF2B5EF4-FFF2-40B4-BE49-F238E27FC236}">
                <a16:creationId xmlns:a16="http://schemas.microsoft.com/office/drawing/2014/main" id="{95D25D8F-19C6-10B7-0112-A40288697859}"/>
              </a:ext>
            </a:extLst>
          </p:cNvPr>
          <p:cNvSpPr>
            <a:spLocks noGrp="1"/>
          </p:cNvSpPr>
          <p:nvPr>
            <p:ph sz="half" idx="1"/>
          </p:nvPr>
        </p:nvSpPr>
        <p:spPr>
          <a:xfrm>
            <a:off x="142875" y="1672186"/>
            <a:ext cx="5953125" cy="4351338"/>
          </a:xfrm>
        </p:spPr>
        <p:txBody>
          <a:bodyPr>
            <a:normAutofit fontScale="92500" lnSpcReduction="10000"/>
          </a:bodyPr>
          <a:lstStyle/>
          <a:p>
            <a:r>
              <a:rPr lang="cy-GB" dirty="0"/>
              <a:t>Ystyriwch hefyd sut mae eich profiad yn ymarferol yn eich helpu i ddeall y damcaniaethau a'r ymchwil. </a:t>
            </a:r>
          </a:p>
          <a:p>
            <a:r>
              <a:rPr lang="cy-GB" dirty="0"/>
              <a:t>Ydy hi’n ymddangos ei fod yn cadarnhau’r hyn y mae'r damcaniaethau wedi'i ragweld? ac y mae'r polisïau yn ei ragnodi? </a:t>
            </a:r>
          </a:p>
          <a:p>
            <a:r>
              <a:rPr lang="cy-GB" dirty="0"/>
              <a:t>Neu ydy e’n wahanol iawn? Os felly, allwch chi ddarganfod pam mae’n wahanol? (Efallai eich bod yn gweithredu dan amgylchiadau gwahanol i'r ymchwil gwreiddiol, er enghraifft.)</a:t>
            </a:r>
          </a:p>
          <a:p>
            <a:endParaRPr lang="en-GB" dirty="0"/>
          </a:p>
        </p:txBody>
      </p:sp>
      <p:sp>
        <p:nvSpPr>
          <p:cNvPr id="4" name="Content Placeholder 3">
            <a:extLst>
              <a:ext uri="{FF2B5EF4-FFF2-40B4-BE49-F238E27FC236}">
                <a16:creationId xmlns:a16="http://schemas.microsoft.com/office/drawing/2014/main" id="{7C7FD386-8BCE-9F4C-7A5C-BA0D30ED6E29}"/>
              </a:ext>
            </a:extLst>
          </p:cNvPr>
          <p:cNvSpPr>
            <a:spLocks noGrp="1"/>
          </p:cNvSpPr>
          <p:nvPr>
            <p:ph sz="half" idx="2"/>
          </p:nvPr>
        </p:nvSpPr>
        <p:spPr>
          <a:xfrm>
            <a:off x="6475441" y="1714210"/>
            <a:ext cx="5181600" cy="4351338"/>
          </a:xfrm>
        </p:spPr>
        <p:txBody>
          <a:bodyPr>
            <a:normAutofit fontScale="92500" lnSpcReduction="10000"/>
          </a:bodyPr>
          <a:lstStyle/>
          <a:p>
            <a:r>
              <a:rPr lang="en-GB" dirty="0"/>
              <a:t>Also consider how your experience in practice helps you to understand the theories and research. </a:t>
            </a:r>
          </a:p>
          <a:p>
            <a:r>
              <a:rPr lang="en-GB" dirty="0"/>
              <a:t>Does it seem to bear out what the theories have predicted; and the policies prescribe? </a:t>
            </a:r>
          </a:p>
          <a:p>
            <a:r>
              <a:rPr lang="en-GB" dirty="0"/>
              <a:t>Or is it quite different? If so, can you identify why it’s different? (Perhaps you were operating in different circumstances from the original research, for instance.)</a:t>
            </a:r>
          </a:p>
          <a:p>
            <a:endParaRPr lang="en-GB" dirty="0"/>
          </a:p>
        </p:txBody>
      </p:sp>
    </p:spTree>
    <p:extLst>
      <p:ext uri="{BB962C8B-B14F-4D97-AF65-F5344CB8AC3E}">
        <p14:creationId xmlns:p14="http://schemas.microsoft.com/office/powerpoint/2010/main" val="6303983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35744" y="365126"/>
            <a:ext cx="11118056" cy="1020330"/>
          </a:xfrm>
        </p:spPr>
        <p:txBody>
          <a:bodyPr>
            <a:normAutofit fontScale="90000"/>
          </a:bodyPr>
          <a:lstStyle/>
          <a:p>
            <a:r>
              <a:rPr lang="cy-GB" dirty="0"/>
              <a:t>Ysgrifennu’n adfyfyriol</a:t>
            </a:r>
            <a:br>
              <a:rPr lang="cy-GB" dirty="0"/>
            </a:br>
            <a:r>
              <a:rPr lang="en-GB" dirty="0">
                <a:solidFill>
                  <a:srgbClr val="0070C0"/>
                </a:solidFill>
              </a:rPr>
              <a:t>Reflective writing</a:t>
            </a:r>
            <a:br>
              <a:rPr lang="en-GB" dirty="0">
                <a:solidFill>
                  <a:srgbClr val="0070C0"/>
                </a:solidFill>
              </a:rPr>
            </a:br>
            <a:r>
              <a:rPr lang="en-GB" sz="4400" dirty="0">
                <a:solidFill>
                  <a:srgbClr val="0070C0"/>
                </a:solidFill>
              </a:rPr>
              <a:t>(University of Reading, 2024)</a:t>
            </a:r>
            <a:endParaRPr lang="cy-GB" dirty="0">
              <a:solidFill>
                <a:srgbClr val="0070C0"/>
              </a:solidFill>
            </a:endParaRPr>
          </a:p>
        </p:txBody>
      </p:sp>
      <p:sp>
        <p:nvSpPr>
          <p:cNvPr id="2" name="Content Placeholder 1"/>
          <p:cNvSpPr>
            <a:spLocks noGrp="1"/>
          </p:cNvSpPr>
          <p:nvPr>
            <p:ph sz="half" idx="1"/>
          </p:nvPr>
        </p:nvSpPr>
        <p:spPr>
          <a:xfrm>
            <a:off x="235744" y="1690688"/>
            <a:ext cx="5300662" cy="4486275"/>
          </a:xfrm>
        </p:spPr>
        <p:txBody>
          <a:bodyPr>
            <a:normAutofit fontScale="85000" lnSpcReduction="20000"/>
          </a:bodyPr>
          <a:lstStyle/>
          <a:p>
            <a:pPr marL="0" indent="0">
              <a:buNone/>
            </a:pPr>
            <a:r>
              <a:rPr lang="cy-GB" dirty="0"/>
              <a:t>Casglu tystiolaeth Mae tair ffynhonnell dystiolaeth y mae angen eu defnyddio mewn aseiniadau ysgrifennu adfyfyriol:</a:t>
            </a:r>
          </a:p>
          <a:p>
            <a:r>
              <a:rPr lang="cy-GB" dirty="0"/>
              <a:t>1) Mae eich adfyfyrio yn dystiolaeth hanfodol o'ch profiadau. Gwnewch nodiadau o’ch </a:t>
            </a:r>
            <a:r>
              <a:rPr lang="cy-GB" dirty="0" err="1"/>
              <a:t>adfyfyrdodau</a:t>
            </a:r>
            <a:r>
              <a:rPr lang="cy-GB" dirty="0"/>
              <a:t> a'r datblygiadau sydd wedi digwydd yn ystod y broses.</a:t>
            </a:r>
          </a:p>
          <a:p>
            <a:r>
              <a:rPr lang="cy-GB" dirty="0"/>
              <a:t>2) Tystiolaeth academaidd o astudiaethau achos a damcaniaethau cyhoeddedig i ddangos sut mae eich syniadau a'ch arferion wedi datblygu yng nghyd-destun y llenyddiaeth academaidd berthnasol. </a:t>
            </a:r>
          </a:p>
          <a:p>
            <a:r>
              <a:rPr lang="cy-GB" dirty="0"/>
              <a:t>3) Polisïau ac adroddiadau</a:t>
            </a:r>
            <a:r>
              <a:rPr lang="en-GB" dirty="0"/>
              <a:t>.</a:t>
            </a:r>
          </a:p>
        </p:txBody>
      </p:sp>
      <p:sp>
        <p:nvSpPr>
          <p:cNvPr id="5" name="Content Placeholder 4">
            <a:extLst>
              <a:ext uri="{FF2B5EF4-FFF2-40B4-BE49-F238E27FC236}">
                <a16:creationId xmlns:a16="http://schemas.microsoft.com/office/drawing/2014/main" id="{3E840386-BACB-A193-B3E7-25EA11F399FF}"/>
              </a:ext>
            </a:extLst>
          </p:cNvPr>
          <p:cNvSpPr>
            <a:spLocks noGrp="1"/>
          </p:cNvSpPr>
          <p:nvPr>
            <p:ph sz="half" idx="2"/>
          </p:nvPr>
        </p:nvSpPr>
        <p:spPr>
          <a:xfrm>
            <a:off x="5794772" y="1690688"/>
            <a:ext cx="5181600" cy="4351338"/>
          </a:xfrm>
        </p:spPr>
        <p:txBody>
          <a:bodyPr>
            <a:normAutofit fontScale="85000" lnSpcReduction="20000"/>
          </a:bodyPr>
          <a:lstStyle/>
          <a:p>
            <a:pPr marL="0" indent="0">
              <a:buNone/>
            </a:pPr>
            <a:r>
              <a:rPr lang="en-GB" dirty="0">
                <a:solidFill>
                  <a:srgbClr val="0070C0"/>
                </a:solidFill>
              </a:rPr>
              <a:t>Collect evidence. There are three sources of evidence which need to be used in reflective writing assignments:</a:t>
            </a:r>
          </a:p>
          <a:p>
            <a:r>
              <a:rPr lang="en-GB" dirty="0">
                <a:solidFill>
                  <a:srgbClr val="0070C0"/>
                </a:solidFill>
              </a:rPr>
              <a:t>1) Your reflections form essential evidence of your experiences. Keep notes on your reflections and the developments that have occurred during the process.</a:t>
            </a:r>
          </a:p>
          <a:p>
            <a:r>
              <a:rPr lang="en-GB" dirty="0">
                <a:solidFill>
                  <a:srgbClr val="0070C0"/>
                </a:solidFill>
              </a:rPr>
              <a:t>2) Academic evidence from published case studies and theories to show how your ideas and practices have developed in the context of the relevant academic literature. </a:t>
            </a:r>
          </a:p>
          <a:p>
            <a:r>
              <a:rPr lang="en-GB" dirty="0">
                <a:solidFill>
                  <a:srgbClr val="0070C0"/>
                </a:solidFill>
              </a:rPr>
              <a:t>3) Policies and reports.</a:t>
            </a:r>
          </a:p>
          <a:p>
            <a:endParaRPr lang="en-GB" dirty="0"/>
          </a:p>
        </p:txBody>
      </p:sp>
    </p:spTree>
    <p:extLst>
      <p:ext uri="{BB962C8B-B14F-4D97-AF65-F5344CB8AC3E}">
        <p14:creationId xmlns:p14="http://schemas.microsoft.com/office/powerpoint/2010/main" val="13134281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FD41D-A534-C123-14A2-656C99A54328}"/>
              </a:ext>
            </a:extLst>
          </p:cNvPr>
          <p:cNvSpPr>
            <a:spLocks noGrp="1"/>
          </p:cNvSpPr>
          <p:nvPr>
            <p:ph type="title"/>
          </p:nvPr>
        </p:nvSpPr>
        <p:spPr/>
        <p:txBody>
          <a:bodyPr/>
          <a:lstStyle/>
          <a:p>
            <a:r>
              <a:rPr lang="en-GB" dirty="0" err="1"/>
              <a:t>Modelau</a:t>
            </a:r>
            <a:r>
              <a:rPr lang="en-GB" dirty="0"/>
              <a:t> </a:t>
            </a:r>
            <a:r>
              <a:rPr lang="en-GB" dirty="0" err="1"/>
              <a:t>Adfyfyrio</a:t>
            </a:r>
            <a:r>
              <a:rPr lang="en-GB" dirty="0"/>
              <a:t> </a:t>
            </a:r>
            <a:br>
              <a:rPr lang="en-GB" dirty="0"/>
            </a:br>
            <a:r>
              <a:rPr lang="en-GB" dirty="0">
                <a:solidFill>
                  <a:srgbClr val="0070C0"/>
                </a:solidFill>
              </a:rPr>
              <a:t>Models of reflection</a:t>
            </a:r>
          </a:p>
        </p:txBody>
      </p:sp>
      <p:sp>
        <p:nvSpPr>
          <p:cNvPr id="3" name="Content Placeholder 2">
            <a:extLst>
              <a:ext uri="{FF2B5EF4-FFF2-40B4-BE49-F238E27FC236}">
                <a16:creationId xmlns:a16="http://schemas.microsoft.com/office/drawing/2014/main" id="{977168AB-37BB-3D64-E3F5-5F7483336886}"/>
              </a:ext>
            </a:extLst>
          </p:cNvPr>
          <p:cNvSpPr>
            <a:spLocks noGrp="1"/>
          </p:cNvSpPr>
          <p:nvPr>
            <p:ph sz="half" idx="1"/>
          </p:nvPr>
        </p:nvSpPr>
        <p:spPr/>
        <p:txBody>
          <a:bodyPr/>
          <a:lstStyle/>
          <a:p>
            <a:r>
              <a:rPr lang="en-GB" dirty="0" err="1"/>
              <a:t>Wrth</a:t>
            </a:r>
            <a:r>
              <a:rPr lang="en-GB" dirty="0"/>
              <a:t> </a:t>
            </a:r>
            <a:r>
              <a:rPr lang="en-GB" dirty="0" err="1"/>
              <a:t>i</a:t>
            </a:r>
            <a:r>
              <a:rPr lang="en-GB" dirty="0"/>
              <a:t> chi </a:t>
            </a:r>
            <a:r>
              <a:rPr lang="en-GB" dirty="0" err="1"/>
              <a:t>ddatblygu</a:t>
            </a:r>
            <a:r>
              <a:rPr lang="en-GB" dirty="0"/>
              <a:t> </a:t>
            </a:r>
            <a:r>
              <a:rPr lang="en-GB" dirty="0" err="1"/>
              <a:t>ar</a:t>
            </a:r>
            <a:r>
              <a:rPr lang="en-GB" dirty="0"/>
              <a:t> </a:t>
            </a:r>
            <a:r>
              <a:rPr lang="en-GB" dirty="0" err="1"/>
              <a:t>eich</a:t>
            </a:r>
            <a:r>
              <a:rPr lang="en-GB" dirty="0"/>
              <a:t> </a:t>
            </a:r>
            <a:r>
              <a:rPr lang="en-GB" dirty="0" err="1"/>
              <a:t>cwrs</a:t>
            </a:r>
            <a:r>
              <a:rPr lang="en-GB" dirty="0"/>
              <a:t>, </a:t>
            </a:r>
            <a:r>
              <a:rPr lang="en-GB" dirty="0" err="1"/>
              <a:t>byddwch</a:t>
            </a:r>
            <a:r>
              <a:rPr lang="en-GB" dirty="0"/>
              <a:t> yn </a:t>
            </a:r>
            <a:r>
              <a:rPr lang="en-GB" dirty="0" err="1"/>
              <a:t>astudio</a:t>
            </a:r>
            <a:r>
              <a:rPr lang="en-GB" dirty="0"/>
              <a:t> </a:t>
            </a:r>
            <a:r>
              <a:rPr lang="en-GB" dirty="0" err="1"/>
              <a:t>gwahanol</a:t>
            </a:r>
            <a:r>
              <a:rPr lang="en-GB" dirty="0"/>
              <a:t> </a:t>
            </a:r>
            <a:r>
              <a:rPr lang="en-GB" dirty="0" err="1"/>
              <a:t>ddulliau</a:t>
            </a:r>
            <a:r>
              <a:rPr lang="en-GB" dirty="0"/>
              <a:t> (</a:t>
            </a:r>
            <a:r>
              <a:rPr lang="en-GB" dirty="0" err="1"/>
              <a:t>modelau</a:t>
            </a:r>
            <a:r>
              <a:rPr lang="en-GB" dirty="0"/>
              <a:t>) o </a:t>
            </a:r>
            <a:r>
              <a:rPr lang="en-GB" dirty="0" err="1"/>
              <a:t>adfyfyrio</a:t>
            </a:r>
            <a:r>
              <a:rPr lang="en-GB" dirty="0"/>
              <a:t>.</a:t>
            </a:r>
          </a:p>
          <a:p>
            <a:r>
              <a:rPr lang="en-GB" dirty="0" err="1"/>
              <a:t>Rydym</a:t>
            </a:r>
            <a:r>
              <a:rPr lang="en-GB" dirty="0"/>
              <a:t> yn </a:t>
            </a:r>
            <a:r>
              <a:rPr lang="en-GB" dirty="0" err="1"/>
              <a:t>cyflwyno</a:t>
            </a:r>
            <a:r>
              <a:rPr lang="en-GB" dirty="0"/>
              <a:t> </a:t>
            </a:r>
            <a:r>
              <a:rPr lang="en-GB" dirty="0" err="1"/>
              <a:t>rhai</a:t>
            </a:r>
            <a:r>
              <a:rPr lang="en-GB" dirty="0"/>
              <a:t> fan </a:t>
            </a:r>
            <a:r>
              <a:rPr lang="en-GB" dirty="0" err="1"/>
              <a:t>hyn</a:t>
            </a:r>
            <a:r>
              <a:rPr lang="en-GB" dirty="0"/>
              <a:t> a </a:t>
            </a:r>
            <a:r>
              <a:rPr lang="en-GB" dirty="0" err="1"/>
              <a:t>byddwch</a:t>
            </a:r>
            <a:r>
              <a:rPr lang="en-GB" dirty="0"/>
              <a:t> yn </a:t>
            </a:r>
            <a:r>
              <a:rPr lang="en-GB" dirty="0" err="1"/>
              <a:t>medru</a:t>
            </a:r>
            <a:r>
              <a:rPr lang="en-GB" dirty="0"/>
              <a:t> </a:t>
            </a:r>
            <a:r>
              <a:rPr lang="en-GB" dirty="0" err="1"/>
              <a:t>adeiladu</a:t>
            </a:r>
            <a:r>
              <a:rPr lang="en-GB" dirty="0"/>
              <a:t> </a:t>
            </a:r>
            <a:r>
              <a:rPr lang="en-GB" dirty="0" err="1"/>
              <a:t>ar</a:t>
            </a:r>
            <a:r>
              <a:rPr lang="en-GB" dirty="0"/>
              <a:t> </a:t>
            </a:r>
            <a:r>
              <a:rPr lang="en-GB" dirty="0" err="1"/>
              <a:t>rhain</a:t>
            </a:r>
            <a:r>
              <a:rPr lang="en-GB" dirty="0"/>
              <a:t> yn y </a:t>
            </a:r>
            <a:r>
              <a:rPr lang="en-GB" dirty="0" err="1"/>
              <a:t>dyfodol</a:t>
            </a:r>
            <a:r>
              <a:rPr lang="en-GB" dirty="0"/>
              <a:t> </a:t>
            </a:r>
          </a:p>
        </p:txBody>
      </p:sp>
      <p:sp>
        <p:nvSpPr>
          <p:cNvPr id="4" name="Content Placeholder 3">
            <a:extLst>
              <a:ext uri="{FF2B5EF4-FFF2-40B4-BE49-F238E27FC236}">
                <a16:creationId xmlns:a16="http://schemas.microsoft.com/office/drawing/2014/main" id="{9E855848-1AAF-07DC-19B0-63962CE0707F}"/>
              </a:ext>
            </a:extLst>
          </p:cNvPr>
          <p:cNvSpPr>
            <a:spLocks noGrp="1"/>
          </p:cNvSpPr>
          <p:nvPr>
            <p:ph sz="half" idx="2"/>
          </p:nvPr>
        </p:nvSpPr>
        <p:spPr/>
        <p:txBody>
          <a:bodyPr/>
          <a:lstStyle/>
          <a:p>
            <a:r>
              <a:rPr lang="en-GB" dirty="0">
                <a:solidFill>
                  <a:srgbClr val="0070C0"/>
                </a:solidFill>
              </a:rPr>
              <a:t>As you progress on your course you will study different approaches (models) of reflection</a:t>
            </a:r>
          </a:p>
          <a:p>
            <a:r>
              <a:rPr lang="en-GB" dirty="0">
                <a:solidFill>
                  <a:srgbClr val="0070C0"/>
                </a:solidFill>
              </a:rPr>
              <a:t>We introduce them here and you can build on these in future modules </a:t>
            </a:r>
          </a:p>
        </p:txBody>
      </p:sp>
    </p:spTree>
    <p:extLst>
      <p:ext uri="{BB962C8B-B14F-4D97-AF65-F5344CB8AC3E}">
        <p14:creationId xmlns:p14="http://schemas.microsoft.com/office/powerpoint/2010/main" val="384524503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cy-GB" dirty="0"/>
              <a:t>Modelau gwahanol o fyfyrio: yn, ar, ar gyfer</a:t>
            </a:r>
            <a:br>
              <a:rPr lang="cy-GB" dirty="0"/>
            </a:br>
            <a:r>
              <a:rPr lang="en-GB" dirty="0">
                <a:solidFill>
                  <a:srgbClr val="0070C0"/>
                </a:solidFill>
              </a:rPr>
              <a:t>Different models of reflection: in, on, for</a:t>
            </a:r>
            <a:br>
              <a:rPr lang="en-GB" dirty="0"/>
            </a:br>
            <a:endParaRPr lang="cy-GB" dirty="0"/>
          </a:p>
        </p:txBody>
      </p:sp>
      <p:sp>
        <p:nvSpPr>
          <p:cNvPr id="6" name="Content Placeholder 5"/>
          <p:cNvSpPr>
            <a:spLocks noGrp="1"/>
          </p:cNvSpPr>
          <p:nvPr>
            <p:ph sz="half" idx="1"/>
          </p:nvPr>
        </p:nvSpPr>
        <p:spPr/>
        <p:txBody>
          <a:bodyPr>
            <a:normAutofit/>
          </a:bodyPr>
          <a:lstStyle/>
          <a:p>
            <a:pPr marL="0" indent="0">
              <a:buNone/>
            </a:pPr>
            <a:r>
              <a:rPr lang="cy-GB" dirty="0"/>
              <a:t>Rhagdybiaethau allweddol</a:t>
            </a:r>
          </a:p>
          <a:p>
            <a:r>
              <a:rPr lang="cy-GB" b="1" dirty="0"/>
              <a:t>yn </a:t>
            </a:r>
            <a:r>
              <a:rPr lang="cy-GB" dirty="0" err="1"/>
              <a:t>yn</a:t>
            </a:r>
            <a:r>
              <a:rPr lang="cy-GB" b="1" dirty="0"/>
              <a:t> </a:t>
            </a:r>
            <a:r>
              <a:rPr lang="cy-GB" dirty="0"/>
              <a:t>cyfeirio at gyd-destun</a:t>
            </a:r>
          </a:p>
          <a:p>
            <a:r>
              <a:rPr lang="cy-GB" b="1" dirty="0"/>
              <a:t>ar </a:t>
            </a:r>
            <a:r>
              <a:rPr lang="cy-GB" dirty="0"/>
              <a:t>yn</a:t>
            </a:r>
            <a:r>
              <a:rPr lang="cy-GB" b="1" dirty="0"/>
              <a:t> </a:t>
            </a:r>
            <a:r>
              <a:rPr lang="cy-GB" dirty="0"/>
              <a:t>cyfeirio at ffocws</a:t>
            </a:r>
          </a:p>
          <a:p>
            <a:r>
              <a:rPr lang="cy-GB" b="1" dirty="0"/>
              <a:t>ar gyfer </a:t>
            </a:r>
            <a:r>
              <a:rPr lang="cy-GB" dirty="0"/>
              <a:t>yn</a:t>
            </a:r>
            <a:r>
              <a:rPr lang="cy-GB" b="1" dirty="0"/>
              <a:t> </a:t>
            </a:r>
            <a:r>
              <a:rPr lang="cy-GB" dirty="0"/>
              <a:t>cyfeirio at bwrpas</a:t>
            </a:r>
            <a:r>
              <a:rPr lang="en-GB" dirty="0"/>
              <a:t>. </a:t>
            </a:r>
          </a:p>
          <a:p>
            <a:endParaRPr lang="en-GB" dirty="0"/>
          </a:p>
          <a:p>
            <a:pPr marL="0" indent="0">
              <a:buNone/>
            </a:pPr>
            <a:r>
              <a:rPr lang="en-US" dirty="0" err="1"/>
              <a:t>Eraut</a:t>
            </a:r>
            <a:r>
              <a:rPr lang="en-US" dirty="0"/>
              <a:t>, 1995, p.9-12</a:t>
            </a:r>
          </a:p>
          <a:p>
            <a:pPr marL="0" indent="0">
              <a:buNone/>
            </a:pPr>
            <a:endParaRPr lang="en-GB" dirty="0"/>
          </a:p>
        </p:txBody>
      </p:sp>
      <p:sp>
        <p:nvSpPr>
          <p:cNvPr id="3" name="Content Placeholder 2">
            <a:extLst>
              <a:ext uri="{FF2B5EF4-FFF2-40B4-BE49-F238E27FC236}">
                <a16:creationId xmlns:a16="http://schemas.microsoft.com/office/drawing/2014/main" id="{92583B0D-A05F-145A-F24D-93B7EAC8E511}"/>
              </a:ext>
            </a:extLst>
          </p:cNvPr>
          <p:cNvSpPr>
            <a:spLocks noGrp="1"/>
          </p:cNvSpPr>
          <p:nvPr>
            <p:ph sz="half" idx="2"/>
          </p:nvPr>
        </p:nvSpPr>
        <p:spPr/>
        <p:txBody>
          <a:bodyPr/>
          <a:lstStyle/>
          <a:p>
            <a:pPr marL="0" indent="0">
              <a:buNone/>
            </a:pPr>
            <a:r>
              <a:rPr lang="en-GB" dirty="0">
                <a:solidFill>
                  <a:srgbClr val="0070C0"/>
                </a:solidFill>
              </a:rPr>
              <a:t>Key prepositions</a:t>
            </a:r>
          </a:p>
          <a:p>
            <a:r>
              <a:rPr lang="en-GB" b="1" dirty="0">
                <a:solidFill>
                  <a:srgbClr val="0070C0"/>
                </a:solidFill>
              </a:rPr>
              <a:t>in</a:t>
            </a:r>
            <a:r>
              <a:rPr lang="en-GB" dirty="0">
                <a:solidFill>
                  <a:srgbClr val="0070C0"/>
                </a:solidFill>
              </a:rPr>
              <a:t> refers to context </a:t>
            </a:r>
          </a:p>
          <a:p>
            <a:r>
              <a:rPr lang="en-GB" b="1" dirty="0">
                <a:solidFill>
                  <a:srgbClr val="0070C0"/>
                </a:solidFill>
              </a:rPr>
              <a:t>on</a:t>
            </a:r>
            <a:r>
              <a:rPr lang="en-GB" dirty="0">
                <a:solidFill>
                  <a:srgbClr val="0070C0"/>
                </a:solidFill>
              </a:rPr>
              <a:t> refers to focus and </a:t>
            </a:r>
          </a:p>
          <a:p>
            <a:r>
              <a:rPr lang="en-GB" b="1" dirty="0">
                <a:solidFill>
                  <a:srgbClr val="0070C0"/>
                </a:solidFill>
              </a:rPr>
              <a:t>for</a:t>
            </a:r>
            <a:r>
              <a:rPr lang="en-GB" dirty="0">
                <a:solidFill>
                  <a:srgbClr val="0070C0"/>
                </a:solidFill>
              </a:rPr>
              <a:t> refers to purpose.</a:t>
            </a:r>
          </a:p>
          <a:p>
            <a:endParaRPr lang="en-GB" dirty="0">
              <a:solidFill>
                <a:srgbClr val="0070C0"/>
              </a:solidFill>
            </a:endParaRPr>
          </a:p>
          <a:p>
            <a:pPr marL="0" indent="0">
              <a:buNone/>
            </a:pPr>
            <a:r>
              <a:rPr lang="en-US" dirty="0" err="1">
                <a:solidFill>
                  <a:srgbClr val="0070C0"/>
                </a:solidFill>
              </a:rPr>
              <a:t>Eraut</a:t>
            </a:r>
            <a:r>
              <a:rPr lang="en-US" dirty="0">
                <a:solidFill>
                  <a:srgbClr val="0070C0"/>
                </a:solidFill>
              </a:rPr>
              <a:t>, 1995, p.9-12</a:t>
            </a:r>
          </a:p>
          <a:p>
            <a:pPr marL="0" indent="0">
              <a:buNone/>
            </a:pPr>
            <a:endParaRPr lang="en-GB" dirty="0"/>
          </a:p>
        </p:txBody>
      </p:sp>
    </p:spTree>
    <p:extLst>
      <p:ext uri="{BB962C8B-B14F-4D97-AF65-F5344CB8AC3E}">
        <p14:creationId xmlns:p14="http://schemas.microsoft.com/office/powerpoint/2010/main" val="50041101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cy-GB" dirty="0"/>
              <a:t>Modelau gwahanol o adfyfyrio: yn, ar, ar gyfer</a:t>
            </a:r>
            <a:br>
              <a:rPr lang="cy-GB" dirty="0"/>
            </a:br>
            <a:r>
              <a:rPr lang="en-GB" dirty="0">
                <a:solidFill>
                  <a:srgbClr val="0070C0"/>
                </a:solidFill>
              </a:rPr>
              <a:t>Different models of reflection: in, on, for</a:t>
            </a:r>
            <a:endParaRPr lang="cy-GB" dirty="0">
              <a:solidFill>
                <a:srgbClr val="0070C0"/>
              </a:solidFill>
            </a:endParaRPr>
          </a:p>
        </p:txBody>
      </p:sp>
      <p:sp>
        <p:nvSpPr>
          <p:cNvPr id="6" name="Content Placeholder 5"/>
          <p:cNvSpPr>
            <a:spLocks noGrp="1"/>
          </p:cNvSpPr>
          <p:nvPr>
            <p:ph sz="half" idx="1"/>
          </p:nvPr>
        </p:nvSpPr>
        <p:spPr/>
        <p:txBody>
          <a:bodyPr>
            <a:normAutofit/>
          </a:bodyPr>
          <a:lstStyle/>
          <a:p>
            <a:pPr marL="0" indent="0">
              <a:buNone/>
            </a:pPr>
            <a:r>
              <a:rPr lang="cy-GB" dirty="0"/>
              <a:t>Arwyddocâd y dimensiwn amser: </a:t>
            </a:r>
          </a:p>
          <a:p>
            <a:pPr marL="0" indent="0">
              <a:buNone/>
            </a:pPr>
            <a:r>
              <a:rPr lang="cy-GB" dirty="0"/>
              <a:t>nid yw proses sythweledol gyflym (gweithredol) yr un peth â phroses arafach, fwy bwriadol (am weithredu, ar gyfer gweithredu) </a:t>
            </a:r>
          </a:p>
          <a:p>
            <a:pPr marL="0" indent="0">
              <a:buNone/>
            </a:pPr>
            <a:r>
              <a:rPr kumimoji="0" lang="en-US" sz="2800" b="0" i="0" u="none" strike="noStrike" kern="1200" cap="none" spc="0" normalizeH="0" baseline="0" noProof="0" dirty="0" err="1">
                <a:ln>
                  <a:noFill/>
                </a:ln>
                <a:solidFill>
                  <a:prstClr val="black"/>
                </a:solidFill>
                <a:effectLst/>
                <a:uLnTx/>
                <a:uFillTx/>
                <a:latin typeface="Arial" panose="020B0604020202020204" pitchFamily="34" charset="0"/>
                <a:cs typeface="Arial" panose="020B0604020202020204" pitchFamily="34" charset="0"/>
              </a:rPr>
              <a:t>Eraut</a:t>
            </a:r>
            <a:r>
              <a:rPr kumimoji="0" lang="en-US" sz="2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1995, p.9-12</a:t>
            </a:r>
          </a:p>
          <a:p>
            <a:pPr marL="0" indent="0">
              <a:buNone/>
            </a:pPr>
            <a:endParaRPr lang="cy-GB" dirty="0"/>
          </a:p>
        </p:txBody>
      </p:sp>
      <p:sp>
        <p:nvSpPr>
          <p:cNvPr id="3" name="Content Placeholder 2">
            <a:extLst>
              <a:ext uri="{FF2B5EF4-FFF2-40B4-BE49-F238E27FC236}">
                <a16:creationId xmlns:a16="http://schemas.microsoft.com/office/drawing/2014/main" id="{46462016-4ACB-DDB4-0915-2D6B297D8D1B}"/>
              </a:ext>
            </a:extLst>
          </p:cNvPr>
          <p:cNvSpPr>
            <a:spLocks noGrp="1"/>
          </p:cNvSpPr>
          <p:nvPr>
            <p:ph sz="half" idx="2"/>
          </p:nvPr>
        </p:nvSpPr>
        <p:spPr>
          <a:xfrm>
            <a:off x="6172200" y="1825625"/>
            <a:ext cx="4863860" cy="4351338"/>
          </a:xfrm>
        </p:spPr>
        <p:txBody>
          <a:bodyPr/>
          <a:lstStyle/>
          <a:p>
            <a:pPr marL="0" indent="0">
              <a:buNone/>
            </a:pPr>
            <a:r>
              <a:rPr lang="en-GB" dirty="0">
                <a:solidFill>
                  <a:srgbClr val="0070C0"/>
                </a:solidFill>
              </a:rPr>
              <a:t>Significance of the time dimension: </a:t>
            </a:r>
          </a:p>
          <a:p>
            <a:pPr marL="0" indent="0">
              <a:buNone/>
            </a:pPr>
            <a:r>
              <a:rPr lang="en-GB" dirty="0">
                <a:solidFill>
                  <a:srgbClr val="0070C0"/>
                </a:solidFill>
              </a:rPr>
              <a:t>a rapid intuitive process (in action) is not the same as a slower, more deliberate, process (on action, for action). </a:t>
            </a:r>
          </a:p>
          <a:p>
            <a:pPr marL="0" indent="0">
              <a:buNone/>
            </a:pPr>
            <a:r>
              <a:rPr kumimoji="0" lang="en-US" sz="2800" b="0" i="0" u="none" strike="noStrike" kern="1200" cap="none" spc="0" normalizeH="0" baseline="0" noProof="0" dirty="0" err="1">
                <a:ln>
                  <a:noFill/>
                </a:ln>
                <a:solidFill>
                  <a:srgbClr val="0070C0"/>
                </a:solidFill>
                <a:effectLst/>
                <a:uLnTx/>
                <a:uFillTx/>
                <a:latin typeface="Arial" panose="020B0604020202020204" pitchFamily="34" charset="0"/>
                <a:cs typeface="Arial" panose="020B0604020202020204" pitchFamily="34" charset="0"/>
              </a:rPr>
              <a:t>Eraut</a:t>
            </a:r>
            <a:r>
              <a:rPr kumimoji="0" lang="en-US" sz="2800" b="0"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 1995, p.9-12</a:t>
            </a:r>
          </a:p>
          <a:p>
            <a:pPr marL="0" indent="0">
              <a:buNone/>
            </a:pPr>
            <a:endParaRPr lang="en-GB" dirty="0">
              <a:solidFill>
                <a:srgbClr val="0070C0"/>
              </a:solidFill>
            </a:endParaRPr>
          </a:p>
          <a:p>
            <a:endParaRPr lang="en-GB" dirty="0"/>
          </a:p>
        </p:txBody>
      </p:sp>
    </p:spTree>
    <p:extLst>
      <p:ext uri="{BB962C8B-B14F-4D97-AF65-F5344CB8AC3E}">
        <p14:creationId xmlns:p14="http://schemas.microsoft.com/office/powerpoint/2010/main" val="62915007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pic>
        <p:nvPicPr>
          <p:cNvPr id="2050" name="Picture 2" descr="Routines For Self Reflection - THINKING PATHWAYS"/>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72980" y="247291"/>
            <a:ext cx="10252766" cy="53516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73300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762000" y="0"/>
            <a:ext cx="10515600" cy="1512498"/>
          </a:xfrm>
        </p:spPr>
        <p:txBody>
          <a:bodyPr>
            <a:normAutofit fontScale="90000"/>
          </a:bodyPr>
          <a:lstStyle/>
          <a:p>
            <a:r>
              <a:rPr lang="cy-GB" dirty="0"/>
              <a:t>Syniadau Dewey </a:t>
            </a:r>
            <a:br>
              <a:rPr lang="cy-GB" dirty="0"/>
            </a:br>
            <a:r>
              <a:rPr lang="cy-GB" dirty="0">
                <a:solidFill>
                  <a:srgbClr val="0070C0"/>
                </a:solidFill>
              </a:rPr>
              <a:t>Dewey’s ideas</a:t>
            </a:r>
            <a:br>
              <a:rPr lang="cy-GB" dirty="0">
                <a:solidFill>
                  <a:srgbClr val="0070C0"/>
                </a:solidFill>
              </a:rPr>
            </a:br>
            <a:r>
              <a:rPr lang="cy-GB" dirty="0">
                <a:solidFill>
                  <a:srgbClr val="0070C0"/>
                </a:solidFill>
              </a:rPr>
              <a:t>(</a:t>
            </a:r>
            <a:r>
              <a:rPr lang="en-US" dirty="0" err="1">
                <a:solidFill>
                  <a:srgbClr val="0070C0"/>
                </a:solidFill>
              </a:rPr>
              <a:t>Eraut</a:t>
            </a:r>
            <a:r>
              <a:rPr lang="en-US" dirty="0">
                <a:solidFill>
                  <a:srgbClr val="0070C0"/>
                </a:solidFill>
              </a:rPr>
              <a:t>, 1995, p.9-12; Dewey, 1933)</a:t>
            </a:r>
            <a:endParaRPr lang="cy-GB" dirty="0">
              <a:solidFill>
                <a:srgbClr val="0070C0"/>
              </a:solidFill>
            </a:endParaRPr>
          </a:p>
        </p:txBody>
      </p:sp>
      <p:sp>
        <p:nvSpPr>
          <p:cNvPr id="6" name="Content Placeholder 5"/>
          <p:cNvSpPr>
            <a:spLocks noGrp="1"/>
          </p:cNvSpPr>
          <p:nvPr>
            <p:ph sz="half" idx="1"/>
          </p:nvPr>
        </p:nvSpPr>
        <p:spPr>
          <a:xfrm>
            <a:off x="838200" y="1639887"/>
            <a:ext cx="5181600" cy="4402139"/>
          </a:xfrm>
        </p:spPr>
        <p:txBody>
          <a:bodyPr>
            <a:normAutofit fontScale="77500" lnSpcReduction="20000"/>
          </a:bodyPr>
          <a:lstStyle/>
          <a:p>
            <a:r>
              <a:rPr lang="cy-GB" dirty="0"/>
              <a:t>Mae cysyniad </a:t>
            </a:r>
            <a:r>
              <a:rPr lang="cy-GB" dirty="0" err="1"/>
              <a:t>Dewey</a:t>
            </a:r>
            <a:r>
              <a:rPr lang="cy-GB" dirty="0"/>
              <a:t> o adfyfyrio y tu allan i’r gweithredu ac </a:t>
            </a:r>
            <a:r>
              <a:rPr lang="cy-GB" b="1" dirty="0"/>
              <a:t>ar gyfer </a:t>
            </a:r>
            <a:r>
              <a:rPr lang="cy-GB" dirty="0"/>
              <a:t>dysgu; ac felly ar gyfer gweithredu yn y dyfodol yn hytrach na gweithredu cyfredol</a:t>
            </a:r>
            <a:r>
              <a:rPr lang="en-GB" dirty="0"/>
              <a:t>. </a:t>
            </a:r>
          </a:p>
          <a:p>
            <a:r>
              <a:rPr lang="cy-GB" dirty="0"/>
              <a:t>I </a:t>
            </a:r>
            <a:r>
              <a:rPr lang="cy-GB" dirty="0" err="1"/>
              <a:t>Dewey</a:t>
            </a:r>
            <a:r>
              <a:rPr lang="cy-GB" dirty="0"/>
              <a:t>, mae adfyfyrio yn weithred resymegol a phwrpasol</a:t>
            </a:r>
            <a:r>
              <a:rPr lang="en-GB" dirty="0"/>
              <a:t>, </a:t>
            </a:r>
          </a:p>
          <a:p>
            <a:r>
              <a:rPr lang="en-GB" dirty="0"/>
              <a:t>‘active, persistent and careful consideration of any belief or supposed form of knowledge in the light of the grounds that support it, and further conclusions to which it leads… it includes a conscious and voluntary effort to establish belief upon a firm basis of evidence and rationality’</a:t>
            </a:r>
          </a:p>
        </p:txBody>
      </p:sp>
      <p:sp>
        <p:nvSpPr>
          <p:cNvPr id="3" name="Content Placeholder 2">
            <a:extLst>
              <a:ext uri="{FF2B5EF4-FFF2-40B4-BE49-F238E27FC236}">
                <a16:creationId xmlns:a16="http://schemas.microsoft.com/office/drawing/2014/main" id="{90A530BF-2D4D-5FA3-0CEE-4B706FFAA01B}"/>
              </a:ext>
            </a:extLst>
          </p:cNvPr>
          <p:cNvSpPr>
            <a:spLocks noGrp="1"/>
          </p:cNvSpPr>
          <p:nvPr>
            <p:ph sz="half" idx="2"/>
          </p:nvPr>
        </p:nvSpPr>
        <p:spPr>
          <a:xfrm>
            <a:off x="6172200" y="1639887"/>
            <a:ext cx="5181600" cy="4351338"/>
          </a:xfrm>
        </p:spPr>
        <p:txBody>
          <a:bodyPr>
            <a:normAutofit fontScale="77500" lnSpcReduction="20000"/>
          </a:bodyPr>
          <a:lstStyle/>
          <a:p>
            <a:r>
              <a:rPr lang="en-GB" dirty="0">
                <a:solidFill>
                  <a:srgbClr val="0070C0"/>
                </a:solidFill>
              </a:rPr>
              <a:t>Dewey's concept of reflection is outside the action and </a:t>
            </a:r>
            <a:r>
              <a:rPr lang="en-GB" b="1" dirty="0">
                <a:solidFill>
                  <a:srgbClr val="0070C0"/>
                </a:solidFill>
              </a:rPr>
              <a:t>for </a:t>
            </a:r>
            <a:r>
              <a:rPr lang="en-GB" dirty="0">
                <a:solidFill>
                  <a:srgbClr val="0070C0"/>
                </a:solidFill>
              </a:rPr>
              <a:t>learning; and hence for future action rather than current action. </a:t>
            </a:r>
          </a:p>
          <a:p>
            <a:r>
              <a:rPr lang="en-GB" dirty="0">
                <a:solidFill>
                  <a:srgbClr val="0070C0"/>
                </a:solidFill>
              </a:rPr>
              <a:t>For Dewey, reflection is a rational and purposeful act, an </a:t>
            </a:r>
          </a:p>
          <a:p>
            <a:r>
              <a:rPr lang="en-GB" dirty="0">
                <a:solidFill>
                  <a:srgbClr val="0070C0"/>
                </a:solidFill>
              </a:rPr>
              <a:t>‘active, persistent and careful consideration of any belief or supposed form of knowledge in the light of the grounds that support it, and further conclusions to which it leads… it includes a conscious and voluntary effort to establish belief upon a firm basis of evidence and rationality’</a:t>
            </a:r>
          </a:p>
          <a:p>
            <a:endParaRPr lang="en-GB" dirty="0"/>
          </a:p>
        </p:txBody>
      </p:sp>
    </p:spTree>
    <p:extLst>
      <p:ext uri="{BB962C8B-B14F-4D97-AF65-F5344CB8AC3E}">
        <p14:creationId xmlns:p14="http://schemas.microsoft.com/office/powerpoint/2010/main" val="5765798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8A5C3-696A-1C70-73B5-06348F1F9021}"/>
              </a:ext>
            </a:extLst>
          </p:cNvPr>
          <p:cNvSpPr>
            <a:spLocks noGrp="1"/>
          </p:cNvSpPr>
          <p:nvPr>
            <p:ph type="title"/>
          </p:nvPr>
        </p:nvSpPr>
        <p:spPr>
          <a:xfrm>
            <a:off x="838200" y="169323"/>
            <a:ext cx="10515600" cy="857503"/>
          </a:xfrm>
        </p:spPr>
        <p:txBody>
          <a:bodyPr>
            <a:normAutofit fontScale="90000"/>
          </a:bodyPr>
          <a:lstStyle/>
          <a:p>
            <a:r>
              <a:rPr lang="en-GB" dirty="0"/>
              <a:t>Model Gibbs (1988)</a:t>
            </a:r>
            <a:br>
              <a:rPr lang="en-GB" dirty="0"/>
            </a:br>
            <a:r>
              <a:rPr lang="en-GB" dirty="0">
                <a:solidFill>
                  <a:srgbClr val="0070C0"/>
                </a:solidFill>
              </a:rPr>
              <a:t>Gibbs model (1988)</a:t>
            </a:r>
          </a:p>
        </p:txBody>
      </p:sp>
      <p:pic>
        <p:nvPicPr>
          <p:cNvPr id="5" name="Content Placeholder 4">
            <a:extLst>
              <a:ext uri="{FF2B5EF4-FFF2-40B4-BE49-F238E27FC236}">
                <a16:creationId xmlns:a16="http://schemas.microsoft.com/office/drawing/2014/main" id="{F5097880-2BEC-F105-4B31-51463B1233AB}"/>
              </a:ext>
            </a:extLst>
          </p:cNvPr>
          <p:cNvPicPr>
            <a:picLocks noGrp="1" noChangeAspect="1"/>
          </p:cNvPicPr>
          <p:nvPr>
            <p:ph sz="half" idx="1"/>
          </p:nvPr>
        </p:nvPicPr>
        <p:blipFill>
          <a:blip r:embed="rId2"/>
          <a:stretch>
            <a:fillRect/>
          </a:stretch>
        </p:blipFill>
        <p:spPr>
          <a:xfrm>
            <a:off x="209862" y="1178952"/>
            <a:ext cx="5886138" cy="4414604"/>
          </a:xfrm>
          <a:prstGeom prst="rect">
            <a:avLst/>
          </a:prstGeom>
        </p:spPr>
      </p:pic>
      <p:sp>
        <p:nvSpPr>
          <p:cNvPr id="4" name="Content Placeholder 3">
            <a:extLst>
              <a:ext uri="{FF2B5EF4-FFF2-40B4-BE49-F238E27FC236}">
                <a16:creationId xmlns:a16="http://schemas.microsoft.com/office/drawing/2014/main" id="{603EE0D6-64C6-1120-A00B-A4AE61B38DEC}"/>
              </a:ext>
            </a:extLst>
          </p:cNvPr>
          <p:cNvSpPr>
            <a:spLocks noGrp="1"/>
          </p:cNvSpPr>
          <p:nvPr>
            <p:ph sz="half" idx="2"/>
          </p:nvPr>
        </p:nvSpPr>
        <p:spPr>
          <a:xfrm>
            <a:off x="6150769" y="1177440"/>
            <a:ext cx="5831369" cy="4414604"/>
          </a:xfrm>
        </p:spPr>
        <p:txBody>
          <a:bodyPr>
            <a:normAutofit fontScale="85000" lnSpcReduction="20000"/>
          </a:bodyPr>
          <a:lstStyle/>
          <a:p>
            <a:r>
              <a:rPr lang="en-GB" dirty="0" err="1">
                <a:solidFill>
                  <a:srgbClr val="0070C0"/>
                </a:solidFill>
              </a:rPr>
              <a:t>Disgrifiad</a:t>
            </a:r>
            <a:r>
              <a:rPr lang="en-GB" dirty="0">
                <a:solidFill>
                  <a:srgbClr val="0070C0"/>
                </a:solidFill>
              </a:rPr>
              <a:t> </a:t>
            </a:r>
            <a:r>
              <a:rPr lang="en-GB" dirty="0" err="1">
                <a:solidFill>
                  <a:srgbClr val="0070C0"/>
                </a:solidFill>
              </a:rPr>
              <a:t>o'r</a:t>
            </a:r>
            <a:r>
              <a:rPr lang="en-GB" dirty="0">
                <a:solidFill>
                  <a:srgbClr val="0070C0"/>
                </a:solidFill>
              </a:rPr>
              <a:t> </a:t>
            </a:r>
            <a:r>
              <a:rPr lang="en-GB" dirty="0" err="1">
                <a:solidFill>
                  <a:srgbClr val="0070C0"/>
                </a:solidFill>
              </a:rPr>
              <a:t>profiad</a:t>
            </a:r>
            <a:endParaRPr lang="en-GB" dirty="0">
              <a:solidFill>
                <a:srgbClr val="0070C0"/>
              </a:solidFill>
            </a:endParaRPr>
          </a:p>
          <a:p>
            <a:r>
              <a:rPr lang="en-GB" dirty="0" err="1">
                <a:solidFill>
                  <a:srgbClr val="0070C0"/>
                </a:solidFill>
              </a:rPr>
              <a:t>Teimladau</a:t>
            </a:r>
            <a:r>
              <a:rPr lang="en-GB" dirty="0">
                <a:solidFill>
                  <a:srgbClr val="0070C0"/>
                </a:solidFill>
              </a:rPr>
              <a:t> a </a:t>
            </a:r>
            <a:r>
              <a:rPr lang="en-GB" dirty="0" err="1">
                <a:solidFill>
                  <a:srgbClr val="0070C0"/>
                </a:solidFill>
              </a:rPr>
              <a:t>meddyliau</a:t>
            </a:r>
            <a:r>
              <a:rPr lang="en-GB" dirty="0">
                <a:solidFill>
                  <a:srgbClr val="0070C0"/>
                </a:solidFill>
              </a:rPr>
              <a:t> am y </a:t>
            </a:r>
            <a:r>
              <a:rPr lang="en-GB" dirty="0" err="1">
                <a:solidFill>
                  <a:srgbClr val="0070C0"/>
                </a:solidFill>
              </a:rPr>
              <a:t>profiad</a:t>
            </a:r>
            <a:endParaRPr lang="en-GB" dirty="0">
              <a:solidFill>
                <a:srgbClr val="0070C0"/>
              </a:solidFill>
            </a:endParaRPr>
          </a:p>
          <a:p>
            <a:r>
              <a:rPr lang="en-GB" dirty="0" err="1">
                <a:solidFill>
                  <a:srgbClr val="0070C0"/>
                </a:solidFill>
              </a:rPr>
              <a:t>Gwerthusiad</a:t>
            </a:r>
            <a:r>
              <a:rPr lang="en-GB" dirty="0">
                <a:solidFill>
                  <a:srgbClr val="0070C0"/>
                </a:solidFill>
              </a:rPr>
              <a:t> </a:t>
            </a:r>
            <a:r>
              <a:rPr lang="en-GB" dirty="0" err="1">
                <a:solidFill>
                  <a:srgbClr val="0070C0"/>
                </a:solidFill>
              </a:rPr>
              <a:t>o'r</a:t>
            </a:r>
            <a:r>
              <a:rPr lang="en-GB" dirty="0">
                <a:solidFill>
                  <a:srgbClr val="0070C0"/>
                </a:solidFill>
              </a:rPr>
              <a:t> </a:t>
            </a:r>
            <a:r>
              <a:rPr lang="en-GB" dirty="0" err="1">
                <a:solidFill>
                  <a:srgbClr val="0070C0"/>
                </a:solidFill>
              </a:rPr>
              <a:t>profiad</a:t>
            </a:r>
            <a:r>
              <a:rPr lang="en-GB" dirty="0">
                <a:solidFill>
                  <a:srgbClr val="0070C0"/>
                </a:solidFill>
              </a:rPr>
              <a:t>, da a </a:t>
            </a:r>
            <a:r>
              <a:rPr lang="en-GB" dirty="0" err="1">
                <a:solidFill>
                  <a:srgbClr val="0070C0"/>
                </a:solidFill>
              </a:rPr>
              <a:t>drwg</a:t>
            </a:r>
            <a:endParaRPr lang="en-GB" dirty="0">
              <a:solidFill>
                <a:srgbClr val="0070C0"/>
              </a:solidFill>
            </a:endParaRPr>
          </a:p>
          <a:p>
            <a:r>
              <a:rPr lang="en-GB" dirty="0" err="1">
                <a:solidFill>
                  <a:srgbClr val="0070C0"/>
                </a:solidFill>
              </a:rPr>
              <a:t>Dadansoddiad</a:t>
            </a:r>
            <a:r>
              <a:rPr lang="en-GB" dirty="0">
                <a:solidFill>
                  <a:srgbClr val="0070C0"/>
                </a:solidFill>
              </a:rPr>
              <a:t> </a:t>
            </a:r>
            <a:r>
              <a:rPr lang="en-GB" dirty="0" err="1">
                <a:solidFill>
                  <a:srgbClr val="0070C0"/>
                </a:solidFill>
              </a:rPr>
              <a:t>i</a:t>
            </a:r>
            <a:r>
              <a:rPr lang="en-GB" dirty="0">
                <a:solidFill>
                  <a:srgbClr val="0070C0"/>
                </a:solidFill>
              </a:rPr>
              <a:t> </a:t>
            </a:r>
            <a:r>
              <a:rPr lang="en-GB" dirty="0" err="1">
                <a:solidFill>
                  <a:srgbClr val="0070C0"/>
                </a:solidFill>
              </a:rPr>
              <a:t>wneud</a:t>
            </a:r>
            <a:r>
              <a:rPr lang="en-GB" dirty="0">
                <a:solidFill>
                  <a:srgbClr val="0070C0"/>
                </a:solidFill>
              </a:rPr>
              <a:t> </a:t>
            </a:r>
            <a:r>
              <a:rPr lang="en-GB" dirty="0" err="1">
                <a:solidFill>
                  <a:srgbClr val="0070C0"/>
                </a:solidFill>
              </a:rPr>
              <a:t>synnwyr</a:t>
            </a:r>
            <a:r>
              <a:rPr lang="en-GB" dirty="0">
                <a:solidFill>
                  <a:srgbClr val="0070C0"/>
                </a:solidFill>
              </a:rPr>
              <a:t> </a:t>
            </a:r>
            <a:r>
              <a:rPr lang="en-GB" dirty="0" err="1">
                <a:solidFill>
                  <a:srgbClr val="0070C0"/>
                </a:solidFill>
              </a:rPr>
              <a:t>o'r</a:t>
            </a:r>
            <a:r>
              <a:rPr lang="en-GB" dirty="0">
                <a:solidFill>
                  <a:srgbClr val="0070C0"/>
                </a:solidFill>
              </a:rPr>
              <a:t> </a:t>
            </a:r>
            <a:r>
              <a:rPr lang="en-GB" dirty="0" err="1">
                <a:solidFill>
                  <a:srgbClr val="0070C0"/>
                </a:solidFill>
              </a:rPr>
              <a:t>sefyllfa</a:t>
            </a:r>
            <a:endParaRPr lang="en-GB" dirty="0">
              <a:solidFill>
                <a:srgbClr val="0070C0"/>
              </a:solidFill>
            </a:endParaRPr>
          </a:p>
          <a:p>
            <a:r>
              <a:rPr lang="en-GB" dirty="0" err="1">
                <a:solidFill>
                  <a:srgbClr val="0070C0"/>
                </a:solidFill>
              </a:rPr>
              <a:t>Casgliad</a:t>
            </a:r>
            <a:r>
              <a:rPr lang="en-GB" dirty="0">
                <a:solidFill>
                  <a:srgbClr val="0070C0"/>
                </a:solidFill>
              </a:rPr>
              <a:t> am </a:t>
            </a:r>
            <a:r>
              <a:rPr lang="en-GB" dirty="0" err="1">
                <a:solidFill>
                  <a:srgbClr val="0070C0"/>
                </a:solidFill>
              </a:rPr>
              <a:t>yr</a:t>
            </a:r>
            <a:r>
              <a:rPr lang="en-GB" dirty="0">
                <a:solidFill>
                  <a:srgbClr val="0070C0"/>
                </a:solidFill>
              </a:rPr>
              <a:t> </a:t>
            </a:r>
            <a:r>
              <a:rPr lang="en-GB" dirty="0" err="1">
                <a:solidFill>
                  <a:srgbClr val="0070C0"/>
                </a:solidFill>
              </a:rPr>
              <a:t>hyn</a:t>
            </a:r>
            <a:r>
              <a:rPr lang="en-GB" dirty="0">
                <a:solidFill>
                  <a:srgbClr val="0070C0"/>
                </a:solidFill>
              </a:rPr>
              <a:t> </a:t>
            </a:r>
            <a:r>
              <a:rPr lang="en-GB" dirty="0" err="1">
                <a:solidFill>
                  <a:srgbClr val="0070C0"/>
                </a:solidFill>
              </a:rPr>
              <a:t>rydych</a:t>
            </a:r>
            <a:r>
              <a:rPr lang="en-GB" dirty="0">
                <a:solidFill>
                  <a:srgbClr val="0070C0"/>
                </a:solidFill>
              </a:rPr>
              <a:t> </a:t>
            </a:r>
            <a:r>
              <a:rPr lang="en-GB" dirty="0" err="1">
                <a:solidFill>
                  <a:srgbClr val="0070C0"/>
                </a:solidFill>
              </a:rPr>
              <a:t>wedi'i</a:t>
            </a:r>
            <a:r>
              <a:rPr lang="en-GB" dirty="0">
                <a:solidFill>
                  <a:srgbClr val="0070C0"/>
                </a:solidFill>
              </a:rPr>
              <a:t> </a:t>
            </a:r>
            <a:r>
              <a:rPr lang="en-GB" dirty="0" err="1">
                <a:solidFill>
                  <a:srgbClr val="0070C0"/>
                </a:solidFill>
              </a:rPr>
              <a:t>ddysgu</a:t>
            </a:r>
            <a:r>
              <a:rPr lang="en-GB" dirty="0">
                <a:solidFill>
                  <a:srgbClr val="0070C0"/>
                </a:solidFill>
              </a:rPr>
              <a:t> </a:t>
            </a:r>
            <a:r>
              <a:rPr lang="en-GB" dirty="0" err="1">
                <a:solidFill>
                  <a:srgbClr val="0070C0"/>
                </a:solidFill>
              </a:rPr>
              <a:t>a'r</a:t>
            </a:r>
            <a:r>
              <a:rPr lang="en-GB" dirty="0">
                <a:solidFill>
                  <a:srgbClr val="0070C0"/>
                </a:solidFill>
              </a:rPr>
              <a:t> </a:t>
            </a:r>
            <a:r>
              <a:rPr lang="en-GB" dirty="0" err="1">
                <a:solidFill>
                  <a:srgbClr val="0070C0"/>
                </a:solidFill>
              </a:rPr>
              <a:t>hyn</a:t>
            </a:r>
            <a:r>
              <a:rPr lang="en-GB" dirty="0">
                <a:solidFill>
                  <a:srgbClr val="0070C0"/>
                </a:solidFill>
              </a:rPr>
              <a:t> y </a:t>
            </a:r>
            <a:r>
              <a:rPr lang="en-GB" dirty="0" err="1">
                <a:solidFill>
                  <a:srgbClr val="0070C0"/>
                </a:solidFill>
              </a:rPr>
              <a:t>gallech</a:t>
            </a:r>
            <a:r>
              <a:rPr lang="en-GB" dirty="0">
                <a:solidFill>
                  <a:srgbClr val="0070C0"/>
                </a:solidFill>
              </a:rPr>
              <a:t> </a:t>
            </a:r>
            <a:r>
              <a:rPr lang="en-GB" dirty="0" err="1">
                <a:solidFill>
                  <a:srgbClr val="0070C0"/>
                </a:solidFill>
              </a:rPr>
              <a:t>fod</a:t>
            </a:r>
            <a:r>
              <a:rPr lang="en-GB" dirty="0">
                <a:solidFill>
                  <a:srgbClr val="0070C0"/>
                </a:solidFill>
              </a:rPr>
              <a:t> </a:t>
            </a:r>
            <a:r>
              <a:rPr lang="en-GB" dirty="0" err="1">
                <a:solidFill>
                  <a:srgbClr val="0070C0"/>
                </a:solidFill>
              </a:rPr>
              <a:t>wedi'i</a:t>
            </a:r>
            <a:r>
              <a:rPr lang="en-GB" dirty="0">
                <a:solidFill>
                  <a:srgbClr val="0070C0"/>
                </a:solidFill>
              </a:rPr>
              <a:t> </a:t>
            </a:r>
            <a:r>
              <a:rPr lang="en-GB" dirty="0" err="1">
                <a:solidFill>
                  <a:srgbClr val="0070C0"/>
                </a:solidFill>
              </a:rPr>
              <a:t>wneud</a:t>
            </a:r>
            <a:r>
              <a:rPr lang="en-GB" dirty="0">
                <a:solidFill>
                  <a:srgbClr val="0070C0"/>
                </a:solidFill>
              </a:rPr>
              <a:t> yn </a:t>
            </a:r>
            <a:r>
              <a:rPr lang="en-GB" dirty="0" err="1">
                <a:solidFill>
                  <a:srgbClr val="0070C0"/>
                </a:solidFill>
              </a:rPr>
              <a:t>wahanol</a:t>
            </a:r>
            <a:endParaRPr lang="en-GB" dirty="0">
              <a:solidFill>
                <a:srgbClr val="0070C0"/>
              </a:solidFill>
            </a:endParaRPr>
          </a:p>
          <a:p>
            <a:r>
              <a:rPr lang="en-GB" dirty="0" err="1">
                <a:solidFill>
                  <a:srgbClr val="0070C0"/>
                </a:solidFill>
              </a:rPr>
              <a:t>Cynllun</a:t>
            </a:r>
            <a:r>
              <a:rPr lang="en-GB" dirty="0">
                <a:solidFill>
                  <a:srgbClr val="0070C0"/>
                </a:solidFill>
              </a:rPr>
              <a:t> </a:t>
            </a:r>
            <a:r>
              <a:rPr lang="en-GB" dirty="0" err="1">
                <a:solidFill>
                  <a:srgbClr val="0070C0"/>
                </a:solidFill>
              </a:rPr>
              <a:t>gweithredu</a:t>
            </a:r>
            <a:r>
              <a:rPr lang="en-GB" dirty="0">
                <a:solidFill>
                  <a:srgbClr val="0070C0"/>
                </a:solidFill>
              </a:rPr>
              <a:t> </a:t>
            </a:r>
            <a:r>
              <a:rPr lang="en-GB" dirty="0" err="1">
                <a:solidFill>
                  <a:srgbClr val="0070C0"/>
                </a:solidFill>
              </a:rPr>
              <a:t>ar</a:t>
            </a:r>
            <a:r>
              <a:rPr lang="en-GB" dirty="0">
                <a:solidFill>
                  <a:srgbClr val="0070C0"/>
                </a:solidFill>
              </a:rPr>
              <a:t> </a:t>
            </a:r>
            <a:r>
              <a:rPr lang="en-GB" dirty="0" err="1">
                <a:solidFill>
                  <a:srgbClr val="0070C0"/>
                </a:solidFill>
              </a:rPr>
              <a:t>gyfer</a:t>
            </a:r>
            <a:r>
              <a:rPr lang="en-GB" dirty="0">
                <a:solidFill>
                  <a:srgbClr val="0070C0"/>
                </a:solidFill>
              </a:rPr>
              <a:t> </a:t>
            </a:r>
            <a:r>
              <a:rPr lang="en-GB" dirty="0" err="1">
                <a:solidFill>
                  <a:srgbClr val="0070C0"/>
                </a:solidFill>
              </a:rPr>
              <a:t>sut</a:t>
            </a:r>
            <a:r>
              <a:rPr lang="en-GB" dirty="0">
                <a:solidFill>
                  <a:srgbClr val="0070C0"/>
                </a:solidFill>
              </a:rPr>
              <a:t> y </a:t>
            </a:r>
            <a:r>
              <a:rPr lang="en-GB" dirty="0" err="1">
                <a:solidFill>
                  <a:srgbClr val="0070C0"/>
                </a:solidFill>
              </a:rPr>
              <a:t>byddech</a:t>
            </a:r>
            <a:r>
              <a:rPr lang="en-GB" dirty="0">
                <a:solidFill>
                  <a:srgbClr val="0070C0"/>
                </a:solidFill>
              </a:rPr>
              <a:t> yn </a:t>
            </a:r>
            <a:r>
              <a:rPr lang="en-GB" dirty="0" err="1">
                <a:solidFill>
                  <a:srgbClr val="0070C0"/>
                </a:solidFill>
              </a:rPr>
              <a:t>delio</a:t>
            </a:r>
            <a:r>
              <a:rPr lang="en-GB" dirty="0">
                <a:solidFill>
                  <a:srgbClr val="0070C0"/>
                </a:solidFill>
              </a:rPr>
              <a:t> â </a:t>
            </a:r>
            <a:r>
              <a:rPr lang="en-GB" dirty="0" err="1">
                <a:solidFill>
                  <a:srgbClr val="0070C0"/>
                </a:solidFill>
              </a:rPr>
              <a:t>sefyllfaoedd</a:t>
            </a:r>
            <a:r>
              <a:rPr lang="en-GB" dirty="0">
                <a:solidFill>
                  <a:srgbClr val="0070C0"/>
                </a:solidFill>
              </a:rPr>
              <a:t> </a:t>
            </a:r>
            <a:r>
              <a:rPr lang="en-GB" dirty="0" err="1">
                <a:solidFill>
                  <a:srgbClr val="0070C0"/>
                </a:solidFill>
              </a:rPr>
              <a:t>tebyg</a:t>
            </a:r>
            <a:r>
              <a:rPr lang="en-GB" dirty="0">
                <a:solidFill>
                  <a:srgbClr val="0070C0"/>
                </a:solidFill>
              </a:rPr>
              <a:t> yn y </a:t>
            </a:r>
            <a:r>
              <a:rPr lang="en-GB" dirty="0" err="1">
                <a:solidFill>
                  <a:srgbClr val="0070C0"/>
                </a:solidFill>
              </a:rPr>
              <a:t>dyfodol</a:t>
            </a:r>
            <a:r>
              <a:rPr lang="en-GB" dirty="0">
                <a:solidFill>
                  <a:srgbClr val="0070C0"/>
                </a:solidFill>
              </a:rPr>
              <a:t>, neu </a:t>
            </a:r>
            <a:r>
              <a:rPr lang="en-GB" dirty="0" err="1">
                <a:solidFill>
                  <a:srgbClr val="0070C0"/>
                </a:solidFill>
              </a:rPr>
              <a:t>newidiadau</a:t>
            </a:r>
            <a:r>
              <a:rPr lang="en-GB" dirty="0">
                <a:solidFill>
                  <a:srgbClr val="0070C0"/>
                </a:solidFill>
              </a:rPr>
              <a:t> </a:t>
            </a:r>
            <a:r>
              <a:rPr lang="en-GB" dirty="0" err="1">
                <a:solidFill>
                  <a:srgbClr val="0070C0"/>
                </a:solidFill>
              </a:rPr>
              <a:t>cyffredinol</a:t>
            </a:r>
            <a:r>
              <a:rPr lang="en-GB" dirty="0">
                <a:solidFill>
                  <a:srgbClr val="0070C0"/>
                </a:solidFill>
              </a:rPr>
              <a:t> y </a:t>
            </a:r>
            <a:r>
              <a:rPr lang="en-GB" dirty="0" err="1">
                <a:solidFill>
                  <a:srgbClr val="0070C0"/>
                </a:solidFill>
              </a:rPr>
              <a:t>gallech</a:t>
            </a:r>
            <a:r>
              <a:rPr lang="en-GB" dirty="0">
                <a:solidFill>
                  <a:srgbClr val="0070C0"/>
                </a:solidFill>
              </a:rPr>
              <a:t> </a:t>
            </a:r>
            <a:r>
              <a:rPr lang="en-GB" dirty="0" err="1">
                <a:solidFill>
                  <a:srgbClr val="0070C0"/>
                </a:solidFill>
              </a:rPr>
              <a:t>fod</a:t>
            </a:r>
            <a:r>
              <a:rPr lang="en-GB" dirty="0">
                <a:solidFill>
                  <a:srgbClr val="0070C0"/>
                </a:solidFill>
              </a:rPr>
              <a:t> yn </a:t>
            </a:r>
            <a:r>
              <a:rPr lang="en-GB" dirty="0" err="1">
                <a:solidFill>
                  <a:srgbClr val="0070C0"/>
                </a:solidFill>
              </a:rPr>
              <a:t>eu</a:t>
            </a:r>
            <a:r>
              <a:rPr lang="en-GB" dirty="0">
                <a:solidFill>
                  <a:srgbClr val="0070C0"/>
                </a:solidFill>
              </a:rPr>
              <a:t> </a:t>
            </a:r>
            <a:r>
              <a:rPr lang="en-GB" dirty="0" err="1">
                <a:solidFill>
                  <a:srgbClr val="0070C0"/>
                </a:solidFill>
              </a:rPr>
              <a:t>hystyried</a:t>
            </a:r>
            <a:r>
              <a:rPr lang="en-GB" dirty="0">
                <a:solidFill>
                  <a:srgbClr val="0070C0"/>
                </a:solidFill>
              </a:rPr>
              <a:t>, </a:t>
            </a:r>
            <a:r>
              <a:rPr lang="en-GB" dirty="0" err="1">
                <a:solidFill>
                  <a:srgbClr val="0070C0"/>
                </a:solidFill>
              </a:rPr>
              <a:t>os</a:t>
            </a:r>
            <a:r>
              <a:rPr lang="en-GB" dirty="0">
                <a:solidFill>
                  <a:srgbClr val="0070C0"/>
                </a:solidFill>
              </a:rPr>
              <a:t> yn </a:t>
            </a:r>
            <a:r>
              <a:rPr lang="en-GB" dirty="0" err="1">
                <a:solidFill>
                  <a:srgbClr val="0070C0"/>
                </a:solidFill>
              </a:rPr>
              <a:t>briodol</a:t>
            </a:r>
            <a:r>
              <a:rPr lang="en-GB" dirty="0">
                <a:solidFill>
                  <a:srgbClr val="0070C0"/>
                </a:solidFill>
              </a:rPr>
              <a:t>.</a:t>
            </a:r>
          </a:p>
          <a:p>
            <a:endParaRPr lang="en-GB" dirty="0">
              <a:solidFill>
                <a:srgbClr val="0070C0"/>
              </a:solidFill>
            </a:endParaRPr>
          </a:p>
          <a:p>
            <a:pPr marL="0" indent="0">
              <a:buNone/>
            </a:pPr>
            <a:r>
              <a:rPr lang="en-GB" dirty="0">
                <a:solidFill>
                  <a:srgbClr val="0070C0"/>
                </a:solidFill>
              </a:rPr>
              <a:t>(University of Hull, 2024)</a:t>
            </a:r>
          </a:p>
        </p:txBody>
      </p:sp>
    </p:spTree>
    <p:extLst>
      <p:ext uri="{BB962C8B-B14F-4D97-AF65-F5344CB8AC3E}">
        <p14:creationId xmlns:p14="http://schemas.microsoft.com/office/powerpoint/2010/main" val="299592664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206E4-4530-FB87-62D0-1A8F2EF2E894}"/>
              </a:ext>
            </a:extLst>
          </p:cNvPr>
          <p:cNvSpPr>
            <a:spLocks noGrp="1"/>
          </p:cNvSpPr>
          <p:nvPr>
            <p:ph type="title"/>
          </p:nvPr>
        </p:nvSpPr>
        <p:spPr>
          <a:xfrm>
            <a:off x="259830" y="232348"/>
            <a:ext cx="10515600" cy="340307"/>
          </a:xfrm>
        </p:spPr>
        <p:txBody>
          <a:bodyPr>
            <a:normAutofit fontScale="90000"/>
          </a:bodyPr>
          <a:lstStyle/>
          <a:p>
            <a:r>
              <a:rPr lang="en-GB" dirty="0">
                <a:solidFill>
                  <a:srgbClr val="0070C0"/>
                </a:solidFill>
              </a:rPr>
              <a:t>Model </a:t>
            </a:r>
            <a:r>
              <a:rPr lang="en-GB" dirty="0" err="1">
                <a:solidFill>
                  <a:srgbClr val="0070C0"/>
                </a:solidFill>
              </a:rPr>
              <a:t>Adfyfyriol</a:t>
            </a:r>
            <a:r>
              <a:rPr lang="en-GB" dirty="0">
                <a:solidFill>
                  <a:srgbClr val="0070C0"/>
                </a:solidFill>
              </a:rPr>
              <a:t> Schön (1983)</a:t>
            </a:r>
          </a:p>
        </p:txBody>
      </p:sp>
      <p:sp>
        <p:nvSpPr>
          <p:cNvPr id="4" name="Content Placeholder 3">
            <a:extLst>
              <a:ext uri="{FF2B5EF4-FFF2-40B4-BE49-F238E27FC236}">
                <a16:creationId xmlns:a16="http://schemas.microsoft.com/office/drawing/2014/main" id="{0A5469DF-7F2A-F88F-990C-BBC401047187}"/>
              </a:ext>
            </a:extLst>
          </p:cNvPr>
          <p:cNvSpPr>
            <a:spLocks noGrp="1"/>
          </p:cNvSpPr>
          <p:nvPr>
            <p:ph sz="half" idx="2"/>
          </p:nvPr>
        </p:nvSpPr>
        <p:spPr>
          <a:xfrm>
            <a:off x="5996066" y="682052"/>
            <a:ext cx="6195934" cy="5358982"/>
          </a:xfrm>
        </p:spPr>
        <p:txBody>
          <a:bodyPr>
            <a:normAutofit/>
          </a:bodyPr>
          <a:lstStyle/>
          <a:p>
            <a:endParaRPr lang="en-GB" dirty="0"/>
          </a:p>
          <a:p>
            <a:r>
              <a:rPr lang="en-GB" dirty="0" err="1">
                <a:solidFill>
                  <a:srgbClr val="0070C0"/>
                </a:solidFill>
              </a:rPr>
              <a:t>Adfyfyrio</a:t>
            </a:r>
            <a:r>
              <a:rPr lang="en-GB" dirty="0">
                <a:solidFill>
                  <a:srgbClr val="0070C0"/>
                </a:solidFill>
              </a:rPr>
              <a:t> yn y </a:t>
            </a:r>
            <a:r>
              <a:rPr lang="en-GB" dirty="0" err="1">
                <a:solidFill>
                  <a:srgbClr val="0070C0"/>
                </a:solidFill>
              </a:rPr>
              <a:t>weithred</a:t>
            </a:r>
            <a:r>
              <a:rPr lang="en-GB" dirty="0">
                <a:solidFill>
                  <a:srgbClr val="0070C0"/>
                </a:solidFill>
              </a:rPr>
              <a:t>: Mae </a:t>
            </a:r>
            <a:r>
              <a:rPr lang="en-GB" dirty="0" err="1">
                <a:solidFill>
                  <a:srgbClr val="0070C0"/>
                </a:solidFill>
              </a:rPr>
              <a:t>hyn</a:t>
            </a:r>
            <a:r>
              <a:rPr lang="en-GB" dirty="0">
                <a:solidFill>
                  <a:srgbClr val="0070C0"/>
                </a:solidFill>
              </a:rPr>
              <a:t> yn </a:t>
            </a:r>
            <a:r>
              <a:rPr lang="en-GB" dirty="0" err="1">
                <a:solidFill>
                  <a:srgbClr val="0070C0"/>
                </a:solidFill>
              </a:rPr>
              <a:t>digwydd</a:t>
            </a:r>
            <a:r>
              <a:rPr lang="en-GB" dirty="0">
                <a:solidFill>
                  <a:srgbClr val="0070C0"/>
                </a:solidFill>
              </a:rPr>
              <a:t> yn </a:t>
            </a:r>
            <a:r>
              <a:rPr lang="en-GB" dirty="0" err="1">
                <a:solidFill>
                  <a:srgbClr val="0070C0"/>
                </a:solidFill>
              </a:rPr>
              <a:t>ystod</a:t>
            </a:r>
            <a:r>
              <a:rPr lang="en-GB" dirty="0">
                <a:solidFill>
                  <a:srgbClr val="0070C0"/>
                </a:solidFill>
              </a:rPr>
              <a:t> </a:t>
            </a:r>
            <a:r>
              <a:rPr lang="en-GB" dirty="0" err="1">
                <a:solidFill>
                  <a:srgbClr val="0070C0"/>
                </a:solidFill>
              </a:rPr>
              <a:t>digwyddiad</a:t>
            </a:r>
            <a:r>
              <a:rPr lang="en-GB" dirty="0">
                <a:solidFill>
                  <a:srgbClr val="0070C0"/>
                </a:solidFill>
              </a:rPr>
              <a:t>. </a:t>
            </a:r>
            <a:r>
              <a:rPr lang="en-GB" dirty="0" err="1">
                <a:solidFill>
                  <a:srgbClr val="0070C0"/>
                </a:solidFill>
              </a:rPr>
              <a:t>Mae'n</a:t>
            </a:r>
            <a:r>
              <a:rPr lang="en-GB" dirty="0">
                <a:solidFill>
                  <a:srgbClr val="0070C0"/>
                </a:solidFill>
              </a:rPr>
              <a:t> </a:t>
            </a:r>
            <a:r>
              <a:rPr lang="en-GB" dirty="0" err="1">
                <a:solidFill>
                  <a:srgbClr val="0070C0"/>
                </a:solidFill>
              </a:rPr>
              <a:t>golygu</a:t>
            </a:r>
            <a:r>
              <a:rPr lang="en-GB" dirty="0">
                <a:solidFill>
                  <a:srgbClr val="0070C0"/>
                </a:solidFill>
              </a:rPr>
              <a:t> </a:t>
            </a:r>
            <a:r>
              <a:rPr lang="en-GB" dirty="0" err="1">
                <a:solidFill>
                  <a:srgbClr val="0070C0"/>
                </a:solidFill>
              </a:rPr>
              <a:t>meddwl</a:t>
            </a:r>
            <a:r>
              <a:rPr lang="en-GB" dirty="0">
                <a:solidFill>
                  <a:srgbClr val="0070C0"/>
                </a:solidFill>
              </a:rPr>
              <a:t> yn </a:t>
            </a:r>
            <a:r>
              <a:rPr lang="en-GB" dirty="0" err="1">
                <a:solidFill>
                  <a:srgbClr val="0070C0"/>
                </a:solidFill>
              </a:rPr>
              <a:t>syth</a:t>
            </a:r>
            <a:r>
              <a:rPr lang="en-GB" dirty="0">
                <a:solidFill>
                  <a:srgbClr val="0070C0"/>
                </a:solidFill>
              </a:rPr>
              <a:t> a </a:t>
            </a:r>
            <a:r>
              <a:rPr lang="en-GB" dirty="0" err="1">
                <a:solidFill>
                  <a:srgbClr val="0070C0"/>
                </a:solidFill>
              </a:rPr>
              <a:t>gwneud</a:t>
            </a:r>
            <a:r>
              <a:rPr lang="en-GB" dirty="0">
                <a:solidFill>
                  <a:srgbClr val="0070C0"/>
                </a:solidFill>
              </a:rPr>
              <a:t> </a:t>
            </a:r>
            <a:r>
              <a:rPr lang="en-GB" dirty="0" err="1">
                <a:solidFill>
                  <a:srgbClr val="0070C0"/>
                </a:solidFill>
              </a:rPr>
              <a:t>addasiadau</a:t>
            </a:r>
            <a:r>
              <a:rPr lang="en-GB" dirty="0">
                <a:solidFill>
                  <a:srgbClr val="0070C0"/>
                </a:solidFill>
              </a:rPr>
              <a:t> </a:t>
            </a:r>
            <a:r>
              <a:rPr lang="en-GB" dirty="0" err="1">
                <a:solidFill>
                  <a:srgbClr val="0070C0"/>
                </a:solidFill>
              </a:rPr>
              <a:t>mewn</a:t>
            </a:r>
            <a:r>
              <a:rPr lang="en-GB" dirty="0">
                <a:solidFill>
                  <a:srgbClr val="0070C0"/>
                </a:solidFill>
              </a:rPr>
              <a:t> </a:t>
            </a:r>
            <a:r>
              <a:rPr lang="en-GB" dirty="0" err="1">
                <a:solidFill>
                  <a:srgbClr val="0070C0"/>
                </a:solidFill>
              </a:rPr>
              <a:t>amser</a:t>
            </a:r>
            <a:r>
              <a:rPr lang="en-GB" dirty="0">
                <a:solidFill>
                  <a:srgbClr val="0070C0"/>
                </a:solidFill>
              </a:rPr>
              <a:t> real. </a:t>
            </a:r>
          </a:p>
          <a:p>
            <a:r>
              <a:rPr lang="en-GB" dirty="0" err="1">
                <a:solidFill>
                  <a:srgbClr val="0070C0"/>
                </a:solidFill>
              </a:rPr>
              <a:t>Adfyfyrio</a:t>
            </a:r>
            <a:r>
              <a:rPr lang="en-GB" dirty="0">
                <a:solidFill>
                  <a:srgbClr val="0070C0"/>
                </a:solidFill>
              </a:rPr>
              <a:t> </a:t>
            </a:r>
            <a:r>
              <a:rPr lang="en-GB" dirty="0" err="1">
                <a:solidFill>
                  <a:srgbClr val="0070C0"/>
                </a:solidFill>
              </a:rPr>
              <a:t>ar</a:t>
            </a:r>
            <a:r>
              <a:rPr lang="en-GB" dirty="0">
                <a:solidFill>
                  <a:srgbClr val="0070C0"/>
                </a:solidFill>
              </a:rPr>
              <a:t> y </a:t>
            </a:r>
            <a:r>
              <a:rPr lang="en-GB" dirty="0" err="1">
                <a:solidFill>
                  <a:srgbClr val="0070C0"/>
                </a:solidFill>
              </a:rPr>
              <a:t>weithred</a:t>
            </a:r>
            <a:r>
              <a:rPr lang="en-GB" dirty="0">
                <a:solidFill>
                  <a:srgbClr val="0070C0"/>
                </a:solidFill>
              </a:rPr>
              <a:t>: Mae </a:t>
            </a:r>
            <a:r>
              <a:rPr lang="en-GB" dirty="0" err="1">
                <a:solidFill>
                  <a:srgbClr val="0070C0"/>
                </a:solidFill>
              </a:rPr>
              <a:t>hyn</a:t>
            </a:r>
            <a:r>
              <a:rPr lang="en-GB" dirty="0">
                <a:solidFill>
                  <a:srgbClr val="0070C0"/>
                </a:solidFill>
              </a:rPr>
              <a:t> yn </a:t>
            </a:r>
            <a:r>
              <a:rPr lang="en-GB" dirty="0" err="1">
                <a:solidFill>
                  <a:srgbClr val="0070C0"/>
                </a:solidFill>
              </a:rPr>
              <a:t>digwydd</a:t>
            </a:r>
            <a:r>
              <a:rPr lang="en-GB" dirty="0">
                <a:solidFill>
                  <a:srgbClr val="0070C0"/>
                </a:solidFill>
              </a:rPr>
              <a:t> </a:t>
            </a:r>
            <a:r>
              <a:rPr lang="en-GB" dirty="0" err="1">
                <a:solidFill>
                  <a:srgbClr val="0070C0"/>
                </a:solidFill>
              </a:rPr>
              <a:t>ar</a:t>
            </a:r>
            <a:r>
              <a:rPr lang="en-GB" dirty="0">
                <a:solidFill>
                  <a:srgbClr val="0070C0"/>
                </a:solidFill>
              </a:rPr>
              <a:t> </a:t>
            </a:r>
            <a:r>
              <a:rPr lang="en-GB" dirty="0" err="1">
                <a:solidFill>
                  <a:srgbClr val="0070C0"/>
                </a:solidFill>
              </a:rPr>
              <a:t>ôl</a:t>
            </a:r>
            <a:r>
              <a:rPr lang="en-GB" dirty="0">
                <a:solidFill>
                  <a:srgbClr val="0070C0"/>
                </a:solidFill>
              </a:rPr>
              <a:t> </a:t>
            </a:r>
            <a:r>
              <a:rPr lang="en-GB" dirty="0" err="1">
                <a:solidFill>
                  <a:srgbClr val="0070C0"/>
                </a:solidFill>
              </a:rPr>
              <a:t>digwyddiad</a:t>
            </a:r>
            <a:r>
              <a:rPr lang="en-GB" dirty="0">
                <a:solidFill>
                  <a:srgbClr val="0070C0"/>
                </a:solidFill>
              </a:rPr>
              <a:t>. </a:t>
            </a:r>
            <a:r>
              <a:rPr lang="en-GB" dirty="0" err="1">
                <a:solidFill>
                  <a:srgbClr val="0070C0"/>
                </a:solidFill>
              </a:rPr>
              <a:t>Mae'n</a:t>
            </a:r>
            <a:r>
              <a:rPr lang="en-GB" dirty="0">
                <a:solidFill>
                  <a:srgbClr val="0070C0"/>
                </a:solidFill>
              </a:rPr>
              <a:t> </a:t>
            </a:r>
            <a:r>
              <a:rPr lang="en-GB" dirty="0" err="1">
                <a:solidFill>
                  <a:srgbClr val="0070C0"/>
                </a:solidFill>
              </a:rPr>
              <a:t>golygu</a:t>
            </a:r>
            <a:r>
              <a:rPr lang="en-GB" dirty="0">
                <a:solidFill>
                  <a:srgbClr val="0070C0"/>
                </a:solidFill>
              </a:rPr>
              <a:t> </a:t>
            </a:r>
            <a:r>
              <a:rPr lang="en-GB" dirty="0" err="1">
                <a:solidFill>
                  <a:srgbClr val="0070C0"/>
                </a:solidFill>
              </a:rPr>
              <a:t>edrych</a:t>
            </a:r>
            <a:r>
              <a:rPr lang="en-GB" dirty="0">
                <a:solidFill>
                  <a:srgbClr val="0070C0"/>
                </a:solidFill>
              </a:rPr>
              <a:t> yn </a:t>
            </a:r>
            <a:r>
              <a:rPr lang="en-GB" dirty="0" err="1">
                <a:solidFill>
                  <a:srgbClr val="0070C0"/>
                </a:solidFill>
              </a:rPr>
              <a:t>ôl</a:t>
            </a:r>
            <a:r>
              <a:rPr lang="en-GB" dirty="0">
                <a:solidFill>
                  <a:srgbClr val="0070C0"/>
                </a:solidFill>
              </a:rPr>
              <a:t> </a:t>
            </a:r>
            <a:r>
              <a:rPr lang="en-GB" dirty="0" err="1">
                <a:solidFill>
                  <a:srgbClr val="0070C0"/>
                </a:solidFill>
              </a:rPr>
              <a:t>ar</a:t>
            </a:r>
            <a:r>
              <a:rPr lang="en-GB" dirty="0">
                <a:solidFill>
                  <a:srgbClr val="0070C0"/>
                </a:solidFill>
              </a:rPr>
              <a:t> </a:t>
            </a:r>
            <a:r>
              <a:rPr lang="en-GB" dirty="0" err="1">
                <a:solidFill>
                  <a:srgbClr val="0070C0"/>
                </a:solidFill>
              </a:rPr>
              <a:t>yr</a:t>
            </a:r>
            <a:r>
              <a:rPr lang="en-GB" dirty="0">
                <a:solidFill>
                  <a:srgbClr val="0070C0"/>
                </a:solidFill>
              </a:rPr>
              <a:t> </a:t>
            </a:r>
            <a:r>
              <a:rPr lang="en-GB" dirty="0" err="1">
                <a:solidFill>
                  <a:srgbClr val="0070C0"/>
                </a:solidFill>
              </a:rPr>
              <a:t>hyn</a:t>
            </a:r>
            <a:r>
              <a:rPr lang="en-GB" dirty="0">
                <a:solidFill>
                  <a:srgbClr val="0070C0"/>
                </a:solidFill>
              </a:rPr>
              <a:t> a </a:t>
            </a:r>
            <a:r>
              <a:rPr lang="en-GB" dirty="0" err="1">
                <a:solidFill>
                  <a:srgbClr val="0070C0"/>
                </a:solidFill>
              </a:rPr>
              <a:t>ddigwyddodd</a:t>
            </a:r>
            <a:r>
              <a:rPr lang="en-GB" dirty="0">
                <a:solidFill>
                  <a:srgbClr val="0070C0"/>
                </a:solidFill>
              </a:rPr>
              <a:t>, </a:t>
            </a:r>
            <a:r>
              <a:rPr lang="en-GB" dirty="0" err="1">
                <a:solidFill>
                  <a:srgbClr val="0070C0"/>
                </a:solidFill>
              </a:rPr>
              <a:t>dadansoddi'r</a:t>
            </a:r>
            <a:r>
              <a:rPr lang="en-GB" dirty="0">
                <a:solidFill>
                  <a:srgbClr val="0070C0"/>
                </a:solidFill>
              </a:rPr>
              <a:t> </a:t>
            </a:r>
            <a:r>
              <a:rPr lang="en-GB" dirty="0" err="1">
                <a:solidFill>
                  <a:srgbClr val="0070C0"/>
                </a:solidFill>
              </a:rPr>
              <a:t>camau</a:t>
            </a:r>
            <a:r>
              <a:rPr lang="en-GB" dirty="0">
                <a:solidFill>
                  <a:srgbClr val="0070C0"/>
                </a:solidFill>
              </a:rPr>
              <a:t> a </a:t>
            </a:r>
            <a:r>
              <a:rPr lang="en-GB" dirty="0" err="1">
                <a:solidFill>
                  <a:srgbClr val="0070C0"/>
                </a:solidFill>
              </a:rPr>
              <a:t>gymerwyd</a:t>
            </a:r>
            <a:r>
              <a:rPr lang="en-GB" dirty="0">
                <a:solidFill>
                  <a:srgbClr val="0070C0"/>
                </a:solidFill>
              </a:rPr>
              <a:t>, ac </a:t>
            </a:r>
            <a:r>
              <a:rPr lang="en-GB" dirty="0" err="1">
                <a:solidFill>
                  <a:srgbClr val="0070C0"/>
                </a:solidFill>
              </a:rPr>
              <a:t>ystyried</a:t>
            </a:r>
            <a:r>
              <a:rPr lang="en-GB" dirty="0">
                <a:solidFill>
                  <a:srgbClr val="0070C0"/>
                </a:solidFill>
              </a:rPr>
              <a:t> </a:t>
            </a:r>
            <a:r>
              <a:rPr lang="en-GB" dirty="0" err="1">
                <a:solidFill>
                  <a:srgbClr val="0070C0"/>
                </a:solidFill>
              </a:rPr>
              <a:t>yr</a:t>
            </a:r>
            <a:r>
              <a:rPr lang="en-GB" dirty="0">
                <a:solidFill>
                  <a:srgbClr val="0070C0"/>
                </a:solidFill>
              </a:rPr>
              <a:t> </a:t>
            </a:r>
            <a:r>
              <a:rPr lang="en-GB" dirty="0" err="1">
                <a:solidFill>
                  <a:srgbClr val="0070C0"/>
                </a:solidFill>
              </a:rPr>
              <a:t>hyn</a:t>
            </a:r>
            <a:r>
              <a:rPr lang="en-GB" dirty="0">
                <a:solidFill>
                  <a:srgbClr val="0070C0"/>
                </a:solidFill>
              </a:rPr>
              <a:t> y </a:t>
            </a:r>
            <a:r>
              <a:rPr lang="en-GB" dirty="0" err="1">
                <a:solidFill>
                  <a:srgbClr val="0070C0"/>
                </a:solidFill>
              </a:rPr>
              <a:t>gellid</a:t>
            </a:r>
            <a:r>
              <a:rPr lang="en-GB" dirty="0">
                <a:solidFill>
                  <a:srgbClr val="0070C0"/>
                </a:solidFill>
              </a:rPr>
              <a:t> </a:t>
            </a:r>
            <a:r>
              <a:rPr lang="en-GB" dirty="0" err="1">
                <a:solidFill>
                  <a:srgbClr val="0070C0"/>
                </a:solidFill>
              </a:rPr>
              <a:t>ei</a:t>
            </a:r>
            <a:r>
              <a:rPr lang="en-GB" dirty="0">
                <a:solidFill>
                  <a:srgbClr val="0070C0"/>
                </a:solidFill>
              </a:rPr>
              <a:t> </a:t>
            </a:r>
            <a:r>
              <a:rPr lang="en-GB" dirty="0" err="1">
                <a:solidFill>
                  <a:srgbClr val="0070C0"/>
                </a:solidFill>
              </a:rPr>
              <a:t>wneud</a:t>
            </a:r>
            <a:r>
              <a:rPr lang="en-GB" dirty="0">
                <a:solidFill>
                  <a:srgbClr val="0070C0"/>
                </a:solidFill>
              </a:rPr>
              <a:t> yn </a:t>
            </a:r>
            <a:r>
              <a:rPr lang="en-GB" dirty="0" err="1">
                <a:solidFill>
                  <a:srgbClr val="0070C0"/>
                </a:solidFill>
              </a:rPr>
              <a:t>wahanol</a:t>
            </a:r>
            <a:r>
              <a:rPr lang="en-GB" dirty="0">
                <a:solidFill>
                  <a:srgbClr val="0070C0"/>
                </a:solidFill>
              </a:rPr>
              <a:t> yn y </a:t>
            </a:r>
            <a:r>
              <a:rPr lang="en-GB" dirty="0" err="1">
                <a:solidFill>
                  <a:srgbClr val="0070C0"/>
                </a:solidFill>
              </a:rPr>
              <a:t>dyfodol</a:t>
            </a:r>
            <a:r>
              <a:rPr lang="en-GB" dirty="0">
                <a:solidFill>
                  <a:srgbClr val="0070C0"/>
                </a:solidFill>
              </a:rPr>
              <a:t>. </a:t>
            </a:r>
          </a:p>
          <a:p>
            <a:pPr marL="0" indent="0">
              <a:buNone/>
            </a:pPr>
            <a:r>
              <a:rPr lang="en-GB" dirty="0">
                <a:solidFill>
                  <a:srgbClr val="0070C0"/>
                </a:solidFill>
              </a:rPr>
              <a:t>(University of Hull, 2024)</a:t>
            </a:r>
          </a:p>
        </p:txBody>
      </p:sp>
      <p:pic>
        <p:nvPicPr>
          <p:cNvPr id="3075" name="Picture 3">
            <a:extLst>
              <a:ext uri="{FF2B5EF4-FFF2-40B4-BE49-F238E27FC236}">
                <a16:creationId xmlns:a16="http://schemas.microsoft.com/office/drawing/2014/main" id="{7F0E9958-8B76-A06F-CE7A-5192CEB601A5}"/>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259830" y="682052"/>
            <a:ext cx="5736236" cy="51116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487501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8A5C3-696A-1C70-73B5-06348F1F9021}"/>
              </a:ext>
            </a:extLst>
          </p:cNvPr>
          <p:cNvSpPr>
            <a:spLocks noGrp="1"/>
          </p:cNvSpPr>
          <p:nvPr>
            <p:ph type="title"/>
          </p:nvPr>
        </p:nvSpPr>
        <p:spPr>
          <a:xfrm>
            <a:off x="838200" y="169323"/>
            <a:ext cx="10515600" cy="857503"/>
          </a:xfrm>
        </p:spPr>
        <p:txBody>
          <a:bodyPr>
            <a:normAutofit/>
          </a:bodyPr>
          <a:lstStyle/>
          <a:p>
            <a:r>
              <a:rPr lang="en-GB" dirty="0">
                <a:solidFill>
                  <a:srgbClr val="0070C0"/>
                </a:solidFill>
              </a:rPr>
              <a:t>Gibbs model (1988)</a:t>
            </a:r>
          </a:p>
        </p:txBody>
      </p:sp>
      <p:pic>
        <p:nvPicPr>
          <p:cNvPr id="5" name="Content Placeholder 4">
            <a:extLst>
              <a:ext uri="{FF2B5EF4-FFF2-40B4-BE49-F238E27FC236}">
                <a16:creationId xmlns:a16="http://schemas.microsoft.com/office/drawing/2014/main" id="{F5097880-2BEC-F105-4B31-51463B1233AB}"/>
              </a:ext>
            </a:extLst>
          </p:cNvPr>
          <p:cNvPicPr>
            <a:picLocks noGrp="1" noChangeAspect="1"/>
          </p:cNvPicPr>
          <p:nvPr>
            <p:ph sz="half" idx="1"/>
          </p:nvPr>
        </p:nvPicPr>
        <p:blipFill>
          <a:blip r:embed="rId2"/>
          <a:stretch>
            <a:fillRect/>
          </a:stretch>
        </p:blipFill>
        <p:spPr>
          <a:xfrm>
            <a:off x="209862" y="1178952"/>
            <a:ext cx="5886138" cy="4414604"/>
          </a:xfrm>
          <a:prstGeom prst="rect">
            <a:avLst/>
          </a:prstGeom>
        </p:spPr>
      </p:pic>
      <p:sp>
        <p:nvSpPr>
          <p:cNvPr id="4" name="Content Placeholder 3">
            <a:extLst>
              <a:ext uri="{FF2B5EF4-FFF2-40B4-BE49-F238E27FC236}">
                <a16:creationId xmlns:a16="http://schemas.microsoft.com/office/drawing/2014/main" id="{603EE0D6-64C6-1120-A00B-A4AE61B38DEC}"/>
              </a:ext>
            </a:extLst>
          </p:cNvPr>
          <p:cNvSpPr>
            <a:spLocks noGrp="1"/>
          </p:cNvSpPr>
          <p:nvPr>
            <p:ph sz="half" idx="2"/>
          </p:nvPr>
        </p:nvSpPr>
        <p:spPr>
          <a:xfrm>
            <a:off x="6172200" y="1026826"/>
            <a:ext cx="5181600" cy="4950386"/>
          </a:xfrm>
        </p:spPr>
        <p:txBody>
          <a:bodyPr>
            <a:normAutofit fontScale="85000" lnSpcReduction="20000"/>
          </a:bodyPr>
          <a:lstStyle/>
          <a:p>
            <a:r>
              <a:rPr lang="en-GB" dirty="0">
                <a:solidFill>
                  <a:srgbClr val="0070C0"/>
                </a:solidFill>
              </a:rPr>
              <a:t>Description of the experience</a:t>
            </a:r>
          </a:p>
          <a:p>
            <a:r>
              <a:rPr lang="en-GB" dirty="0">
                <a:solidFill>
                  <a:srgbClr val="0070C0"/>
                </a:solidFill>
              </a:rPr>
              <a:t>Feelings and thoughts about the experience</a:t>
            </a:r>
          </a:p>
          <a:p>
            <a:r>
              <a:rPr lang="en-GB" dirty="0">
                <a:solidFill>
                  <a:srgbClr val="0070C0"/>
                </a:solidFill>
              </a:rPr>
              <a:t>Evaluation of the experience, both good and bad</a:t>
            </a:r>
          </a:p>
          <a:p>
            <a:r>
              <a:rPr lang="en-GB" dirty="0">
                <a:solidFill>
                  <a:srgbClr val="0070C0"/>
                </a:solidFill>
              </a:rPr>
              <a:t>Analysis to make sense of the situation</a:t>
            </a:r>
          </a:p>
          <a:p>
            <a:r>
              <a:rPr lang="en-GB" dirty="0">
                <a:solidFill>
                  <a:srgbClr val="0070C0"/>
                </a:solidFill>
              </a:rPr>
              <a:t>Conclusion about what you learned and what you could have done differently</a:t>
            </a:r>
          </a:p>
          <a:p>
            <a:r>
              <a:rPr lang="en-GB" dirty="0">
                <a:solidFill>
                  <a:srgbClr val="0070C0"/>
                </a:solidFill>
              </a:rPr>
              <a:t>Action plan for how you would deal with similar situations in the future, or general changes you might find appropriate</a:t>
            </a:r>
            <a:r>
              <a:rPr lang="en-GB" dirty="0"/>
              <a:t>.</a:t>
            </a:r>
          </a:p>
          <a:p>
            <a:pPr marL="0" indent="0">
              <a:buNone/>
            </a:pPr>
            <a:r>
              <a:rPr lang="en-GB" dirty="0">
                <a:solidFill>
                  <a:srgbClr val="0070C0"/>
                </a:solidFill>
              </a:rPr>
              <a:t>(University of Hull, 2024)</a:t>
            </a:r>
          </a:p>
        </p:txBody>
      </p:sp>
    </p:spTree>
    <p:extLst>
      <p:ext uri="{BB962C8B-B14F-4D97-AF65-F5344CB8AC3E}">
        <p14:creationId xmlns:p14="http://schemas.microsoft.com/office/powerpoint/2010/main" val="380429870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206E4-4530-FB87-62D0-1A8F2EF2E894}"/>
              </a:ext>
            </a:extLst>
          </p:cNvPr>
          <p:cNvSpPr>
            <a:spLocks noGrp="1"/>
          </p:cNvSpPr>
          <p:nvPr>
            <p:ph type="title"/>
          </p:nvPr>
        </p:nvSpPr>
        <p:spPr>
          <a:xfrm>
            <a:off x="838200" y="82446"/>
            <a:ext cx="10515600" cy="599606"/>
          </a:xfrm>
        </p:spPr>
        <p:txBody>
          <a:bodyPr>
            <a:normAutofit fontScale="90000"/>
          </a:bodyPr>
          <a:lstStyle/>
          <a:p>
            <a:r>
              <a:rPr lang="en-GB" dirty="0">
                <a:solidFill>
                  <a:srgbClr val="0070C0"/>
                </a:solidFill>
              </a:rPr>
              <a:t>The Schön Reflective Model</a:t>
            </a:r>
          </a:p>
        </p:txBody>
      </p:sp>
      <p:sp>
        <p:nvSpPr>
          <p:cNvPr id="4" name="Content Placeholder 3">
            <a:extLst>
              <a:ext uri="{FF2B5EF4-FFF2-40B4-BE49-F238E27FC236}">
                <a16:creationId xmlns:a16="http://schemas.microsoft.com/office/drawing/2014/main" id="{0A5469DF-7F2A-F88F-990C-BBC401047187}"/>
              </a:ext>
            </a:extLst>
          </p:cNvPr>
          <p:cNvSpPr>
            <a:spLocks noGrp="1"/>
          </p:cNvSpPr>
          <p:nvPr>
            <p:ph sz="half" idx="2"/>
          </p:nvPr>
        </p:nvSpPr>
        <p:spPr>
          <a:xfrm>
            <a:off x="5996066" y="434716"/>
            <a:ext cx="6195934" cy="5591330"/>
          </a:xfrm>
        </p:spPr>
        <p:txBody>
          <a:bodyPr>
            <a:normAutofit/>
          </a:bodyPr>
          <a:lstStyle/>
          <a:p>
            <a:endParaRPr lang="en-GB" dirty="0"/>
          </a:p>
          <a:p>
            <a:r>
              <a:rPr lang="en-GB" dirty="0">
                <a:solidFill>
                  <a:srgbClr val="0070C0"/>
                </a:solidFill>
              </a:rPr>
              <a:t>Reflection-in-Action: This occurs during an event. It involves thinking on your feet and making adjustments in real-time. </a:t>
            </a:r>
          </a:p>
          <a:p>
            <a:r>
              <a:rPr lang="en-GB" dirty="0">
                <a:solidFill>
                  <a:srgbClr val="0070C0"/>
                </a:solidFill>
              </a:rPr>
              <a:t>Reflection-on-Action: This happens after an event. It involves looking back on what happened, analysing the actions taken, and considering what could be done differently in the future. </a:t>
            </a:r>
          </a:p>
          <a:p>
            <a:pPr marL="0" indent="0">
              <a:buNone/>
            </a:pPr>
            <a:r>
              <a:rPr lang="en-GB" dirty="0">
                <a:solidFill>
                  <a:srgbClr val="0070C0"/>
                </a:solidFill>
              </a:rPr>
              <a:t>(University of Hull, 2024)</a:t>
            </a:r>
          </a:p>
        </p:txBody>
      </p:sp>
      <p:pic>
        <p:nvPicPr>
          <p:cNvPr id="3075" name="Picture 3">
            <a:extLst>
              <a:ext uri="{FF2B5EF4-FFF2-40B4-BE49-F238E27FC236}">
                <a16:creationId xmlns:a16="http://schemas.microsoft.com/office/drawing/2014/main" id="{7F0E9958-8B76-A06F-CE7A-5192CEB601A5}"/>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259830" y="1034322"/>
            <a:ext cx="5736236" cy="44735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388411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A close-up of a table highlighting Schon and Gibbs reflective approaches "/>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4818743" y="166914"/>
            <a:ext cx="7373257" cy="5761389"/>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a:extLst>
              <a:ext uri="{FF2B5EF4-FFF2-40B4-BE49-F238E27FC236}">
                <a16:creationId xmlns:a16="http://schemas.microsoft.com/office/drawing/2014/main" id="{4EB7FF69-DC06-9F10-4F26-86CDF89BBBE9}"/>
              </a:ext>
            </a:extLst>
          </p:cNvPr>
          <p:cNvSpPr>
            <a:spLocks noGrp="1"/>
          </p:cNvSpPr>
          <p:nvPr>
            <p:ph sz="half" idx="2"/>
          </p:nvPr>
        </p:nvSpPr>
        <p:spPr>
          <a:xfrm>
            <a:off x="246743" y="1690688"/>
            <a:ext cx="4477657" cy="4486275"/>
          </a:xfrm>
        </p:spPr>
        <p:txBody>
          <a:bodyPr/>
          <a:lstStyle/>
          <a:p>
            <a:r>
              <a:rPr lang="en-GB" dirty="0">
                <a:hlinkClick r:id="rId3"/>
              </a:rPr>
              <a:t>Reflective frameworks - Reflective writing - Library at University of Hull</a:t>
            </a:r>
            <a:endParaRPr lang="en-GB" dirty="0"/>
          </a:p>
          <a:p>
            <a:endParaRPr lang="en-GB" dirty="0"/>
          </a:p>
          <a:p>
            <a:r>
              <a:rPr lang="en-GB" dirty="0">
                <a:hlinkClick r:id="rId4"/>
              </a:rPr>
              <a:t>Reflecting on experience | The University of Edinburgh</a:t>
            </a:r>
            <a:endParaRPr lang="en-GB" dirty="0"/>
          </a:p>
          <a:p>
            <a:endParaRPr lang="en-GB" dirty="0"/>
          </a:p>
        </p:txBody>
      </p:sp>
    </p:spTree>
    <p:extLst>
      <p:ext uri="{BB962C8B-B14F-4D97-AF65-F5344CB8AC3E}">
        <p14:creationId xmlns:p14="http://schemas.microsoft.com/office/powerpoint/2010/main" val="101441434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28613" y="365125"/>
            <a:ext cx="11787187" cy="1020763"/>
          </a:xfrm>
        </p:spPr>
        <p:txBody>
          <a:bodyPr>
            <a:noAutofit/>
          </a:bodyPr>
          <a:lstStyle/>
          <a:p>
            <a:r>
              <a:rPr lang="cy-GB" sz="4000" dirty="0"/>
              <a:t>Dimensiynau gwahanol adfyfyrio: Metawybyddiaeth</a:t>
            </a:r>
            <a:br>
              <a:rPr lang="cy-GB" sz="4000" dirty="0"/>
            </a:br>
            <a:r>
              <a:rPr lang="en-GB" sz="4000" dirty="0">
                <a:solidFill>
                  <a:srgbClr val="0070C0"/>
                </a:solidFill>
              </a:rPr>
              <a:t>Different dimensions of reflection: Metacognition</a:t>
            </a:r>
            <a:endParaRPr lang="cy-GB" sz="4000" dirty="0">
              <a:solidFill>
                <a:srgbClr val="0070C0"/>
              </a:solidFill>
            </a:endParaRPr>
          </a:p>
        </p:txBody>
      </p:sp>
      <p:sp>
        <p:nvSpPr>
          <p:cNvPr id="6" name="Content Placeholder 5"/>
          <p:cNvSpPr>
            <a:spLocks noGrp="1"/>
          </p:cNvSpPr>
          <p:nvPr>
            <p:ph sz="half" idx="1"/>
          </p:nvPr>
        </p:nvSpPr>
        <p:spPr>
          <a:xfrm>
            <a:off x="202404" y="1582521"/>
            <a:ext cx="5893596" cy="4938712"/>
          </a:xfrm>
        </p:spPr>
        <p:txBody>
          <a:bodyPr>
            <a:normAutofit/>
          </a:bodyPr>
          <a:lstStyle/>
          <a:p>
            <a:pPr marL="0" indent="0">
              <a:buNone/>
            </a:pPr>
            <a:r>
              <a:rPr lang="cy-GB" sz="3200" dirty="0"/>
              <a:t>Mae Swartz a Perkins (1989) yn diffinio metawybyddiaeth fel:</a:t>
            </a:r>
          </a:p>
          <a:p>
            <a:pPr marL="0" indent="0">
              <a:buNone/>
            </a:pPr>
            <a:r>
              <a:rPr lang="en-GB" sz="3200" dirty="0"/>
              <a:t>‘The individual reflects upon his or her thinking before and after or even in the middle of the process, pondering how to proceed and how to improve’</a:t>
            </a:r>
            <a:endParaRPr lang="en-GB" dirty="0"/>
          </a:p>
        </p:txBody>
      </p:sp>
      <p:sp>
        <p:nvSpPr>
          <p:cNvPr id="3" name="Content Placeholder 2">
            <a:extLst>
              <a:ext uri="{FF2B5EF4-FFF2-40B4-BE49-F238E27FC236}">
                <a16:creationId xmlns:a16="http://schemas.microsoft.com/office/drawing/2014/main" id="{370840E3-5135-35AE-589A-C99232C6647E}"/>
              </a:ext>
            </a:extLst>
          </p:cNvPr>
          <p:cNvSpPr>
            <a:spLocks noGrp="1"/>
          </p:cNvSpPr>
          <p:nvPr>
            <p:ph sz="half" idx="2"/>
          </p:nvPr>
        </p:nvSpPr>
        <p:spPr>
          <a:xfrm>
            <a:off x="6430820" y="1582521"/>
            <a:ext cx="5181600" cy="4351338"/>
          </a:xfrm>
        </p:spPr>
        <p:txBody>
          <a:bodyPr>
            <a:normAutofit/>
          </a:bodyPr>
          <a:lstStyle/>
          <a:p>
            <a:pPr marL="0" indent="0">
              <a:buNone/>
            </a:pPr>
            <a:r>
              <a:rPr lang="en-GB" sz="3200" dirty="0">
                <a:solidFill>
                  <a:srgbClr val="0070C0"/>
                </a:solidFill>
              </a:rPr>
              <a:t>Swartz and Perkins  (1989) define metacognition as:</a:t>
            </a:r>
          </a:p>
          <a:p>
            <a:pPr marL="0" indent="0">
              <a:buNone/>
            </a:pPr>
            <a:r>
              <a:rPr lang="en-GB" sz="3200" dirty="0">
                <a:solidFill>
                  <a:srgbClr val="0070C0"/>
                </a:solidFill>
              </a:rPr>
              <a:t>‘The individual reflects upon his or her thinking before and after or even in the middle of the process, pondering how to proceed and how to improve’</a:t>
            </a:r>
          </a:p>
          <a:p>
            <a:endParaRPr lang="en-GB" dirty="0"/>
          </a:p>
        </p:txBody>
      </p:sp>
      <p:sp>
        <p:nvSpPr>
          <p:cNvPr id="2" name="Footer Placeholder 1"/>
          <p:cNvSpPr>
            <a:spLocks noGrp="1"/>
          </p:cNvSpPr>
          <p:nvPr>
            <p:ph type="ftr" sz="quarter" idx="11"/>
          </p:nvPr>
        </p:nvSpPr>
        <p:spPr/>
        <p:txBody>
          <a:bodyPr/>
          <a:lstStyle/>
          <a:p>
            <a:r>
              <a:rPr lang="en-US" dirty="0" err="1"/>
              <a:t>Eraut</a:t>
            </a:r>
            <a:r>
              <a:rPr lang="en-US" dirty="0"/>
              <a:t>, 1995, t..9-12; </a:t>
            </a:r>
            <a:r>
              <a:rPr lang="en-US" dirty="0" err="1"/>
              <a:t>Burte</a:t>
            </a:r>
            <a:r>
              <a:rPr lang="en-US" dirty="0"/>
              <a:t>, </a:t>
            </a:r>
            <a:r>
              <a:rPr lang="en-US" dirty="0" err="1"/>
              <a:t>dyddiad</a:t>
            </a:r>
            <a:r>
              <a:rPr lang="en-US" dirty="0"/>
              <a:t> </a:t>
            </a:r>
            <a:r>
              <a:rPr lang="en-US" dirty="0" err="1"/>
              <a:t>anhysbys</a:t>
            </a:r>
            <a:r>
              <a:rPr lang="en-US" dirty="0"/>
              <a:t> t. 96</a:t>
            </a:r>
          </a:p>
        </p:txBody>
      </p:sp>
    </p:spTree>
    <p:extLst>
      <p:ext uri="{BB962C8B-B14F-4D97-AF65-F5344CB8AC3E}">
        <p14:creationId xmlns:p14="http://schemas.microsoft.com/office/powerpoint/2010/main" val="326178355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7150" y="210343"/>
            <a:ext cx="12008643" cy="1325563"/>
          </a:xfrm>
        </p:spPr>
        <p:txBody>
          <a:bodyPr>
            <a:normAutofit/>
          </a:bodyPr>
          <a:lstStyle/>
          <a:p>
            <a:r>
              <a:rPr lang="cy-GB" dirty="0"/>
              <a:t>Dimensiynau gwahanol adfyfyrio: Metawybyddiaeth</a:t>
            </a:r>
            <a:br>
              <a:rPr lang="cy-GB" dirty="0"/>
            </a:br>
            <a:r>
              <a:rPr lang="en-GB" dirty="0">
                <a:solidFill>
                  <a:srgbClr val="0070C0"/>
                </a:solidFill>
              </a:rPr>
              <a:t>Different dimensions of reflection: Metacognition</a:t>
            </a:r>
            <a:endParaRPr lang="cy-GB" dirty="0">
              <a:solidFill>
                <a:srgbClr val="0070C0"/>
              </a:solidFill>
            </a:endParaRPr>
          </a:p>
        </p:txBody>
      </p:sp>
      <p:sp>
        <p:nvSpPr>
          <p:cNvPr id="6" name="Content Placeholder 5"/>
          <p:cNvSpPr>
            <a:spLocks noGrp="1"/>
          </p:cNvSpPr>
          <p:nvPr>
            <p:ph sz="half" idx="1"/>
          </p:nvPr>
        </p:nvSpPr>
        <p:spPr>
          <a:xfrm>
            <a:off x="278606" y="1764506"/>
            <a:ext cx="5741194" cy="4728369"/>
          </a:xfrm>
        </p:spPr>
        <p:txBody>
          <a:bodyPr>
            <a:normAutofit lnSpcReduction="10000"/>
          </a:bodyPr>
          <a:lstStyle/>
          <a:p>
            <a:pPr marL="0" indent="0">
              <a:buNone/>
            </a:pPr>
            <a:r>
              <a:rPr lang="cy-GB" dirty="0"/>
              <a:t>Mae myfyrdodau metawybyddol yn caniatáu i fyfyrwyr reoli ac asesu eu strategaethau meddwl eu hunain</a:t>
            </a:r>
            <a:r>
              <a:rPr lang="en-GB" dirty="0"/>
              <a:t>.</a:t>
            </a:r>
          </a:p>
          <a:p>
            <a:pPr marL="0" indent="0">
              <a:buNone/>
            </a:pPr>
            <a:r>
              <a:rPr lang="en-GB" dirty="0"/>
              <a:t> ‘Metacognition involves the monitoring and control of attitudes, such as students' beliefs about themselves, the value of persistence, the nature of work, and their personal responsibility in accomplishing a goal’ (Fusco a Fountain, 1992, t. 240).</a:t>
            </a:r>
          </a:p>
          <a:p>
            <a:pPr marL="0" indent="0">
              <a:buNone/>
            </a:pPr>
            <a:endParaRPr lang="en-GB" dirty="0"/>
          </a:p>
        </p:txBody>
      </p:sp>
      <p:sp>
        <p:nvSpPr>
          <p:cNvPr id="3" name="Content Placeholder 2">
            <a:extLst>
              <a:ext uri="{FF2B5EF4-FFF2-40B4-BE49-F238E27FC236}">
                <a16:creationId xmlns:a16="http://schemas.microsoft.com/office/drawing/2014/main" id="{370840E3-5135-35AE-589A-C99232C6647E}"/>
              </a:ext>
            </a:extLst>
          </p:cNvPr>
          <p:cNvSpPr>
            <a:spLocks noGrp="1"/>
          </p:cNvSpPr>
          <p:nvPr>
            <p:ph sz="half" idx="2"/>
          </p:nvPr>
        </p:nvSpPr>
        <p:spPr>
          <a:xfrm>
            <a:off x="6172200" y="1764506"/>
            <a:ext cx="5181600" cy="4351338"/>
          </a:xfrm>
        </p:spPr>
        <p:txBody>
          <a:bodyPr>
            <a:normAutofit lnSpcReduction="10000"/>
          </a:bodyPr>
          <a:lstStyle/>
          <a:p>
            <a:pPr marL="0" indent="0">
              <a:buNone/>
            </a:pPr>
            <a:r>
              <a:rPr lang="en-GB" dirty="0">
                <a:solidFill>
                  <a:srgbClr val="0070C0"/>
                </a:solidFill>
              </a:rPr>
              <a:t>Metacognitive reflections allow students to manage and assess their own thinking strategies.</a:t>
            </a:r>
          </a:p>
          <a:p>
            <a:pPr marL="0" indent="0">
              <a:buNone/>
            </a:pPr>
            <a:r>
              <a:rPr lang="en-GB" dirty="0">
                <a:solidFill>
                  <a:srgbClr val="0070C0"/>
                </a:solidFill>
              </a:rPr>
              <a:t> ‘Metacognition involves the monitoring and control of attitudes, such as students' beliefs about themselves, the value of persistence, the nature of work, and their personal responsibility in accomplishing a goal’ (Fusco &amp; Fountain, 1992, p. 240).</a:t>
            </a:r>
          </a:p>
          <a:p>
            <a:endParaRPr lang="en-GB" dirty="0"/>
          </a:p>
        </p:txBody>
      </p:sp>
      <p:sp>
        <p:nvSpPr>
          <p:cNvPr id="2" name="Footer Placeholder 1"/>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err="1">
                <a:ln>
                  <a:noFill/>
                </a:ln>
                <a:solidFill>
                  <a:prstClr val="black">
                    <a:tint val="75000"/>
                  </a:prstClr>
                </a:solidFill>
                <a:effectLst/>
                <a:uLnTx/>
                <a:uFillTx/>
                <a:latin typeface="Arial" panose="020B0604020202020204"/>
                <a:ea typeface="+mn-ea"/>
                <a:cs typeface="+mn-cs"/>
              </a:rPr>
              <a:t>Eraut</a:t>
            </a:r>
            <a:r>
              <a:rPr kumimoji="0" lang="en-US" sz="1200" b="0" i="0" u="none" strike="noStrike" kern="1200" cap="none" spc="0" normalizeH="0" baseline="0" noProof="0" dirty="0">
                <a:ln>
                  <a:noFill/>
                </a:ln>
                <a:solidFill>
                  <a:prstClr val="black">
                    <a:tint val="75000"/>
                  </a:prstClr>
                </a:solidFill>
                <a:effectLst/>
                <a:uLnTx/>
                <a:uFillTx/>
                <a:latin typeface="Arial" panose="020B0604020202020204"/>
                <a:ea typeface="+mn-ea"/>
                <a:cs typeface="+mn-cs"/>
              </a:rPr>
              <a:t>, 1995, t..9-12; </a:t>
            </a:r>
            <a:r>
              <a:rPr kumimoji="0" lang="en-US" sz="1200" b="0" i="0" u="none" strike="noStrike" kern="1200" cap="none" spc="0" normalizeH="0" baseline="0" noProof="0" dirty="0" err="1">
                <a:ln>
                  <a:noFill/>
                </a:ln>
                <a:solidFill>
                  <a:prstClr val="black">
                    <a:tint val="75000"/>
                  </a:prstClr>
                </a:solidFill>
                <a:effectLst/>
                <a:uLnTx/>
                <a:uFillTx/>
                <a:latin typeface="Arial" panose="020B0604020202020204"/>
                <a:ea typeface="+mn-ea"/>
                <a:cs typeface="+mn-cs"/>
              </a:rPr>
              <a:t>Burte</a:t>
            </a:r>
            <a:r>
              <a:rPr kumimoji="0" lang="en-US" sz="1200" b="0" i="0" u="none" strike="noStrike" kern="1200" cap="none" spc="0" normalizeH="0" baseline="0" noProof="0" dirty="0">
                <a:ln>
                  <a:noFill/>
                </a:ln>
                <a:solidFill>
                  <a:prstClr val="black">
                    <a:tint val="75000"/>
                  </a:prstClr>
                </a:solidFill>
                <a:effectLst/>
                <a:uLnTx/>
                <a:uFillTx/>
                <a:latin typeface="Arial" panose="020B0604020202020204"/>
                <a:ea typeface="+mn-ea"/>
                <a:cs typeface="+mn-cs"/>
              </a:rPr>
              <a:t>, </a:t>
            </a:r>
            <a:r>
              <a:rPr kumimoji="0" lang="en-US" sz="1200" b="0" i="0" u="none" strike="noStrike" kern="1200" cap="none" spc="0" normalizeH="0" baseline="0" noProof="0" dirty="0" err="1">
                <a:ln>
                  <a:noFill/>
                </a:ln>
                <a:solidFill>
                  <a:prstClr val="black">
                    <a:tint val="75000"/>
                  </a:prstClr>
                </a:solidFill>
                <a:effectLst/>
                <a:uLnTx/>
                <a:uFillTx/>
                <a:latin typeface="Arial" panose="020B0604020202020204"/>
                <a:ea typeface="+mn-ea"/>
                <a:cs typeface="+mn-cs"/>
              </a:rPr>
              <a:t>dyddiad</a:t>
            </a:r>
            <a:r>
              <a:rPr kumimoji="0" lang="en-US" sz="1200" b="0" i="0" u="none" strike="noStrike" kern="1200" cap="none" spc="0" normalizeH="0" baseline="0" noProof="0" dirty="0">
                <a:ln>
                  <a:noFill/>
                </a:ln>
                <a:solidFill>
                  <a:prstClr val="black">
                    <a:tint val="75000"/>
                  </a:prstClr>
                </a:solidFill>
                <a:effectLst/>
                <a:uLnTx/>
                <a:uFillTx/>
                <a:latin typeface="Arial" panose="020B0604020202020204"/>
                <a:ea typeface="+mn-ea"/>
                <a:cs typeface="+mn-cs"/>
              </a:rPr>
              <a:t> </a:t>
            </a:r>
            <a:r>
              <a:rPr kumimoji="0" lang="en-US" sz="1200" b="0" i="0" u="none" strike="noStrike" kern="1200" cap="none" spc="0" normalizeH="0" baseline="0" noProof="0" dirty="0" err="1">
                <a:ln>
                  <a:noFill/>
                </a:ln>
                <a:solidFill>
                  <a:prstClr val="black">
                    <a:tint val="75000"/>
                  </a:prstClr>
                </a:solidFill>
                <a:effectLst/>
                <a:uLnTx/>
                <a:uFillTx/>
                <a:latin typeface="Arial" panose="020B0604020202020204"/>
                <a:ea typeface="+mn-ea"/>
                <a:cs typeface="+mn-cs"/>
              </a:rPr>
              <a:t>anhysbys</a:t>
            </a:r>
            <a:r>
              <a:rPr kumimoji="0" lang="en-US" sz="1200" b="0" i="0" u="none" strike="noStrike" kern="1200" cap="none" spc="0" normalizeH="0" baseline="0" noProof="0" dirty="0">
                <a:ln>
                  <a:noFill/>
                </a:ln>
                <a:solidFill>
                  <a:prstClr val="black">
                    <a:tint val="75000"/>
                  </a:prstClr>
                </a:solidFill>
                <a:effectLst/>
                <a:uLnTx/>
                <a:uFillTx/>
                <a:latin typeface="Arial" panose="020B0604020202020204"/>
                <a:ea typeface="+mn-ea"/>
                <a:cs typeface="+mn-cs"/>
              </a:rPr>
              <a:t> t. 96</a:t>
            </a:r>
          </a:p>
        </p:txBody>
      </p:sp>
    </p:spTree>
    <p:extLst>
      <p:ext uri="{BB962C8B-B14F-4D97-AF65-F5344CB8AC3E}">
        <p14:creationId xmlns:p14="http://schemas.microsoft.com/office/powerpoint/2010/main" val="200180175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85738" y="673895"/>
            <a:ext cx="11822906" cy="763588"/>
          </a:xfrm>
        </p:spPr>
        <p:txBody>
          <a:bodyPr>
            <a:normAutofit fontScale="90000"/>
          </a:bodyPr>
          <a:lstStyle/>
          <a:p>
            <a:r>
              <a:rPr lang="cy-GB" dirty="0"/>
              <a:t>Gwybyddiaeth a metawybyddiaeth</a:t>
            </a:r>
            <a:br>
              <a:rPr lang="cy-GB" dirty="0"/>
            </a:br>
            <a:r>
              <a:rPr lang="en-GB" dirty="0">
                <a:solidFill>
                  <a:srgbClr val="0070C0"/>
                </a:solidFill>
              </a:rPr>
              <a:t>Cognition and metacognition </a:t>
            </a:r>
            <a:br>
              <a:rPr lang="en-GB" dirty="0">
                <a:solidFill>
                  <a:srgbClr val="0070C0"/>
                </a:solidFill>
              </a:rPr>
            </a:br>
            <a:r>
              <a:rPr lang="en-US" dirty="0">
                <a:solidFill>
                  <a:srgbClr val="0070C0"/>
                </a:solidFill>
              </a:rPr>
              <a:t>(Tate and Sills, 2004, p.126)</a:t>
            </a:r>
            <a:br>
              <a:rPr lang="en-US" dirty="0">
                <a:solidFill>
                  <a:srgbClr val="0070C0"/>
                </a:solidFill>
              </a:rPr>
            </a:br>
            <a:endParaRPr lang="cy-GB" dirty="0">
              <a:solidFill>
                <a:srgbClr val="0070C0"/>
              </a:solidFill>
            </a:endParaRPr>
          </a:p>
        </p:txBody>
      </p:sp>
      <p:sp>
        <p:nvSpPr>
          <p:cNvPr id="2" name="Content Placeholder 1"/>
          <p:cNvSpPr>
            <a:spLocks noGrp="1"/>
          </p:cNvSpPr>
          <p:nvPr>
            <p:ph sz="half" idx="1"/>
          </p:nvPr>
        </p:nvSpPr>
        <p:spPr>
          <a:xfrm>
            <a:off x="235744" y="1825625"/>
            <a:ext cx="4041939" cy="3710781"/>
          </a:xfrm>
        </p:spPr>
        <p:txBody>
          <a:bodyPr>
            <a:normAutofit/>
          </a:bodyPr>
          <a:lstStyle/>
          <a:p>
            <a:pPr marL="0" indent="0">
              <a:buNone/>
            </a:pPr>
            <a:r>
              <a:rPr lang="cy-GB" dirty="0"/>
              <a:t>‘Rydyn ni'n dysgu trwy adfyfyrio’n feirniadol, trwy ein rhoi ein hunain yn y profiad ac archwilio gwybodaeth bersonol a damcaniaethol i'w deall a'i gweld mewn ffyrdd gwahanol ar wahanol adegau yn ein profiad</a:t>
            </a:r>
            <a:r>
              <a:rPr lang="en-GB" dirty="0"/>
              <a:t>’.</a:t>
            </a:r>
          </a:p>
        </p:txBody>
      </p:sp>
      <p:sp>
        <p:nvSpPr>
          <p:cNvPr id="6" name="Content Placeholder 5">
            <a:extLst>
              <a:ext uri="{FF2B5EF4-FFF2-40B4-BE49-F238E27FC236}">
                <a16:creationId xmlns:a16="http://schemas.microsoft.com/office/drawing/2014/main" id="{D9FEB15B-7B46-BFE5-2514-9B5929EB025C}"/>
              </a:ext>
            </a:extLst>
          </p:cNvPr>
          <p:cNvSpPr>
            <a:spLocks noGrp="1"/>
          </p:cNvSpPr>
          <p:nvPr>
            <p:ph sz="half" idx="2"/>
          </p:nvPr>
        </p:nvSpPr>
        <p:spPr>
          <a:xfrm>
            <a:off x="7966705" y="1673225"/>
            <a:ext cx="4041939" cy="4812507"/>
          </a:xfrm>
        </p:spPr>
        <p:txBody>
          <a:bodyPr>
            <a:normAutofit/>
          </a:bodyPr>
          <a:lstStyle/>
          <a:p>
            <a:pPr marL="0" indent="0">
              <a:buNone/>
            </a:pPr>
            <a:r>
              <a:rPr lang="en-GB" dirty="0"/>
              <a:t>‘</a:t>
            </a:r>
            <a:r>
              <a:rPr lang="en-GB" dirty="0">
                <a:solidFill>
                  <a:srgbClr val="0070C0"/>
                </a:solidFill>
              </a:rPr>
              <a:t>We learn through critical reflection by putting ourselves into the experience &amp; exploring personal &amp; theoretical knowledge to understand it &amp; view it in different ways’ at different stages of our experience’.</a:t>
            </a:r>
          </a:p>
          <a:p>
            <a:endParaRPr lang="en-GB" dirty="0"/>
          </a:p>
        </p:txBody>
      </p:sp>
      <p:sp>
        <p:nvSpPr>
          <p:cNvPr id="4" name="Footer Placeholder 3"/>
          <p:cNvSpPr>
            <a:spLocks noGrp="1"/>
          </p:cNvSpPr>
          <p:nvPr>
            <p:ph type="ftr" sz="quarter" idx="11"/>
          </p:nvPr>
        </p:nvSpPr>
        <p:spPr/>
        <p:txBody>
          <a:bodyPr/>
          <a:lstStyle/>
          <a:p>
            <a:r>
              <a:rPr lang="en-US" dirty="0"/>
              <a:t>(Tate, Sills, 2004: 126)</a:t>
            </a:r>
          </a:p>
        </p:txBody>
      </p:sp>
      <p:pic>
        <p:nvPicPr>
          <p:cNvPr id="5" name="Picture 4">
            <a:extLs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50520" y="1690688"/>
            <a:ext cx="3722372" cy="3943350"/>
          </a:xfrm>
          <a:prstGeom prst="rect">
            <a:avLst/>
          </a:prstGeom>
        </p:spPr>
      </p:pic>
    </p:spTree>
    <p:extLst>
      <p:ext uri="{BB962C8B-B14F-4D97-AF65-F5344CB8AC3E}">
        <p14:creationId xmlns:p14="http://schemas.microsoft.com/office/powerpoint/2010/main" val="388852003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cy-GB" dirty="0"/>
              <a:t>Disgrifiad, gwybyddiaeth, metawybyddiaeth</a:t>
            </a:r>
            <a:br>
              <a:rPr lang="cy-GB" dirty="0"/>
            </a:br>
            <a:r>
              <a:rPr lang="en-GB" dirty="0">
                <a:solidFill>
                  <a:srgbClr val="0070C0"/>
                </a:solidFill>
              </a:rPr>
              <a:t>Description, cognition, metacognition</a:t>
            </a:r>
            <a:endParaRPr lang="cy-GB" dirty="0">
              <a:solidFill>
                <a:srgbClr val="0070C0"/>
              </a:solidFill>
            </a:endParaRPr>
          </a:p>
        </p:txBody>
      </p:sp>
      <p:sp>
        <p:nvSpPr>
          <p:cNvPr id="2" name="Content Placeholder 1"/>
          <p:cNvSpPr>
            <a:spLocks noGrp="1"/>
          </p:cNvSpPr>
          <p:nvPr>
            <p:ph sz="half" idx="1"/>
          </p:nvPr>
        </p:nvSpPr>
        <p:spPr/>
        <p:txBody>
          <a:bodyPr>
            <a:normAutofit/>
          </a:bodyPr>
          <a:lstStyle/>
          <a:p>
            <a:r>
              <a:rPr lang="cy-GB" dirty="0"/>
              <a:t>Mae'r rhan fwyaf o'r marciau a ddyfernir ar gyfer eich gwaith yn debygol o fod ar gyfer y canfyddiadau adfyfyriol ac nid ar gyfer y disgrifiad o ddigwyddiadau, felly cadwch eich disgrifiadau yn gryno ac yn benodol</a:t>
            </a:r>
            <a:r>
              <a:rPr lang="en-GB" dirty="0"/>
              <a:t>.</a:t>
            </a:r>
          </a:p>
          <a:p>
            <a:endParaRPr lang="en-GB" dirty="0"/>
          </a:p>
          <a:p>
            <a:endParaRPr lang="en-GB" dirty="0"/>
          </a:p>
        </p:txBody>
      </p:sp>
      <p:sp>
        <p:nvSpPr>
          <p:cNvPr id="4" name="Content Placeholder 3">
            <a:extLst>
              <a:ext uri="{FF2B5EF4-FFF2-40B4-BE49-F238E27FC236}">
                <a16:creationId xmlns:a16="http://schemas.microsoft.com/office/drawing/2014/main" id="{DA0FABED-9F04-F003-0FD7-9325104757F4}"/>
              </a:ext>
            </a:extLst>
          </p:cNvPr>
          <p:cNvSpPr>
            <a:spLocks noGrp="1"/>
          </p:cNvSpPr>
          <p:nvPr>
            <p:ph sz="half" idx="2"/>
          </p:nvPr>
        </p:nvSpPr>
        <p:spPr/>
        <p:txBody>
          <a:bodyPr/>
          <a:lstStyle/>
          <a:p>
            <a:r>
              <a:rPr lang="en-GB" dirty="0">
                <a:solidFill>
                  <a:srgbClr val="0070C0"/>
                </a:solidFill>
              </a:rPr>
              <a:t>Most of the marks awarded for your work are likely to be for the reflective insights and not for the description of events, so keep your descriptions brief and to the point.</a:t>
            </a:r>
          </a:p>
          <a:p>
            <a:endParaRPr lang="en-GB" dirty="0"/>
          </a:p>
        </p:txBody>
      </p:sp>
    </p:spTree>
    <p:extLst>
      <p:ext uri="{BB962C8B-B14F-4D97-AF65-F5344CB8AC3E}">
        <p14:creationId xmlns:p14="http://schemas.microsoft.com/office/powerpoint/2010/main" val="345886373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p:cNvSpPr>
            <a:spLocks noGrp="1"/>
          </p:cNvSpPr>
          <p:nvPr>
            <p:ph idx="1"/>
          </p:nvPr>
        </p:nvSpPr>
        <p:spPr>
          <a:xfrm>
            <a:off x="358219" y="1424066"/>
            <a:ext cx="11481847" cy="4347147"/>
          </a:xfrm>
        </p:spPr>
        <p:txBody>
          <a:bodyPr>
            <a:normAutofit fontScale="55000" lnSpcReduction="20000"/>
          </a:bodyPr>
          <a:lstStyle/>
          <a:p>
            <a:r>
              <a:rPr lang="en-GB" dirty="0" err="1"/>
              <a:t>Bassot</a:t>
            </a:r>
            <a:r>
              <a:rPr lang="en-GB" dirty="0"/>
              <a:t>, B. (2013)  </a:t>
            </a:r>
            <a:r>
              <a:rPr lang="en-GB" i="1" dirty="0"/>
              <a:t>The reflective journal</a:t>
            </a:r>
            <a:r>
              <a:rPr lang="en-GB" dirty="0"/>
              <a:t>. Hampshire: Palgrave Macmillan.</a:t>
            </a:r>
          </a:p>
          <a:p>
            <a:r>
              <a:rPr lang="en-GB" dirty="0"/>
              <a:t>Cottrell S. (2010) </a:t>
            </a:r>
            <a:r>
              <a:rPr lang="en-GB" i="1" dirty="0"/>
              <a:t>The study skills handbook. London: Bloomsbury Publishing. </a:t>
            </a:r>
          </a:p>
          <a:p>
            <a:r>
              <a:rPr lang="en-GB" dirty="0"/>
              <a:t>Dewey, J. (1938) </a:t>
            </a:r>
            <a:r>
              <a:rPr lang="en-GB" i="1" dirty="0"/>
              <a:t>Logic: the theory of inquiry</a:t>
            </a:r>
            <a:r>
              <a:rPr lang="en-GB" dirty="0"/>
              <a:t>. Maine: Rinehart &amp; Winston.</a:t>
            </a:r>
          </a:p>
          <a:p>
            <a:r>
              <a:rPr lang="en-GB" dirty="0" err="1"/>
              <a:t>Eraut</a:t>
            </a:r>
            <a:r>
              <a:rPr lang="en-GB" dirty="0"/>
              <a:t>, M. (1995), </a:t>
            </a:r>
            <a:r>
              <a:rPr lang="en-GB" i="1" dirty="0"/>
              <a:t>Sch</a:t>
            </a:r>
            <a:r>
              <a:rPr lang="en-GB" dirty="0"/>
              <a:t>ö</a:t>
            </a:r>
            <a:r>
              <a:rPr lang="en-GB" i="1" dirty="0"/>
              <a:t>n, a case for refraining reflection-in-action</a:t>
            </a:r>
            <a:r>
              <a:rPr lang="en-GB" dirty="0"/>
              <a:t>, London: Routledge.</a:t>
            </a:r>
          </a:p>
          <a:p>
            <a:r>
              <a:rPr lang="en-GB" dirty="0"/>
              <a:t>Fusco E and Fountain G (1992). Reflective teacher, Reflective learner. In </a:t>
            </a:r>
            <a:r>
              <a:rPr lang="en-GB" i="1" dirty="0"/>
              <a:t>A.L. Costa, JA </a:t>
            </a:r>
            <a:r>
              <a:rPr lang="en-GB" i="1" dirty="0" err="1"/>
              <a:t>Bellanca</a:t>
            </a:r>
            <a:r>
              <a:rPr lang="en-GB" i="1" dirty="0"/>
              <a:t>, and R Fogarty</a:t>
            </a:r>
            <a:r>
              <a:rPr lang="en-GB" dirty="0"/>
              <a:t> (eds), </a:t>
            </a:r>
            <a:r>
              <a:rPr lang="en-GB" i="1" dirty="0"/>
              <a:t>If minds matter: a foreword to the future,</a:t>
            </a:r>
            <a:r>
              <a:rPr lang="en-GB" dirty="0"/>
              <a:t> Volume 1 (pp. 239-255).  </a:t>
            </a:r>
            <a:r>
              <a:rPr lang="en-GB" dirty="0" err="1"/>
              <a:t>Palantine</a:t>
            </a:r>
            <a:r>
              <a:rPr lang="en-GB" dirty="0"/>
              <a:t>: Skyline Publishing.</a:t>
            </a:r>
          </a:p>
          <a:p>
            <a:r>
              <a:rPr lang="en-GB" dirty="0" err="1"/>
              <a:t>Ixer</a:t>
            </a:r>
            <a:r>
              <a:rPr lang="en-GB" dirty="0"/>
              <a:t>, G. (2003) ‘Developing the relationship between reflective practice &amp; social work values’. </a:t>
            </a:r>
            <a:r>
              <a:rPr lang="en-GB" i="1" dirty="0"/>
              <a:t>Journal of Practice Teaching</a:t>
            </a:r>
            <a:r>
              <a:rPr lang="en-GB" dirty="0"/>
              <a:t>, 5, 1, pp 7-22.</a:t>
            </a:r>
          </a:p>
          <a:p>
            <a:r>
              <a:rPr lang="en-GB" dirty="0"/>
              <a:t>Johns, C. (2000). Becoming a reflective practitioner. Oxford: Blackwell.</a:t>
            </a:r>
          </a:p>
          <a:p>
            <a:r>
              <a:rPr lang="en-GB" dirty="0"/>
              <a:t>Schön, DA. (1987). </a:t>
            </a:r>
            <a:r>
              <a:rPr lang="en-GB" i="1" dirty="0"/>
              <a:t>Educating the reflective practitioner</a:t>
            </a:r>
            <a:r>
              <a:rPr lang="en-GB" dirty="0"/>
              <a:t>. London: Temple Smith.</a:t>
            </a:r>
          </a:p>
          <a:p>
            <a:r>
              <a:rPr lang="en-GB" dirty="0"/>
              <a:t>Swartz, R.J., and Perkins, D.N. (1989) </a:t>
            </a:r>
            <a:r>
              <a:rPr lang="en-GB" i="1" dirty="0"/>
              <a:t>Teaching thinking: Issues and approaches</a:t>
            </a:r>
            <a:r>
              <a:rPr lang="en-GB" dirty="0"/>
              <a:t>. Pacific Grove: Midwest Publications.</a:t>
            </a:r>
          </a:p>
          <a:p>
            <a:r>
              <a:rPr lang="en-GB" dirty="0"/>
              <a:t>Tate, S. and Sills, M. (2004). </a:t>
            </a:r>
            <a:r>
              <a:rPr lang="en-GB" i="1" dirty="0"/>
              <a:t>The development of critical reflection in the health professions.</a:t>
            </a:r>
            <a:r>
              <a:rPr lang="en-GB" dirty="0"/>
              <a:t> London; Higher Education Authority.</a:t>
            </a:r>
          </a:p>
          <a:p>
            <a:r>
              <a:rPr lang="en-GB" dirty="0"/>
              <a:t>University of Hull (2024) </a:t>
            </a:r>
            <a:r>
              <a:rPr lang="en-GB" i="1" dirty="0"/>
              <a:t>Reflective writing: home. </a:t>
            </a:r>
            <a:r>
              <a:rPr lang="en-GB" dirty="0"/>
              <a:t>Available at: </a:t>
            </a:r>
            <a:r>
              <a:rPr lang="en-GB" dirty="0">
                <a:hlinkClick r:id="rId2"/>
              </a:rPr>
              <a:t>https://libguides.hull.ac.uk/reflectivewriting/index</a:t>
            </a:r>
            <a:r>
              <a:rPr lang="en-GB" dirty="0"/>
              <a:t> (Accessed: 2 August 2024).</a:t>
            </a:r>
          </a:p>
          <a:p>
            <a:r>
              <a:rPr lang="en-GB" dirty="0"/>
              <a:t>University of Reading (2024) </a:t>
            </a:r>
            <a:r>
              <a:rPr lang="en-GB" i="1" dirty="0"/>
              <a:t>Practice-based and reflective learning</a:t>
            </a:r>
            <a:r>
              <a:rPr lang="en-GB" dirty="0"/>
              <a:t>. Available at: </a:t>
            </a:r>
            <a:r>
              <a:rPr lang="en-GB" i="1" dirty="0">
                <a:hlinkClick r:id="rId3"/>
              </a:rPr>
              <a:t>https://libguides.reading.ac.uk/reflective/writing</a:t>
            </a:r>
            <a:r>
              <a:rPr lang="en-GB" i="1" dirty="0"/>
              <a:t> </a:t>
            </a:r>
            <a:r>
              <a:rPr lang="en-GB" dirty="0"/>
              <a:t>(Accessed: 2 August 2024).</a:t>
            </a:r>
          </a:p>
          <a:p>
            <a:endParaRPr lang="en-GB" dirty="0"/>
          </a:p>
          <a:p>
            <a:endParaRPr lang="en-GB" dirty="0"/>
          </a:p>
        </p:txBody>
      </p:sp>
      <p:sp>
        <p:nvSpPr>
          <p:cNvPr id="6" name="Title 5"/>
          <p:cNvSpPr>
            <a:spLocks noGrp="1"/>
          </p:cNvSpPr>
          <p:nvPr>
            <p:ph type="title"/>
          </p:nvPr>
        </p:nvSpPr>
        <p:spPr>
          <a:xfrm>
            <a:off x="358219" y="365126"/>
            <a:ext cx="11481847" cy="813594"/>
          </a:xfrm>
        </p:spPr>
        <p:txBody>
          <a:bodyPr>
            <a:normAutofit fontScale="90000"/>
          </a:bodyPr>
          <a:lstStyle/>
          <a:p>
            <a:r>
              <a:rPr lang="cy-GB" dirty="0"/>
              <a:t>Rhestr Gyfeiriadau </a:t>
            </a:r>
            <a:br>
              <a:rPr lang="cy-GB" dirty="0"/>
            </a:br>
            <a:r>
              <a:rPr lang="en-GB" dirty="0">
                <a:solidFill>
                  <a:srgbClr val="0070C0"/>
                </a:solidFill>
              </a:rPr>
              <a:t>Reference List</a:t>
            </a:r>
          </a:p>
        </p:txBody>
      </p:sp>
    </p:spTree>
    <p:extLst>
      <p:ext uri="{BB962C8B-B14F-4D97-AF65-F5344CB8AC3E}">
        <p14:creationId xmlns:p14="http://schemas.microsoft.com/office/powerpoint/2010/main" val="41499703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UWTSD_Powerpoint Template Accessible Widescreen_2023 Sept</Template>
  <TotalTime>0</TotalTime>
  <Words>4384</Words>
  <Application>Microsoft Office PowerPoint</Application>
  <PresentationFormat>Widescreen</PresentationFormat>
  <Paragraphs>340</Paragraphs>
  <Slides>40</Slides>
  <Notes>23</Notes>
  <HiddenSlides>0</HiddenSlides>
  <MMClips>2</MMClips>
  <ScaleCrop>false</ScaleCrop>
  <HeadingPairs>
    <vt:vector size="6" baseType="variant">
      <vt:variant>
        <vt:lpstr>Fonts Used</vt:lpstr>
      </vt:variant>
      <vt:variant>
        <vt:i4>8</vt:i4>
      </vt:variant>
      <vt:variant>
        <vt:lpstr>Theme</vt:lpstr>
      </vt:variant>
      <vt:variant>
        <vt:i4>4</vt:i4>
      </vt:variant>
      <vt:variant>
        <vt:lpstr>Slide Titles</vt:lpstr>
      </vt:variant>
      <vt:variant>
        <vt:i4>40</vt:i4>
      </vt:variant>
    </vt:vector>
  </HeadingPairs>
  <TitlesOfParts>
    <vt:vector size="52" baseType="lpstr">
      <vt:lpstr>__fkGroteskNeue_598ab8</vt:lpstr>
      <vt:lpstr>Segoe UI Web (West European)</vt:lpstr>
      <vt:lpstr>var(--font-fk-grotesk)</vt:lpstr>
      <vt:lpstr>Aptos</vt:lpstr>
      <vt:lpstr>Arial</vt:lpstr>
      <vt:lpstr>Calibri</vt:lpstr>
      <vt:lpstr>Calibri Light</vt:lpstr>
      <vt:lpstr>Segoe UI</vt:lpstr>
      <vt:lpstr>UWTSD Holding Page</vt:lpstr>
      <vt:lpstr>UWTSD Title Page 1</vt:lpstr>
      <vt:lpstr>UWTSD Text 1</vt:lpstr>
      <vt:lpstr>UWTSD Text 2</vt:lpstr>
      <vt:lpstr>PowerPoint Presentation</vt:lpstr>
      <vt:lpstr>PowerPoint Presentation</vt:lpstr>
      <vt:lpstr>Reflective Writing </vt:lpstr>
      <vt:lpstr>Ysgrifennu Adfyfyriol Reflective Writing</vt:lpstr>
      <vt:lpstr> Cynnwys          Contents </vt:lpstr>
      <vt:lpstr>Adnoddau Resources</vt:lpstr>
      <vt:lpstr>Sgiliau Skills</vt:lpstr>
      <vt:lpstr>Amcanion  Objectives </vt:lpstr>
      <vt:lpstr>Beth yw adfyfyrio? / What is reflection?</vt:lpstr>
      <vt:lpstr>Adfyfyrio bod dydd Everyday reflection</vt:lpstr>
      <vt:lpstr>Pam adfyfyrio? Why reflect?</vt:lpstr>
      <vt:lpstr>Pam adfyfyrio ? Why reflect?</vt:lpstr>
      <vt:lpstr> Ystyriwch dasg neu weithgaredd rydych chi wedi'i wneud yn ddiweddar fel rhan o'ch astudiaethau. </vt:lpstr>
      <vt:lpstr>Consider  task or activity you have done recently as part of your studies</vt:lpstr>
      <vt:lpstr>Ysgrifennu adfyfyriad academaidd Writing an academic reflection</vt:lpstr>
      <vt:lpstr>Iaith ysgrifennu adfyfyriol The language of reflective writing  (University of Reading, 2024) </vt:lpstr>
      <vt:lpstr> Person cyntaf a trydydd person  First and third person (University of Reading, 2024) </vt:lpstr>
      <vt:lpstr>Language of reflective writing- amser Iaith ysgrifennu adfyfyriol- tense (University of Reading, 2024)</vt:lpstr>
      <vt:lpstr>Ysgrifennu adfyfyriol- heriol? Reflective writing- challenging?  (University of Reading, 2024)</vt:lpstr>
      <vt:lpstr>Ysgrifennu adfyfyriol Reflective writing (University of Reading, 2024)</vt:lpstr>
      <vt:lpstr>Ysgrifennu adfyfyriol Reflective writing (University of Reading, 2024)</vt:lpstr>
      <vt:lpstr>Ysgrifennu adfyfyriol Reflective writing (University of Reading, 2024)</vt:lpstr>
      <vt:lpstr>Defnyddio tystiolaeth academaidd a pholisi wrth ysgrifennu’n adfyfyriol Using academic evidence and policy in reflective writing (University of Reading, 2024)</vt:lpstr>
      <vt:lpstr>Defnyddio tystiolaeth academaidd a pholisi wrth ysgrifennu’n adfyfyriol Using academic evidence and policy in reflective writing</vt:lpstr>
      <vt:lpstr>Ysgrifennu’n adfyfyriol Reflective writing (University of Reading, 2024)</vt:lpstr>
      <vt:lpstr>Modelau Adfyfyrio  Models of reflection</vt:lpstr>
      <vt:lpstr>Modelau gwahanol o fyfyrio: yn, ar, ar gyfer Different models of reflection: in, on, for </vt:lpstr>
      <vt:lpstr>Modelau gwahanol o adfyfyrio: yn, ar, ar gyfer Different models of reflection: in, on, for</vt:lpstr>
      <vt:lpstr>PowerPoint Presentation</vt:lpstr>
      <vt:lpstr>Syniadau Dewey  Dewey’s ideas (Eraut, 1995, p.9-12; Dewey, 1933)</vt:lpstr>
      <vt:lpstr>Model Gibbs (1988) Gibbs model (1988)</vt:lpstr>
      <vt:lpstr>Model Adfyfyriol Schön (1983)</vt:lpstr>
      <vt:lpstr>Gibbs model (1988)</vt:lpstr>
      <vt:lpstr>The Schön Reflective Model</vt:lpstr>
      <vt:lpstr>PowerPoint Presentation</vt:lpstr>
      <vt:lpstr>Dimensiynau gwahanol adfyfyrio: Metawybyddiaeth Different dimensions of reflection: Metacognition</vt:lpstr>
      <vt:lpstr>Dimensiynau gwahanol adfyfyrio: Metawybyddiaeth Different dimensions of reflection: Metacognition</vt:lpstr>
      <vt:lpstr>Gwybyddiaeth a metawybyddiaeth Cognition and metacognition  (Tate and Sills, 2004, p.126) </vt:lpstr>
      <vt:lpstr>Disgrifiad, gwybyddiaeth, metawybyddiaeth Description, cognition, metacognition</vt:lpstr>
      <vt:lpstr>Rhestr Gyfeiriadau  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Darren O'Connor</cp:lastModifiedBy>
  <cp:revision>6</cp:revision>
  <dcterms:created xsi:type="dcterms:W3CDTF">2024-09-09T10:46:02Z</dcterms:created>
  <dcterms:modified xsi:type="dcterms:W3CDTF">2026-10-08T07:44:17Z</dcterms:modified>
</cp:coreProperties>
</file>