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660" r:id="rId1"/>
  </p:sldMasterIdLst>
  <p:notesMasterIdLst>
    <p:notesMasterId r:id="rId15"/>
  </p:notesMasterIdLst>
  <p:sldIdLst>
    <p:sldId id="256" r:id="rId2"/>
    <p:sldId id="291" r:id="rId3"/>
    <p:sldId id="316" r:id="rId4"/>
    <p:sldId id="317" r:id="rId5"/>
    <p:sldId id="304" r:id="rId6"/>
    <p:sldId id="305" r:id="rId7"/>
    <p:sldId id="306" r:id="rId8"/>
    <p:sldId id="307" r:id="rId9"/>
    <p:sldId id="308" r:id="rId10"/>
    <p:sldId id="309" r:id="rId11"/>
    <p:sldId id="310" r:id="rId12"/>
    <p:sldId id="303" r:id="rId13"/>
    <p:sldId id="265" r:id="rId14"/>
  </p:sldIdLst>
  <p:sldSz cx="18288000" cy="10287000"/>
  <p:notesSz cx="6858000" cy="9144000"/>
  <p:embeddedFontLst>
    <p:embeddedFont>
      <p:font typeface="Garamond" panose="02020404030301010803" pitchFamily="18" charset="0"/>
      <p:regular r:id="rId16"/>
      <p:bold r:id="rId17"/>
      <p:italic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5256" autoAdjust="0"/>
  </p:normalViewPr>
  <p:slideViewPr>
    <p:cSldViewPr>
      <p:cViewPr varScale="1">
        <p:scale>
          <a:sx n="55" d="100"/>
          <a:sy n="55" d="100"/>
        </p:scale>
        <p:origin x="65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DEFA03-AFAE-41FF-A4D9-24A722997AC7}"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B75B5F-75E2-49C3-982A-99D5B1BFE976}" type="slidenum">
              <a:rPr lang="en-US" smtClean="0"/>
              <a:t>‹#›</a:t>
            </a:fld>
            <a:endParaRPr lang="en-US"/>
          </a:p>
        </p:txBody>
      </p:sp>
    </p:spTree>
    <p:extLst>
      <p:ext uri="{BB962C8B-B14F-4D97-AF65-F5344CB8AC3E}">
        <p14:creationId xmlns:p14="http://schemas.microsoft.com/office/powerpoint/2010/main" val="2584963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FF21F-AA33-23C9-3396-CA5F1BCAE3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EA21C1-6E8C-D465-E8C8-71F5AA6B2A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184D78-511D-6102-1169-E57D1089082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the issues that are connected to the Green Haven Florists in Norwich will be analyzed in relation to the in-store sales decreasing. It uses analysis models including 5W2H model, PESTEL analysis and Fishbone diagram to consider the internal and external forces influencing the business performance and decision making.</a:t>
            </a:r>
          </a:p>
          <a:p>
            <a:endParaRPr lang="en-US" dirty="0"/>
          </a:p>
        </p:txBody>
      </p:sp>
      <p:sp>
        <p:nvSpPr>
          <p:cNvPr id="4" name="Slide Number Placeholder 3">
            <a:extLst>
              <a:ext uri="{FF2B5EF4-FFF2-40B4-BE49-F238E27FC236}">
                <a16:creationId xmlns:a16="http://schemas.microsoft.com/office/drawing/2014/main" id="{831C3D0E-95FA-6E21-11FE-67469C77602F}"/>
              </a:ext>
            </a:extLst>
          </p:cNvPr>
          <p:cNvSpPr>
            <a:spLocks noGrp="1"/>
          </p:cNvSpPr>
          <p:nvPr>
            <p:ph type="sldNum" sz="quarter" idx="5"/>
          </p:nvPr>
        </p:nvSpPr>
        <p:spPr/>
        <p:txBody>
          <a:bodyPr/>
          <a:lstStyle/>
          <a:p>
            <a:fld id="{95B75B5F-75E2-49C3-982A-99D5B1BFE976}" type="slidenum">
              <a:rPr lang="en-US" smtClean="0"/>
              <a:t>2</a:t>
            </a:fld>
            <a:endParaRPr lang="en-US"/>
          </a:p>
        </p:txBody>
      </p:sp>
    </p:spTree>
    <p:extLst>
      <p:ext uri="{BB962C8B-B14F-4D97-AF65-F5344CB8AC3E}">
        <p14:creationId xmlns:p14="http://schemas.microsoft.com/office/powerpoint/2010/main" val="3403767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BA9AD-CD68-0018-554A-AB3B12ABAE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C2168B-E2D8-5C47-EE22-E42D83C588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7AA6A5-09D3-4E58-157B-C5A370264F0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Green Haven Florists was a long-standing company that opened in 2016 in the suburbs of Norwich under the name of Liam and Priya Patel, which deals with luxurious and bespoke floral, good service, and eco-friendly packaging. The company serves both individual and corporate clientele and wedding services, having a strong community brand image and clientele.</a:t>
            </a:r>
          </a:p>
          <a:p>
            <a:endParaRPr lang="en-US" dirty="0"/>
          </a:p>
        </p:txBody>
      </p:sp>
      <p:sp>
        <p:nvSpPr>
          <p:cNvPr id="4" name="Slide Number Placeholder 3">
            <a:extLst>
              <a:ext uri="{FF2B5EF4-FFF2-40B4-BE49-F238E27FC236}">
                <a16:creationId xmlns:a16="http://schemas.microsoft.com/office/drawing/2014/main" id="{938A34C4-2F38-1438-E704-8DB04D97941B}"/>
              </a:ext>
            </a:extLst>
          </p:cNvPr>
          <p:cNvSpPr>
            <a:spLocks noGrp="1"/>
          </p:cNvSpPr>
          <p:nvPr>
            <p:ph type="sldNum" sz="quarter" idx="5"/>
          </p:nvPr>
        </p:nvSpPr>
        <p:spPr/>
        <p:txBody>
          <a:bodyPr/>
          <a:lstStyle/>
          <a:p>
            <a:fld id="{95B75B5F-75E2-49C3-982A-99D5B1BFE976}" type="slidenum">
              <a:rPr lang="en-US" smtClean="0"/>
              <a:t>3</a:t>
            </a:fld>
            <a:endParaRPr lang="en-US"/>
          </a:p>
        </p:txBody>
      </p:sp>
    </p:spTree>
    <p:extLst>
      <p:ext uri="{BB962C8B-B14F-4D97-AF65-F5344CB8AC3E}">
        <p14:creationId xmlns:p14="http://schemas.microsoft.com/office/powerpoint/2010/main" val="3339330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2DB38-F2EC-4027-1A43-D23BC75008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F13058-7C36-643D-DA6B-4F5912DD8F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1A22F1-2556-5F4E-1000-2C088D916B9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Green Haven Florists are facing declining in store sales and reduction of customer traffic in the previous year. There was an increase in online orders but they failed to cover losses. The operations costs have risen as well as competition due to the online flower delivery services, which has increased the pressure on the business financially.</a:t>
            </a:r>
          </a:p>
          <a:p>
            <a:endParaRPr lang="en-US" dirty="0"/>
          </a:p>
        </p:txBody>
      </p:sp>
      <p:sp>
        <p:nvSpPr>
          <p:cNvPr id="4" name="Slide Number Placeholder 3">
            <a:extLst>
              <a:ext uri="{FF2B5EF4-FFF2-40B4-BE49-F238E27FC236}">
                <a16:creationId xmlns:a16="http://schemas.microsoft.com/office/drawing/2014/main" id="{B0119800-1A96-E232-B3A9-9009F29EE04B}"/>
              </a:ext>
            </a:extLst>
          </p:cNvPr>
          <p:cNvSpPr>
            <a:spLocks noGrp="1"/>
          </p:cNvSpPr>
          <p:nvPr>
            <p:ph type="sldNum" sz="quarter" idx="5"/>
          </p:nvPr>
        </p:nvSpPr>
        <p:spPr/>
        <p:txBody>
          <a:bodyPr/>
          <a:lstStyle/>
          <a:p>
            <a:fld id="{95B75B5F-75E2-49C3-982A-99D5B1BFE976}" type="slidenum">
              <a:rPr lang="en-US" smtClean="0"/>
              <a:t>4</a:t>
            </a:fld>
            <a:endParaRPr lang="en-US"/>
          </a:p>
        </p:txBody>
      </p:sp>
    </p:spTree>
    <p:extLst>
      <p:ext uri="{BB962C8B-B14F-4D97-AF65-F5344CB8AC3E}">
        <p14:creationId xmlns:p14="http://schemas.microsoft.com/office/powerpoint/2010/main" val="1800549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03B959-BB3F-6899-97F9-F5587C520D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4B08BE-50EC-87AE-43CF-AF2FC47C01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69ED01-2842-2335-9D3B-68471E72BB1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Its sales have decreased and this has contributed much to the financial performance of the Green Haven Florists where the in-store sales have seen a reduction of an estimated thirty percent. A reduction in the number of customers going to the high street and local businesses come to a close reduced the number of customers that the stores were getting, and the increase in competition in the market with new competitors entering the market, including a national chain and a boutique florist.</a:t>
            </a:r>
          </a:p>
          <a:p>
            <a:endParaRPr lang="en-US" dirty="0"/>
          </a:p>
        </p:txBody>
      </p:sp>
      <p:sp>
        <p:nvSpPr>
          <p:cNvPr id="4" name="Slide Number Placeholder 3">
            <a:extLst>
              <a:ext uri="{FF2B5EF4-FFF2-40B4-BE49-F238E27FC236}">
                <a16:creationId xmlns:a16="http://schemas.microsoft.com/office/drawing/2014/main" id="{E9D3505F-4506-6B19-D60A-492EB035FB8C}"/>
              </a:ext>
            </a:extLst>
          </p:cNvPr>
          <p:cNvSpPr>
            <a:spLocks noGrp="1"/>
          </p:cNvSpPr>
          <p:nvPr>
            <p:ph type="sldNum" sz="quarter" idx="5"/>
          </p:nvPr>
        </p:nvSpPr>
        <p:spPr/>
        <p:txBody>
          <a:bodyPr/>
          <a:lstStyle/>
          <a:p>
            <a:fld id="{95B75B5F-75E2-49C3-982A-99D5B1BFE976}" type="slidenum">
              <a:rPr lang="en-US" smtClean="0"/>
              <a:t>5</a:t>
            </a:fld>
            <a:endParaRPr lang="en-US"/>
          </a:p>
        </p:txBody>
      </p:sp>
    </p:spTree>
    <p:extLst>
      <p:ext uri="{BB962C8B-B14F-4D97-AF65-F5344CB8AC3E}">
        <p14:creationId xmlns:p14="http://schemas.microsoft.com/office/powerpoint/2010/main" val="2632795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2D73-8EBE-6113-C9D4-EDBDE96616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48B246-02BD-C758-19E8-5FD8295228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72DBD3-558E-0464-CA4D-3B616A54C80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5W2H model is a model of problem analysis that is common in the business decision making. It breaks down seven key questions, i.e. what the problem is, why it exists, where it is occurring, when the problem began, who it impacts, how the problem is unfolding and what level of impact it is creating. The application of this framework allows the business to be positioned to demystify on issues that are complex and they are also capable of ascertaining the root causes. This model helps to arrange and explain the issues which affect the in-store sales in the case of Green Haven Florists.</a:t>
            </a:r>
          </a:p>
          <a:p>
            <a:endParaRPr lang="en-US" dirty="0"/>
          </a:p>
        </p:txBody>
      </p:sp>
      <p:sp>
        <p:nvSpPr>
          <p:cNvPr id="4" name="Slide Number Placeholder 3">
            <a:extLst>
              <a:ext uri="{FF2B5EF4-FFF2-40B4-BE49-F238E27FC236}">
                <a16:creationId xmlns:a16="http://schemas.microsoft.com/office/drawing/2014/main" id="{07E2F32A-8236-1F83-0B2A-4B5896B6F834}"/>
              </a:ext>
            </a:extLst>
          </p:cNvPr>
          <p:cNvSpPr>
            <a:spLocks noGrp="1"/>
          </p:cNvSpPr>
          <p:nvPr>
            <p:ph type="sldNum" sz="quarter" idx="5"/>
          </p:nvPr>
        </p:nvSpPr>
        <p:spPr/>
        <p:txBody>
          <a:bodyPr/>
          <a:lstStyle/>
          <a:p>
            <a:fld id="{95B75B5F-75E2-49C3-982A-99D5B1BFE976}" type="slidenum">
              <a:rPr lang="en-US" smtClean="0"/>
              <a:t>6</a:t>
            </a:fld>
            <a:endParaRPr lang="en-US"/>
          </a:p>
        </p:txBody>
      </p:sp>
    </p:spTree>
    <p:extLst>
      <p:ext uri="{BB962C8B-B14F-4D97-AF65-F5344CB8AC3E}">
        <p14:creationId xmlns:p14="http://schemas.microsoft.com/office/powerpoint/2010/main" val="3597752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A3720-29F9-6F7D-900D-841CC3D8FB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F80D00-9FC6-6BAC-899B-6ECC7D36E6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E14C57-E843-C02C-10A3-EA29FE2407A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analysis of the decline in sales, there are some influential points on the 5W2H analysis. The biggest issue is that the inflow of customers to the physical store has been significantly reduced. One of the reasons why several consumers have been ordering flowers online is convenience and competitive price. In addition, there is a very little internet advertising of Green Haven Florists and the site is quite old, and this reduces its web presence. </a:t>
            </a:r>
          </a:p>
          <a:p>
            <a:endParaRPr lang="en-US" dirty="0"/>
          </a:p>
        </p:txBody>
      </p:sp>
      <p:sp>
        <p:nvSpPr>
          <p:cNvPr id="4" name="Slide Number Placeholder 3">
            <a:extLst>
              <a:ext uri="{FF2B5EF4-FFF2-40B4-BE49-F238E27FC236}">
                <a16:creationId xmlns:a16="http://schemas.microsoft.com/office/drawing/2014/main" id="{21A9D3C7-1E63-A901-12D7-8F234870A4E2}"/>
              </a:ext>
            </a:extLst>
          </p:cNvPr>
          <p:cNvSpPr>
            <a:spLocks noGrp="1"/>
          </p:cNvSpPr>
          <p:nvPr>
            <p:ph type="sldNum" sz="quarter" idx="5"/>
          </p:nvPr>
        </p:nvSpPr>
        <p:spPr/>
        <p:txBody>
          <a:bodyPr/>
          <a:lstStyle/>
          <a:p>
            <a:fld id="{95B75B5F-75E2-49C3-982A-99D5B1BFE976}" type="slidenum">
              <a:rPr lang="en-US" smtClean="0"/>
              <a:t>7</a:t>
            </a:fld>
            <a:endParaRPr lang="en-US"/>
          </a:p>
        </p:txBody>
      </p:sp>
    </p:spTree>
    <p:extLst>
      <p:ext uri="{BB962C8B-B14F-4D97-AF65-F5344CB8AC3E}">
        <p14:creationId xmlns:p14="http://schemas.microsoft.com/office/powerpoint/2010/main" val="1890785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2806D5-FEF1-4D5A-7557-B8EB28408A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B4CFCD-871C-91C0-5D2C-04A4F8626B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4E527E-E984-2F5E-0674-C662BD84B03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PESTEL framework is used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external macro-environmental factors and these factors influence the performance of the business. It examines 6 significant dimensions that comprise: political, economic, social, technological, environmental and legal facets. </a:t>
            </a:r>
          </a:p>
          <a:p>
            <a:endParaRPr lang="en-US" dirty="0"/>
          </a:p>
        </p:txBody>
      </p:sp>
      <p:sp>
        <p:nvSpPr>
          <p:cNvPr id="4" name="Slide Number Placeholder 3">
            <a:extLst>
              <a:ext uri="{FF2B5EF4-FFF2-40B4-BE49-F238E27FC236}">
                <a16:creationId xmlns:a16="http://schemas.microsoft.com/office/drawing/2014/main" id="{6FF51005-B1A6-503D-F74E-21E7B70309FA}"/>
              </a:ext>
            </a:extLst>
          </p:cNvPr>
          <p:cNvSpPr>
            <a:spLocks noGrp="1"/>
          </p:cNvSpPr>
          <p:nvPr>
            <p:ph type="sldNum" sz="quarter" idx="5"/>
          </p:nvPr>
        </p:nvSpPr>
        <p:spPr/>
        <p:txBody>
          <a:bodyPr/>
          <a:lstStyle/>
          <a:p>
            <a:fld id="{95B75B5F-75E2-49C3-982A-99D5B1BFE976}" type="slidenum">
              <a:rPr lang="en-US" smtClean="0"/>
              <a:t>8</a:t>
            </a:fld>
            <a:endParaRPr lang="en-US"/>
          </a:p>
        </p:txBody>
      </p:sp>
    </p:spTree>
    <p:extLst>
      <p:ext uri="{BB962C8B-B14F-4D97-AF65-F5344CB8AC3E}">
        <p14:creationId xmlns:p14="http://schemas.microsoft.com/office/powerpoint/2010/main" val="4120761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8E159-54F1-32C6-49E4-07B1950586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43BA85-885F-A624-3B2C-FE660D683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8AC327-850B-807C-A1C4-6B481D245B6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Using the PESTEL framework, it is revealed that the external forces influence the Green Haven Florists. Economic factors such as inflation and disruptions of the supply chains have led to the high cost of imported flowers. The social trends show that the customers are becoming accustomed to the convenience of the home delivery service and online shopping. </a:t>
            </a:r>
          </a:p>
          <a:p>
            <a:endParaRPr lang="en-US" dirty="0"/>
          </a:p>
        </p:txBody>
      </p:sp>
      <p:sp>
        <p:nvSpPr>
          <p:cNvPr id="4" name="Slide Number Placeholder 3">
            <a:extLst>
              <a:ext uri="{FF2B5EF4-FFF2-40B4-BE49-F238E27FC236}">
                <a16:creationId xmlns:a16="http://schemas.microsoft.com/office/drawing/2014/main" id="{FBC88DC6-59A9-3AE2-199B-668D169C9154}"/>
              </a:ext>
            </a:extLst>
          </p:cNvPr>
          <p:cNvSpPr>
            <a:spLocks noGrp="1"/>
          </p:cNvSpPr>
          <p:nvPr>
            <p:ph type="sldNum" sz="quarter" idx="5"/>
          </p:nvPr>
        </p:nvSpPr>
        <p:spPr/>
        <p:txBody>
          <a:bodyPr/>
          <a:lstStyle/>
          <a:p>
            <a:fld id="{95B75B5F-75E2-49C3-982A-99D5B1BFE976}" type="slidenum">
              <a:rPr lang="en-US" smtClean="0"/>
              <a:t>9</a:t>
            </a:fld>
            <a:endParaRPr lang="en-US"/>
          </a:p>
        </p:txBody>
      </p:sp>
    </p:spTree>
    <p:extLst>
      <p:ext uri="{BB962C8B-B14F-4D97-AF65-F5344CB8AC3E}">
        <p14:creationId xmlns:p14="http://schemas.microsoft.com/office/powerpoint/2010/main" val="2626370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AA0D3-471E-BA60-766C-E100CD9E6B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685A0F-DEF5-FE13-BC1B-C1BBEADD22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505E6E-629B-758E-65EE-7030B9DE3B5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cause-and-effect diagram or the fishbone diagram helps in establishing the root causes of a problem. The things that cause negative sales in the case of Green Haven Florists are classified into a number of categories that include marketing inadequacies, technological inadequacies, increasing competition, and operation cost strain. Visual analysis tool assists business in the process of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potential causes and finding areas of significant issues. </a:t>
            </a:r>
          </a:p>
          <a:p>
            <a:endParaRPr lang="en-US" dirty="0"/>
          </a:p>
        </p:txBody>
      </p:sp>
      <p:sp>
        <p:nvSpPr>
          <p:cNvPr id="4" name="Slide Number Placeholder 3">
            <a:extLst>
              <a:ext uri="{FF2B5EF4-FFF2-40B4-BE49-F238E27FC236}">
                <a16:creationId xmlns:a16="http://schemas.microsoft.com/office/drawing/2014/main" id="{40F930B6-AD1C-965B-D9E5-D7228AB19ECD}"/>
              </a:ext>
            </a:extLst>
          </p:cNvPr>
          <p:cNvSpPr>
            <a:spLocks noGrp="1"/>
          </p:cNvSpPr>
          <p:nvPr>
            <p:ph type="sldNum" sz="quarter" idx="5"/>
          </p:nvPr>
        </p:nvSpPr>
        <p:spPr/>
        <p:txBody>
          <a:bodyPr/>
          <a:lstStyle/>
          <a:p>
            <a:fld id="{95B75B5F-75E2-49C3-982A-99D5B1BFE976}" type="slidenum">
              <a:rPr lang="en-US" smtClean="0"/>
              <a:t>10</a:t>
            </a:fld>
            <a:endParaRPr lang="en-US"/>
          </a:p>
        </p:txBody>
      </p:sp>
    </p:spTree>
    <p:extLst>
      <p:ext uri="{BB962C8B-B14F-4D97-AF65-F5344CB8AC3E}">
        <p14:creationId xmlns:p14="http://schemas.microsoft.com/office/powerpoint/2010/main" val="555033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AAF2-EF46-5AD4-B722-AFBF7DA083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6A118A-36C4-1A52-5E58-F406B67B6E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5EB8ED-AFB7-8814-BCA2-B8EC4374CA3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examined that the declining foot traffic, the growing online competition, the rising cost of operation, and the unavailability of digital marketing have been the issues to reduce the in-store sales of Green Haven Florists. The adoption of technology will also be improved and marketing solutions will be solidified to improve future competitiveness and sustainability of the business.</a:t>
            </a:r>
          </a:p>
          <a:p>
            <a:endParaRPr lang="en-US" dirty="0"/>
          </a:p>
        </p:txBody>
      </p:sp>
      <p:sp>
        <p:nvSpPr>
          <p:cNvPr id="4" name="Slide Number Placeholder 3">
            <a:extLst>
              <a:ext uri="{FF2B5EF4-FFF2-40B4-BE49-F238E27FC236}">
                <a16:creationId xmlns:a16="http://schemas.microsoft.com/office/drawing/2014/main" id="{8FC7FA34-FE42-04CF-382F-71B6A7B4B3A7}"/>
              </a:ext>
            </a:extLst>
          </p:cNvPr>
          <p:cNvSpPr>
            <a:spLocks noGrp="1"/>
          </p:cNvSpPr>
          <p:nvPr>
            <p:ph type="sldNum" sz="quarter" idx="5"/>
          </p:nvPr>
        </p:nvSpPr>
        <p:spPr/>
        <p:txBody>
          <a:bodyPr/>
          <a:lstStyle/>
          <a:p>
            <a:fld id="{95B75B5F-75E2-49C3-982A-99D5B1BFE976}" type="slidenum">
              <a:rPr lang="en-US" smtClean="0"/>
              <a:t>11</a:t>
            </a:fld>
            <a:endParaRPr lang="en-US"/>
          </a:p>
        </p:txBody>
      </p:sp>
    </p:spTree>
    <p:extLst>
      <p:ext uri="{BB962C8B-B14F-4D97-AF65-F5344CB8AC3E}">
        <p14:creationId xmlns:p14="http://schemas.microsoft.com/office/powerpoint/2010/main" val="36446679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C8811-2AC0-3DBA-39FB-E9FB5FE283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5CEC4-E4B6-4510-E2E1-D1CD13DB40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060DDB-58D4-28EF-2730-5BEB4B685DF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C980D4-CEC3-2E6A-1D56-E6398AEB6303}"/>
              </a:ext>
            </a:extLst>
          </p:cNvPr>
          <p:cNvSpPr>
            <a:spLocks noGrp="1"/>
          </p:cNvSpPr>
          <p:nvPr>
            <p:ph type="sldNum" sz="quarter" idx="5"/>
          </p:nvPr>
        </p:nvSpPr>
        <p:spPr/>
        <p:txBody>
          <a:bodyPr/>
          <a:lstStyle/>
          <a:p>
            <a:fld id="{95B75B5F-75E2-49C3-982A-99D5B1BFE976}" type="slidenum">
              <a:rPr lang="en-US" smtClean="0"/>
              <a:t>12</a:t>
            </a:fld>
            <a:endParaRPr lang="en-US"/>
          </a:p>
        </p:txBody>
      </p:sp>
    </p:spTree>
    <p:extLst>
      <p:ext uri="{BB962C8B-B14F-4D97-AF65-F5344CB8AC3E}">
        <p14:creationId xmlns:p14="http://schemas.microsoft.com/office/powerpoint/2010/main" val="14289365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8100">
                <a:effectLst/>
              </a:defRPr>
            </a:lvl1pPr>
          </a:lstStyle>
          <a:p>
            <a:r>
              <a:rPr lang="en-US"/>
              <a:t>Click to edit Master title style</a:t>
            </a:r>
            <a:endParaRPr lang="en-US" dirty="0"/>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1974849" y="7556495"/>
            <a:ext cx="1346201" cy="419100"/>
          </a:xfrm>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B6F15528-21DE-4FAA-801E-634DDDAF4B2B}" type="slidenum">
              <a:rPr lang="en-US" smtClean="0"/>
              <a:pPr/>
              <a:t>‹#›</a:t>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1453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35992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1936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39995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822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576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6702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9522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2417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31300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6150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900401" y="4241805"/>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3272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11511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3" name="TextBox 12"/>
          <p:cNvSpPr txBox="1"/>
          <p:nvPr/>
        </p:nvSpPr>
        <p:spPr>
          <a:xfrm>
            <a:off x="15900401" y="389889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6031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6530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82316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917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3/16/2026</a:t>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999295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789029" y="0"/>
            <a:ext cx="498971" cy="1885220"/>
            <a:chOff x="0" y="0"/>
            <a:chExt cx="665295" cy="2513626"/>
          </a:xfrm>
        </p:grpSpPr>
        <p:grpSp>
          <p:nvGrpSpPr>
            <p:cNvPr id="3" name="Group 3"/>
            <p:cNvGrpSpPr/>
            <p:nvPr/>
          </p:nvGrpSpPr>
          <p:grpSpPr>
            <a:xfrm>
              <a:off x="0" y="1848332"/>
              <a:ext cx="665295" cy="665295"/>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5" name="TextBox 5"/>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nvGrpSpPr>
            <p:cNvPr id="6" name="Group 6"/>
            <p:cNvGrpSpPr/>
            <p:nvPr/>
          </p:nvGrpSpPr>
          <p:grpSpPr>
            <a:xfrm>
              <a:off x="0" y="924166"/>
              <a:ext cx="665295" cy="66529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8" name="TextBox 8"/>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nvGrpSpPr>
            <p:cNvPr id="9" name="Group 9"/>
            <p:cNvGrpSpPr/>
            <p:nvPr/>
          </p:nvGrpSpPr>
          <p:grpSpPr>
            <a:xfrm>
              <a:off x="0" y="0"/>
              <a:ext cx="665295" cy="66529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11" name="TextBox 11"/>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grpSp>
        <p:nvGrpSpPr>
          <p:cNvPr id="52" name="Group 52"/>
          <p:cNvGrpSpPr/>
          <p:nvPr/>
        </p:nvGrpSpPr>
        <p:grpSpPr>
          <a:xfrm rot="62837">
            <a:off x="42523" y="8315690"/>
            <a:ext cx="498971" cy="1885220"/>
            <a:chOff x="0" y="0"/>
            <a:chExt cx="665295" cy="2513626"/>
          </a:xfrm>
        </p:grpSpPr>
        <p:grpSp>
          <p:nvGrpSpPr>
            <p:cNvPr id="53" name="Group 53"/>
            <p:cNvGrpSpPr/>
            <p:nvPr/>
          </p:nvGrpSpPr>
          <p:grpSpPr>
            <a:xfrm>
              <a:off x="0" y="1848332"/>
              <a:ext cx="665295" cy="665295"/>
              <a:chOff x="0" y="0"/>
              <a:chExt cx="812800" cy="812800"/>
            </a:xfrm>
          </p:grpSpPr>
          <p:sp>
            <p:nvSpPr>
              <p:cNvPr id="54" name="Freeform 5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55" name="TextBox 55"/>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nvGrpSpPr>
            <p:cNvPr id="56" name="Group 56"/>
            <p:cNvGrpSpPr/>
            <p:nvPr/>
          </p:nvGrpSpPr>
          <p:grpSpPr>
            <a:xfrm>
              <a:off x="0" y="924166"/>
              <a:ext cx="665295" cy="665295"/>
              <a:chOff x="0" y="0"/>
              <a:chExt cx="812800" cy="812800"/>
            </a:xfrm>
          </p:grpSpPr>
          <p:sp>
            <p:nvSpPr>
              <p:cNvPr id="57" name="Freeform 5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58" name="TextBox 58"/>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nvGrpSpPr>
            <p:cNvPr id="59" name="Group 59"/>
            <p:cNvGrpSpPr/>
            <p:nvPr/>
          </p:nvGrpSpPr>
          <p:grpSpPr>
            <a:xfrm>
              <a:off x="0" y="0"/>
              <a:ext cx="665295" cy="665295"/>
              <a:chOff x="0" y="0"/>
              <a:chExt cx="812800" cy="812800"/>
            </a:xfrm>
          </p:grpSpPr>
          <p:sp>
            <p:nvSpPr>
              <p:cNvPr id="60" name="Freeform 6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61" name="TextBox 61"/>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grpSp>
        <p:nvGrpSpPr>
          <p:cNvPr id="62" name="Group 62"/>
          <p:cNvGrpSpPr/>
          <p:nvPr/>
        </p:nvGrpSpPr>
        <p:grpSpPr>
          <a:xfrm>
            <a:off x="838200" y="682734"/>
            <a:ext cx="16535400" cy="8829571"/>
            <a:chOff x="0" y="0"/>
            <a:chExt cx="3564114" cy="1228862"/>
          </a:xfrm>
        </p:grpSpPr>
        <p:sp>
          <p:nvSpPr>
            <p:cNvPr id="63" name="Freeform 63"/>
            <p:cNvSpPr/>
            <p:nvPr/>
          </p:nvSpPr>
          <p:spPr>
            <a:xfrm>
              <a:off x="0" y="0"/>
              <a:ext cx="3564113" cy="1228862"/>
            </a:xfrm>
            <a:custGeom>
              <a:avLst/>
              <a:gdLst/>
              <a:ahLst/>
              <a:cxnLst/>
              <a:rect l="l" t="t" r="r" b="b"/>
              <a:pathLst>
                <a:path w="3564113" h="1228862">
                  <a:moveTo>
                    <a:pt x="0" y="0"/>
                  </a:moveTo>
                  <a:lnTo>
                    <a:pt x="3564113" y="0"/>
                  </a:lnTo>
                  <a:lnTo>
                    <a:pt x="3564113" y="1228862"/>
                  </a:lnTo>
                  <a:lnTo>
                    <a:pt x="0" y="1228862"/>
                  </a:lnTo>
                  <a:close/>
                </a:path>
              </a:pathLst>
            </a:custGeom>
            <a:solidFill>
              <a:srgbClr val="A7A5A6">
                <a:alpha val="23922"/>
              </a:srgbClr>
            </a:solidFill>
          </p:spPr>
        </p:sp>
        <p:sp>
          <p:nvSpPr>
            <p:cNvPr id="64" name="TextBox 64"/>
            <p:cNvSpPr txBox="1"/>
            <p:nvPr/>
          </p:nvSpPr>
          <p:spPr>
            <a:xfrm>
              <a:off x="0" y="-76200"/>
              <a:ext cx="3564114" cy="1305062"/>
            </a:xfrm>
            <a:prstGeom prst="rect">
              <a:avLst/>
            </a:prstGeom>
          </p:spPr>
          <p:txBody>
            <a:bodyPr lIns="50800" tIns="50800" rIns="50800" bIns="50800" rtlCol="0" anchor="ctr"/>
            <a:lstStyle/>
            <a:p>
              <a:pPr algn="ctr">
                <a:lnSpc>
                  <a:spcPts val="2659"/>
                </a:lnSpc>
              </a:pPr>
              <a:endParaRPr/>
            </a:p>
          </p:txBody>
        </p:sp>
      </p:grpSp>
      <p:sp>
        <p:nvSpPr>
          <p:cNvPr id="66" name="TextBox 66"/>
          <p:cNvSpPr txBox="1"/>
          <p:nvPr/>
        </p:nvSpPr>
        <p:spPr>
          <a:xfrm>
            <a:off x="1412203" y="2175452"/>
            <a:ext cx="15387387" cy="6155531"/>
          </a:xfrm>
          <a:prstGeom prst="rect">
            <a:avLst/>
          </a:prstGeom>
        </p:spPr>
        <p:txBody>
          <a:bodyPr wrap="square" lIns="0" tIns="0" rIns="0" bIns="0" rtlCol="0" anchor="t">
            <a:spAutoFit/>
          </a:bodyPr>
          <a:lstStyle/>
          <a:p>
            <a:pPr algn="ctr"/>
            <a:r>
              <a:rPr lang="en-US" sz="8000" b="1" dirty="0">
                <a:solidFill>
                  <a:srgbClr val="000000"/>
                </a:solidFill>
                <a:latin typeface="Times New Roman" panose="02020603050405020304" pitchFamily="18" charset="0"/>
                <a:ea typeface="Times New Roman"/>
                <a:cs typeface="Times New Roman" panose="02020603050405020304" pitchFamily="18" charset="0"/>
                <a:sym typeface="Times New Roman"/>
              </a:rPr>
              <a:t>BUSINESS PROBLEM ANALYSIS OF GREEN HAVEN FLORISTS: IDENTIFYING CAUSES OF DECLINING IN-STORE SALES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805B6-49FE-FFEA-9FFC-D7DB9D3F0A4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C5941E1-89BD-69D8-807B-76651C54B9E2}"/>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5499CDF7-07BC-DE9A-A62A-5C9AC9833FE5}"/>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C4D1FC02-4B96-DFB5-BCAC-039C962D2B35}"/>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DBF40AEB-1480-4BE7-2365-11360989DBC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Introduction and Presentation Overview</a:t>
            </a:r>
          </a:p>
        </p:txBody>
      </p:sp>
      <p:sp>
        <p:nvSpPr>
          <p:cNvPr id="7" name="TextBox 6">
            <a:extLst>
              <a:ext uri="{FF2B5EF4-FFF2-40B4-BE49-F238E27FC236}">
                <a16:creationId xmlns:a16="http://schemas.microsoft.com/office/drawing/2014/main" id="{1C0C67FA-D4AE-A254-F0DB-8587D1DD3B1F}"/>
              </a:ext>
            </a:extLst>
          </p:cNvPr>
          <p:cNvSpPr txBox="1"/>
          <p:nvPr/>
        </p:nvSpPr>
        <p:spPr>
          <a:xfrm>
            <a:off x="1981200" y="1943100"/>
            <a:ext cx="6502753" cy="569681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The presented business case is the case of Green Haven Florists.</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Introduction to decision framework and problem solving.</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Structure employed on presentation and analytical tools.</a:t>
            </a:r>
          </a:p>
        </p:txBody>
      </p:sp>
      <p:pic>
        <p:nvPicPr>
          <p:cNvPr id="8" name="Picture 7">
            <a:extLst>
              <a:ext uri="{FF2B5EF4-FFF2-40B4-BE49-F238E27FC236}">
                <a16:creationId xmlns:a16="http://schemas.microsoft.com/office/drawing/2014/main" id="{283494B7-DEA6-53A5-177C-6C47D97121A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57855" y="2779282"/>
            <a:ext cx="7065963" cy="40244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78185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F7954-A363-ABA8-115F-2C0CF339816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6BE1B8B-4A2B-4A76-9E28-3D71F79ACD11}"/>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60A555CD-4D08-B40E-57C2-584F45E53D6F}"/>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77E62BB8-5C86-2FCC-9B39-4A9AEC163BD4}"/>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8C5E01AF-518E-132A-795F-A2A7E311A06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Background of Green Haven Florists</a:t>
            </a:r>
          </a:p>
        </p:txBody>
      </p:sp>
      <p:sp>
        <p:nvSpPr>
          <p:cNvPr id="7" name="TextBox 6">
            <a:extLst>
              <a:ext uri="{FF2B5EF4-FFF2-40B4-BE49-F238E27FC236}">
                <a16:creationId xmlns:a16="http://schemas.microsoft.com/office/drawing/2014/main" id="{1384CF6E-2AF7-143D-1A3D-6AB0614D06EE}"/>
              </a:ext>
            </a:extLst>
          </p:cNvPr>
          <p:cNvSpPr txBox="1"/>
          <p:nvPr/>
        </p:nvSpPr>
        <p:spPr>
          <a:xfrm>
            <a:off x="1863436" y="2476500"/>
            <a:ext cx="7315200" cy="477348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Norwich business began as a stand-alone florist in the United Kingdom.</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Renowned custom-made flower arrangements and eco package.</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Serves walk in, events, wedding. </a:t>
            </a:r>
          </a:p>
        </p:txBody>
      </p:sp>
      <p:pic>
        <p:nvPicPr>
          <p:cNvPr id="6" name="Picture 5" descr="A Guide to Sustainable Floristry in Floral Designing">
            <a:extLst>
              <a:ext uri="{FF2B5EF4-FFF2-40B4-BE49-F238E27FC236}">
                <a16:creationId xmlns:a16="http://schemas.microsoft.com/office/drawing/2014/main" id="{B4658F32-1332-C03A-43D5-DFEED28516D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68000" y="3543300"/>
            <a:ext cx="5369712" cy="281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10617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E2A78-A115-3E11-25ED-9F32E59DE2A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E35AC8A-2F17-BF94-B541-C23342141282}"/>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AD7E88D7-F31F-53DD-B5DE-8A3FDB599026}"/>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7A707306-FDBE-DEA4-9CAA-FB456900D46E}"/>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8DD81AA2-F2DF-19B6-AD57-74D5FDC5EBBC}"/>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Nature of the Problem</a:t>
            </a:r>
          </a:p>
        </p:txBody>
      </p:sp>
      <p:sp>
        <p:nvSpPr>
          <p:cNvPr id="7" name="TextBox 6">
            <a:extLst>
              <a:ext uri="{FF2B5EF4-FFF2-40B4-BE49-F238E27FC236}">
                <a16:creationId xmlns:a16="http://schemas.microsoft.com/office/drawing/2014/main" id="{9438D5F0-3B1E-DA3E-9A07-6AE4EBA79E1B}"/>
              </a:ext>
            </a:extLst>
          </p:cNvPr>
          <p:cNvSpPr txBox="1"/>
          <p:nvPr/>
        </p:nvSpPr>
        <p:spPr>
          <a:xfrm>
            <a:off x="1685283" y="1943100"/>
            <a:ext cx="7315200" cy="569681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Radical decrease in the number of visits to the physical shops.</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Online flower delivery services increase in their competition.</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Rising operation costs and imported flowers supply (Reimold et al., 2024)</a:t>
            </a:r>
          </a:p>
        </p:txBody>
      </p:sp>
      <p:pic>
        <p:nvPicPr>
          <p:cNvPr id="6" name="Picture 5">
            <a:extLst>
              <a:ext uri="{FF2B5EF4-FFF2-40B4-BE49-F238E27FC236}">
                <a16:creationId xmlns:a16="http://schemas.microsoft.com/office/drawing/2014/main" id="{050F9356-5A43-8EF2-58F2-D9202C17F7F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439400" y="3238500"/>
            <a:ext cx="5140069" cy="2971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73248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EA901-0C8C-775B-343D-5DDEA6D0D5A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2E55AFE-6DA4-2A62-3B99-C659E68C38C7}"/>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8756B5FC-1A81-A59E-D5B1-D9676BD6B01C}"/>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992F738E-5761-85FD-FE47-EF1177E5D502}"/>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050B2B19-BED2-11EB-9A4B-21D06006C65F}"/>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Scope and Impact of the Issues</a:t>
            </a:r>
          </a:p>
        </p:txBody>
      </p:sp>
      <p:sp>
        <p:nvSpPr>
          <p:cNvPr id="7" name="TextBox 6">
            <a:extLst>
              <a:ext uri="{FF2B5EF4-FFF2-40B4-BE49-F238E27FC236}">
                <a16:creationId xmlns:a16="http://schemas.microsoft.com/office/drawing/2014/main" id="{97DEC88A-17C5-6ABB-AC16-5EE998BCCE90}"/>
              </a:ext>
            </a:extLst>
          </p:cNvPr>
          <p:cNvSpPr txBox="1"/>
          <p:nvPr/>
        </p:nvSpPr>
        <p:spPr>
          <a:xfrm>
            <a:off x="1719919" y="1688766"/>
            <a:ext cx="7315200" cy="662014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30 percent reduction in in store sales annually.</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Reduced activity in high street as far as customer traffic is concerned (Sashika, Gammanpila and Priyadarshani, 2024).</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The development of new local competitors that mount pressure on it.</a:t>
            </a:r>
          </a:p>
        </p:txBody>
      </p:sp>
      <p:pic>
        <p:nvPicPr>
          <p:cNvPr id="6" name="Picture 5">
            <a:extLst>
              <a:ext uri="{FF2B5EF4-FFF2-40B4-BE49-F238E27FC236}">
                <a16:creationId xmlns:a16="http://schemas.microsoft.com/office/drawing/2014/main" id="{26EB4FD5-8977-9FDD-5536-DB5267FA3B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958624" y="2628900"/>
            <a:ext cx="4391025" cy="4391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33114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57A9A-B936-5542-7FA0-BC0E585764F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EE82314-214B-4292-7473-E9340C4A9C33}"/>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5B1FA419-AD11-C05E-B0D1-87011A9A6493}"/>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D9BDF61B-EE4B-92CF-9DFB-965EE76BF626}"/>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0C9CD870-0D0E-CB74-73D7-6901FB79451F}"/>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Application of the 5W2H Model</a:t>
            </a:r>
          </a:p>
        </p:txBody>
      </p:sp>
      <p:sp>
        <p:nvSpPr>
          <p:cNvPr id="7" name="TextBox 6">
            <a:extLst>
              <a:ext uri="{FF2B5EF4-FFF2-40B4-BE49-F238E27FC236}">
                <a16:creationId xmlns:a16="http://schemas.microsoft.com/office/drawing/2014/main" id="{50D5514C-D588-B65C-BF2B-1F482926F7A4}"/>
              </a:ext>
            </a:extLst>
          </p:cNvPr>
          <p:cNvSpPr txBox="1"/>
          <p:nvPr/>
        </p:nvSpPr>
        <p:spPr>
          <a:xfrm>
            <a:off x="1685283" y="2237045"/>
            <a:ext cx="7315200" cy="477348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Investigate problem in a systematic way.</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Makes inquiries on what, why, where, when, who and how (Etheredge et al., 2025)</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Helps establishes causes and scope of business issues.</a:t>
            </a:r>
          </a:p>
        </p:txBody>
      </p:sp>
      <p:pic>
        <p:nvPicPr>
          <p:cNvPr id="6" name="Picture 5">
            <a:extLst>
              <a:ext uri="{FF2B5EF4-FFF2-40B4-BE49-F238E27FC236}">
                <a16:creationId xmlns:a16="http://schemas.microsoft.com/office/drawing/2014/main" id="{28D6082F-A5E7-3148-A8AB-14C599CBCC0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83498" y="2857500"/>
            <a:ext cx="6260534" cy="3810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24349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48D7D-014F-C6C4-D6FB-3E7FE4D3A25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98DA8DF-78A7-DE82-C559-C2D5E531BB55}"/>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0FEE0631-DD77-2251-1FB4-51382EDB456F}"/>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BBE7C2F1-AD01-FA4C-177B-D517A941E4E7}"/>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153BE82B-A4F7-EA23-C150-1A40C1228521}"/>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Findings from the 5W2H Analysis</a:t>
            </a:r>
          </a:p>
        </p:txBody>
      </p:sp>
      <p:sp>
        <p:nvSpPr>
          <p:cNvPr id="7" name="TextBox 6">
            <a:extLst>
              <a:ext uri="{FF2B5EF4-FFF2-40B4-BE49-F238E27FC236}">
                <a16:creationId xmlns:a16="http://schemas.microsoft.com/office/drawing/2014/main" id="{8C7F54B6-D9D5-573A-8F32-3987CB9E4DE7}"/>
              </a:ext>
            </a:extLst>
          </p:cNvPr>
          <p:cNvSpPr txBox="1"/>
          <p:nvPr/>
        </p:nvSpPr>
        <p:spPr>
          <a:xfrm>
            <a:off x="1671428" y="1485900"/>
            <a:ext cx="7315200" cy="662014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Decline in sales, which goes along with the decline in customer traffic.</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Competitors in the online world that are taking away price sensitive customers.</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Less digital marketing reducing the presence of business (</a:t>
            </a:r>
            <a:r>
              <a:rPr lang="en-US" sz="3000" kern="100" dirty="0" err="1">
                <a:effectLst/>
                <a:latin typeface="Times New Roman" panose="02020603050405020304" pitchFamily="18" charset="0"/>
                <a:ea typeface="Calibri" panose="020F0502020204030204" pitchFamily="34" charset="0"/>
                <a:cs typeface="Times New Roman" panose="02020603050405020304" pitchFamily="18" charset="0"/>
              </a:rPr>
              <a:t>Otterbring</a:t>
            </a: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 et al., 2023)</a:t>
            </a:r>
          </a:p>
        </p:txBody>
      </p:sp>
      <p:pic>
        <p:nvPicPr>
          <p:cNvPr id="6" name="Picture 5" descr="Customer Journey Mapping: Definition, Importance and Examples">
            <a:extLst>
              <a:ext uri="{FF2B5EF4-FFF2-40B4-BE49-F238E27FC236}">
                <a16:creationId xmlns:a16="http://schemas.microsoft.com/office/drawing/2014/main" id="{79C713DC-C74F-9FC7-5D35-BD57BEC3264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83347" y="2476500"/>
            <a:ext cx="6905516" cy="38847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01800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09340-5026-274A-A448-444F0E5C304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7447B37-1202-2DF4-BF88-8C1D1A2ADA75}"/>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D4451A3E-F141-DE2C-52F8-54758EC4E815}"/>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A441BAE5-5554-80F8-0B0C-C7713ABDD0BA}"/>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80356AAA-0A29-C9D0-2645-4321B9A0BD08}"/>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PESTEL Analysis Overview</a:t>
            </a:r>
          </a:p>
        </p:txBody>
      </p:sp>
      <p:sp>
        <p:nvSpPr>
          <p:cNvPr id="7" name="TextBox 6">
            <a:extLst>
              <a:ext uri="{FF2B5EF4-FFF2-40B4-BE49-F238E27FC236}">
                <a16:creationId xmlns:a16="http://schemas.microsoft.com/office/drawing/2014/main" id="{76B90786-3BA9-C89A-AB28-46A17E834085}"/>
              </a:ext>
            </a:extLst>
          </p:cNvPr>
          <p:cNvSpPr txBox="1"/>
          <p:nvPr/>
        </p:nvSpPr>
        <p:spPr>
          <a:xfrm>
            <a:off x="1752600" y="1485900"/>
            <a:ext cx="6239517" cy="662014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Macro environmental business external factors framework analysis.</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Considers the political, economic, social, technological factors (Zhang et al., 2024).</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Strategic planning and environmental risk assessment.</a:t>
            </a:r>
          </a:p>
        </p:txBody>
      </p:sp>
      <p:pic>
        <p:nvPicPr>
          <p:cNvPr id="6" name="Picture 5" descr="The six components that make up a PESTLE analysis.">
            <a:extLst>
              <a:ext uri="{FF2B5EF4-FFF2-40B4-BE49-F238E27FC236}">
                <a16:creationId xmlns:a16="http://schemas.microsoft.com/office/drawing/2014/main" id="{AED77A28-9F82-57A0-D6BD-1C53280FFE7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58400" y="2078113"/>
            <a:ext cx="5680710" cy="54357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72188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11EED-E6FA-675E-10C3-B06E39EFA2E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5673B0B-72A4-38D0-6208-43A062362DB1}"/>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4D987120-965C-449A-5189-CFAF38B62977}"/>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88AD0255-8C29-5712-BF7B-9147A8DF3D1B}"/>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69EDEF4C-C9E6-A7AF-9A9F-7AF4F0892279}"/>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PESTEL Analysis Application</a:t>
            </a:r>
          </a:p>
        </p:txBody>
      </p:sp>
      <p:sp>
        <p:nvSpPr>
          <p:cNvPr id="7" name="TextBox 6">
            <a:extLst>
              <a:ext uri="{FF2B5EF4-FFF2-40B4-BE49-F238E27FC236}">
                <a16:creationId xmlns:a16="http://schemas.microsoft.com/office/drawing/2014/main" id="{7E00DF8F-2DD9-E59C-7D18-85FDFB6098A2}"/>
              </a:ext>
            </a:extLst>
          </p:cNvPr>
          <p:cNvSpPr txBox="1"/>
          <p:nvPr/>
        </p:nvSpPr>
        <p:spPr>
          <a:xfrm>
            <a:off x="1752600" y="1688766"/>
            <a:ext cx="6772917" cy="662014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The supply shocks and inflation that increase the prices of flowers (</a:t>
            </a:r>
            <a:r>
              <a:rPr lang="en-US" sz="3000" kern="100" dirty="0" err="1">
                <a:effectLst/>
                <a:latin typeface="Times New Roman" panose="02020603050405020304" pitchFamily="18" charset="0"/>
                <a:ea typeface="Calibri" panose="020F0502020204030204" pitchFamily="34" charset="0"/>
                <a:cs typeface="Times New Roman" panose="02020603050405020304" pitchFamily="18" charset="0"/>
              </a:rPr>
              <a:t>Herur</a:t>
            </a: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Changing the consumer </a:t>
            </a:r>
            <a:r>
              <a:rPr lang="en-US" sz="3000" kern="1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 to the simplified online shopping.</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The web functionality and marketing failed in technology.</a:t>
            </a:r>
          </a:p>
        </p:txBody>
      </p:sp>
      <p:pic>
        <p:nvPicPr>
          <p:cNvPr id="6" name="Picture 5" descr="34 Online Shopping Statistics and Facts for 2025">
            <a:extLst>
              <a:ext uri="{FF2B5EF4-FFF2-40B4-BE49-F238E27FC236}">
                <a16:creationId xmlns:a16="http://schemas.microsoft.com/office/drawing/2014/main" id="{75175B35-EFF6-F6DD-E971-82D777596A7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1198"/>
          <a:stretch>
            <a:fillRect/>
          </a:stretch>
        </p:blipFill>
        <p:spPr bwMode="auto">
          <a:xfrm>
            <a:off x="9762485" y="3009900"/>
            <a:ext cx="5819775" cy="33475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597961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91625-84BF-FE21-AC84-314009B87F4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A6C2E30-5433-90BE-3FA2-93E4BE33676D}"/>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DF41EF53-C172-B8B8-0B79-8C36EBA0A821}"/>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FEC47AEF-D73A-F8C7-1918-E98FE6446BCC}"/>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4147F536-1119-763C-C62E-6AFA2B074434}"/>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Fishbone Diagram Analysis</a:t>
            </a:r>
          </a:p>
        </p:txBody>
      </p:sp>
      <p:sp>
        <p:nvSpPr>
          <p:cNvPr id="7" name="TextBox 6">
            <a:extLst>
              <a:ext uri="{FF2B5EF4-FFF2-40B4-BE49-F238E27FC236}">
                <a16:creationId xmlns:a16="http://schemas.microsoft.com/office/drawing/2014/main" id="{8832A246-C20D-C504-591B-0C6F814C830D}"/>
              </a:ext>
            </a:extLst>
          </p:cNvPr>
          <p:cNvSpPr txBox="1"/>
          <p:nvPr/>
        </p:nvSpPr>
        <p:spPr>
          <a:xfrm>
            <a:off x="1676400" y="1790700"/>
            <a:ext cx="6239517" cy="5696816"/>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Latent problems are identified, and root problems are established.</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Categories These are marketing, technology, competition, operations.</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Visual helper to process of structured problem identification.</a:t>
            </a:r>
          </a:p>
        </p:txBody>
      </p:sp>
      <p:pic>
        <p:nvPicPr>
          <p:cNvPr id="6" name="Picture 5" descr="What is a Fishbone Diagram? Ishikawa Diagram | Cause &amp; Effect Diagram">
            <a:extLst>
              <a:ext uri="{FF2B5EF4-FFF2-40B4-BE49-F238E27FC236}">
                <a16:creationId xmlns:a16="http://schemas.microsoft.com/office/drawing/2014/main" id="{A528CCBC-C12C-8078-8DC7-2D705FD5D5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829800" y="2781300"/>
            <a:ext cx="5876925" cy="35749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5114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9F970-E117-3E4A-539B-A6F203487C8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09322DF-B399-99C7-9715-8347C818D2B2}"/>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6C15F182-DEEB-681F-AAF1-95C95255FDCC}"/>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1728AFF9-BBEA-16F8-78EC-C6CC8C749D06}"/>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41659D43-52C9-5C4E-AB67-53F773D334E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Key Findings and Insights</a:t>
            </a:r>
          </a:p>
        </p:txBody>
      </p:sp>
      <p:sp>
        <p:nvSpPr>
          <p:cNvPr id="7" name="TextBox 6">
            <a:extLst>
              <a:ext uri="{FF2B5EF4-FFF2-40B4-BE49-F238E27FC236}">
                <a16:creationId xmlns:a16="http://schemas.microsoft.com/office/drawing/2014/main" id="{47B671CE-6363-BDEB-9BC7-06F57969517C}"/>
              </a:ext>
            </a:extLst>
          </p:cNvPr>
          <p:cNvSpPr txBox="1"/>
          <p:nvPr/>
        </p:nvSpPr>
        <p:spPr>
          <a:xfrm>
            <a:off x="1609083" y="1011382"/>
            <a:ext cx="6087117" cy="7543475"/>
          </a:xfrm>
          <a:prstGeom prst="rect">
            <a:avLst/>
          </a:prstGeom>
          <a:noFill/>
        </p:spPr>
        <p:txBody>
          <a:bodyPr wrap="square">
            <a:spAutoFit/>
          </a:bodyPr>
          <a:lstStyle/>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Sales are still caused majorly by reducing the foot traffic.</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Presence of online competition which is of large scale to the traditional florists.</a:t>
            </a:r>
          </a:p>
          <a:p>
            <a:pPr marL="342900" marR="0" lvl="0" indent="-342900" algn="just">
              <a:lnSpc>
                <a:spcPct val="200000"/>
              </a:lnSpc>
              <a:spcAft>
                <a:spcPts val="800"/>
              </a:spcAft>
              <a:buSzPts val="1000"/>
              <a:buFont typeface="Symbol" panose="05050102010706020507" pitchFamily="18" charset="2"/>
              <a:buChar char=""/>
              <a:tabLst>
                <a:tab pos="457200" algn="l"/>
              </a:tabLst>
            </a:pPr>
            <a:r>
              <a:rPr lang="en-US" sz="3000" kern="100" dirty="0">
                <a:effectLst/>
                <a:latin typeface="Times New Roman" panose="02020603050405020304" pitchFamily="18" charset="0"/>
                <a:ea typeface="Calibri" panose="020F0502020204030204" pitchFamily="34" charset="0"/>
                <a:cs typeface="Times New Roman" panose="02020603050405020304" pitchFamily="18" charset="0"/>
              </a:rPr>
              <a:t>Digital marketing was in high demand and the innovation of technology.</a:t>
            </a:r>
          </a:p>
        </p:txBody>
      </p:sp>
      <p:pic>
        <p:nvPicPr>
          <p:cNvPr id="6" name="Picture 5" descr="Building an Effective Performance Management Framework">
            <a:extLst>
              <a:ext uri="{FF2B5EF4-FFF2-40B4-BE49-F238E27FC236}">
                <a16:creationId xmlns:a16="http://schemas.microsoft.com/office/drawing/2014/main" id="{C2E9CE41-A2E0-CA41-30FE-7B204B2FC9E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65847" y="2234622"/>
            <a:ext cx="6190615" cy="50969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69972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C4AED-8962-0118-17FE-6459D2E140D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1A11526-99CC-9AD5-9B27-23806946A5F5}"/>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2A9E8E15-6CC2-D04D-0D17-CADE578A6A7A}"/>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05AECFDC-8F25-94A9-7514-091F4F85022D}"/>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AA541999-F7F5-237F-7EA4-5E07818871F3}"/>
              </a:ext>
            </a:extLst>
          </p:cNvPr>
          <p:cNvSpPr txBox="1"/>
          <p:nvPr/>
        </p:nvSpPr>
        <p:spPr>
          <a:xfrm>
            <a:off x="1219200" y="-575528"/>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Times New Roman" panose="02020603050405020304" pitchFamily="18" charset="0"/>
                <a:ea typeface="Times New Roman"/>
                <a:cs typeface="Times New Roman" panose="02020603050405020304" pitchFamily="18" charset="0"/>
                <a:sym typeface="Times New Roman"/>
              </a:rPr>
              <a:t>Reference List</a:t>
            </a:r>
          </a:p>
        </p:txBody>
      </p:sp>
      <p:sp>
        <p:nvSpPr>
          <p:cNvPr id="8" name="TextBox 7">
            <a:extLst>
              <a:ext uri="{FF2B5EF4-FFF2-40B4-BE49-F238E27FC236}">
                <a16:creationId xmlns:a16="http://schemas.microsoft.com/office/drawing/2014/main" id="{D430AF1F-8DF8-7746-4B41-5427CF775EBA}"/>
              </a:ext>
            </a:extLst>
          </p:cNvPr>
          <p:cNvSpPr txBox="1"/>
          <p:nvPr/>
        </p:nvSpPr>
        <p:spPr>
          <a:xfrm>
            <a:off x="1219200" y="1162970"/>
            <a:ext cx="15780327" cy="7790210"/>
          </a:xfrm>
          <a:prstGeom prst="rect">
            <a:avLst/>
          </a:prstGeom>
          <a:noFill/>
        </p:spPr>
        <p:txBody>
          <a:bodyPr wrap="square">
            <a:spAutoFit/>
          </a:bodyPr>
          <a:lstStyle/>
          <a:p>
            <a:pPr marL="0" marR="0" algn="just">
              <a:lnSpc>
                <a:spcPct val="150000"/>
              </a:lnSpc>
              <a:buNone/>
            </a:pPr>
            <a:r>
              <a:rPr lang="en-US" sz="2100" dirty="0">
                <a:solidFill>
                  <a:srgbClr val="000000"/>
                </a:solidFill>
                <a:effectLst/>
                <a:latin typeface="Times New Roman" panose="02020603050405020304" pitchFamily="18" charset="0"/>
                <a:ea typeface="Times New Roman" panose="02020603050405020304" pitchFamily="18" charset="0"/>
              </a:rPr>
              <a:t>Etheredge, C.L., DelPrince, J. and Waliczek, T.M., 2024. Perceptions of environmentalism and the use of sustainable floral design practices by professional florists. </a:t>
            </a:r>
            <a:r>
              <a:rPr lang="en-US" sz="2100" dirty="0" err="1">
                <a:solidFill>
                  <a:srgbClr val="000000"/>
                </a:solidFill>
                <a:effectLst/>
                <a:latin typeface="Times New Roman" panose="02020603050405020304" pitchFamily="18" charset="0"/>
                <a:ea typeface="Times New Roman" panose="02020603050405020304" pitchFamily="18" charset="0"/>
              </a:rPr>
              <a:t>HortTechnology</a:t>
            </a:r>
            <a:r>
              <a:rPr lang="en-US" sz="2100" dirty="0">
                <a:solidFill>
                  <a:srgbClr val="000000"/>
                </a:solidFill>
                <a:effectLst/>
                <a:latin typeface="Times New Roman" panose="02020603050405020304" pitchFamily="18" charset="0"/>
                <a:ea typeface="Times New Roman" panose="02020603050405020304" pitchFamily="18" charset="0"/>
              </a:rPr>
              <a:t>, 34(6), pp.812-818.</a:t>
            </a:r>
          </a:p>
          <a:p>
            <a:pPr marL="0" marR="0" algn="just">
              <a:lnSpc>
                <a:spcPct val="150000"/>
              </a:lnSpc>
              <a:buNone/>
            </a:pPr>
            <a:r>
              <a:rPr lang="en-US" sz="2100" dirty="0">
                <a:solidFill>
                  <a:srgbClr val="000000"/>
                </a:solidFill>
                <a:effectLst/>
                <a:latin typeface="Times New Roman" panose="02020603050405020304" pitchFamily="18" charset="0"/>
                <a:ea typeface="Times New Roman" panose="02020603050405020304" pitchFamily="18" charset="0"/>
              </a:rPr>
              <a:t>Etheredge, C.L., DelPrince, J., Waliczek, T.M. and Baskin, L.E., 2025. Comparison of United States Professional Florists’ Perceptions of Environmentalism and Their Use of Sustainable Floral Design Practices Based on Geographical Regions. </a:t>
            </a:r>
            <a:r>
              <a:rPr lang="en-US" sz="2100" dirty="0" err="1">
                <a:solidFill>
                  <a:srgbClr val="000000"/>
                </a:solidFill>
                <a:effectLst/>
                <a:latin typeface="Times New Roman" panose="02020603050405020304" pitchFamily="18" charset="0"/>
                <a:ea typeface="Times New Roman" panose="02020603050405020304" pitchFamily="18" charset="0"/>
              </a:rPr>
              <a:t>HortTechnology</a:t>
            </a:r>
            <a:r>
              <a:rPr lang="en-US" sz="2100" dirty="0">
                <a:solidFill>
                  <a:srgbClr val="000000"/>
                </a:solidFill>
                <a:effectLst/>
                <a:latin typeface="Times New Roman" panose="02020603050405020304" pitchFamily="18" charset="0"/>
                <a:ea typeface="Times New Roman" panose="02020603050405020304" pitchFamily="18" charset="0"/>
              </a:rPr>
              <a:t>, 35(4), pp.604-611.</a:t>
            </a:r>
          </a:p>
          <a:p>
            <a:pPr marL="0" marR="0" algn="just">
              <a:lnSpc>
                <a:spcPct val="150000"/>
              </a:lnSpc>
              <a:buNone/>
            </a:pPr>
            <a:r>
              <a:rPr lang="en-US" sz="2100" dirty="0" err="1">
                <a:solidFill>
                  <a:srgbClr val="000000"/>
                </a:solidFill>
                <a:effectLst/>
                <a:latin typeface="Times New Roman" panose="02020603050405020304" pitchFamily="18" charset="0"/>
                <a:ea typeface="Times New Roman" panose="02020603050405020304" pitchFamily="18" charset="0"/>
              </a:rPr>
              <a:t>Herur</a:t>
            </a:r>
            <a:r>
              <a:rPr lang="en-US" sz="2100" dirty="0">
                <a:solidFill>
                  <a:srgbClr val="000000"/>
                </a:solidFill>
                <a:effectLst/>
                <a:latin typeface="Times New Roman" panose="02020603050405020304" pitchFamily="18" charset="0"/>
                <a:ea typeface="Times New Roman" panose="02020603050405020304" pitchFamily="18" charset="0"/>
              </a:rPr>
              <a:t>, J., 2022. STORE MANAGEMENT: KEY FOR SUCCESSFUL RETAIL BUSINESSES. SPECIAL ISSUE ON STRATEGIC RETAIL MANAGEMENT July 2022, p.120.</a:t>
            </a:r>
          </a:p>
          <a:p>
            <a:pPr marL="0" marR="0" algn="just">
              <a:lnSpc>
                <a:spcPct val="150000"/>
              </a:lnSpc>
              <a:buNone/>
            </a:pPr>
            <a:r>
              <a:rPr lang="en-US" sz="2100" dirty="0" err="1">
                <a:solidFill>
                  <a:srgbClr val="000000"/>
                </a:solidFill>
                <a:effectLst/>
                <a:latin typeface="Times New Roman" panose="02020603050405020304" pitchFamily="18" charset="0"/>
                <a:ea typeface="Times New Roman" panose="02020603050405020304" pitchFamily="18" charset="0"/>
              </a:rPr>
              <a:t>Otterbring</a:t>
            </a:r>
            <a:r>
              <a:rPr lang="en-US" sz="2100" dirty="0">
                <a:solidFill>
                  <a:srgbClr val="000000"/>
                </a:solidFill>
                <a:effectLst/>
                <a:latin typeface="Times New Roman" panose="02020603050405020304" pitchFamily="18" charset="0"/>
                <a:ea typeface="Times New Roman" panose="02020603050405020304" pitchFamily="18" charset="0"/>
              </a:rPr>
              <a:t>, T., Samuelsson, P., </a:t>
            </a:r>
            <a:r>
              <a:rPr lang="en-US" sz="2100" dirty="0" err="1">
                <a:solidFill>
                  <a:srgbClr val="000000"/>
                </a:solidFill>
                <a:effectLst/>
                <a:latin typeface="Times New Roman" panose="02020603050405020304" pitchFamily="18" charset="0"/>
                <a:ea typeface="Times New Roman" panose="02020603050405020304" pitchFamily="18" charset="0"/>
              </a:rPr>
              <a:t>Arsenovic</a:t>
            </a:r>
            <a:r>
              <a:rPr lang="en-US" sz="2100" dirty="0">
                <a:solidFill>
                  <a:srgbClr val="000000"/>
                </a:solidFill>
                <a:effectLst/>
                <a:latin typeface="Times New Roman" panose="02020603050405020304" pitchFamily="18" charset="0"/>
                <a:ea typeface="Times New Roman" panose="02020603050405020304" pitchFamily="18" charset="0"/>
              </a:rPr>
              <a:t>, J., Elbæk, C.T. and </a:t>
            </a:r>
            <a:r>
              <a:rPr lang="en-US" sz="2100" dirty="0" err="1">
                <a:solidFill>
                  <a:srgbClr val="000000"/>
                </a:solidFill>
                <a:effectLst/>
                <a:latin typeface="Times New Roman" panose="02020603050405020304" pitchFamily="18" charset="0"/>
                <a:ea typeface="Times New Roman" panose="02020603050405020304" pitchFamily="18" charset="0"/>
              </a:rPr>
              <a:t>Folwarczny</a:t>
            </a:r>
            <a:r>
              <a:rPr lang="en-US" sz="2100" dirty="0">
                <a:solidFill>
                  <a:srgbClr val="000000"/>
                </a:solidFill>
                <a:effectLst/>
                <a:latin typeface="Times New Roman" panose="02020603050405020304" pitchFamily="18" charset="0"/>
                <a:ea typeface="Times New Roman" panose="02020603050405020304" pitchFamily="18" charset="0"/>
              </a:rPr>
              <a:t>, M., 2023. Shortsighted sales or long-lasting loyalty? The impact of salesperson-customer proximity on consumer responses and the beauty of bodily boundaries. European Journal of Marketing, 57(7), pp.1854-1885.</a:t>
            </a:r>
          </a:p>
          <a:p>
            <a:pPr marL="0" marR="0" algn="just">
              <a:lnSpc>
                <a:spcPct val="150000"/>
              </a:lnSpc>
              <a:buNone/>
            </a:pPr>
            <a:r>
              <a:rPr lang="en-US" sz="2100" dirty="0">
                <a:solidFill>
                  <a:srgbClr val="000000"/>
                </a:solidFill>
                <a:effectLst/>
                <a:latin typeface="Times New Roman" panose="02020603050405020304" pitchFamily="18" charset="0"/>
                <a:ea typeface="Times New Roman" panose="02020603050405020304" pitchFamily="18" charset="0"/>
              </a:rPr>
              <a:t>Reimold, A.E., Hall, M.G., Ng, S.W., </a:t>
            </a:r>
            <a:r>
              <a:rPr lang="en-US" sz="2100" dirty="0" err="1">
                <a:solidFill>
                  <a:srgbClr val="000000"/>
                </a:solidFill>
                <a:effectLst/>
                <a:latin typeface="Times New Roman" panose="02020603050405020304" pitchFamily="18" charset="0"/>
                <a:ea typeface="Times New Roman" panose="02020603050405020304" pitchFamily="18" charset="0"/>
              </a:rPr>
              <a:t>Taillie</a:t>
            </a:r>
            <a:r>
              <a:rPr lang="en-US" sz="2100" dirty="0">
                <a:solidFill>
                  <a:srgbClr val="000000"/>
                </a:solidFill>
                <a:effectLst/>
                <a:latin typeface="Times New Roman" panose="02020603050405020304" pitchFamily="18" charset="0"/>
                <a:ea typeface="Times New Roman" panose="02020603050405020304" pitchFamily="18" charset="0"/>
              </a:rPr>
              <a:t>, L.S., </a:t>
            </a:r>
            <a:r>
              <a:rPr lang="en-US" sz="2100" dirty="0" err="1">
                <a:solidFill>
                  <a:srgbClr val="000000"/>
                </a:solidFill>
                <a:effectLst/>
                <a:latin typeface="Times New Roman" panose="02020603050405020304" pitchFamily="18" charset="0"/>
                <a:ea typeface="Times New Roman" panose="02020603050405020304" pitchFamily="18" charset="0"/>
              </a:rPr>
              <a:t>Ribisl</a:t>
            </a:r>
            <a:r>
              <a:rPr lang="en-US" sz="2100" dirty="0">
                <a:solidFill>
                  <a:srgbClr val="000000"/>
                </a:solidFill>
                <a:effectLst/>
                <a:latin typeface="Times New Roman" panose="02020603050405020304" pitchFamily="18" charset="0"/>
                <a:ea typeface="Times New Roman" panose="02020603050405020304" pitchFamily="18" charset="0"/>
              </a:rPr>
              <a:t>, K.M., Charles, E.L. and Golden, S.D., 2024. “The dollar store got it going on”: understanding food shopping patterns and policy preferences among dollar store shoppers with low incomes. Current Developments in Nutrition, 8(10), p.104457.</a:t>
            </a:r>
          </a:p>
          <a:p>
            <a:pPr marL="0" marR="0" algn="just">
              <a:lnSpc>
                <a:spcPct val="150000"/>
              </a:lnSpc>
              <a:buNone/>
            </a:pPr>
            <a:r>
              <a:rPr lang="en-US" sz="2100" dirty="0">
                <a:solidFill>
                  <a:srgbClr val="000000"/>
                </a:solidFill>
                <a:effectLst/>
                <a:latin typeface="Times New Roman" panose="02020603050405020304" pitchFamily="18" charset="0"/>
                <a:ea typeface="Times New Roman" panose="02020603050405020304" pitchFamily="18" charset="0"/>
              </a:rPr>
              <a:t>Sashika, M.N., Gammanpila, H.W. and Priyadarshani, S.V.G.N., 2024. Exploring the evolving landscape: Urban horticulture cropping systems–trends and challenges. Scientia </a:t>
            </a:r>
            <a:r>
              <a:rPr lang="en-US" sz="2100" dirty="0" err="1">
                <a:solidFill>
                  <a:srgbClr val="000000"/>
                </a:solidFill>
                <a:effectLst/>
                <a:latin typeface="Times New Roman" panose="02020603050405020304" pitchFamily="18" charset="0"/>
                <a:ea typeface="Times New Roman" panose="02020603050405020304" pitchFamily="18" charset="0"/>
              </a:rPr>
              <a:t>Horticulturae</a:t>
            </a:r>
            <a:r>
              <a:rPr lang="en-US" sz="2100" dirty="0">
                <a:solidFill>
                  <a:srgbClr val="000000"/>
                </a:solidFill>
                <a:effectLst/>
                <a:latin typeface="Times New Roman" panose="02020603050405020304" pitchFamily="18" charset="0"/>
                <a:ea typeface="Times New Roman" panose="02020603050405020304" pitchFamily="18" charset="0"/>
              </a:rPr>
              <a:t>, 327, p.112870.</a:t>
            </a:r>
          </a:p>
          <a:p>
            <a:pPr marL="0" marR="0" algn="just">
              <a:lnSpc>
                <a:spcPct val="150000"/>
              </a:lnSpc>
              <a:buNone/>
            </a:pPr>
            <a:r>
              <a:rPr lang="en-US" sz="2100" dirty="0">
                <a:solidFill>
                  <a:srgbClr val="000000"/>
                </a:solidFill>
                <a:effectLst/>
                <a:latin typeface="Times New Roman" panose="02020603050405020304" pitchFamily="18" charset="0"/>
                <a:ea typeface="Times New Roman" panose="02020603050405020304" pitchFamily="18" charset="0"/>
              </a:rPr>
              <a:t>Zhang, W., Yang, B., Wang, R. and Guo, X., 2024. An analysis of the effects of different urban park space environment construction on national health. Frontiers in Environmental Science, 12, p.1433319.</a:t>
            </a:r>
          </a:p>
        </p:txBody>
      </p:sp>
    </p:spTree>
    <p:extLst>
      <p:ext uri="{BB962C8B-B14F-4D97-AF65-F5344CB8AC3E}">
        <p14:creationId xmlns:p14="http://schemas.microsoft.com/office/powerpoint/2010/main" val="3953224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p:cNvSpPr txBox="1"/>
            <p:nvPr/>
          </p:nvSpPr>
          <p:spPr>
            <a:xfrm>
              <a:off x="0" y="-76200"/>
              <a:ext cx="4274726" cy="224366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3327397" y="3532332"/>
            <a:ext cx="11633205" cy="2135200"/>
          </a:xfrm>
          <a:prstGeom prst="rect">
            <a:avLst/>
          </a:prstGeom>
        </p:spPr>
        <p:txBody>
          <a:bodyPr lIns="0" tIns="0" rIns="0" bIns="0" rtlCol="0" anchor="t">
            <a:spAutoFit/>
          </a:bodyPr>
          <a:lstStyle/>
          <a:p>
            <a:pPr algn="ctr">
              <a:lnSpc>
                <a:spcPts val="19679"/>
              </a:lnSpc>
            </a:pPr>
            <a:r>
              <a:rPr lang="en-US" sz="8000" b="1" dirty="0">
                <a:solidFill>
                  <a:srgbClr val="000000"/>
                </a:solidFill>
                <a:latin typeface="Times New Roman"/>
                <a:ea typeface="Times New Roman"/>
                <a:cs typeface="Times New Roman"/>
                <a:sym typeface="Times New Roman"/>
              </a:rPr>
              <a:t>THANK YOU</a:t>
            </a:r>
          </a:p>
        </p:txBody>
      </p:sp>
      <p:grpSp>
        <p:nvGrpSpPr>
          <p:cNvPr id="6" name="Group 6"/>
          <p:cNvGrpSpPr/>
          <p:nvPr/>
        </p:nvGrpSpPr>
        <p:grpSpPr>
          <a:xfrm rot="-5400000">
            <a:off x="16064826" y="7505055"/>
            <a:ext cx="579335" cy="1523862"/>
            <a:chOff x="0" y="0"/>
            <a:chExt cx="270933" cy="712653"/>
          </a:xfrm>
        </p:grpSpPr>
        <p:sp>
          <p:nvSpPr>
            <p:cNvPr id="7" name="Freeform 7"/>
            <p:cNvSpPr/>
            <p:nvPr/>
          </p:nvSpPr>
          <p:spPr>
            <a:xfrm>
              <a:off x="0" y="0"/>
              <a:ext cx="270933" cy="712653"/>
            </a:xfrm>
            <a:custGeom>
              <a:avLst/>
              <a:gdLst/>
              <a:ahLst/>
              <a:cxnLst/>
              <a:rect l="l" t="t" r="r" b="b"/>
              <a:pathLst>
                <a:path w="270933" h="712653">
                  <a:moveTo>
                    <a:pt x="0" y="0"/>
                  </a:moveTo>
                  <a:lnTo>
                    <a:pt x="270933" y="0"/>
                  </a:lnTo>
                  <a:lnTo>
                    <a:pt x="270933" y="712653"/>
                  </a:lnTo>
                  <a:lnTo>
                    <a:pt x="0" y="712653"/>
                  </a:lnTo>
                  <a:close/>
                </a:path>
              </a:pathLst>
            </a:custGeom>
            <a:solidFill>
              <a:srgbClr val="737373"/>
            </a:solidFill>
          </p:spPr>
        </p:sp>
        <p:sp>
          <p:nvSpPr>
            <p:cNvPr id="8" name="TextBox 8"/>
            <p:cNvSpPr txBox="1"/>
            <p:nvPr/>
          </p:nvSpPr>
          <p:spPr>
            <a:xfrm>
              <a:off x="0" y="-76200"/>
              <a:ext cx="270933" cy="788853"/>
            </a:xfrm>
            <a:prstGeom prst="rect">
              <a:avLst/>
            </a:prstGeom>
          </p:spPr>
          <p:txBody>
            <a:bodyPr lIns="28609" tIns="28609" rIns="28609" bIns="28609" rtlCol="0" anchor="ctr"/>
            <a:lstStyle/>
            <a:p>
              <a:pPr algn="ctr">
                <a:lnSpc>
                  <a:spcPts val="2659"/>
                </a:lnSpc>
              </a:pPr>
              <a:endParaRPr/>
            </a:p>
          </p:txBody>
        </p:sp>
      </p:grpSp>
      <p:grpSp>
        <p:nvGrpSpPr>
          <p:cNvPr id="9" name="Group 9"/>
          <p:cNvGrpSpPr/>
          <p:nvPr/>
        </p:nvGrpSpPr>
        <p:grpSpPr>
          <a:xfrm rot="-5400000">
            <a:off x="14780945" y="7824957"/>
            <a:ext cx="579335" cy="884058"/>
            <a:chOff x="0" y="0"/>
            <a:chExt cx="270933" cy="413440"/>
          </a:xfrm>
        </p:grpSpPr>
        <p:sp>
          <p:nvSpPr>
            <p:cNvPr id="10" name="Freeform 10"/>
            <p:cNvSpPr/>
            <p:nvPr/>
          </p:nvSpPr>
          <p:spPr>
            <a:xfrm>
              <a:off x="0" y="0"/>
              <a:ext cx="270933" cy="413441"/>
            </a:xfrm>
            <a:custGeom>
              <a:avLst/>
              <a:gdLst/>
              <a:ahLst/>
              <a:cxnLst/>
              <a:rect l="l" t="t" r="r" b="b"/>
              <a:pathLst>
                <a:path w="270933" h="413441">
                  <a:moveTo>
                    <a:pt x="0" y="0"/>
                  </a:moveTo>
                  <a:lnTo>
                    <a:pt x="270933" y="0"/>
                  </a:lnTo>
                  <a:lnTo>
                    <a:pt x="270933" y="413441"/>
                  </a:lnTo>
                  <a:lnTo>
                    <a:pt x="0" y="413441"/>
                  </a:lnTo>
                  <a:close/>
                </a:path>
              </a:pathLst>
            </a:custGeom>
            <a:solidFill>
              <a:srgbClr val="A7A5A6"/>
            </a:solidFill>
          </p:spPr>
        </p:sp>
        <p:sp>
          <p:nvSpPr>
            <p:cNvPr id="11" name="TextBox 11"/>
            <p:cNvSpPr txBox="1"/>
            <p:nvPr/>
          </p:nvSpPr>
          <p:spPr>
            <a:xfrm>
              <a:off x="0" y="-76200"/>
              <a:ext cx="270933" cy="489640"/>
            </a:xfrm>
            <a:prstGeom prst="rect">
              <a:avLst/>
            </a:prstGeom>
          </p:spPr>
          <p:txBody>
            <a:bodyPr lIns="28609" tIns="28609" rIns="28609" bIns="28609" rtlCol="0" anchor="ctr"/>
            <a:lstStyle/>
            <a:p>
              <a:pPr algn="ctr">
                <a:lnSpc>
                  <a:spcPts val="2659"/>
                </a:lnSpc>
              </a:pPr>
              <a:endParaRPr/>
            </a:p>
          </p:txBody>
        </p:sp>
      </p:grpSp>
      <p:grpSp>
        <p:nvGrpSpPr>
          <p:cNvPr id="12" name="Group 12"/>
          <p:cNvGrpSpPr/>
          <p:nvPr/>
        </p:nvGrpSpPr>
        <p:grpSpPr>
          <a:xfrm rot="-5400000">
            <a:off x="15634984" y="7633984"/>
            <a:ext cx="475042" cy="2487841"/>
            <a:chOff x="0" y="0"/>
            <a:chExt cx="222159" cy="1163470"/>
          </a:xfrm>
        </p:grpSpPr>
        <p:sp>
          <p:nvSpPr>
            <p:cNvPr id="13" name="Freeform 13"/>
            <p:cNvSpPr/>
            <p:nvPr/>
          </p:nvSpPr>
          <p:spPr>
            <a:xfrm>
              <a:off x="0" y="0"/>
              <a:ext cx="222159" cy="1163470"/>
            </a:xfrm>
            <a:custGeom>
              <a:avLst/>
              <a:gdLst/>
              <a:ahLst/>
              <a:cxnLst/>
              <a:rect l="l" t="t" r="r" b="b"/>
              <a:pathLst>
                <a:path w="222159" h="1163470">
                  <a:moveTo>
                    <a:pt x="0" y="0"/>
                  </a:moveTo>
                  <a:lnTo>
                    <a:pt x="222159" y="0"/>
                  </a:lnTo>
                  <a:lnTo>
                    <a:pt x="222159" y="1163470"/>
                  </a:lnTo>
                  <a:lnTo>
                    <a:pt x="0" y="1163470"/>
                  </a:lnTo>
                  <a:close/>
                </a:path>
              </a:pathLst>
            </a:custGeom>
            <a:solidFill>
              <a:srgbClr val="A7A5A6"/>
            </a:solidFill>
          </p:spPr>
        </p:sp>
        <p:sp>
          <p:nvSpPr>
            <p:cNvPr id="14" name="TextBox 14"/>
            <p:cNvSpPr txBox="1"/>
            <p:nvPr/>
          </p:nvSpPr>
          <p:spPr>
            <a:xfrm>
              <a:off x="0" y="-76200"/>
              <a:ext cx="222159" cy="1239670"/>
            </a:xfrm>
            <a:prstGeom prst="rect">
              <a:avLst/>
            </a:prstGeom>
          </p:spPr>
          <p:txBody>
            <a:bodyPr lIns="28609" tIns="28609" rIns="28609" bIns="28609" rtlCol="0" anchor="ctr"/>
            <a:lstStyle/>
            <a:p>
              <a:pPr algn="ctr">
                <a:lnSpc>
                  <a:spcPts val="2659"/>
                </a:lnSpc>
              </a:pPr>
              <a:endParaRPr/>
            </a:p>
          </p:txBody>
        </p:sp>
      </p:grpSp>
      <p:grpSp>
        <p:nvGrpSpPr>
          <p:cNvPr id="15" name="Group 15"/>
          <p:cNvGrpSpPr/>
          <p:nvPr/>
        </p:nvGrpSpPr>
        <p:grpSpPr>
          <a:xfrm rot="-10800000">
            <a:off x="15970874" y="5473204"/>
            <a:ext cx="583125" cy="1533830"/>
            <a:chOff x="0" y="0"/>
            <a:chExt cx="270933" cy="712653"/>
          </a:xfrm>
        </p:grpSpPr>
        <p:sp>
          <p:nvSpPr>
            <p:cNvPr id="16" name="Freeform 16"/>
            <p:cNvSpPr/>
            <p:nvPr/>
          </p:nvSpPr>
          <p:spPr>
            <a:xfrm>
              <a:off x="0" y="0"/>
              <a:ext cx="270933" cy="712653"/>
            </a:xfrm>
            <a:custGeom>
              <a:avLst/>
              <a:gdLst/>
              <a:ahLst/>
              <a:cxnLst/>
              <a:rect l="l" t="t" r="r" b="b"/>
              <a:pathLst>
                <a:path w="270933" h="712653">
                  <a:moveTo>
                    <a:pt x="0" y="0"/>
                  </a:moveTo>
                  <a:lnTo>
                    <a:pt x="270933" y="0"/>
                  </a:lnTo>
                  <a:lnTo>
                    <a:pt x="270933" y="712653"/>
                  </a:lnTo>
                  <a:lnTo>
                    <a:pt x="0" y="712653"/>
                  </a:lnTo>
                  <a:close/>
                </a:path>
              </a:pathLst>
            </a:custGeom>
            <a:solidFill>
              <a:srgbClr val="737373"/>
            </a:solidFill>
          </p:spPr>
        </p:sp>
        <p:sp>
          <p:nvSpPr>
            <p:cNvPr id="17" name="TextBox 17"/>
            <p:cNvSpPr txBox="1"/>
            <p:nvPr/>
          </p:nvSpPr>
          <p:spPr>
            <a:xfrm>
              <a:off x="0" y="-76200"/>
              <a:ext cx="270933" cy="788853"/>
            </a:xfrm>
            <a:prstGeom prst="rect">
              <a:avLst/>
            </a:prstGeom>
          </p:spPr>
          <p:txBody>
            <a:bodyPr lIns="28796" tIns="28796" rIns="28796" bIns="28796" rtlCol="0" anchor="ctr"/>
            <a:lstStyle/>
            <a:p>
              <a:pPr algn="ctr">
                <a:lnSpc>
                  <a:spcPts val="2659"/>
                </a:lnSpc>
              </a:pPr>
              <a:endParaRPr/>
            </a:p>
          </p:txBody>
        </p:sp>
      </p:grpSp>
      <p:grpSp>
        <p:nvGrpSpPr>
          <p:cNvPr id="18" name="Group 18"/>
          <p:cNvGrpSpPr/>
          <p:nvPr/>
        </p:nvGrpSpPr>
        <p:grpSpPr>
          <a:xfrm rot="-10800000">
            <a:off x="15970874" y="7087478"/>
            <a:ext cx="583125" cy="889840"/>
            <a:chOff x="0" y="0"/>
            <a:chExt cx="270933" cy="413440"/>
          </a:xfrm>
        </p:grpSpPr>
        <p:sp>
          <p:nvSpPr>
            <p:cNvPr id="19" name="Freeform 19"/>
            <p:cNvSpPr/>
            <p:nvPr/>
          </p:nvSpPr>
          <p:spPr>
            <a:xfrm>
              <a:off x="0" y="0"/>
              <a:ext cx="270933" cy="413441"/>
            </a:xfrm>
            <a:custGeom>
              <a:avLst/>
              <a:gdLst/>
              <a:ahLst/>
              <a:cxnLst/>
              <a:rect l="l" t="t" r="r" b="b"/>
              <a:pathLst>
                <a:path w="270933" h="413441">
                  <a:moveTo>
                    <a:pt x="0" y="0"/>
                  </a:moveTo>
                  <a:lnTo>
                    <a:pt x="270933" y="0"/>
                  </a:lnTo>
                  <a:lnTo>
                    <a:pt x="270933" y="413441"/>
                  </a:lnTo>
                  <a:lnTo>
                    <a:pt x="0" y="413441"/>
                  </a:lnTo>
                  <a:close/>
                </a:path>
              </a:pathLst>
            </a:custGeom>
            <a:solidFill>
              <a:srgbClr val="A7A5A6"/>
            </a:solidFill>
          </p:spPr>
        </p:sp>
        <p:sp>
          <p:nvSpPr>
            <p:cNvPr id="20" name="TextBox 20"/>
            <p:cNvSpPr txBox="1"/>
            <p:nvPr/>
          </p:nvSpPr>
          <p:spPr>
            <a:xfrm>
              <a:off x="0" y="-76200"/>
              <a:ext cx="270933" cy="489640"/>
            </a:xfrm>
            <a:prstGeom prst="rect">
              <a:avLst/>
            </a:prstGeom>
          </p:spPr>
          <p:txBody>
            <a:bodyPr lIns="28796" tIns="28796" rIns="28796" bIns="28796" rtlCol="0" anchor="ctr"/>
            <a:lstStyle/>
            <a:p>
              <a:pPr algn="ctr">
                <a:lnSpc>
                  <a:spcPts val="2659"/>
                </a:lnSpc>
              </a:pPr>
              <a:endParaRPr/>
            </a:p>
          </p:txBody>
        </p:sp>
      </p:grpSp>
      <p:grpSp>
        <p:nvGrpSpPr>
          <p:cNvPr id="21" name="Group 21"/>
          <p:cNvGrpSpPr/>
          <p:nvPr/>
        </p:nvGrpSpPr>
        <p:grpSpPr>
          <a:xfrm rot="-10800000">
            <a:off x="16638276" y="5473204"/>
            <a:ext cx="478149" cy="2504114"/>
            <a:chOff x="0" y="0"/>
            <a:chExt cx="222159" cy="1163470"/>
          </a:xfrm>
        </p:grpSpPr>
        <p:sp>
          <p:nvSpPr>
            <p:cNvPr id="22" name="Freeform 22"/>
            <p:cNvSpPr/>
            <p:nvPr/>
          </p:nvSpPr>
          <p:spPr>
            <a:xfrm>
              <a:off x="0" y="0"/>
              <a:ext cx="222159" cy="1163470"/>
            </a:xfrm>
            <a:custGeom>
              <a:avLst/>
              <a:gdLst/>
              <a:ahLst/>
              <a:cxnLst/>
              <a:rect l="l" t="t" r="r" b="b"/>
              <a:pathLst>
                <a:path w="222159" h="1163470">
                  <a:moveTo>
                    <a:pt x="0" y="0"/>
                  </a:moveTo>
                  <a:lnTo>
                    <a:pt x="222159" y="0"/>
                  </a:lnTo>
                  <a:lnTo>
                    <a:pt x="222159" y="1163470"/>
                  </a:lnTo>
                  <a:lnTo>
                    <a:pt x="0" y="1163470"/>
                  </a:lnTo>
                  <a:close/>
                </a:path>
              </a:pathLst>
            </a:custGeom>
            <a:solidFill>
              <a:srgbClr val="A7A5A6"/>
            </a:solidFill>
          </p:spPr>
        </p:sp>
        <p:sp>
          <p:nvSpPr>
            <p:cNvPr id="23" name="TextBox 23"/>
            <p:cNvSpPr txBox="1"/>
            <p:nvPr/>
          </p:nvSpPr>
          <p:spPr>
            <a:xfrm>
              <a:off x="0" y="-76200"/>
              <a:ext cx="222159" cy="1239670"/>
            </a:xfrm>
            <a:prstGeom prst="rect">
              <a:avLst/>
            </a:prstGeom>
          </p:spPr>
          <p:txBody>
            <a:bodyPr lIns="28796" tIns="28796" rIns="28796" bIns="28796" rtlCol="0" anchor="ctr"/>
            <a:lstStyle/>
            <a:p>
              <a:pPr algn="ctr">
                <a:lnSpc>
                  <a:spcPts val="2659"/>
                </a:lnSpc>
              </a:pPr>
              <a:endParaRPr/>
            </a:p>
          </p:txBody>
        </p:sp>
      </p:grpSp>
      <p:grpSp>
        <p:nvGrpSpPr>
          <p:cNvPr id="24" name="Group 24"/>
          <p:cNvGrpSpPr/>
          <p:nvPr/>
        </p:nvGrpSpPr>
        <p:grpSpPr>
          <a:xfrm rot="-5400000">
            <a:off x="2539687" y="1864048"/>
            <a:ext cx="364252" cy="1376224"/>
            <a:chOff x="0" y="0"/>
            <a:chExt cx="485670" cy="1834966"/>
          </a:xfrm>
        </p:grpSpPr>
        <p:grpSp>
          <p:nvGrpSpPr>
            <p:cNvPr id="25" name="Group 25"/>
            <p:cNvGrpSpPr/>
            <p:nvPr/>
          </p:nvGrpSpPr>
          <p:grpSpPr>
            <a:xfrm>
              <a:off x="0" y="1349296"/>
              <a:ext cx="485670" cy="48567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27" name="TextBox 27"/>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nvGrpSpPr>
            <p:cNvPr id="28" name="Group 28"/>
            <p:cNvGrpSpPr/>
            <p:nvPr/>
          </p:nvGrpSpPr>
          <p:grpSpPr>
            <a:xfrm>
              <a:off x="0" y="674648"/>
              <a:ext cx="485670" cy="48567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30" name="TextBox 30"/>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nvGrpSpPr>
            <p:cNvPr id="31" name="Group 31"/>
            <p:cNvGrpSpPr/>
            <p:nvPr/>
          </p:nvGrpSpPr>
          <p:grpSpPr>
            <a:xfrm>
              <a:off x="0" y="0"/>
              <a:ext cx="485670" cy="485670"/>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33" name="TextBox 33"/>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p>
            </p:txBody>
          </p:sp>
        </p:grpSp>
      </p:gr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129</TotalTime>
  <Words>1475</Words>
  <Application>Microsoft Office PowerPoint</Application>
  <PresentationFormat>Custom</PresentationFormat>
  <Paragraphs>71</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Times New Roman</vt:lpstr>
      <vt:lpstr>Calibri</vt:lpstr>
      <vt:lpstr>Arial</vt:lpstr>
      <vt:lpstr>Symbol</vt:lpstr>
      <vt:lpstr>Garamond</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Grey Minimalist Geometric Project Presentation</dc:title>
  <dc:creator>User</dc:creator>
  <cp:lastModifiedBy>User</cp:lastModifiedBy>
  <cp:revision>21</cp:revision>
  <dcterms:created xsi:type="dcterms:W3CDTF">2006-08-16T00:00:00Z</dcterms:created>
  <dcterms:modified xsi:type="dcterms:W3CDTF">2026-03-16T05:52:49Z</dcterms:modified>
  <dc:identifier>DAGRq1EgVzs</dc:identifier>
</cp:coreProperties>
</file>