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62" r:id="rId15"/>
    <p:sldId id="263" r:id="rId16"/>
    <p:sldId id="264" r:id="rId17"/>
    <p:sldId id="265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4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4146F1-337F-4072-855C-E29346F6A9E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DF0DA-937F-46AF-9DC3-D2363F538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97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GB" altLang="en-US" sz="1100" smtClean="0"/>
              <a:t>Our fourth approach – today manager’s can’t just throw their weight about to get things done.  </a:t>
            </a:r>
          </a:p>
          <a:p>
            <a:pPr>
              <a:lnSpc>
                <a:spcPct val="90000"/>
              </a:lnSpc>
            </a:pPr>
            <a:r>
              <a:rPr lang="en-GB" altLang="en-US" sz="1100" smtClean="0"/>
              <a:t>Need to foster high morale, spirit of involvement and co-operation – to get people wanting and willing to work.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r>
              <a:rPr lang="en-GB" altLang="en-US" sz="1100" smtClean="0"/>
              <a:t>Examine the style of leadership adopted to do this.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r>
              <a:rPr lang="en-GB" altLang="en-US" sz="1100" smtClean="0"/>
              <a:t>Assumes if leaders behave in a certain way, subordinates are more likely to follow.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r>
              <a:rPr lang="en-GB" altLang="en-US" sz="1100" smtClean="0"/>
              <a:t>Would you agree?   People have their own personal expectations and needs – increasingly resistant to purely autocratic leadership styles. 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r>
              <a:rPr lang="en-GB" altLang="en-US" sz="1100" smtClean="0"/>
              <a:t>3 broad types: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r>
              <a:rPr lang="en-GB" altLang="en-US" sz="1100" smtClean="0"/>
              <a:t>Authoritarian/autocratic – power with the manager – the sole decision maker with authority for organising work</a:t>
            </a:r>
          </a:p>
          <a:p>
            <a:pPr>
              <a:lnSpc>
                <a:spcPct val="90000"/>
              </a:lnSpc>
            </a:pPr>
            <a:r>
              <a:rPr lang="en-GB" altLang="en-US" sz="1100" smtClean="0"/>
              <a:t>Democratic – power with group as a whole- shared leadership, manager part of team – input, involvement by members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r>
              <a:rPr lang="en-GB" altLang="en-US" sz="1100" smtClean="0"/>
              <a:t>Laissez-faire (genuine) – manager says group working well on its own – lets them have the power to do what they think’s best, not interfere, but help if needed.  Can be confusing – may look as though manager doesn’t care and so detaches himself.  Is this in fact leadership or abdication of managerial responsiblity?        </a:t>
            </a:r>
          </a:p>
          <a:p>
            <a:pPr>
              <a:lnSpc>
                <a:spcPct val="90000"/>
              </a:lnSpc>
            </a:pPr>
            <a:endParaRPr lang="en-GB" altLang="en-US" sz="1100" smtClean="0"/>
          </a:p>
          <a:p>
            <a:pPr>
              <a:lnSpc>
                <a:spcPct val="90000"/>
              </a:lnSpc>
            </a:pPr>
            <a:endParaRPr lang="en-US" altLang="en-US" sz="1100" smtClean="0"/>
          </a:p>
        </p:txBody>
      </p:sp>
      <p:sp>
        <p:nvSpPr>
          <p:cNvPr id="81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83CA9B2-C610-43C7-803A-AFAE8BF62B5A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87878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Big point coming up:     managers are people too.  Yes, I know it’s hard to believe.</a:t>
            </a:r>
          </a:p>
          <a:p>
            <a:endParaRPr lang="en-GB" altLang="en-US" smtClean="0"/>
          </a:p>
          <a:p>
            <a:r>
              <a:rPr lang="en-GB" altLang="en-US" smtClean="0"/>
              <a:t>This means that they’ve got attitudes, beliefs, ideas which they bring to work and condition the way they manage their staff.  </a:t>
            </a:r>
          </a:p>
          <a:p>
            <a:endParaRPr lang="en-GB" altLang="en-US" smtClean="0"/>
          </a:p>
          <a:p>
            <a:r>
              <a:rPr lang="en-GB" altLang="en-US" smtClean="0"/>
              <a:t>McGregor:  argued the style of management adopted is a function of the manager’s attitudes towards people and assumptions about human nature and behaviour</a:t>
            </a:r>
          </a:p>
          <a:p>
            <a:endParaRPr lang="en-GB" altLang="en-US" smtClean="0"/>
          </a:p>
          <a:p>
            <a:r>
              <a:rPr lang="en-GB" altLang="en-US" smtClean="0"/>
              <a:t>2 ‘types’ result which are polar opposites – Theory X and Theory Y </a:t>
            </a:r>
          </a:p>
          <a:p>
            <a:endParaRPr lang="en-GB" altLang="en-US" smtClean="0"/>
          </a:p>
          <a:p>
            <a:r>
              <a:rPr lang="en-GB" altLang="en-US" smtClean="0"/>
              <a:t>X first – X managers believe these things about people – they’re lazy, don’t like coming to work, need to be pushed, threatened, controlled to get anything done, they NEED to be told what to do</a:t>
            </a:r>
          </a:p>
          <a:p>
            <a:endParaRPr lang="en-GB" altLang="en-US" smtClean="0"/>
          </a:p>
          <a:p>
            <a:r>
              <a:rPr lang="en-GB" altLang="en-US" smtClean="0"/>
              <a:t>Answer:  control them, centralised systems of authority.  Leads to an authoritarian or some say exploitative management style. 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US" altLang="en-US" smtClean="0"/>
          </a:p>
        </p:txBody>
      </p:sp>
      <p:sp>
        <p:nvSpPr>
          <p:cNvPr id="102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FCB1168-1654-40AD-ABAF-E9F336B8A9B5}" type="slidenum">
              <a:rPr lang="en-GB" altLang="en-US" sz="1200"/>
              <a:pPr/>
              <a:t>15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91060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On the other hand we have theory Y people.</a:t>
            </a:r>
          </a:p>
          <a:p>
            <a:endParaRPr lang="en-GB" altLang="en-US" smtClean="0"/>
          </a:p>
          <a:p>
            <a:r>
              <a:rPr lang="en-GB" altLang="en-US" smtClean="0"/>
              <a:t>These managers think that people think work is natural and they will self-manage their efforts, be committed, take on extra responsibility, are capable of more – therefore an approach to managing people this way stands a greater chance of getting their co-operation and support.</a:t>
            </a:r>
          </a:p>
          <a:p>
            <a:endParaRPr lang="en-GB" altLang="en-US" smtClean="0"/>
          </a:p>
          <a:p>
            <a:r>
              <a:rPr lang="en-GB" altLang="en-US" smtClean="0"/>
              <a:t>Right then – let’s have a show of hands – Theory X fans show yourselves – whip crackers;  Theory Y vote now – softer, willing, fully engaged.  </a:t>
            </a:r>
          </a:p>
          <a:p>
            <a:endParaRPr lang="en-GB" altLang="en-US" smtClean="0"/>
          </a:p>
          <a:p>
            <a:r>
              <a:rPr lang="en-GB" altLang="en-US" smtClean="0"/>
              <a:t>Which is right?     You know the answer......it depends.</a:t>
            </a:r>
          </a:p>
          <a:p>
            <a:endParaRPr lang="en-US" altLang="en-US" smtClean="0"/>
          </a:p>
        </p:txBody>
      </p:sp>
      <p:sp>
        <p:nvSpPr>
          <p:cNvPr id="122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3C463F8-AAA0-4221-81BD-C37639AE22A1}" type="slidenum">
              <a:rPr lang="en-GB" altLang="en-US" sz="1200"/>
              <a:pPr/>
              <a:t>16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519778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592135" y="2887530"/>
            <a:ext cx="9038813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5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ea typeface="ＭＳ Ｐゴシック" charset="0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1387737"/>
            <a:ext cx="9036424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767862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475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346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564218" y="2887665"/>
            <a:ext cx="9038167" cy="923330"/>
            <a:chOff x="1172584" y="1381459"/>
            <a:chExt cx="6779110" cy="922735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54" y="1204857"/>
            <a:ext cx="10339617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1" y="3767317"/>
            <a:ext cx="10312996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006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240280"/>
            <a:ext cx="5071872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193535" y="2240280"/>
            <a:ext cx="5071872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249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8" name="TextBox 7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080" y="2240280"/>
            <a:ext cx="458992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984" y="2947595"/>
            <a:ext cx="5071872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9741" y="2240280"/>
            <a:ext cx="4596384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944368"/>
            <a:ext cx="50663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51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4" name="TextBox 3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5" name="Straight Connector 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47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276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2773" y="1678196"/>
            <a:ext cx="4563311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669" y="559399"/>
            <a:ext cx="5488889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2773" y="3603813"/>
            <a:ext cx="4548967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48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642" y="4668819"/>
            <a:ext cx="10356028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911723" y="666965"/>
            <a:ext cx="6362875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986" y="5324306"/>
            <a:ext cx="10341685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41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01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rot="5400000">
            <a:off x="6124840" y="2880817"/>
            <a:ext cx="5481637" cy="923330"/>
            <a:chOff x="1815339" y="1496502"/>
            <a:chExt cx="5480154" cy="693242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107" y="1496502"/>
              <a:ext cx="876926" cy="6932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1" y="559399"/>
            <a:ext cx="2237591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985" y="849855"/>
            <a:ext cx="7343889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50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918634" y="569913"/>
            <a:ext cx="10342033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31334" y="2247901"/>
            <a:ext cx="10329333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484" y="616108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fld id="{5D7885C2-C22F-4BEB-A61E-D2309D93F98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16108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51900" y="616108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19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4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1pPr>
      <a:lvl2pPr marL="776288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"/>
        <a:defRPr sz="22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0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3pPr>
      <a:lvl4pPr marL="1508125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4pPr>
      <a:lvl5pPr marL="1828800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16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Development of Management as a subject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Managing Organisations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730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Organisational structure</a:t>
            </a:r>
          </a:p>
          <a:p>
            <a:r>
              <a:rPr lang="en-GB" dirty="0" smtClean="0"/>
              <a:t>Leadership</a:t>
            </a:r>
          </a:p>
          <a:p>
            <a:r>
              <a:rPr lang="en-GB" dirty="0" smtClean="0"/>
              <a:t>Management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 we have looked at..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038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the development of management as a subject</a:t>
            </a:r>
          </a:p>
          <a:p>
            <a:r>
              <a:rPr lang="en-GB" dirty="0" smtClean="0"/>
              <a:t>Examine the development of managerial leadership and the various approaches proposed</a:t>
            </a:r>
          </a:p>
          <a:p>
            <a:r>
              <a:rPr lang="en-GB" dirty="0" smtClean="0"/>
              <a:t>Examine our own leadership and management styles</a:t>
            </a:r>
          </a:p>
          <a:p>
            <a:r>
              <a:rPr lang="en-GB" dirty="0" smtClean="0"/>
              <a:t>Consider what we understand effective management to be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840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Pioneered by Frederick Taylor (1865/1915)</a:t>
            </a:r>
          </a:p>
          <a:p>
            <a:r>
              <a:rPr lang="en-GB" dirty="0" smtClean="0"/>
              <a:t>Based on methods, standards and timings for individual operations</a:t>
            </a:r>
          </a:p>
          <a:p>
            <a:r>
              <a:rPr lang="en-GB" dirty="0" smtClean="0"/>
              <a:t>Management was based on the selection and training of workers to perform tasks ‘properly’</a:t>
            </a:r>
          </a:p>
          <a:p>
            <a:r>
              <a:rPr lang="en-GB" dirty="0" smtClean="0"/>
              <a:t>Tasks were performed in the most efficient way possible – eliminated unnecessary motions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Scientific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018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Widely adopted in factories through the production line</a:t>
            </a:r>
          </a:p>
          <a:p>
            <a:r>
              <a:rPr lang="en-GB" dirty="0" smtClean="0"/>
              <a:t>Workers were paid extra for their efficiency – i.e. pay was the main motivator</a:t>
            </a:r>
          </a:p>
          <a:p>
            <a:r>
              <a:rPr lang="en-GB" dirty="0" smtClean="0"/>
              <a:t>However, research has shown that repetitive single operations are unsatisfying from a job satisfaction perspective</a:t>
            </a:r>
          </a:p>
          <a:p>
            <a:endParaRPr lang="en-GB" dirty="0"/>
          </a:p>
          <a:p>
            <a:r>
              <a:rPr lang="en-GB" dirty="0" smtClean="0"/>
              <a:t>Examples in today’s workplace:</a:t>
            </a:r>
          </a:p>
          <a:p>
            <a:pPr lvl="1"/>
            <a:r>
              <a:rPr lang="en-GB" dirty="0" smtClean="0"/>
              <a:t>Fast Food Restaurants</a:t>
            </a:r>
          </a:p>
          <a:p>
            <a:pPr lvl="2"/>
            <a:r>
              <a:rPr lang="en-GB" dirty="0" smtClean="0"/>
              <a:t>Checkout operators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Scientific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430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Popularised by Henry Fayol (1841 – 1925)</a:t>
            </a:r>
          </a:p>
          <a:p>
            <a:r>
              <a:rPr lang="en-GB" dirty="0" smtClean="0"/>
              <a:t>Based on the management of set principles</a:t>
            </a:r>
          </a:p>
          <a:p>
            <a:r>
              <a:rPr lang="en-GB" dirty="0" smtClean="0"/>
              <a:t>However, this method was found to hinder speedy decision making</a:t>
            </a:r>
          </a:p>
          <a:p>
            <a:r>
              <a:rPr lang="en-GB" dirty="0" smtClean="0"/>
              <a:t>Hinders communication and efficiency of project teams</a:t>
            </a:r>
          </a:p>
          <a:p>
            <a:r>
              <a:rPr lang="en-GB" dirty="0" smtClean="0"/>
              <a:t>Slow to respond to customer demands</a:t>
            </a:r>
          </a:p>
          <a:p>
            <a:r>
              <a:rPr lang="en-GB" dirty="0" smtClean="0"/>
              <a:t>Slow to learn from its mistakes</a:t>
            </a:r>
          </a:p>
          <a:p>
            <a:r>
              <a:rPr lang="en-GB" dirty="0" smtClean="0"/>
              <a:t>Slow to respond to change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Classical Administration - Bureaucracy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22104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 in today’s workforce</a:t>
            </a:r>
          </a:p>
          <a:p>
            <a:r>
              <a:rPr lang="en-GB" dirty="0" smtClean="0"/>
              <a:t>Some organisations in the public sector</a:t>
            </a:r>
          </a:p>
          <a:p>
            <a:r>
              <a:rPr lang="en-GB" dirty="0" smtClean="0"/>
              <a:t>Bureaucracy is favoured by many in management as it represents a clear structure of authority, communication and responsibility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Classical Administration - Bureaucracy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00214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Elton Mayo (1880-1949)</a:t>
            </a:r>
          </a:p>
          <a:p>
            <a:r>
              <a:rPr lang="en-GB" dirty="0" smtClean="0"/>
              <a:t>Emphasised the importance of human attitudes, values and relationships</a:t>
            </a:r>
          </a:p>
          <a:p>
            <a:r>
              <a:rPr lang="en-GB" dirty="0" smtClean="0"/>
              <a:t>Started to look more at people as a resource rather than a cost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Relations Approach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055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development of Mayo’s work</a:t>
            </a:r>
          </a:p>
          <a:p>
            <a:r>
              <a:rPr lang="en-GB" dirty="0" smtClean="0"/>
              <a:t>Led to the proposal of a variety of motivation theories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Neo-human relations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9704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human relations approach played an essential role in getting management:</a:t>
            </a:r>
          </a:p>
          <a:p>
            <a:r>
              <a:rPr lang="en-GB" dirty="0" smtClean="0"/>
              <a:t>To think of people as human beings</a:t>
            </a:r>
          </a:p>
          <a:p>
            <a:r>
              <a:rPr lang="en-GB" dirty="0" smtClean="0"/>
              <a:t>To seek ways to improve the quality of their working life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6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organisation see as an open, social system</a:t>
            </a:r>
          </a:p>
          <a:p>
            <a:r>
              <a:rPr lang="en-GB" dirty="0" smtClean="0"/>
              <a:t>Influenced by the external environment</a:t>
            </a:r>
          </a:p>
          <a:p>
            <a:r>
              <a:rPr lang="en-GB" dirty="0" smtClean="0"/>
              <a:t>Influenced by the people who work within it</a:t>
            </a:r>
          </a:p>
          <a:p>
            <a:r>
              <a:rPr lang="en-GB" dirty="0" smtClean="0"/>
              <a:t>Encouraged management to look at the interactions and interdependence of different parts of the system</a:t>
            </a:r>
          </a:p>
          <a:p>
            <a:r>
              <a:rPr lang="en-GB" dirty="0" smtClean="0"/>
              <a:t>Management need to manage knowledge, experience and creativity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Systems Approach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089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Recognises:</a:t>
            </a:r>
          </a:p>
          <a:p>
            <a:r>
              <a:rPr lang="en-GB" dirty="0" smtClean="0"/>
              <a:t>The need for flexibility</a:t>
            </a:r>
          </a:p>
          <a:p>
            <a:r>
              <a:rPr lang="en-GB" dirty="0" smtClean="0"/>
              <a:t>Need to balance the various sub-systems within an organisation</a:t>
            </a:r>
          </a:p>
          <a:p>
            <a:r>
              <a:rPr lang="en-GB" dirty="0" smtClean="0"/>
              <a:t>Need to monitor the external environment</a:t>
            </a:r>
          </a:p>
          <a:p>
            <a:r>
              <a:rPr lang="en-GB" dirty="0" smtClean="0"/>
              <a:t>Need to manage change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systems approach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984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management changes according to the situation</a:t>
            </a:r>
          </a:p>
          <a:p>
            <a:r>
              <a:rPr lang="en-GB" dirty="0" smtClean="0"/>
              <a:t>Recognises the need to meet ever changing needs of the task, people and environment</a:t>
            </a:r>
          </a:p>
          <a:p>
            <a:r>
              <a:rPr lang="en-GB" dirty="0" smtClean="0"/>
              <a:t>Implies that an organisation needs a mixture of organisational structures to suit the various functions</a:t>
            </a:r>
          </a:p>
          <a:p>
            <a:r>
              <a:rPr lang="en-GB" dirty="0" smtClean="0"/>
              <a:t>Encourages a flexible attitude to management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contingency approach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45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3"/>
          <p:cNvSpPr>
            <a:spLocks noGrp="1" noChangeArrowheads="1"/>
          </p:cNvSpPr>
          <p:nvPr>
            <p:ph idx="1"/>
          </p:nvPr>
        </p:nvSpPr>
        <p:spPr>
          <a:xfrm>
            <a:off x="1874839" y="1268413"/>
            <a:ext cx="8442325" cy="5448300"/>
          </a:xfrm>
        </p:spPr>
        <p:txBody>
          <a:bodyPr>
            <a:spAutoFit/>
          </a:bodyPr>
          <a:lstStyle/>
          <a:p>
            <a:pPr>
              <a:buFontTx/>
              <a:buNone/>
            </a:pPr>
            <a:endParaRPr lang="en-GB" altLang="en-US" sz="3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en-GB" altLang="en-US" sz="3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The way in which the functions of leadership are</a:t>
            </a:r>
          </a:p>
          <a:p>
            <a:pPr>
              <a:buFontTx/>
              <a:buNone/>
            </a:pP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carried out. How the manager typically behaves towards members of the group.</a:t>
            </a:r>
          </a:p>
          <a:p>
            <a:pPr>
              <a:buFontTx/>
              <a:buNone/>
            </a:pPr>
            <a:endParaRPr lang="en-GB" altLang="en-US" sz="3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Broad classifications of leadership style include:</a:t>
            </a:r>
          </a:p>
          <a:p>
            <a:r>
              <a:rPr lang="en-GB" altLang="en-US" sz="3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Authoritarian</a:t>
            </a: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 (or autocratic) style - directive</a:t>
            </a:r>
          </a:p>
          <a:p>
            <a:r>
              <a:rPr lang="en-GB" altLang="en-US" sz="3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 style – participative </a:t>
            </a:r>
          </a:p>
          <a:p>
            <a:r>
              <a:rPr lang="en-GB" altLang="en-US" sz="3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Laissez-faire</a:t>
            </a: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 (genuine) style – leave alone</a:t>
            </a: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774825" y="115889"/>
            <a:ext cx="8642350" cy="10620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Styles of Management &amp; Leadership </a:t>
            </a:r>
            <a:endParaRPr lang="en-GB" dirty="0"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14673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3"/>
          <p:cNvSpPr>
            <a:spLocks noGrp="1" noChangeArrowheads="1"/>
          </p:cNvSpPr>
          <p:nvPr>
            <p:ph idx="1"/>
          </p:nvPr>
        </p:nvSpPr>
        <p:spPr>
          <a:xfrm>
            <a:off x="1952625" y="2001839"/>
            <a:ext cx="8229600" cy="3487737"/>
          </a:xfr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Theory X management assumes that: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 average person is lazy and has an inherent dislike of work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Most people must be coerced, controlled, directed and threatened with punishments if the organisation is to achieve its objectives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 average person avoids responsibility, preferring to be directed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Motivation occurs only at the physiological and security levels</a:t>
            </a:r>
          </a:p>
          <a:p>
            <a:pPr lvl="1">
              <a:lnSpc>
                <a:spcPct val="80000"/>
              </a:lnSpc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 managerial implication is that direction should be based on control and authority.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84164"/>
            <a:ext cx="8229600" cy="1311275"/>
          </a:xfrm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Managers’ attitudes towards people: Theory X</a:t>
            </a:r>
          </a:p>
        </p:txBody>
      </p:sp>
    </p:spTree>
    <p:extLst>
      <p:ext uri="{BB962C8B-B14F-4D97-AF65-F5344CB8AC3E}">
        <p14:creationId xmlns:p14="http://schemas.microsoft.com/office/powerpoint/2010/main" val="5002497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3"/>
          <p:cNvSpPr>
            <a:spLocks noGrp="1" noChangeArrowheads="1"/>
          </p:cNvSpPr>
          <p:nvPr>
            <p:ph idx="1"/>
          </p:nvPr>
        </p:nvSpPr>
        <p:spPr>
          <a:xfrm>
            <a:off x="1952625" y="1828801"/>
            <a:ext cx="8229600" cy="4595813"/>
          </a:xfrm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Theory Y management assumes that: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For most people work is as natural as play or rest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People will exercise self-direction and self-control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Commitment to objectives is a function of rewards associated with their achievement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Given the right conditions, the average worker can accept and seek responsibility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 capacity for creativity in solving organisational problems is distributed widely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 intellectual potential of the average person is only partially utilised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Motivation occurs at the affiliation, esteem and self-actualisation levels</a:t>
            </a:r>
          </a:p>
          <a:p>
            <a:pPr>
              <a:lnSpc>
                <a:spcPct val="8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The managerial implication is that direction should be based on motivational needs and co-operative relationships.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84164"/>
            <a:ext cx="8229600" cy="1311275"/>
          </a:xfrm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Managers’ attitudes towards people: Theory Y</a:t>
            </a:r>
          </a:p>
        </p:txBody>
      </p:sp>
    </p:spTree>
    <p:extLst>
      <p:ext uri="{BB962C8B-B14F-4D97-AF65-F5344CB8AC3E}">
        <p14:creationId xmlns:p14="http://schemas.microsoft.com/office/powerpoint/2010/main" val="2065977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  Evaluating your management style </a:t>
            </a:r>
          </a:p>
        </p:txBody>
      </p:sp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Task </a:t>
            </a:r>
          </a:p>
        </p:txBody>
      </p:sp>
    </p:spTree>
    <p:extLst>
      <p:ext uri="{BB962C8B-B14F-4D97-AF65-F5344CB8AC3E}">
        <p14:creationId xmlns:p14="http://schemas.microsoft.com/office/powerpoint/2010/main" val="90382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Everything is competitive</a:t>
            </a:r>
          </a:p>
          <a:p>
            <a:r>
              <a:rPr lang="en-GB" dirty="0" smtClean="0"/>
              <a:t>Everything is new</a:t>
            </a:r>
          </a:p>
          <a:p>
            <a:r>
              <a:rPr lang="en-GB" dirty="0" smtClean="0"/>
              <a:t>Everything is faster</a:t>
            </a:r>
          </a:p>
          <a:p>
            <a:r>
              <a:rPr lang="en-GB" dirty="0" smtClean="0"/>
              <a:t>Everything is turbulent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Today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8419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Customer orientated</a:t>
            </a:r>
          </a:p>
          <a:p>
            <a:r>
              <a:rPr lang="en-GB" dirty="0" smtClean="0"/>
              <a:t>Team workers</a:t>
            </a:r>
          </a:p>
          <a:p>
            <a:r>
              <a:rPr lang="en-GB" dirty="0" smtClean="0"/>
              <a:t>Flexible</a:t>
            </a:r>
          </a:p>
          <a:p>
            <a:r>
              <a:rPr lang="en-GB" dirty="0" smtClean="0"/>
              <a:t>Multi-skilled</a:t>
            </a:r>
          </a:p>
          <a:p>
            <a:r>
              <a:rPr lang="en-GB" dirty="0" smtClean="0"/>
              <a:t>Empowered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Employees today need to be..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2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Based on what we have covered so far, and from your own experiences of work, leaders, managers and management, what do you think determines whether a leader/manager will be effective or ineffective?</a:t>
            </a:r>
          </a:p>
          <a:p>
            <a:r>
              <a:rPr lang="en-GB" dirty="0" smtClean="0"/>
              <a:t>Using the cards provided, and working in a team, organise them into categories of those you feel are:</a:t>
            </a:r>
          </a:p>
          <a:p>
            <a:r>
              <a:rPr lang="en-GB" b="1" dirty="0" smtClean="0"/>
              <a:t>PERONAL QUALITIES – </a:t>
            </a:r>
            <a:r>
              <a:rPr lang="en-GB" sz="1800" dirty="0" smtClean="0"/>
              <a:t>THEIR PERONALITY</a:t>
            </a:r>
            <a:r>
              <a:rPr lang="en-GB" sz="2000" dirty="0" smtClean="0"/>
              <a:t>, </a:t>
            </a:r>
          </a:p>
          <a:p>
            <a:r>
              <a:rPr lang="en-GB" b="1" dirty="0" smtClean="0"/>
              <a:t>ORGANISATIONAL QUALITIES – </a:t>
            </a:r>
            <a:r>
              <a:rPr lang="en-GB" sz="1800" dirty="0" smtClean="0"/>
              <a:t>HOW THEY WORK WITHIN THE ORGANISATION</a:t>
            </a:r>
          </a:p>
          <a:p>
            <a:r>
              <a:rPr lang="en-GB" b="1" dirty="0" smtClean="0"/>
              <a:t>INTERPERSONAL QUALITIES – </a:t>
            </a:r>
            <a:r>
              <a:rPr lang="en-GB" sz="1800" dirty="0" smtClean="0"/>
              <a:t>RELATING TO RELATIONSHIPS AND COMMUNICATION</a:t>
            </a: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568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Leadership is not just a straightforward choice between this or that style</a:t>
            </a:r>
          </a:p>
          <a:p>
            <a:r>
              <a:rPr lang="en-GB" dirty="0" smtClean="0"/>
              <a:t>Principally a question of balancing a number of key factors, such as:</a:t>
            </a:r>
          </a:p>
          <a:p>
            <a:pPr lvl="1"/>
            <a:r>
              <a:rPr lang="en-GB" dirty="0" smtClean="0"/>
              <a:t>Nature of the task;</a:t>
            </a:r>
          </a:p>
          <a:p>
            <a:pPr lvl="1"/>
            <a:r>
              <a:rPr lang="en-GB" dirty="0" smtClean="0"/>
              <a:t>The composition of the group</a:t>
            </a:r>
          </a:p>
          <a:p>
            <a:pPr lvl="1"/>
            <a:r>
              <a:rPr lang="en-GB" dirty="0" smtClean="0"/>
              <a:t>The degree of authority available; and</a:t>
            </a:r>
          </a:p>
          <a:p>
            <a:pPr lvl="1"/>
            <a:r>
              <a:rPr lang="en-GB" dirty="0" smtClean="0"/>
              <a:t>The personal attributes of the leader</a:t>
            </a:r>
          </a:p>
          <a:p>
            <a:pPr lvl="1"/>
            <a:endParaRPr lang="en-GB"/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574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Hardcover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absorption of overheads revision</Template>
  <TotalTime>47</TotalTime>
  <Words>1282</Words>
  <Application>Microsoft Office PowerPoint</Application>
  <PresentationFormat>Widescreen</PresentationFormat>
  <Paragraphs>158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MS PGothic</vt:lpstr>
      <vt:lpstr>MS PGothic</vt:lpstr>
      <vt:lpstr>Arial</vt:lpstr>
      <vt:lpstr>Book Antiqua</vt:lpstr>
      <vt:lpstr>Calibri</vt:lpstr>
      <vt:lpstr>Times New Roman</vt:lpstr>
      <vt:lpstr>Wingdings</vt:lpstr>
      <vt:lpstr>Hardcover</vt:lpstr>
      <vt:lpstr>The Development of Management as a subject</vt:lpstr>
      <vt:lpstr>Previously we have looked at..</vt:lpstr>
      <vt:lpstr>Learning Objectives</vt:lpstr>
      <vt:lpstr>Scientific Management</vt:lpstr>
      <vt:lpstr>Scientific Management</vt:lpstr>
      <vt:lpstr>Classical Administration - Bureaucracy</vt:lpstr>
      <vt:lpstr>Classical Administration - Bureaucracy</vt:lpstr>
      <vt:lpstr>Human Relations Approach</vt:lpstr>
      <vt:lpstr>Neo-human relations</vt:lpstr>
      <vt:lpstr>PowerPoint Presentation</vt:lpstr>
      <vt:lpstr>The Systems Approach</vt:lpstr>
      <vt:lpstr>The systems approach</vt:lpstr>
      <vt:lpstr>The contingency approach</vt:lpstr>
      <vt:lpstr>Styles of Management &amp; Leadership </vt:lpstr>
      <vt:lpstr>Managers’ attitudes towards people: Theory X</vt:lpstr>
      <vt:lpstr>Managers’ attitudes towards people: Theory Y</vt:lpstr>
      <vt:lpstr>Task </vt:lpstr>
      <vt:lpstr>Management Today</vt:lpstr>
      <vt:lpstr>Employees today need to be..</vt:lpstr>
      <vt:lpstr>Activity</vt:lpstr>
      <vt:lpstr>Conclusion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Development of Management as a subject</dc:title>
  <dc:creator>Marie Pitson</dc:creator>
  <cp:lastModifiedBy>Marie Pitson</cp:lastModifiedBy>
  <cp:revision>1</cp:revision>
  <dcterms:created xsi:type="dcterms:W3CDTF">2018-02-19T08:05:56Z</dcterms:created>
  <dcterms:modified xsi:type="dcterms:W3CDTF">2018-02-19T08:53:34Z</dcterms:modified>
</cp:coreProperties>
</file>