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8CFC96-9281-AB44-B9B0-3760804879C1}" v="3" dt="2023-07-09T15:03:33.6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87850" autoAdjust="0"/>
  </p:normalViewPr>
  <p:slideViewPr>
    <p:cSldViewPr>
      <p:cViewPr varScale="1">
        <p:scale>
          <a:sx n="66" d="100"/>
          <a:sy n="66" d="100"/>
        </p:scale>
        <p:origin x="1930" y="6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a:alpha val="0"/>
      </a:schemeClr>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4E5F46-2D3D-4341-A16E-EBEB261899B8}" type="doc">
      <dgm:prSet loTypeId="urn:microsoft.com/office/officeart/2005/8/layout/hProcess9" loCatId="process" qsTypeId="urn:microsoft.com/office/officeart/2005/8/quickstyle/3d3" qsCatId="3D" csTypeId="urn:microsoft.com/office/officeart/2005/8/colors/colorful3" csCatId="colorful"/>
      <dgm:spPr/>
      <dgm:t>
        <a:bodyPr/>
        <a:lstStyle/>
        <a:p>
          <a:endParaRPr lang="en-US"/>
        </a:p>
      </dgm:t>
    </dgm:pt>
    <dgm:pt modelId="{C8ECDA41-AB44-478B-9002-C0F092BA4438}">
      <dgm:prSet/>
      <dgm:spPr/>
      <dgm:t>
        <a:bodyPr/>
        <a:lstStyle/>
        <a:p>
          <a:r>
            <a:rPr lang="en-US" b="0" i="0" dirty="0"/>
            <a:t>In this presentation, Premier Inn is selected.</a:t>
          </a:r>
          <a:endParaRPr lang="en-US" dirty="0"/>
        </a:p>
      </dgm:t>
    </dgm:pt>
    <dgm:pt modelId="{D62B106D-003D-4F64-B124-0F72174D07E1}" type="parTrans" cxnId="{00493594-A5D1-4DCF-BED1-58A7721354AA}">
      <dgm:prSet/>
      <dgm:spPr/>
      <dgm:t>
        <a:bodyPr/>
        <a:lstStyle/>
        <a:p>
          <a:endParaRPr lang="en-US"/>
        </a:p>
      </dgm:t>
    </dgm:pt>
    <dgm:pt modelId="{50346ED0-D783-4B10-AC05-48676C926F90}" type="sibTrans" cxnId="{00493594-A5D1-4DCF-BED1-58A7721354AA}">
      <dgm:prSet/>
      <dgm:spPr/>
      <dgm:t>
        <a:bodyPr/>
        <a:lstStyle/>
        <a:p>
          <a:endParaRPr lang="en-US"/>
        </a:p>
      </dgm:t>
    </dgm:pt>
    <dgm:pt modelId="{F5ED4C29-4227-4D40-91E0-1CF7EED7B349}">
      <dgm:prSet/>
      <dgm:spPr/>
      <dgm:t>
        <a:bodyPr/>
        <a:lstStyle/>
        <a:p>
          <a:r>
            <a:rPr lang="en-US" b="0" i="0"/>
            <a:t>It is one of the reputed British hotel service chains.</a:t>
          </a:r>
          <a:endParaRPr lang="en-US"/>
        </a:p>
      </dgm:t>
    </dgm:pt>
    <dgm:pt modelId="{8EB5AD48-C841-41E9-BE61-DA982990B9A0}" type="parTrans" cxnId="{2EE182AE-003E-45E1-BB55-5167C9214DC2}">
      <dgm:prSet/>
      <dgm:spPr/>
      <dgm:t>
        <a:bodyPr/>
        <a:lstStyle/>
        <a:p>
          <a:endParaRPr lang="en-US"/>
        </a:p>
      </dgm:t>
    </dgm:pt>
    <dgm:pt modelId="{4F8ADB5F-731C-4F7D-B961-A05F0837E53A}" type="sibTrans" cxnId="{2EE182AE-003E-45E1-BB55-5167C9214DC2}">
      <dgm:prSet/>
      <dgm:spPr/>
      <dgm:t>
        <a:bodyPr/>
        <a:lstStyle/>
        <a:p>
          <a:endParaRPr lang="en-US"/>
        </a:p>
      </dgm:t>
    </dgm:pt>
    <dgm:pt modelId="{9166EC37-2B9A-446A-84CE-1F756268C3A6}">
      <dgm:prSet/>
      <dgm:spPr/>
      <dgm:t>
        <a:bodyPr/>
        <a:lstStyle/>
        <a:p>
          <a:r>
            <a:rPr lang="en-US" b="0" i="0"/>
            <a:t>It was established in 1987 by Whitbread as a Travel Inn.</a:t>
          </a:r>
          <a:endParaRPr lang="en-US"/>
        </a:p>
      </dgm:t>
    </dgm:pt>
    <dgm:pt modelId="{5FCCAE6C-59DC-44DA-84C8-D9162392FEB0}" type="parTrans" cxnId="{84C7B3EC-F587-4B3C-B92F-40AD256BA409}">
      <dgm:prSet/>
      <dgm:spPr/>
      <dgm:t>
        <a:bodyPr/>
        <a:lstStyle/>
        <a:p>
          <a:endParaRPr lang="en-US"/>
        </a:p>
      </dgm:t>
    </dgm:pt>
    <dgm:pt modelId="{1FCC8EBD-DDC6-44DF-B901-F07C707586D3}" type="sibTrans" cxnId="{84C7B3EC-F587-4B3C-B92F-40AD256BA409}">
      <dgm:prSet/>
      <dgm:spPr/>
      <dgm:t>
        <a:bodyPr/>
        <a:lstStyle/>
        <a:p>
          <a:endParaRPr lang="en-US"/>
        </a:p>
      </dgm:t>
    </dgm:pt>
    <dgm:pt modelId="{F70C1525-B2A4-4D38-941A-38F7F0E4FE61}">
      <dgm:prSet/>
      <dgm:spPr/>
      <dgm:t>
        <a:bodyPr/>
        <a:lstStyle/>
        <a:p>
          <a:r>
            <a:rPr lang="en-US" b="0" i="0"/>
            <a:t>This company has 72,000 rooms and 800 hotels (Premierinn.com 2023). </a:t>
          </a:r>
          <a:endParaRPr lang="en-US"/>
        </a:p>
      </dgm:t>
    </dgm:pt>
    <dgm:pt modelId="{F1778319-570E-451A-9E8F-A7324A7E777E}" type="parTrans" cxnId="{36D168D2-31E8-4573-9A58-3F97739DE1FE}">
      <dgm:prSet/>
      <dgm:spPr/>
      <dgm:t>
        <a:bodyPr/>
        <a:lstStyle/>
        <a:p>
          <a:endParaRPr lang="en-US"/>
        </a:p>
      </dgm:t>
    </dgm:pt>
    <dgm:pt modelId="{19D6084B-4380-49ED-8E06-C4A0659848A7}" type="sibTrans" cxnId="{36D168D2-31E8-4573-9A58-3F97739DE1FE}">
      <dgm:prSet/>
      <dgm:spPr/>
      <dgm:t>
        <a:bodyPr/>
        <a:lstStyle/>
        <a:p>
          <a:endParaRPr lang="en-US"/>
        </a:p>
      </dgm:t>
    </dgm:pt>
    <dgm:pt modelId="{8FD150C4-B7EE-45B9-B6E7-08F43DEFA520}">
      <dgm:prSet/>
      <dgm:spPr/>
      <dgm:t>
        <a:bodyPr/>
        <a:lstStyle/>
        <a:p>
          <a:r>
            <a:rPr lang="en-US" b="0" i="0"/>
            <a:t>Whitbread is the owner of this hotel chain.</a:t>
          </a:r>
          <a:endParaRPr lang="en-US"/>
        </a:p>
      </dgm:t>
    </dgm:pt>
    <dgm:pt modelId="{D2BE4220-26A4-46BA-A711-1DD025EF93B0}" type="parTrans" cxnId="{E0B5A833-B4E0-4B63-8A45-ADE333A9EE03}">
      <dgm:prSet/>
      <dgm:spPr/>
      <dgm:t>
        <a:bodyPr/>
        <a:lstStyle/>
        <a:p>
          <a:endParaRPr lang="en-US"/>
        </a:p>
      </dgm:t>
    </dgm:pt>
    <dgm:pt modelId="{FAD3B02D-8FF0-402D-B267-69709CAFF537}" type="sibTrans" cxnId="{E0B5A833-B4E0-4B63-8A45-ADE333A9EE03}">
      <dgm:prSet/>
      <dgm:spPr/>
      <dgm:t>
        <a:bodyPr/>
        <a:lstStyle/>
        <a:p>
          <a:endParaRPr lang="en-US"/>
        </a:p>
      </dgm:t>
    </dgm:pt>
    <dgm:pt modelId="{F07256E2-F49F-4407-9A3B-34ABE5C6F59B}">
      <dgm:prSet/>
      <dgm:spPr/>
      <dgm:t>
        <a:bodyPr/>
        <a:lstStyle/>
        <a:p>
          <a:r>
            <a:rPr lang="en-US" b="0" i="0" dirty="0"/>
            <a:t>In the 2022-23 financial year, the annual revenue of this company was 2.62 billion British pounds (Statista.com 2023). </a:t>
          </a:r>
          <a:endParaRPr lang="en-US" dirty="0"/>
        </a:p>
      </dgm:t>
    </dgm:pt>
    <dgm:pt modelId="{1DE88EA5-B906-44A8-8A58-712F2EEB326B}" type="parTrans" cxnId="{F5C8C09A-9D87-4570-BD1F-A0AAA31E22A3}">
      <dgm:prSet/>
      <dgm:spPr/>
      <dgm:t>
        <a:bodyPr/>
        <a:lstStyle/>
        <a:p>
          <a:endParaRPr lang="en-US"/>
        </a:p>
      </dgm:t>
    </dgm:pt>
    <dgm:pt modelId="{E23925EA-9B81-40BD-98C1-273EE54D882E}" type="sibTrans" cxnId="{F5C8C09A-9D87-4570-BD1F-A0AAA31E22A3}">
      <dgm:prSet/>
      <dgm:spPr/>
      <dgm:t>
        <a:bodyPr/>
        <a:lstStyle/>
        <a:p>
          <a:endParaRPr lang="en-US"/>
        </a:p>
      </dgm:t>
    </dgm:pt>
    <dgm:pt modelId="{1B1FD691-FF7E-43D5-8DBF-6D5AB6411C83}" type="pres">
      <dgm:prSet presAssocID="{8E4E5F46-2D3D-4341-A16E-EBEB261899B8}" presName="CompostProcess" presStyleCnt="0">
        <dgm:presLayoutVars>
          <dgm:dir/>
          <dgm:resizeHandles val="exact"/>
        </dgm:presLayoutVars>
      </dgm:prSet>
      <dgm:spPr/>
    </dgm:pt>
    <dgm:pt modelId="{E7652C79-9755-4A66-A8E9-2B0F66C243C9}" type="pres">
      <dgm:prSet presAssocID="{8E4E5F46-2D3D-4341-A16E-EBEB261899B8}" presName="arrow" presStyleLbl="bgShp" presStyleIdx="0" presStyleCnt="1" custLinFactNeighborX="762" custLinFactNeighborY="-660"/>
      <dgm:spPr/>
    </dgm:pt>
    <dgm:pt modelId="{4B6A9FF6-4F43-45A4-AEF8-D1EF5ED092C9}" type="pres">
      <dgm:prSet presAssocID="{8E4E5F46-2D3D-4341-A16E-EBEB261899B8}" presName="linearProcess" presStyleCnt="0"/>
      <dgm:spPr/>
    </dgm:pt>
    <dgm:pt modelId="{3C3CF8B4-1F4B-461F-9051-D211EECFBC71}" type="pres">
      <dgm:prSet presAssocID="{C8ECDA41-AB44-478B-9002-C0F092BA4438}" presName="textNode" presStyleLbl="node1" presStyleIdx="0" presStyleCnt="6">
        <dgm:presLayoutVars>
          <dgm:bulletEnabled val="1"/>
        </dgm:presLayoutVars>
      </dgm:prSet>
      <dgm:spPr/>
    </dgm:pt>
    <dgm:pt modelId="{A77D4218-148E-4F3D-812E-35D248BB396E}" type="pres">
      <dgm:prSet presAssocID="{50346ED0-D783-4B10-AC05-48676C926F90}" presName="sibTrans" presStyleCnt="0"/>
      <dgm:spPr/>
    </dgm:pt>
    <dgm:pt modelId="{47D491D3-0D5B-43FF-91D9-846224335843}" type="pres">
      <dgm:prSet presAssocID="{F5ED4C29-4227-4D40-91E0-1CF7EED7B349}" presName="textNode" presStyleLbl="node1" presStyleIdx="1" presStyleCnt="6">
        <dgm:presLayoutVars>
          <dgm:bulletEnabled val="1"/>
        </dgm:presLayoutVars>
      </dgm:prSet>
      <dgm:spPr/>
    </dgm:pt>
    <dgm:pt modelId="{13A00A68-F94D-4981-8CA2-CCF988B2A129}" type="pres">
      <dgm:prSet presAssocID="{4F8ADB5F-731C-4F7D-B961-A05F0837E53A}" presName="sibTrans" presStyleCnt="0"/>
      <dgm:spPr/>
    </dgm:pt>
    <dgm:pt modelId="{0FBC9EC8-8865-46C1-8615-0ED983EDF6BC}" type="pres">
      <dgm:prSet presAssocID="{9166EC37-2B9A-446A-84CE-1F756268C3A6}" presName="textNode" presStyleLbl="node1" presStyleIdx="2" presStyleCnt="6">
        <dgm:presLayoutVars>
          <dgm:bulletEnabled val="1"/>
        </dgm:presLayoutVars>
      </dgm:prSet>
      <dgm:spPr/>
    </dgm:pt>
    <dgm:pt modelId="{8D7B8559-3C0B-4664-804C-6F0AF3F01535}" type="pres">
      <dgm:prSet presAssocID="{1FCC8EBD-DDC6-44DF-B901-F07C707586D3}" presName="sibTrans" presStyleCnt="0"/>
      <dgm:spPr/>
    </dgm:pt>
    <dgm:pt modelId="{400BC844-EC45-450B-B5BD-947404264BE3}" type="pres">
      <dgm:prSet presAssocID="{F70C1525-B2A4-4D38-941A-38F7F0E4FE61}" presName="textNode" presStyleLbl="node1" presStyleIdx="3" presStyleCnt="6">
        <dgm:presLayoutVars>
          <dgm:bulletEnabled val="1"/>
        </dgm:presLayoutVars>
      </dgm:prSet>
      <dgm:spPr/>
    </dgm:pt>
    <dgm:pt modelId="{EC9235E8-8842-4274-B45B-07057CF50FCE}" type="pres">
      <dgm:prSet presAssocID="{19D6084B-4380-49ED-8E06-C4A0659848A7}" presName="sibTrans" presStyleCnt="0"/>
      <dgm:spPr/>
    </dgm:pt>
    <dgm:pt modelId="{0F6804E7-7FE0-4CF4-8BB0-2806A7565419}" type="pres">
      <dgm:prSet presAssocID="{8FD150C4-B7EE-45B9-B6E7-08F43DEFA520}" presName="textNode" presStyleLbl="node1" presStyleIdx="4" presStyleCnt="6">
        <dgm:presLayoutVars>
          <dgm:bulletEnabled val="1"/>
        </dgm:presLayoutVars>
      </dgm:prSet>
      <dgm:spPr/>
    </dgm:pt>
    <dgm:pt modelId="{FDE3026B-9949-48A4-A16E-4857678A961B}" type="pres">
      <dgm:prSet presAssocID="{FAD3B02D-8FF0-402D-B267-69709CAFF537}" presName="sibTrans" presStyleCnt="0"/>
      <dgm:spPr/>
    </dgm:pt>
    <dgm:pt modelId="{10FAE9BA-0818-4120-83A5-9E662371F3C1}" type="pres">
      <dgm:prSet presAssocID="{F07256E2-F49F-4407-9A3B-34ABE5C6F59B}" presName="textNode" presStyleLbl="node1" presStyleIdx="5" presStyleCnt="6">
        <dgm:presLayoutVars>
          <dgm:bulletEnabled val="1"/>
        </dgm:presLayoutVars>
      </dgm:prSet>
      <dgm:spPr/>
    </dgm:pt>
  </dgm:ptLst>
  <dgm:cxnLst>
    <dgm:cxn modelId="{8DD63D26-21FD-4782-9D53-8A7DA4390C96}" type="presOf" srcId="{F70C1525-B2A4-4D38-941A-38F7F0E4FE61}" destId="{400BC844-EC45-450B-B5BD-947404264BE3}" srcOrd="0" destOrd="0" presId="urn:microsoft.com/office/officeart/2005/8/layout/hProcess9"/>
    <dgm:cxn modelId="{E0B5A833-B4E0-4B63-8A45-ADE333A9EE03}" srcId="{8E4E5F46-2D3D-4341-A16E-EBEB261899B8}" destId="{8FD150C4-B7EE-45B9-B6E7-08F43DEFA520}" srcOrd="4" destOrd="0" parTransId="{D2BE4220-26A4-46BA-A711-1DD025EF93B0}" sibTransId="{FAD3B02D-8FF0-402D-B267-69709CAFF537}"/>
    <dgm:cxn modelId="{2ED1EC34-EE03-4640-8323-E4578B40134A}" type="presOf" srcId="{8E4E5F46-2D3D-4341-A16E-EBEB261899B8}" destId="{1B1FD691-FF7E-43D5-8DBF-6D5AB6411C83}" srcOrd="0" destOrd="0" presId="urn:microsoft.com/office/officeart/2005/8/layout/hProcess9"/>
    <dgm:cxn modelId="{F708A33D-DB00-4254-9812-CBCD37B90BF4}" type="presOf" srcId="{C8ECDA41-AB44-478B-9002-C0F092BA4438}" destId="{3C3CF8B4-1F4B-461F-9051-D211EECFBC71}" srcOrd="0" destOrd="0" presId="urn:microsoft.com/office/officeart/2005/8/layout/hProcess9"/>
    <dgm:cxn modelId="{0DF87060-CBB0-441E-B5D1-CC7FA9A9B7AA}" type="presOf" srcId="{F07256E2-F49F-4407-9A3B-34ABE5C6F59B}" destId="{10FAE9BA-0818-4120-83A5-9E662371F3C1}" srcOrd="0" destOrd="0" presId="urn:microsoft.com/office/officeart/2005/8/layout/hProcess9"/>
    <dgm:cxn modelId="{4F9FD57A-E3C0-49E6-AA9C-58F82BE7A44D}" type="presOf" srcId="{9166EC37-2B9A-446A-84CE-1F756268C3A6}" destId="{0FBC9EC8-8865-46C1-8615-0ED983EDF6BC}" srcOrd="0" destOrd="0" presId="urn:microsoft.com/office/officeart/2005/8/layout/hProcess9"/>
    <dgm:cxn modelId="{6657C990-4004-43EE-A6CF-939BECAB3680}" type="presOf" srcId="{F5ED4C29-4227-4D40-91E0-1CF7EED7B349}" destId="{47D491D3-0D5B-43FF-91D9-846224335843}" srcOrd="0" destOrd="0" presId="urn:microsoft.com/office/officeart/2005/8/layout/hProcess9"/>
    <dgm:cxn modelId="{00493594-A5D1-4DCF-BED1-58A7721354AA}" srcId="{8E4E5F46-2D3D-4341-A16E-EBEB261899B8}" destId="{C8ECDA41-AB44-478B-9002-C0F092BA4438}" srcOrd="0" destOrd="0" parTransId="{D62B106D-003D-4F64-B124-0F72174D07E1}" sibTransId="{50346ED0-D783-4B10-AC05-48676C926F90}"/>
    <dgm:cxn modelId="{F5C8C09A-9D87-4570-BD1F-A0AAA31E22A3}" srcId="{8E4E5F46-2D3D-4341-A16E-EBEB261899B8}" destId="{F07256E2-F49F-4407-9A3B-34ABE5C6F59B}" srcOrd="5" destOrd="0" parTransId="{1DE88EA5-B906-44A8-8A58-712F2EEB326B}" sibTransId="{E23925EA-9B81-40BD-98C1-273EE54D882E}"/>
    <dgm:cxn modelId="{2EE182AE-003E-45E1-BB55-5167C9214DC2}" srcId="{8E4E5F46-2D3D-4341-A16E-EBEB261899B8}" destId="{F5ED4C29-4227-4D40-91E0-1CF7EED7B349}" srcOrd="1" destOrd="0" parTransId="{8EB5AD48-C841-41E9-BE61-DA982990B9A0}" sibTransId="{4F8ADB5F-731C-4F7D-B961-A05F0837E53A}"/>
    <dgm:cxn modelId="{3C8884BE-A4C6-4C30-B35D-1147C9CDA9C8}" type="presOf" srcId="{8FD150C4-B7EE-45B9-B6E7-08F43DEFA520}" destId="{0F6804E7-7FE0-4CF4-8BB0-2806A7565419}" srcOrd="0" destOrd="0" presId="urn:microsoft.com/office/officeart/2005/8/layout/hProcess9"/>
    <dgm:cxn modelId="{36D168D2-31E8-4573-9A58-3F97739DE1FE}" srcId="{8E4E5F46-2D3D-4341-A16E-EBEB261899B8}" destId="{F70C1525-B2A4-4D38-941A-38F7F0E4FE61}" srcOrd="3" destOrd="0" parTransId="{F1778319-570E-451A-9E8F-A7324A7E777E}" sibTransId="{19D6084B-4380-49ED-8E06-C4A0659848A7}"/>
    <dgm:cxn modelId="{84C7B3EC-F587-4B3C-B92F-40AD256BA409}" srcId="{8E4E5F46-2D3D-4341-A16E-EBEB261899B8}" destId="{9166EC37-2B9A-446A-84CE-1F756268C3A6}" srcOrd="2" destOrd="0" parTransId="{5FCCAE6C-59DC-44DA-84C8-D9162392FEB0}" sibTransId="{1FCC8EBD-DDC6-44DF-B901-F07C707586D3}"/>
    <dgm:cxn modelId="{5F95ADAD-F358-469D-9AF3-64816F4DAA0A}" type="presParOf" srcId="{1B1FD691-FF7E-43D5-8DBF-6D5AB6411C83}" destId="{E7652C79-9755-4A66-A8E9-2B0F66C243C9}" srcOrd="0" destOrd="0" presId="urn:microsoft.com/office/officeart/2005/8/layout/hProcess9"/>
    <dgm:cxn modelId="{B77F1B74-A884-4772-A03D-8DA906C194CB}" type="presParOf" srcId="{1B1FD691-FF7E-43D5-8DBF-6D5AB6411C83}" destId="{4B6A9FF6-4F43-45A4-AEF8-D1EF5ED092C9}" srcOrd="1" destOrd="0" presId="urn:microsoft.com/office/officeart/2005/8/layout/hProcess9"/>
    <dgm:cxn modelId="{5DCF5AA2-B29E-4D8A-916A-A05A9191E428}" type="presParOf" srcId="{4B6A9FF6-4F43-45A4-AEF8-D1EF5ED092C9}" destId="{3C3CF8B4-1F4B-461F-9051-D211EECFBC71}" srcOrd="0" destOrd="0" presId="urn:microsoft.com/office/officeart/2005/8/layout/hProcess9"/>
    <dgm:cxn modelId="{7B1308C2-2F44-47C5-8717-A2858ADA48D0}" type="presParOf" srcId="{4B6A9FF6-4F43-45A4-AEF8-D1EF5ED092C9}" destId="{A77D4218-148E-4F3D-812E-35D248BB396E}" srcOrd="1" destOrd="0" presId="urn:microsoft.com/office/officeart/2005/8/layout/hProcess9"/>
    <dgm:cxn modelId="{70E7FEBA-CF3A-4795-AE25-652F1E4935CC}" type="presParOf" srcId="{4B6A9FF6-4F43-45A4-AEF8-D1EF5ED092C9}" destId="{47D491D3-0D5B-43FF-91D9-846224335843}" srcOrd="2" destOrd="0" presId="urn:microsoft.com/office/officeart/2005/8/layout/hProcess9"/>
    <dgm:cxn modelId="{E101EC6C-EDAE-4674-BC40-DE91ACB83B06}" type="presParOf" srcId="{4B6A9FF6-4F43-45A4-AEF8-D1EF5ED092C9}" destId="{13A00A68-F94D-4981-8CA2-CCF988B2A129}" srcOrd="3" destOrd="0" presId="urn:microsoft.com/office/officeart/2005/8/layout/hProcess9"/>
    <dgm:cxn modelId="{75C667DE-06DE-4165-B908-8BE82D623F39}" type="presParOf" srcId="{4B6A9FF6-4F43-45A4-AEF8-D1EF5ED092C9}" destId="{0FBC9EC8-8865-46C1-8615-0ED983EDF6BC}" srcOrd="4" destOrd="0" presId="urn:microsoft.com/office/officeart/2005/8/layout/hProcess9"/>
    <dgm:cxn modelId="{FB813DE7-9FCF-4C5E-9FA3-4D0643E01774}" type="presParOf" srcId="{4B6A9FF6-4F43-45A4-AEF8-D1EF5ED092C9}" destId="{8D7B8559-3C0B-4664-804C-6F0AF3F01535}" srcOrd="5" destOrd="0" presId="urn:microsoft.com/office/officeart/2005/8/layout/hProcess9"/>
    <dgm:cxn modelId="{72D46407-5A8B-4300-9DA7-5F6AF1818AA5}" type="presParOf" srcId="{4B6A9FF6-4F43-45A4-AEF8-D1EF5ED092C9}" destId="{400BC844-EC45-450B-B5BD-947404264BE3}" srcOrd="6" destOrd="0" presId="urn:microsoft.com/office/officeart/2005/8/layout/hProcess9"/>
    <dgm:cxn modelId="{47599DED-2890-4149-A9A1-AC089E38879D}" type="presParOf" srcId="{4B6A9FF6-4F43-45A4-AEF8-D1EF5ED092C9}" destId="{EC9235E8-8842-4274-B45B-07057CF50FCE}" srcOrd="7" destOrd="0" presId="urn:microsoft.com/office/officeart/2005/8/layout/hProcess9"/>
    <dgm:cxn modelId="{B8F20478-1F2A-4139-B554-2F9149874CEE}" type="presParOf" srcId="{4B6A9FF6-4F43-45A4-AEF8-D1EF5ED092C9}" destId="{0F6804E7-7FE0-4CF4-8BB0-2806A7565419}" srcOrd="8" destOrd="0" presId="urn:microsoft.com/office/officeart/2005/8/layout/hProcess9"/>
    <dgm:cxn modelId="{684DAF71-A179-41C0-8C8B-816D0BFC2036}" type="presParOf" srcId="{4B6A9FF6-4F43-45A4-AEF8-D1EF5ED092C9}" destId="{FDE3026B-9949-48A4-A16E-4857678A961B}" srcOrd="9" destOrd="0" presId="urn:microsoft.com/office/officeart/2005/8/layout/hProcess9"/>
    <dgm:cxn modelId="{CDD0AF53-6CD0-40F8-9406-EDD22C2303B7}" type="presParOf" srcId="{4B6A9FF6-4F43-45A4-AEF8-D1EF5ED092C9}" destId="{10FAE9BA-0818-4120-83A5-9E662371F3C1}" srcOrd="10"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88E0DB-38FB-4CA1-A62A-6AFCCA50E33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61EAFCE3-62BB-433B-B219-46EF61D74E53}">
      <dgm:prSet/>
      <dgm:spPr/>
      <dgm:t>
        <a:bodyPr/>
        <a:lstStyle/>
        <a:p>
          <a:pPr>
            <a:lnSpc>
              <a:spcPct val="100000"/>
            </a:lnSpc>
          </a:pPr>
          <a:r>
            <a:rPr lang="en-US" b="0" i="0"/>
            <a:t>The adaptation of the operating system is the best internal factor which ensures the growth of this company.</a:t>
          </a:r>
          <a:endParaRPr lang="en-US"/>
        </a:p>
      </dgm:t>
    </dgm:pt>
    <dgm:pt modelId="{80E82585-EA65-4DDD-8BA7-359BEEC2EE56}" type="parTrans" cxnId="{C9B2EFB3-E3E4-4879-9499-B82FA7D124BE}">
      <dgm:prSet/>
      <dgm:spPr/>
      <dgm:t>
        <a:bodyPr/>
        <a:lstStyle/>
        <a:p>
          <a:endParaRPr lang="en-US"/>
        </a:p>
      </dgm:t>
    </dgm:pt>
    <dgm:pt modelId="{4B66570A-A448-470C-BA28-419498AF5490}" type="sibTrans" cxnId="{C9B2EFB3-E3E4-4879-9499-B82FA7D124BE}">
      <dgm:prSet/>
      <dgm:spPr/>
      <dgm:t>
        <a:bodyPr/>
        <a:lstStyle/>
        <a:p>
          <a:endParaRPr lang="en-US"/>
        </a:p>
      </dgm:t>
    </dgm:pt>
    <dgm:pt modelId="{63817B59-2679-41D4-A0A2-F1ED9041D305}">
      <dgm:prSet/>
      <dgm:spPr/>
      <dgm:t>
        <a:bodyPr/>
        <a:lstStyle/>
        <a:p>
          <a:pPr>
            <a:lnSpc>
              <a:spcPct val="100000"/>
            </a:lnSpc>
          </a:pPr>
          <a:r>
            <a:rPr lang="en-US" b="0" i="0"/>
            <a:t>Technological integration is another internal factor which drives business growth.</a:t>
          </a:r>
          <a:endParaRPr lang="en-US"/>
        </a:p>
      </dgm:t>
    </dgm:pt>
    <dgm:pt modelId="{98C7BFF2-28AE-447D-A1D9-D488B3C56DCE}" type="parTrans" cxnId="{2AC067D6-A6C3-4684-B204-E296EFF424E0}">
      <dgm:prSet/>
      <dgm:spPr/>
      <dgm:t>
        <a:bodyPr/>
        <a:lstStyle/>
        <a:p>
          <a:endParaRPr lang="en-US"/>
        </a:p>
      </dgm:t>
    </dgm:pt>
    <dgm:pt modelId="{5A192E0F-DD81-425A-9C4B-B6FE8810D797}" type="sibTrans" cxnId="{2AC067D6-A6C3-4684-B204-E296EFF424E0}">
      <dgm:prSet/>
      <dgm:spPr/>
      <dgm:t>
        <a:bodyPr/>
        <a:lstStyle/>
        <a:p>
          <a:endParaRPr lang="en-US"/>
        </a:p>
      </dgm:t>
    </dgm:pt>
    <dgm:pt modelId="{9040D279-CE14-4D2E-884C-E38A7F134014}" type="pres">
      <dgm:prSet presAssocID="{D388E0DB-38FB-4CA1-A62A-6AFCCA50E33C}" presName="root" presStyleCnt="0">
        <dgm:presLayoutVars>
          <dgm:dir/>
          <dgm:resizeHandles val="exact"/>
        </dgm:presLayoutVars>
      </dgm:prSet>
      <dgm:spPr/>
    </dgm:pt>
    <dgm:pt modelId="{3A998E72-FBF7-488D-A0D6-2CDBB50E0847}" type="pres">
      <dgm:prSet presAssocID="{61EAFCE3-62BB-433B-B219-46EF61D74E53}" presName="compNode" presStyleCnt="0"/>
      <dgm:spPr/>
    </dgm:pt>
    <dgm:pt modelId="{EDCA8AE2-26EF-418C-BEEF-12BA957B89FD}" type="pres">
      <dgm:prSet presAssocID="{61EAFCE3-62BB-433B-B219-46EF61D74E53}" presName="bgRect" presStyleLbl="bgShp" presStyleIdx="0" presStyleCnt="2"/>
      <dgm:spPr/>
    </dgm:pt>
    <dgm:pt modelId="{E82772E7-42D1-4A2B-BC2C-BB934591F55F}" type="pres">
      <dgm:prSet presAssocID="{61EAFCE3-62BB-433B-B219-46EF61D74E5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EEA0F2DD-E191-4CA3-AB77-8DCEA58689E1}" type="pres">
      <dgm:prSet presAssocID="{61EAFCE3-62BB-433B-B219-46EF61D74E53}" presName="spaceRect" presStyleCnt="0"/>
      <dgm:spPr/>
    </dgm:pt>
    <dgm:pt modelId="{276298CF-C08B-4ACD-BA0C-4A3B164A53F3}" type="pres">
      <dgm:prSet presAssocID="{61EAFCE3-62BB-433B-B219-46EF61D74E53}" presName="parTx" presStyleLbl="revTx" presStyleIdx="0" presStyleCnt="2">
        <dgm:presLayoutVars>
          <dgm:chMax val="0"/>
          <dgm:chPref val="0"/>
        </dgm:presLayoutVars>
      </dgm:prSet>
      <dgm:spPr/>
    </dgm:pt>
    <dgm:pt modelId="{6793A77D-2ECD-43A1-B27A-103AE624BF15}" type="pres">
      <dgm:prSet presAssocID="{4B66570A-A448-470C-BA28-419498AF5490}" presName="sibTrans" presStyleCnt="0"/>
      <dgm:spPr/>
    </dgm:pt>
    <dgm:pt modelId="{A38C42BA-B45E-4430-B160-E4F37ECF32C4}" type="pres">
      <dgm:prSet presAssocID="{63817B59-2679-41D4-A0A2-F1ED9041D305}" presName="compNode" presStyleCnt="0"/>
      <dgm:spPr/>
    </dgm:pt>
    <dgm:pt modelId="{F74C5294-8694-4498-85B2-F607D3D2C2B5}" type="pres">
      <dgm:prSet presAssocID="{63817B59-2679-41D4-A0A2-F1ED9041D305}" presName="bgRect" presStyleLbl="bgShp" presStyleIdx="1" presStyleCnt="2"/>
      <dgm:spPr/>
    </dgm:pt>
    <dgm:pt modelId="{67C14231-A8D1-4DBA-A68D-465881DEBE20}" type="pres">
      <dgm:prSet presAssocID="{63817B59-2679-41D4-A0A2-F1ED9041D30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5CC82E5D-97DD-49E9-BB4F-E7C007A28D96}" type="pres">
      <dgm:prSet presAssocID="{63817B59-2679-41D4-A0A2-F1ED9041D305}" presName="spaceRect" presStyleCnt="0"/>
      <dgm:spPr/>
    </dgm:pt>
    <dgm:pt modelId="{0279FBC6-20AE-4E33-B515-7FBDDCB87F70}" type="pres">
      <dgm:prSet presAssocID="{63817B59-2679-41D4-A0A2-F1ED9041D305}" presName="parTx" presStyleLbl="revTx" presStyleIdx="1" presStyleCnt="2">
        <dgm:presLayoutVars>
          <dgm:chMax val="0"/>
          <dgm:chPref val="0"/>
        </dgm:presLayoutVars>
      </dgm:prSet>
      <dgm:spPr/>
    </dgm:pt>
  </dgm:ptLst>
  <dgm:cxnLst>
    <dgm:cxn modelId="{0BF8AF1A-976E-4E0C-9F76-A5E03A05B138}" type="presOf" srcId="{D388E0DB-38FB-4CA1-A62A-6AFCCA50E33C}" destId="{9040D279-CE14-4D2E-884C-E38A7F134014}" srcOrd="0" destOrd="0" presId="urn:microsoft.com/office/officeart/2018/2/layout/IconVerticalSolidList"/>
    <dgm:cxn modelId="{8D7C9734-E186-4BC1-A5C4-BE9B159997F1}" type="presOf" srcId="{61EAFCE3-62BB-433B-B219-46EF61D74E53}" destId="{276298CF-C08B-4ACD-BA0C-4A3B164A53F3}" srcOrd="0" destOrd="0" presId="urn:microsoft.com/office/officeart/2018/2/layout/IconVerticalSolidList"/>
    <dgm:cxn modelId="{C9B2EFB3-E3E4-4879-9499-B82FA7D124BE}" srcId="{D388E0DB-38FB-4CA1-A62A-6AFCCA50E33C}" destId="{61EAFCE3-62BB-433B-B219-46EF61D74E53}" srcOrd="0" destOrd="0" parTransId="{80E82585-EA65-4DDD-8BA7-359BEEC2EE56}" sibTransId="{4B66570A-A448-470C-BA28-419498AF5490}"/>
    <dgm:cxn modelId="{65BFCDB5-305F-4F9D-B79A-EB0303257DA6}" type="presOf" srcId="{63817B59-2679-41D4-A0A2-F1ED9041D305}" destId="{0279FBC6-20AE-4E33-B515-7FBDDCB87F70}" srcOrd="0" destOrd="0" presId="urn:microsoft.com/office/officeart/2018/2/layout/IconVerticalSolidList"/>
    <dgm:cxn modelId="{2AC067D6-A6C3-4684-B204-E296EFF424E0}" srcId="{D388E0DB-38FB-4CA1-A62A-6AFCCA50E33C}" destId="{63817B59-2679-41D4-A0A2-F1ED9041D305}" srcOrd="1" destOrd="0" parTransId="{98C7BFF2-28AE-447D-A1D9-D488B3C56DCE}" sibTransId="{5A192E0F-DD81-425A-9C4B-B6FE8810D797}"/>
    <dgm:cxn modelId="{9FE4DBA5-D226-48CF-A504-D4ACBE527CE1}" type="presParOf" srcId="{9040D279-CE14-4D2E-884C-E38A7F134014}" destId="{3A998E72-FBF7-488D-A0D6-2CDBB50E0847}" srcOrd="0" destOrd="0" presId="urn:microsoft.com/office/officeart/2018/2/layout/IconVerticalSolidList"/>
    <dgm:cxn modelId="{6E71D9AA-AC31-4812-BAB3-94357B8F00CA}" type="presParOf" srcId="{3A998E72-FBF7-488D-A0D6-2CDBB50E0847}" destId="{EDCA8AE2-26EF-418C-BEEF-12BA957B89FD}" srcOrd="0" destOrd="0" presId="urn:microsoft.com/office/officeart/2018/2/layout/IconVerticalSolidList"/>
    <dgm:cxn modelId="{474BAC0D-C2F7-42A9-8EC5-FFF191AE8140}" type="presParOf" srcId="{3A998E72-FBF7-488D-A0D6-2CDBB50E0847}" destId="{E82772E7-42D1-4A2B-BC2C-BB934591F55F}" srcOrd="1" destOrd="0" presId="urn:microsoft.com/office/officeart/2018/2/layout/IconVerticalSolidList"/>
    <dgm:cxn modelId="{3E8B9C93-043A-4710-9567-4D4B9D0C28A9}" type="presParOf" srcId="{3A998E72-FBF7-488D-A0D6-2CDBB50E0847}" destId="{EEA0F2DD-E191-4CA3-AB77-8DCEA58689E1}" srcOrd="2" destOrd="0" presId="urn:microsoft.com/office/officeart/2018/2/layout/IconVerticalSolidList"/>
    <dgm:cxn modelId="{DFC43F44-3CBA-4194-8D84-FA4274F9C8A0}" type="presParOf" srcId="{3A998E72-FBF7-488D-A0D6-2CDBB50E0847}" destId="{276298CF-C08B-4ACD-BA0C-4A3B164A53F3}" srcOrd="3" destOrd="0" presId="urn:microsoft.com/office/officeart/2018/2/layout/IconVerticalSolidList"/>
    <dgm:cxn modelId="{388E8DB6-297E-45E3-A54C-377092D43473}" type="presParOf" srcId="{9040D279-CE14-4D2E-884C-E38A7F134014}" destId="{6793A77D-2ECD-43A1-B27A-103AE624BF15}" srcOrd="1" destOrd="0" presId="urn:microsoft.com/office/officeart/2018/2/layout/IconVerticalSolidList"/>
    <dgm:cxn modelId="{1F977562-E9BD-40D9-B88D-69DD4F9BE4AB}" type="presParOf" srcId="{9040D279-CE14-4D2E-884C-E38A7F134014}" destId="{A38C42BA-B45E-4430-B160-E4F37ECF32C4}" srcOrd="2" destOrd="0" presId="urn:microsoft.com/office/officeart/2018/2/layout/IconVerticalSolidList"/>
    <dgm:cxn modelId="{7F11A797-4EF1-4796-B222-08CE73D9BA4C}" type="presParOf" srcId="{A38C42BA-B45E-4430-B160-E4F37ECF32C4}" destId="{F74C5294-8694-4498-85B2-F607D3D2C2B5}" srcOrd="0" destOrd="0" presId="urn:microsoft.com/office/officeart/2018/2/layout/IconVerticalSolidList"/>
    <dgm:cxn modelId="{591FE761-6A5C-4458-B5F8-4EB4FD4B9527}" type="presParOf" srcId="{A38C42BA-B45E-4430-B160-E4F37ECF32C4}" destId="{67C14231-A8D1-4DBA-A68D-465881DEBE20}" srcOrd="1" destOrd="0" presId="urn:microsoft.com/office/officeart/2018/2/layout/IconVerticalSolidList"/>
    <dgm:cxn modelId="{87949A26-D4E2-4A5A-9B17-19B7A47EFCC1}" type="presParOf" srcId="{A38C42BA-B45E-4430-B160-E4F37ECF32C4}" destId="{5CC82E5D-97DD-49E9-BB4F-E7C007A28D96}" srcOrd="2" destOrd="0" presId="urn:microsoft.com/office/officeart/2018/2/layout/IconVerticalSolidList"/>
    <dgm:cxn modelId="{7B11A331-4BD8-48E8-9AD6-63C61FE503C8}" type="presParOf" srcId="{A38C42BA-B45E-4430-B160-E4F37ECF32C4}" destId="{0279FBC6-20AE-4E33-B515-7FBDDCB87F7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6861127-E799-49B3-8203-EA2C1FA2147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922E1A9-B237-439A-8383-F7E90E4A4470}">
      <dgm:prSet/>
      <dgm:spPr/>
      <dgm:t>
        <a:bodyPr/>
        <a:lstStyle/>
        <a:p>
          <a:r>
            <a:rPr lang="en-US" b="0" i="0"/>
            <a:t>Premier Inn has several weaknesses and drawbacks which are reasons for market failure. </a:t>
          </a:r>
          <a:endParaRPr lang="en-US"/>
        </a:p>
      </dgm:t>
    </dgm:pt>
    <dgm:pt modelId="{EA61B9E1-9196-45C9-B5E1-A31178CD5E10}" type="parTrans" cxnId="{EA81B01E-64C8-49E1-A4DE-4E60E4B7E00E}">
      <dgm:prSet/>
      <dgm:spPr/>
      <dgm:t>
        <a:bodyPr/>
        <a:lstStyle/>
        <a:p>
          <a:endParaRPr lang="en-US"/>
        </a:p>
      </dgm:t>
    </dgm:pt>
    <dgm:pt modelId="{7BF99823-6230-4E2D-8C22-558B1BE320E5}" type="sibTrans" cxnId="{EA81B01E-64C8-49E1-A4DE-4E60E4B7E00E}">
      <dgm:prSet/>
      <dgm:spPr/>
      <dgm:t>
        <a:bodyPr/>
        <a:lstStyle/>
        <a:p>
          <a:endParaRPr lang="en-US"/>
        </a:p>
      </dgm:t>
    </dgm:pt>
    <dgm:pt modelId="{D39504D3-8BED-4C3F-BBDB-0157B3C0F614}">
      <dgm:prSet/>
      <dgm:spPr/>
      <dgm:t>
        <a:bodyPr/>
        <a:lstStyle/>
        <a:p>
          <a:r>
            <a:rPr lang="en-US" b="0" i="0"/>
            <a:t>The outbreak of covid-19  negatively impacted the daily operation of the business. </a:t>
          </a:r>
          <a:endParaRPr lang="en-US"/>
        </a:p>
      </dgm:t>
    </dgm:pt>
    <dgm:pt modelId="{D364BBFC-A56B-46DD-A4C9-8EFE13050636}" type="parTrans" cxnId="{BAC30FA1-D088-43D5-98B3-93A0D65C0F8A}">
      <dgm:prSet/>
      <dgm:spPr/>
      <dgm:t>
        <a:bodyPr/>
        <a:lstStyle/>
        <a:p>
          <a:endParaRPr lang="en-US"/>
        </a:p>
      </dgm:t>
    </dgm:pt>
    <dgm:pt modelId="{6DC067AD-495A-4E0A-A699-D16B26C04AA2}" type="sibTrans" cxnId="{BAC30FA1-D088-43D5-98B3-93A0D65C0F8A}">
      <dgm:prSet/>
      <dgm:spPr/>
      <dgm:t>
        <a:bodyPr/>
        <a:lstStyle/>
        <a:p>
          <a:endParaRPr lang="en-US"/>
        </a:p>
      </dgm:t>
    </dgm:pt>
    <dgm:pt modelId="{22A89E45-9C83-4033-B919-E299F86D2AD5}">
      <dgm:prSet/>
      <dgm:spPr/>
      <dgm:t>
        <a:bodyPr/>
        <a:lstStyle/>
        <a:p>
          <a:r>
            <a:rPr lang="en-US" b="0" i="0"/>
            <a:t>This company was also accused by the people of the UK.</a:t>
          </a:r>
          <a:endParaRPr lang="en-US"/>
        </a:p>
      </dgm:t>
    </dgm:pt>
    <dgm:pt modelId="{3E6E158D-71E8-4F17-8BDC-DE56E8D54870}" type="parTrans" cxnId="{5F255072-8BB8-452B-9FC9-A9783586A824}">
      <dgm:prSet/>
      <dgm:spPr/>
      <dgm:t>
        <a:bodyPr/>
        <a:lstStyle/>
        <a:p>
          <a:endParaRPr lang="en-US"/>
        </a:p>
      </dgm:t>
    </dgm:pt>
    <dgm:pt modelId="{DB160488-2904-4A24-9012-A727C2B51E16}" type="sibTrans" cxnId="{5F255072-8BB8-452B-9FC9-A9783586A824}">
      <dgm:prSet/>
      <dgm:spPr/>
      <dgm:t>
        <a:bodyPr/>
        <a:lstStyle/>
        <a:p>
          <a:endParaRPr lang="en-US"/>
        </a:p>
      </dgm:t>
    </dgm:pt>
    <dgm:pt modelId="{04E65C60-1FBC-4A52-92DC-40A7AB530215}">
      <dgm:prSet/>
      <dgm:spPr/>
      <dgm:t>
        <a:bodyPr/>
        <a:lstStyle/>
        <a:p>
          <a:r>
            <a:rPr lang="en-US" b="0" i="0"/>
            <a:t>Limited car parking space and poor hotel infrastructure are some reasons for market failure (Newsandstar.co.uk 2022).  </a:t>
          </a:r>
          <a:endParaRPr lang="en-US"/>
        </a:p>
      </dgm:t>
    </dgm:pt>
    <dgm:pt modelId="{4E51E72B-1E4F-406B-A2A9-64CEFFD1C5A6}" type="parTrans" cxnId="{30AFDFB4-3CDD-4B82-A2E2-8BD3237851F1}">
      <dgm:prSet/>
      <dgm:spPr/>
      <dgm:t>
        <a:bodyPr/>
        <a:lstStyle/>
        <a:p>
          <a:endParaRPr lang="en-US"/>
        </a:p>
      </dgm:t>
    </dgm:pt>
    <dgm:pt modelId="{CFE7555B-F964-4DA8-AFF4-D4DAE6EC8157}" type="sibTrans" cxnId="{30AFDFB4-3CDD-4B82-A2E2-8BD3237851F1}">
      <dgm:prSet/>
      <dgm:spPr/>
      <dgm:t>
        <a:bodyPr/>
        <a:lstStyle/>
        <a:p>
          <a:endParaRPr lang="en-US"/>
        </a:p>
      </dgm:t>
    </dgm:pt>
    <dgm:pt modelId="{AE35BCBD-7DAF-CF45-A1DA-EA7F80BDD6F0}" type="pres">
      <dgm:prSet presAssocID="{76861127-E799-49B3-8203-EA2C1FA2147F}" presName="linear" presStyleCnt="0">
        <dgm:presLayoutVars>
          <dgm:animLvl val="lvl"/>
          <dgm:resizeHandles val="exact"/>
        </dgm:presLayoutVars>
      </dgm:prSet>
      <dgm:spPr/>
    </dgm:pt>
    <dgm:pt modelId="{F90E0F1A-D60A-354B-AC5F-1A73AE80AB14}" type="pres">
      <dgm:prSet presAssocID="{0922E1A9-B237-439A-8383-F7E90E4A4470}" presName="parentText" presStyleLbl="node1" presStyleIdx="0" presStyleCnt="4">
        <dgm:presLayoutVars>
          <dgm:chMax val="0"/>
          <dgm:bulletEnabled val="1"/>
        </dgm:presLayoutVars>
      </dgm:prSet>
      <dgm:spPr/>
    </dgm:pt>
    <dgm:pt modelId="{C6C5169E-95F8-514B-9757-D551B49784D2}" type="pres">
      <dgm:prSet presAssocID="{7BF99823-6230-4E2D-8C22-558B1BE320E5}" presName="spacer" presStyleCnt="0"/>
      <dgm:spPr/>
    </dgm:pt>
    <dgm:pt modelId="{F6598391-5D4F-9248-8293-A63A3FEF62D6}" type="pres">
      <dgm:prSet presAssocID="{D39504D3-8BED-4C3F-BBDB-0157B3C0F614}" presName="parentText" presStyleLbl="node1" presStyleIdx="1" presStyleCnt="4">
        <dgm:presLayoutVars>
          <dgm:chMax val="0"/>
          <dgm:bulletEnabled val="1"/>
        </dgm:presLayoutVars>
      </dgm:prSet>
      <dgm:spPr/>
    </dgm:pt>
    <dgm:pt modelId="{310F8B17-3213-2544-A82A-836F90013525}" type="pres">
      <dgm:prSet presAssocID="{6DC067AD-495A-4E0A-A699-D16B26C04AA2}" presName="spacer" presStyleCnt="0"/>
      <dgm:spPr/>
    </dgm:pt>
    <dgm:pt modelId="{FCB874F2-942C-A049-B2BA-35CBACC28C00}" type="pres">
      <dgm:prSet presAssocID="{22A89E45-9C83-4033-B919-E299F86D2AD5}" presName="parentText" presStyleLbl="node1" presStyleIdx="2" presStyleCnt="4">
        <dgm:presLayoutVars>
          <dgm:chMax val="0"/>
          <dgm:bulletEnabled val="1"/>
        </dgm:presLayoutVars>
      </dgm:prSet>
      <dgm:spPr/>
    </dgm:pt>
    <dgm:pt modelId="{B6E3CF45-9431-444A-A336-4D20F6EC2869}" type="pres">
      <dgm:prSet presAssocID="{DB160488-2904-4A24-9012-A727C2B51E16}" presName="spacer" presStyleCnt="0"/>
      <dgm:spPr/>
    </dgm:pt>
    <dgm:pt modelId="{09232E19-FC5D-924F-A091-003F7981A3CF}" type="pres">
      <dgm:prSet presAssocID="{04E65C60-1FBC-4A52-92DC-40A7AB530215}" presName="parentText" presStyleLbl="node1" presStyleIdx="3" presStyleCnt="4">
        <dgm:presLayoutVars>
          <dgm:chMax val="0"/>
          <dgm:bulletEnabled val="1"/>
        </dgm:presLayoutVars>
      </dgm:prSet>
      <dgm:spPr/>
    </dgm:pt>
  </dgm:ptLst>
  <dgm:cxnLst>
    <dgm:cxn modelId="{29646A1E-ED30-0A42-8679-5DCD761E281A}" type="presOf" srcId="{22A89E45-9C83-4033-B919-E299F86D2AD5}" destId="{FCB874F2-942C-A049-B2BA-35CBACC28C00}" srcOrd="0" destOrd="0" presId="urn:microsoft.com/office/officeart/2005/8/layout/vList2"/>
    <dgm:cxn modelId="{EA81B01E-64C8-49E1-A4DE-4E60E4B7E00E}" srcId="{76861127-E799-49B3-8203-EA2C1FA2147F}" destId="{0922E1A9-B237-439A-8383-F7E90E4A4470}" srcOrd="0" destOrd="0" parTransId="{EA61B9E1-9196-45C9-B5E1-A31178CD5E10}" sibTransId="{7BF99823-6230-4E2D-8C22-558B1BE320E5}"/>
    <dgm:cxn modelId="{B544274D-EA77-2A4F-A7B4-1B12AEBC9A36}" type="presOf" srcId="{0922E1A9-B237-439A-8383-F7E90E4A4470}" destId="{F90E0F1A-D60A-354B-AC5F-1A73AE80AB14}" srcOrd="0" destOrd="0" presId="urn:microsoft.com/office/officeart/2005/8/layout/vList2"/>
    <dgm:cxn modelId="{5F255072-8BB8-452B-9FC9-A9783586A824}" srcId="{76861127-E799-49B3-8203-EA2C1FA2147F}" destId="{22A89E45-9C83-4033-B919-E299F86D2AD5}" srcOrd="2" destOrd="0" parTransId="{3E6E158D-71E8-4F17-8BDC-DE56E8D54870}" sibTransId="{DB160488-2904-4A24-9012-A727C2B51E16}"/>
    <dgm:cxn modelId="{ADB8E87D-5AA0-854D-A7E0-7F8C32E7711C}" type="presOf" srcId="{D39504D3-8BED-4C3F-BBDB-0157B3C0F614}" destId="{F6598391-5D4F-9248-8293-A63A3FEF62D6}" srcOrd="0" destOrd="0" presId="urn:microsoft.com/office/officeart/2005/8/layout/vList2"/>
    <dgm:cxn modelId="{6D47C490-A3A0-9149-AD3B-665DA34BE258}" type="presOf" srcId="{76861127-E799-49B3-8203-EA2C1FA2147F}" destId="{AE35BCBD-7DAF-CF45-A1DA-EA7F80BDD6F0}" srcOrd="0" destOrd="0" presId="urn:microsoft.com/office/officeart/2005/8/layout/vList2"/>
    <dgm:cxn modelId="{A2AB389D-52A3-524C-8B61-4CDC5F1B3A6B}" type="presOf" srcId="{04E65C60-1FBC-4A52-92DC-40A7AB530215}" destId="{09232E19-FC5D-924F-A091-003F7981A3CF}" srcOrd="0" destOrd="0" presId="urn:microsoft.com/office/officeart/2005/8/layout/vList2"/>
    <dgm:cxn modelId="{BAC30FA1-D088-43D5-98B3-93A0D65C0F8A}" srcId="{76861127-E799-49B3-8203-EA2C1FA2147F}" destId="{D39504D3-8BED-4C3F-BBDB-0157B3C0F614}" srcOrd="1" destOrd="0" parTransId="{D364BBFC-A56B-46DD-A4C9-8EFE13050636}" sibTransId="{6DC067AD-495A-4E0A-A699-D16B26C04AA2}"/>
    <dgm:cxn modelId="{30AFDFB4-3CDD-4B82-A2E2-8BD3237851F1}" srcId="{76861127-E799-49B3-8203-EA2C1FA2147F}" destId="{04E65C60-1FBC-4A52-92DC-40A7AB530215}" srcOrd="3" destOrd="0" parTransId="{4E51E72B-1E4F-406B-A2A9-64CEFFD1C5A6}" sibTransId="{CFE7555B-F964-4DA8-AFF4-D4DAE6EC8157}"/>
    <dgm:cxn modelId="{68DFEDC0-1A0E-AB41-B757-7C9F852C07E1}" type="presParOf" srcId="{AE35BCBD-7DAF-CF45-A1DA-EA7F80BDD6F0}" destId="{F90E0F1A-D60A-354B-AC5F-1A73AE80AB14}" srcOrd="0" destOrd="0" presId="urn:microsoft.com/office/officeart/2005/8/layout/vList2"/>
    <dgm:cxn modelId="{1AB2F81F-E814-E648-B64B-44CEDC0161A0}" type="presParOf" srcId="{AE35BCBD-7DAF-CF45-A1DA-EA7F80BDD6F0}" destId="{C6C5169E-95F8-514B-9757-D551B49784D2}" srcOrd="1" destOrd="0" presId="urn:microsoft.com/office/officeart/2005/8/layout/vList2"/>
    <dgm:cxn modelId="{1EAE35A6-8F50-FE4A-B2B5-483C6D6CD1B7}" type="presParOf" srcId="{AE35BCBD-7DAF-CF45-A1DA-EA7F80BDD6F0}" destId="{F6598391-5D4F-9248-8293-A63A3FEF62D6}" srcOrd="2" destOrd="0" presId="urn:microsoft.com/office/officeart/2005/8/layout/vList2"/>
    <dgm:cxn modelId="{0CD6A817-DE33-C54B-98DD-9377E086DDBE}" type="presParOf" srcId="{AE35BCBD-7DAF-CF45-A1DA-EA7F80BDD6F0}" destId="{310F8B17-3213-2544-A82A-836F90013525}" srcOrd="3" destOrd="0" presId="urn:microsoft.com/office/officeart/2005/8/layout/vList2"/>
    <dgm:cxn modelId="{1D7FD444-613E-A24A-A39C-2BDE1E42982A}" type="presParOf" srcId="{AE35BCBD-7DAF-CF45-A1DA-EA7F80BDD6F0}" destId="{FCB874F2-942C-A049-B2BA-35CBACC28C00}" srcOrd="4" destOrd="0" presId="urn:microsoft.com/office/officeart/2005/8/layout/vList2"/>
    <dgm:cxn modelId="{FCB6DC7C-4222-6448-BD70-A513D8FFAD0B}" type="presParOf" srcId="{AE35BCBD-7DAF-CF45-A1DA-EA7F80BDD6F0}" destId="{B6E3CF45-9431-444A-A336-4D20F6EC2869}" srcOrd="5" destOrd="0" presId="urn:microsoft.com/office/officeart/2005/8/layout/vList2"/>
    <dgm:cxn modelId="{D7F9C5B0-9382-414B-8F1C-FBF1D9638A97}" type="presParOf" srcId="{AE35BCBD-7DAF-CF45-A1DA-EA7F80BDD6F0}" destId="{09232E19-FC5D-924F-A091-003F7981A3C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5FDDB53-C341-442E-B0DB-6395A45C0528}" type="doc">
      <dgm:prSet loTypeId="urn:microsoft.com/office/officeart/2005/8/layout/matrix3" loCatId="matrix" qsTypeId="urn:microsoft.com/office/officeart/2005/8/quickstyle/3d3" qsCatId="3D" csTypeId="urn:microsoft.com/office/officeart/2005/8/colors/colorful2" csCatId="colorful"/>
      <dgm:spPr/>
      <dgm:t>
        <a:bodyPr/>
        <a:lstStyle/>
        <a:p>
          <a:endParaRPr lang="en-US"/>
        </a:p>
      </dgm:t>
    </dgm:pt>
    <dgm:pt modelId="{EBA58604-0702-4169-83D9-CB574F922DE0}">
      <dgm:prSet/>
      <dgm:spPr/>
      <dgm:t>
        <a:bodyPr/>
        <a:lstStyle/>
        <a:p>
          <a:r>
            <a:rPr lang="en-US" b="0" i="0"/>
            <a:t>Changing economic climate in the global market creates issues for this company.</a:t>
          </a:r>
          <a:endParaRPr lang="en-US"/>
        </a:p>
      </dgm:t>
    </dgm:pt>
    <dgm:pt modelId="{2E2E662C-B734-4A08-AEC4-97351D8C840B}" type="parTrans" cxnId="{F9C6832B-FC83-462B-A8ED-F03364D0EA3D}">
      <dgm:prSet/>
      <dgm:spPr/>
      <dgm:t>
        <a:bodyPr/>
        <a:lstStyle/>
        <a:p>
          <a:endParaRPr lang="en-US"/>
        </a:p>
      </dgm:t>
    </dgm:pt>
    <dgm:pt modelId="{727209A2-6536-4C14-9EA1-DE46E703C863}" type="sibTrans" cxnId="{F9C6832B-FC83-462B-A8ED-F03364D0EA3D}">
      <dgm:prSet/>
      <dgm:spPr/>
      <dgm:t>
        <a:bodyPr/>
        <a:lstStyle/>
        <a:p>
          <a:endParaRPr lang="en-US"/>
        </a:p>
      </dgm:t>
    </dgm:pt>
    <dgm:pt modelId="{57F25271-7B86-4668-A17E-9BBF9158D0FE}">
      <dgm:prSet/>
      <dgm:spPr/>
      <dgm:t>
        <a:bodyPr/>
        <a:lstStyle/>
        <a:p>
          <a:r>
            <a:rPr lang="en-US" b="0" i="0"/>
            <a:t>This hotel chain failed to achieve a flexible operating model (Annualreports.com 2022). </a:t>
          </a:r>
          <a:endParaRPr lang="en-US"/>
        </a:p>
      </dgm:t>
    </dgm:pt>
    <dgm:pt modelId="{0E33B5E5-AF44-40BE-9058-86595D362F9C}" type="parTrans" cxnId="{C1E5ED98-F359-462B-ABCA-6B4913D0E05D}">
      <dgm:prSet/>
      <dgm:spPr/>
      <dgm:t>
        <a:bodyPr/>
        <a:lstStyle/>
        <a:p>
          <a:endParaRPr lang="en-US"/>
        </a:p>
      </dgm:t>
    </dgm:pt>
    <dgm:pt modelId="{9E57BE49-3DA2-4455-986B-20FA28821F71}" type="sibTrans" cxnId="{C1E5ED98-F359-462B-ABCA-6B4913D0E05D}">
      <dgm:prSet/>
      <dgm:spPr/>
      <dgm:t>
        <a:bodyPr/>
        <a:lstStyle/>
        <a:p>
          <a:endParaRPr lang="en-US"/>
        </a:p>
      </dgm:t>
    </dgm:pt>
    <dgm:pt modelId="{A8C8DB03-1EEC-4541-99FF-C35CFFFDAE55}">
      <dgm:prSet/>
      <dgm:spPr/>
      <dgm:t>
        <a:bodyPr/>
        <a:lstStyle/>
        <a:p>
          <a:r>
            <a:rPr lang="en-US" b="0" i="0"/>
            <a:t>Premier Inn has no capability to handle intense competition in the global market. </a:t>
          </a:r>
          <a:endParaRPr lang="en-US"/>
        </a:p>
      </dgm:t>
    </dgm:pt>
    <dgm:pt modelId="{E14693A4-E11D-4274-88B4-3F6FDA1AA214}" type="parTrans" cxnId="{3011F770-0A57-4C2B-BE99-EE41BE12A556}">
      <dgm:prSet/>
      <dgm:spPr/>
      <dgm:t>
        <a:bodyPr/>
        <a:lstStyle/>
        <a:p>
          <a:endParaRPr lang="en-US"/>
        </a:p>
      </dgm:t>
    </dgm:pt>
    <dgm:pt modelId="{6BA6C365-7D72-4138-B702-6857D38183FC}" type="sibTrans" cxnId="{3011F770-0A57-4C2B-BE99-EE41BE12A556}">
      <dgm:prSet/>
      <dgm:spPr/>
      <dgm:t>
        <a:bodyPr/>
        <a:lstStyle/>
        <a:p>
          <a:endParaRPr lang="en-US"/>
        </a:p>
      </dgm:t>
    </dgm:pt>
    <dgm:pt modelId="{39A0A5B6-F282-4157-BF2B-0EB676B8B656}">
      <dgm:prSet/>
      <dgm:spPr/>
      <dgm:t>
        <a:bodyPr/>
        <a:lstStyle/>
        <a:p>
          <a:r>
            <a:rPr lang="en-US" b="0" i="0"/>
            <a:t>Weak trading conditions in the post-pandemic era indicate the market failure of this company (Bbc.com 2019). </a:t>
          </a:r>
          <a:endParaRPr lang="en-US"/>
        </a:p>
      </dgm:t>
    </dgm:pt>
    <dgm:pt modelId="{473D6F6D-6BBF-40E9-A485-96EF9BD2AAA6}" type="parTrans" cxnId="{3EA7AED0-37F7-46D0-9DBE-D81189EFE4DD}">
      <dgm:prSet/>
      <dgm:spPr/>
      <dgm:t>
        <a:bodyPr/>
        <a:lstStyle/>
        <a:p>
          <a:endParaRPr lang="en-US"/>
        </a:p>
      </dgm:t>
    </dgm:pt>
    <dgm:pt modelId="{EAAC2951-3CD6-44FD-B3B0-79FDE2A74DC5}" type="sibTrans" cxnId="{3EA7AED0-37F7-46D0-9DBE-D81189EFE4DD}">
      <dgm:prSet/>
      <dgm:spPr/>
      <dgm:t>
        <a:bodyPr/>
        <a:lstStyle/>
        <a:p>
          <a:endParaRPr lang="en-US"/>
        </a:p>
      </dgm:t>
    </dgm:pt>
    <dgm:pt modelId="{518874BE-66A6-4305-AA56-AE7E356987BE}" type="pres">
      <dgm:prSet presAssocID="{05FDDB53-C341-442E-B0DB-6395A45C0528}" presName="matrix" presStyleCnt="0">
        <dgm:presLayoutVars>
          <dgm:chMax val="1"/>
          <dgm:dir/>
          <dgm:resizeHandles val="exact"/>
        </dgm:presLayoutVars>
      </dgm:prSet>
      <dgm:spPr/>
    </dgm:pt>
    <dgm:pt modelId="{81223938-B8B9-4DC1-9A02-2E6510CBDBEA}" type="pres">
      <dgm:prSet presAssocID="{05FDDB53-C341-442E-B0DB-6395A45C0528}" presName="diamond" presStyleLbl="bgShp" presStyleIdx="0" presStyleCnt="1"/>
      <dgm:spPr/>
    </dgm:pt>
    <dgm:pt modelId="{3BE85737-8E59-43C8-90EF-813D5F42BCEA}" type="pres">
      <dgm:prSet presAssocID="{05FDDB53-C341-442E-B0DB-6395A45C0528}" presName="quad1" presStyleLbl="node1" presStyleIdx="0" presStyleCnt="4">
        <dgm:presLayoutVars>
          <dgm:chMax val="0"/>
          <dgm:chPref val="0"/>
          <dgm:bulletEnabled val="1"/>
        </dgm:presLayoutVars>
      </dgm:prSet>
      <dgm:spPr/>
    </dgm:pt>
    <dgm:pt modelId="{A462A387-1161-4F7B-9D6B-2D208FAA3FB3}" type="pres">
      <dgm:prSet presAssocID="{05FDDB53-C341-442E-B0DB-6395A45C0528}" presName="quad2" presStyleLbl="node1" presStyleIdx="1" presStyleCnt="4">
        <dgm:presLayoutVars>
          <dgm:chMax val="0"/>
          <dgm:chPref val="0"/>
          <dgm:bulletEnabled val="1"/>
        </dgm:presLayoutVars>
      </dgm:prSet>
      <dgm:spPr/>
    </dgm:pt>
    <dgm:pt modelId="{C18230E1-9EEC-413C-8326-6ABF73733A60}" type="pres">
      <dgm:prSet presAssocID="{05FDDB53-C341-442E-B0DB-6395A45C0528}" presName="quad3" presStyleLbl="node1" presStyleIdx="2" presStyleCnt="4">
        <dgm:presLayoutVars>
          <dgm:chMax val="0"/>
          <dgm:chPref val="0"/>
          <dgm:bulletEnabled val="1"/>
        </dgm:presLayoutVars>
      </dgm:prSet>
      <dgm:spPr/>
    </dgm:pt>
    <dgm:pt modelId="{EFC42505-2CD2-4466-A360-7D83ADBAD1C3}" type="pres">
      <dgm:prSet presAssocID="{05FDDB53-C341-442E-B0DB-6395A45C0528}" presName="quad4" presStyleLbl="node1" presStyleIdx="3" presStyleCnt="4">
        <dgm:presLayoutVars>
          <dgm:chMax val="0"/>
          <dgm:chPref val="0"/>
          <dgm:bulletEnabled val="1"/>
        </dgm:presLayoutVars>
      </dgm:prSet>
      <dgm:spPr/>
    </dgm:pt>
  </dgm:ptLst>
  <dgm:cxnLst>
    <dgm:cxn modelId="{F9C6832B-FC83-462B-A8ED-F03364D0EA3D}" srcId="{05FDDB53-C341-442E-B0DB-6395A45C0528}" destId="{EBA58604-0702-4169-83D9-CB574F922DE0}" srcOrd="0" destOrd="0" parTransId="{2E2E662C-B734-4A08-AEC4-97351D8C840B}" sibTransId="{727209A2-6536-4C14-9EA1-DE46E703C863}"/>
    <dgm:cxn modelId="{8E81E730-1DD4-4A8B-BF6C-346B852AF648}" type="presOf" srcId="{EBA58604-0702-4169-83D9-CB574F922DE0}" destId="{3BE85737-8E59-43C8-90EF-813D5F42BCEA}" srcOrd="0" destOrd="0" presId="urn:microsoft.com/office/officeart/2005/8/layout/matrix3"/>
    <dgm:cxn modelId="{2F1EE23F-1B82-4D30-9577-B1C80B42AAF6}" type="presOf" srcId="{05FDDB53-C341-442E-B0DB-6395A45C0528}" destId="{518874BE-66A6-4305-AA56-AE7E356987BE}" srcOrd="0" destOrd="0" presId="urn:microsoft.com/office/officeart/2005/8/layout/matrix3"/>
    <dgm:cxn modelId="{03B1245B-7F62-43BF-8763-8F0214BA5F07}" type="presOf" srcId="{A8C8DB03-1EEC-4541-99FF-C35CFFFDAE55}" destId="{C18230E1-9EEC-413C-8326-6ABF73733A60}" srcOrd="0" destOrd="0" presId="urn:microsoft.com/office/officeart/2005/8/layout/matrix3"/>
    <dgm:cxn modelId="{3011F770-0A57-4C2B-BE99-EE41BE12A556}" srcId="{05FDDB53-C341-442E-B0DB-6395A45C0528}" destId="{A8C8DB03-1EEC-4541-99FF-C35CFFFDAE55}" srcOrd="2" destOrd="0" parTransId="{E14693A4-E11D-4274-88B4-3F6FDA1AA214}" sibTransId="{6BA6C365-7D72-4138-B702-6857D38183FC}"/>
    <dgm:cxn modelId="{C1E5ED98-F359-462B-ABCA-6B4913D0E05D}" srcId="{05FDDB53-C341-442E-B0DB-6395A45C0528}" destId="{57F25271-7B86-4668-A17E-9BBF9158D0FE}" srcOrd="1" destOrd="0" parTransId="{0E33B5E5-AF44-40BE-9058-86595D362F9C}" sibTransId="{9E57BE49-3DA2-4455-986B-20FA28821F71}"/>
    <dgm:cxn modelId="{3EA7AED0-37F7-46D0-9DBE-D81189EFE4DD}" srcId="{05FDDB53-C341-442E-B0DB-6395A45C0528}" destId="{39A0A5B6-F282-4157-BF2B-0EB676B8B656}" srcOrd="3" destOrd="0" parTransId="{473D6F6D-6BBF-40E9-A485-96EF9BD2AAA6}" sibTransId="{EAAC2951-3CD6-44FD-B3B0-79FDE2A74DC5}"/>
    <dgm:cxn modelId="{0005AED8-1C72-4E6B-A912-775E0FE4C89A}" type="presOf" srcId="{39A0A5B6-F282-4157-BF2B-0EB676B8B656}" destId="{EFC42505-2CD2-4466-A360-7D83ADBAD1C3}" srcOrd="0" destOrd="0" presId="urn:microsoft.com/office/officeart/2005/8/layout/matrix3"/>
    <dgm:cxn modelId="{E54692DC-2C60-4244-9B8A-5D46E5CCB1B8}" type="presOf" srcId="{57F25271-7B86-4668-A17E-9BBF9158D0FE}" destId="{A462A387-1161-4F7B-9D6B-2D208FAA3FB3}" srcOrd="0" destOrd="0" presId="urn:microsoft.com/office/officeart/2005/8/layout/matrix3"/>
    <dgm:cxn modelId="{8F4D1A3B-02B0-4A81-AD0F-06AF1E279311}" type="presParOf" srcId="{518874BE-66A6-4305-AA56-AE7E356987BE}" destId="{81223938-B8B9-4DC1-9A02-2E6510CBDBEA}" srcOrd="0" destOrd="0" presId="urn:microsoft.com/office/officeart/2005/8/layout/matrix3"/>
    <dgm:cxn modelId="{061FC5F7-DD1C-4612-8C9E-97401C20D845}" type="presParOf" srcId="{518874BE-66A6-4305-AA56-AE7E356987BE}" destId="{3BE85737-8E59-43C8-90EF-813D5F42BCEA}" srcOrd="1" destOrd="0" presId="urn:microsoft.com/office/officeart/2005/8/layout/matrix3"/>
    <dgm:cxn modelId="{264E08F3-5713-4A6E-8FF2-FABB802C19AC}" type="presParOf" srcId="{518874BE-66A6-4305-AA56-AE7E356987BE}" destId="{A462A387-1161-4F7B-9D6B-2D208FAA3FB3}" srcOrd="2" destOrd="0" presId="urn:microsoft.com/office/officeart/2005/8/layout/matrix3"/>
    <dgm:cxn modelId="{C34D098E-724C-4985-BE36-970FA572D34D}" type="presParOf" srcId="{518874BE-66A6-4305-AA56-AE7E356987BE}" destId="{C18230E1-9EEC-413C-8326-6ABF73733A60}" srcOrd="3" destOrd="0" presId="urn:microsoft.com/office/officeart/2005/8/layout/matrix3"/>
    <dgm:cxn modelId="{0A629F72-DE1D-4495-A119-E5FCF8DA1424}" type="presParOf" srcId="{518874BE-66A6-4305-AA56-AE7E356987BE}" destId="{EFC42505-2CD2-4466-A360-7D83ADBAD1C3}"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615761A-4318-4620-ACFB-92305AEF4F8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22CD44A-53D2-4488-9E05-C8920F18AF9B}">
      <dgm:prSet/>
      <dgm:spPr/>
      <dgm:t>
        <a:bodyPr/>
        <a:lstStyle/>
        <a:p>
          <a:r>
            <a:rPr lang="en-GB"/>
            <a:t>In the post-pandemic era, Premier Inn faces multiple challenges.</a:t>
          </a:r>
          <a:endParaRPr lang="en-US"/>
        </a:p>
      </dgm:t>
    </dgm:pt>
    <dgm:pt modelId="{E1D93E43-4E35-4636-A887-87ACF9F8B0F5}" type="parTrans" cxnId="{703E86A2-4132-4CA6-BB25-9C5EE938FECB}">
      <dgm:prSet/>
      <dgm:spPr/>
      <dgm:t>
        <a:bodyPr/>
        <a:lstStyle/>
        <a:p>
          <a:endParaRPr lang="en-US"/>
        </a:p>
      </dgm:t>
    </dgm:pt>
    <dgm:pt modelId="{7F9A7B22-4654-4CDC-B0D0-CFBC7B057619}" type="sibTrans" cxnId="{703E86A2-4132-4CA6-BB25-9C5EE938FECB}">
      <dgm:prSet/>
      <dgm:spPr/>
      <dgm:t>
        <a:bodyPr/>
        <a:lstStyle/>
        <a:p>
          <a:endParaRPr lang="en-US"/>
        </a:p>
      </dgm:t>
    </dgm:pt>
    <dgm:pt modelId="{A40DB7B2-CB44-40B9-82CB-60E7B4A7FE8D}">
      <dgm:prSet/>
      <dgm:spPr/>
      <dgm:t>
        <a:bodyPr/>
        <a:lstStyle/>
        <a:p>
          <a:r>
            <a:rPr lang="en-GB"/>
            <a:t>The adoption of contactless customer service is one of the remarkable challenges.</a:t>
          </a:r>
          <a:endParaRPr lang="en-US"/>
        </a:p>
      </dgm:t>
    </dgm:pt>
    <dgm:pt modelId="{D6937645-0A9F-41BA-8B40-8645CD719E01}" type="parTrans" cxnId="{D2CD43A5-5EF7-4D1D-B360-6D1EE460662C}">
      <dgm:prSet/>
      <dgm:spPr/>
      <dgm:t>
        <a:bodyPr/>
        <a:lstStyle/>
        <a:p>
          <a:endParaRPr lang="en-US"/>
        </a:p>
      </dgm:t>
    </dgm:pt>
    <dgm:pt modelId="{EBA72C40-B929-460B-BB98-CAFEB1329453}" type="sibTrans" cxnId="{D2CD43A5-5EF7-4D1D-B360-6D1EE460662C}">
      <dgm:prSet/>
      <dgm:spPr/>
      <dgm:t>
        <a:bodyPr/>
        <a:lstStyle/>
        <a:p>
          <a:endParaRPr lang="en-US"/>
        </a:p>
      </dgm:t>
    </dgm:pt>
    <dgm:pt modelId="{6AADDA8A-A1C9-4EDE-996C-A5FB53F8B86B}">
      <dgm:prSet/>
      <dgm:spPr/>
      <dgm:t>
        <a:bodyPr/>
        <a:lstStyle/>
        <a:p>
          <a:r>
            <a:rPr lang="en-GB"/>
            <a:t>The implementation of robotics technology for customer service is quite complicated for employees. </a:t>
          </a:r>
          <a:endParaRPr lang="en-US"/>
        </a:p>
      </dgm:t>
    </dgm:pt>
    <dgm:pt modelId="{63515A97-2A2B-430A-A8F9-627804EC2561}" type="parTrans" cxnId="{20F65D6D-3EC7-40C1-BE1C-66418B169585}">
      <dgm:prSet/>
      <dgm:spPr/>
      <dgm:t>
        <a:bodyPr/>
        <a:lstStyle/>
        <a:p>
          <a:endParaRPr lang="en-US"/>
        </a:p>
      </dgm:t>
    </dgm:pt>
    <dgm:pt modelId="{F960218C-7954-4EDC-A195-AECA4E5537DA}" type="sibTrans" cxnId="{20F65D6D-3EC7-40C1-BE1C-66418B169585}">
      <dgm:prSet/>
      <dgm:spPr/>
      <dgm:t>
        <a:bodyPr/>
        <a:lstStyle/>
        <a:p>
          <a:endParaRPr lang="en-US"/>
        </a:p>
      </dgm:t>
    </dgm:pt>
    <dgm:pt modelId="{4A56CA26-DD25-4BD5-AADA-390570BC1BB5}">
      <dgm:prSet/>
      <dgm:spPr/>
      <dgm:t>
        <a:bodyPr/>
        <a:lstStyle/>
        <a:p>
          <a:r>
            <a:rPr lang="en-GB"/>
            <a:t>The lack of knowledge regarding digital guest service creates issues for guest management. </a:t>
          </a:r>
          <a:endParaRPr lang="en-US"/>
        </a:p>
      </dgm:t>
    </dgm:pt>
    <dgm:pt modelId="{BC62DA19-CC24-4150-8CA7-699D38490C04}" type="parTrans" cxnId="{EE38DC64-4C24-4522-A208-B5978143767D}">
      <dgm:prSet/>
      <dgm:spPr/>
      <dgm:t>
        <a:bodyPr/>
        <a:lstStyle/>
        <a:p>
          <a:endParaRPr lang="en-US"/>
        </a:p>
      </dgm:t>
    </dgm:pt>
    <dgm:pt modelId="{8720EAD4-3FA7-4CAD-93C9-B4858D21A1A4}" type="sibTrans" cxnId="{EE38DC64-4C24-4522-A208-B5978143767D}">
      <dgm:prSet/>
      <dgm:spPr/>
      <dgm:t>
        <a:bodyPr/>
        <a:lstStyle/>
        <a:p>
          <a:endParaRPr lang="en-US"/>
        </a:p>
      </dgm:t>
    </dgm:pt>
    <dgm:pt modelId="{6D945FEE-174F-44C3-8A44-1FED1EB8BB82}" type="pres">
      <dgm:prSet presAssocID="{6615761A-4318-4620-ACFB-92305AEF4F89}" presName="root" presStyleCnt="0">
        <dgm:presLayoutVars>
          <dgm:dir/>
          <dgm:resizeHandles val="exact"/>
        </dgm:presLayoutVars>
      </dgm:prSet>
      <dgm:spPr/>
    </dgm:pt>
    <dgm:pt modelId="{9A1BDD1D-CE4A-4808-83AE-A2C60A13B364}" type="pres">
      <dgm:prSet presAssocID="{6615761A-4318-4620-ACFB-92305AEF4F89}" presName="container" presStyleCnt="0">
        <dgm:presLayoutVars>
          <dgm:dir/>
          <dgm:resizeHandles val="exact"/>
        </dgm:presLayoutVars>
      </dgm:prSet>
      <dgm:spPr/>
    </dgm:pt>
    <dgm:pt modelId="{4D47157F-B547-4C67-B5FA-D4B115CC77D3}" type="pres">
      <dgm:prSet presAssocID="{722CD44A-53D2-4488-9E05-C8920F18AF9B}" presName="compNode" presStyleCnt="0"/>
      <dgm:spPr/>
    </dgm:pt>
    <dgm:pt modelId="{02FCA908-8C78-4BE5-9EF6-F8B2CB4B4B5D}" type="pres">
      <dgm:prSet presAssocID="{722CD44A-53D2-4488-9E05-C8920F18AF9B}" presName="iconBgRect" presStyleLbl="bgShp" presStyleIdx="0" presStyleCnt="4"/>
      <dgm:spPr/>
    </dgm:pt>
    <dgm:pt modelId="{FD75CE6F-DCA5-4B8C-8120-B6DB5A54AAEE}" type="pres">
      <dgm:prSet presAssocID="{722CD44A-53D2-4488-9E05-C8920F18AF9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VD player"/>
        </a:ext>
      </dgm:extLst>
    </dgm:pt>
    <dgm:pt modelId="{70573F8D-B8EA-4D2A-9D42-1EB695DC5CCC}" type="pres">
      <dgm:prSet presAssocID="{722CD44A-53D2-4488-9E05-C8920F18AF9B}" presName="spaceRect" presStyleCnt="0"/>
      <dgm:spPr/>
    </dgm:pt>
    <dgm:pt modelId="{CB191139-141B-4C1B-98A6-8A111B302068}" type="pres">
      <dgm:prSet presAssocID="{722CD44A-53D2-4488-9E05-C8920F18AF9B}" presName="textRect" presStyleLbl="revTx" presStyleIdx="0" presStyleCnt="4">
        <dgm:presLayoutVars>
          <dgm:chMax val="1"/>
          <dgm:chPref val="1"/>
        </dgm:presLayoutVars>
      </dgm:prSet>
      <dgm:spPr/>
    </dgm:pt>
    <dgm:pt modelId="{15DC3BE5-FCF0-4C63-BF15-F9C03989A65F}" type="pres">
      <dgm:prSet presAssocID="{7F9A7B22-4654-4CDC-B0D0-CFBC7B057619}" presName="sibTrans" presStyleLbl="sibTrans2D1" presStyleIdx="0" presStyleCnt="0"/>
      <dgm:spPr/>
    </dgm:pt>
    <dgm:pt modelId="{13FD497F-EABA-4E7F-9B55-B55C59C1FE0F}" type="pres">
      <dgm:prSet presAssocID="{A40DB7B2-CB44-40B9-82CB-60E7B4A7FE8D}" presName="compNode" presStyleCnt="0"/>
      <dgm:spPr/>
    </dgm:pt>
    <dgm:pt modelId="{84CC6D28-1B15-4423-9D69-7F4D61535684}" type="pres">
      <dgm:prSet presAssocID="{A40DB7B2-CB44-40B9-82CB-60E7B4A7FE8D}" presName="iconBgRect" presStyleLbl="bgShp" presStyleIdx="1" presStyleCnt="4"/>
      <dgm:spPr/>
    </dgm:pt>
    <dgm:pt modelId="{9F54630F-379E-45BD-9EA3-E6E5E4C0717B}" type="pres">
      <dgm:prSet presAssocID="{A40DB7B2-CB44-40B9-82CB-60E7B4A7FE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ll center"/>
        </a:ext>
      </dgm:extLst>
    </dgm:pt>
    <dgm:pt modelId="{B5525BC6-1BDA-4283-BB8C-F87C54BF3731}" type="pres">
      <dgm:prSet presAssocID="{A40DB7B2-CB44-40B9-82CB-60E7B4A7FE8D}" presName="spaceRect" presStyleCnt="0"/>
      <dgm:spPr/>
    </dgm:pt>
    <dgm:pt modelId="{682F4309-6DCF-471B-9B17-4002BBA4C37C}" type="pres">
      <dgm:prSet presAssocID="{A40DB7B2-CB44-40B9-82CB-60E7B4A7FE8D}" presName="textRect" presStyleLbl="revTx" presStyleIdx="1" presStyleCnt="4">
        <dgm:presLayoutVars>
          <dgm:chMax val="1"/>
          <dgm:chPref val="1"/>
        </dgm:presLayoutVars>
      </dgm:prSet>
      <dgm:spPr/>
    </dgm:pt>
    <dgm:pt modelId="{C5A2E69A-97E3-4503-BCB6-F4702F8F274F}" type="pres">
      <dgm:prSet presAssocID="{EBA72C40-B929-460B-BB98-CAFEB1329453}" presName="sibTrans" presStyleLbl="sibTrans2D1" presStyleIdx="0" presStyleCnt="0"/>
      <dgm:spPr/>
    </dgm:pt>
    <dgm:pt modelId="{81366441-5F20-415D-8841-1084D6D7B1BC}" type="pres">
      <dgm:prSet presAssocID="{6AADDA8A-A1C9-4EDE-996C-A5FB53F8B86B}" presName="compNode" presStyleCnt="0"/>
      <dgm:spPr/>
    </dgm:pt>
    <dgm:pt modelId="{7DE9D692-7858-4522-A46E-8649C7812BFF}" type="pres">
      <dgm:prSet presAssocID="{6AADDA8A-A1C9-4EDE-996C-A5FB53F8B86B}" presName="iconBgRect" presStyleLbl="bgShp" presStyleIdx="2" presStyleCnt="4"/>
      <dgm:spPr/>
    </dgm:pt>
    <dgm:pt modelId="{19171EBE-E051-4668-831D-C10E4E3EB9F3}" type="pres">
      <dgm:prSet presAssocID="{6AADDA8A-A1C9-4EDE-996C-A5FB53F8B86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8D672930-2CDC-41F9-A6AA-5FAB74D95021}" type="pres">
      <dgm:prSet presAssocID="{6AADDA8A-A1C9-4EDE-996C-A5FB53F8B86B}" presName="spaceRect" presStyleCnt="0"/>
      <dgm:spPr/>
    </dgm:pt>
    <dgm:pt modelId="{3FBFFC76-6DC0-4366-9F69-584664724B8C}" type="pres">
      <dgm:prSet presAssocID="{6AADDA8A-A1C9-4EDE-996C-A5FB53F8B86B}" presName="textRect" presStyleLbl="revTx" presStyleIdx="2" presStyleCnt="4">
        <dgm:presLayoutVars>
          <dgm:chMax val="1"/>
          <dgm:chPref val="1"/>
        </dgm:presLayoutVars>
      </dgm:prSet>
      <dgm:spPr/>
    </dgm:pt>
    <dgm:pt modelId="{91DA0276-F78B-4210-ABC9-F3CE582ACFFB}" type="pres">
      <dgm:prSet presAssocID="{F960218C-7954-4EDC-A195-AECA4E5537DA}" presName="sibTrans" presStyleLbl="sibTrans2D1" presStyleIdx="0" presStyleCnt="0"/>
      <dgm:spPr/>
    </dgm:pt>
    <dgm:pt modelId="{E1933078-4C58-42B8-8AE9-5E199D6BD15A}" type="pres">
      <dgm:prSet presAssocID="{4A56CA26-DD25-4BD5-AADA-390570BC1BB5}" presName="compNode" presStyleCnt="0"/>
      <dgm:spPr/>
    </dgm:pt>
    <dgm:pt modelId="{7DF429D7-216E-4303-8766-4C1E4CE20200}" type="pres">
      <dgm:prSet presAssocID="{4A56CA26-DD25-4BD5-AADA-390570BC1BB5}" presName="iconBgRect" presStyleLbl="bgShp" presStyleIdx="3" presStyleCnt="4"/>
      <dgm:spPr/>
    </dgm:pt>
    <dgm:pt modelId="{91097CF7-EF0A-4199-BC86-2E74DD04A6D4}" type="pres">
      <dgm:prSet presAssocID="{4A56CA26-DD25-4BD5-AADA-390570BC1BB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iter"/>
        </a:ext>
      </dgm:extLst>
    </dgm:pt>
    <dgm:pt modelId="{37CAF9AA-F4F2-48D5-AECA-E2FC51062640}" type="pres">
      <dgm:prSet presAssocID="{4A56CA26-DD25-4BD5-AADA-390570BC1BB5}" presName="spaceRect" presStyleCnt="0"/>
      <dgm:spPr/>
    </dgm:pt>
    <dgm:pt modelId="{27E026D7-6981-4A7F-82D8-3EF199764B37}" type="pres">
      <dgm:prSet presAssocID="{4A56CA26-DD25-4BD5-AADA-390570BC1BB5}" presName="textRect" presStyleLbl="revTx" presStyleIdx="3" presStyleCnt="4">
        <dgm:presLayoutVars>
          <dgm:chMax val="1"/>
          <dgm:chPref val="1"/>
        </dgm:presLayoutVars>
      </dgm:prSet>
      <dgm:spPr/>
    </dgm:pt>
  </dgm:ptLst>
  <dgm:cxnLst>
    <dgm:cxn modelId="{EB4ADB04-A596-483A-AC79-C925C801DDCE}" type="presOf" srcId="{4A56CA26-DD25-4BD5-AADA-390570BC1BB5}" destId="{27E026D7-6981-4A7F-82D8-3EF199764B37}" srcOrd="0" destOrd="0" presId="urn:microsoft.com/office/officeart/2018/2/layout/IconCircleList"/>
    <dgm:cxn modelId="{5041FC0B-6BDF-4A31-9A6E-CAB1E15FA9FD}" type="presOf" srcId="{6AADDA8A-A1C9-4EDE-996C-A5FB53F8B86B}" destId="{3FBFFC76-6DC0-4366-9F69-584664724B8C}" srcOrd="0" destOrd="0" presId="urn:microsoft.com/office/officeart/2018/2/layout/IconCircleList"/>
    <dgm:cxn modelId="{4D007133-271F-4D31-B6A6-57F9DC127116}" type="presOf" srcId="{722CD44A-53D2-4488-9E05-C8920F18AF9B}" destId="{CB191139-141B-4C1B-98A6-8A111B302068}" srcOrd="0" destOrd="0" presId="urn:microsoft.com/office/officeart/2018/2/layout/IconCircleList"/>
    <dgm:cxn modelId="{EE38DC64-4C24-4522-A208-B5978143767D}" srcId="{6615761A-4318-4620-ACFB-92305AEF4F89}" destId="{4A56CA26-DD25-4BD5-AADA-390570BC1BB5}" srcOrd="3" destOrd="0" parTransId="{BC62DA19-CC24-4150-8CA7-699D38490C04}" sibTransId="{8720EAD4-3FA7-4CAD-93C9-B4858D21A1A4}"/>
    <dgm:cxn modelId="{20F65D6D-3EC7-40C1-BE1C-66418B169585}" srcId="{6615761A-4318-4620-ACFB-92305AEF4F89}" destId="{6AADDA8A-A1C9-4EDE-996C-A5FB53F8B86B}" srcOrd="2" destOrd="0" parTransId="{63515A97-2A2B-430A-A8F9-627804EC2561}" sibTransId="{F960218C-7954-4EDC-A195-AECA4E5537DA}"/>
    <dgm:cxn modelId="{7FF8E94E-D2E1-43E8-9CFD-1E69F519870B}" type="presOf" srcId="{A40DB7B2-CB44-40B9-82CB-60E7B4A7FE8D}" destId="{682F4309-6DCF-471B-9B17-4002BBA4C37C}" srcOrd="0" destOrd="0" presId="urn:microsoft.com/office/officeart/2018/2/layout/IconCircleList"/>
    <dgm:cxn modelId="{C71F2873-C99E-4E2A-B0D3-816EE531E43D}" type="presOf" srcId="{6615761A-4318-4620-ACFB-92305AEF4F89}" destId="{6D945FEE-174F-44C3-8A44-1FED1EB8BB82}" srcOrd="0" destOrd="0" presId="urn:microsoft.com/office/officeart/2018/2/layout/IconCircleList"/>
    <dgm:cxn modelId="{38FBDF7E-76E4-4B7D-934C-9B56492A66D6}" type="presOf" srcId="{F960218C-7954-4EDC-A195-AECA4E5537DA}" destId="{91DA0276-F78B-4210-ABC9-F3CE582ACFFB}" srcOrd="0" destOrd="0" presId="urn:microsoft.com/office/officeart/2018/2/layout/IconCircleList"/>
    <dgm:cxn modelId="{703E86A2-4132-4CA6-BB25-9C5EE938FECB}" srcId="{6615761A-4318-4620-ACFB-92305AEF4F89}" destId="{722CD44A-53D2-4488-9E05-C8920F18AF9B}" srcOrd="0" destOrd="0" parTransId="{E1D93E43-4E35-4636-A887-87ACF9F8B0F5}" sibTransId="{7F9A7B22-4654-4CDC-B0D0-CFBC7B057619}"/>
    <dgm:cxn modelId="{D2CD43A5-5EF7-4D1D-B360-6D1EE460662C}" srcId="{6615761A-4318-4620-ACFB-92305AEF4F89}" destId="{A40DB7B2-CB44-40B9-82CB-60E7B4A7FE8D}" srcOrd="1" destOrd="0" parTransId="{D6937645-0A9F-41BA-8B40-8645CD719E01}" sibTransId="{EBA72C40-B929-460B-BB98-CAFEB1329453}"/>
    <dgm:cxn modelId="{C26656B8-89C4-451B-9FE9-83B66DB3308C}" type="presOf" srcId="{EBA72C40-B929-460B-BB98-CAFEB1329453}" destId="{C5A2E69A-97E3-4503-BCB6-F4702F8F274F}" srcOrd="0" destOrd="0" presId="urn:microsoft.com/office/officeart/2018/2/layout/IconCircleList"/>
    <dgm:cxn modelId="{A10A12C0-A2A3-45E7-8329-154BAE218CA4}" type="presOf" srcId="{7F9A7B22-4654-4CDC-B0D0-CFBC7B057619}" destId="{15DC3BE5-FCF0-4C63-BF15-F9C03989A65F}" srcOrd="0" destOrd="0" presId="urn:microsoft.com/office/officeart/2018/2/layout/IconCircleList"/>
    <dgm:cxn modelId="{A661D260-DEB8-4AD8-AE68-316390DD066E}" type="presParOf" srcId="{6D945FEE-174F-44C3-8A44-1FED1EB8BB82}" destId="{9A1BDD1D-CE4A-4808-83AE-A2C60A13B364}" srcOrd="0" destOrd="0" presId="urn:microsoft.com/office/officeart/2018/2/layout/IconCircleList"/>
    <dgm:cxn modelId="{1FBA4B48-BD69-41EB-ADC2-72EAF44E27AC}" type="presParOf" srcId="{9A1BDD1D-CE4A-4808-83AE-A2C60A13B364}" destId="{4D47157F-B547-4C67-B5FA-D4B115CC77D3}" srcOrd="0" destOrd="0" presId="urn:microsoft.com/office/officeart/2018/2/layout/IconCircleList"/>
    <dgm:cxn modelId="{6E0AEA2A-E5C4-4C00-B0A5-538FD8183F2B}" type="presParOf" srcId="{4D47157F-B547-4C67-B5FA-D4B115CC77D3}" destId="{02FCA908-8C78-4BE5-9EF6-F8B2CB4B4B5D}" srcOrd="0" destOrd="0" presId="urn:microsoft.com/office/officeart/2018/2/layout/IconCircleList"/>
    <dgm:cxn modelId="{D41AC236-F62C-4515-AC09-776D9CCC43AD}" type="presParOf" srcId="{4D47157F-B547-4C67-B5FA-D4B115CC77D3}" destId="{FD75CE6F-DCA5-4B8C-8120-B6DB5A54AAEE}" srcOrd="1" destOrd="0" presId="urn:microsoft.com/office/officeart/2018/2/layout/IconCircleList"/>
    <dgm:cxn modelId="{4258C5AF-ABD2-4990-88BF-147E664E7F76}" type="presParOf" srcId="{4D47157F-B547-4C67-B5FA-D4B115CC77D3}" destId="{70573F8D-B8EA-4D2A-9D42-1EB695DC5CCC}" srcOrd="2" destOrd="0" presId="urn:microsoft.com/office/officeart/2018/2/layout/IconCircleList"/>
    <dgm:cxn modelId="{A876825A-54DF-4BA3-8A04-EA25D0158B59}" type="presParOf" srcId="{4D47157F-B547-4C67-B5FA-D4B115CC77D3}" destId="{CB191139-141B-4C1B-98A6-8A111B302068}" srcOrd="3" destOrd="0" presId="urn:microsoft.com/office/officeart/2018/2/layout/IconCircleList"/>
    <dgm:cxn modelId="{D7B30050-2521-4318-A751-F472D054F947}" type="presParOf" srcId="{9A1BDD1D-CE4A-4808-83AE-A2C60A13B364}" destId="{15DC3BE5-FCF0-4C63-BF15-F9C03989A65F}" srcOrd="1" destOrd="0" presId="urn:microsoft.com/office/officeart/2018/2/layout/IconCircleList"/>
    <dgm:cxn modelId="{B5EA29FA-B1D4-40D9-8317-604DF4567944}" type="presParOf" srcId="{9A1BDD1D-CE4A-4808-83AE-A2C60A13B364}" destId="{13FD497F-EABA-4E7F-9B55-B55C59C1FE0F}" srcOrd="2" destOrd="0" presId="urn:microsoft.com/office/officeart/2018/2/layout/IconCircleList"/>
    <dgm:cxn modelId="{A7DBBC2F-3D17-4BBA-9ABE-F55C13D4EC02}" type="presParOf" srcId="{13FD497F-EABA-4E7F-9B55-B55C59C1FE0F}" destId="{84CC6D28-1B15-4423-9D69-7F4D61535684}" srcOrd="0" destOrd="0" presId="urn:microsoft.com/office/officeart/2018/2/layout/IconCircleList"/>
    <dgm:cxn modelId="{616FC860-D85F-4EA7-9F23-EE4809DF8EFB}" type="presParOf" srcId="{13FD497F-EABA-4E7F-9B55-B55C59C1FE0F}" destId="{9F54630F-379E-45BD-9EA3-E6E5E4C0717B}" srcOrd="1" destOrd="0" presId="urn:microsoft.com/office/officeart/2018/2/layout/IconCircleList"/>
    <dgm:cxn modelId="{33B60D1C-E5D4-4235-B0EC-B68E4421A3A8}" type="presParOf" srcId="{13FD497F-EABA-4E7F-9B55-B55C59C1FE0F}" destId="{B5525BC6-1BDA-4283-BB8C-F87C54BF3731}" srcOrd="2" destOrd="0" presId="urn:microsoft.com/office/officeart/2018/2/layout/IconCircleList"/>
    <dgm:cxn modelId="{307BBA1C-26A5-4DF6-98CF-D31470148D4C}" type="presParOf" srcId="{13FD497F-EABA-4E7F-9B55-B55C59C1FE0F}" destId="{682F4309-6DCF-471B-9B17-4002BBA4C37C}" srcOrd="3" destOrd="0" presId="urn:microsoft.com/office/officeart/2018/2/layout/IconCircleList"/>
    <dgm:cxn modelId="{65745F99-E73A-414B-8707-F95C6ED676E9}" type="presParOf" srcId="{9A1BDD1D-CE4A-4808-83AE-A2C60A13B364}" destId="{C5A2E69A-97E3-4503-BCB6-F4702F8F274F}" srcOrd="3" destOrd="0" presId="urn:microsoft.com/office/officeart/2018/2/layout/IconCircleList"/>
    <dgm:cxn modelId="{8761A039-11CD-4B93-9DF7-AFEDFC2DF322}" type="presParOf" srcId="{9A1BDD1D-CE4A-4808-83AE-A2C60A13B364}" destId="{81366441-5F20-415D-8841-1084D6D7B1BC}" srcOrd="4" destOrd="0" presId="urn:microsoft.com/office/officeart/2018/2/layout/IconCircleList"/>
    <dgm:cxn modelId="{DD6B6430-D62B-46BB-A98A-8C553CF2D38D}" type="presParOf" srcId="{81366441-5F20-415D-8841-1084D6D7B1BC}" destId="{7DE9D692-7858-4522-A46E-8649C7812BFF}" srcOrd="0" destOrd="0" presId="urn:microsoft.com/office/officeart/2018/2/layout/IconCircleList"/>
    <dgm:cxn modelId="{3CF25531-57EF-49FC-9CAE-D0D78DD38F53}" type="presParOf" srcId="{81366441-5F20-415D-8841-1084D6D7B1BC}" destId="{19171EBE-E051-4668-831D-C10E4E3EB9F3}" srcOrd="1" destOrd="0" presId="urn:microsoft.com/office/officeart/2018/2/layout/IconCircleList"/>
    <dgm:cxn modelId="{E5F55E08-150C-4FFE-94B4-52FD8AF73672}" type="presParOf" srcId="{81366441-5F20-415D-8841-1084D6D7B1BC}" destId="{8D672930-2CDC-41F9-A6AA-5FAB74D95021}" srcOrd="2" destOrd="0" presId="urn:microsoft.com/office/officeart/2018/2/layout/IconCircleList"/>
    <dgm:cxn modelId="{987F3F01-452E-42EF-B092-1C7D39775B20}" type="presParOf" srcId="{81366441-5F20-415D-8841-1084D6D7B1BC}" destId="{3FBFFC76-6DC0-4366-9F69-584664724B8C}" srcOrd="3" destOrd="0" presId="urn:microsoft.com/office/officeart/2018/2/layout/IconCircleList"/>
    <dgm:cxn modelId="{91A71AC6-605A-4072-9CC6-F538835C70CF}" type="presParOf" srcId="{9A1BDD1D-CE4A-4808-83AE-A2C60A13B364}" destId="{91DA0276-F78B-4210-ABC9-F3CE582ACFFB}" srcOrd="5" destOrd="0" presId="urn:microsoft.com/office/officeart/2018/2/layout/IconCircleList"/>
    <dgm:cxn modelId="{D6C9CF25-4917-4911-A5F0-84DCE781D17B}" type="presParOf" srcId="{9A1BDD1D-CE4A-4808-83AE-A2C60A13B364}" destId="{E1933078-4C58-42B8-8AE9-5E199D6BD15A}" srcOrd="6" destOrd="0" presId="urn:microsoft.com/office/officeart/2018/2/layout/IconCircleList"/>
    <dgm:cxn modelId="{663989CC-FA9B-4AED-AF4B-7B24196DABFD}" type="presParOf" srcId="{E1933078-4C58-42B8-8AE9-5E199D6BD15A}" destId="{7DF429D7-216E-4303-8766-4C1E4CE20200}" srcOrd="0" destOrd="0" presId="urn:microsoft.com/office/officeart/2018/2/layout/IconCircleList"/>
    <dgm:cxn modelId="{D611AEE4-C31E-4C1A-B7D6-4D435ABD51A4}" type="presParOf" srcId="{E1933078-4C58-42B8-8AE9-5E199D6BD15A}" destId="{91097CF7-EF0A-4199-BC86-2E74DD04A6D4}" srcOrd="1" destOrd="0" presId="urn:microsoft.com/office/officeart/2018/2/layout/IconCircleList"/>
    <dgm:cxn modelId="{7676B29E-C23F-4035-A826-47513BDEF69E}" type="presParOf" srcId="{E1933078-4C58-42B8-8AE9-5E199D6BD15A}" destId="{37CAF9AA-F4F2-48D5-AECA-E2FC51062640}" srcOrd="2" destOrd="0" presId="urn:microsoft.com/office/officeart/2018/2/layout/IconCircleList"/>
    <dgm:cxn modelId="{9C4DF43B-1710-4EF1-9F9F-E3AD4F108D13}" type="presParOf" srcId="{E1933078-4C58-42B8-8AE9-5E199D6BD15A}" destId="{27E026D7-6981-4A7F-82D8-3EF199764B3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661D049-71B5-4160-BECC-F0C6192A3D10}" type="doc">
      <dgm:prSet loTypeId="urn:microsoft.com/office/officeart/2018/2/layout/IconLabelList" loCatId="icon" qsTypeId="urn:microsoft.com/office/officeart/2005/8/quickstyle/simple1" qsCatId="simple" csTypeId="urn:microsoft.com/office/officeart/2018/5/colors/Iconchunking_neutralbg_accent5_2" csCatId="accent5" phldr="1"/>
      <dgm:spPr/>
      <dgm:t>
        <a:bodyPr/>
        <a:lstStyle/>
        <a:p>
          <a:endParaRPr lang="en-US"/>
        </a:p>
      </dgm:t>
    </dgm:pt>
    <dgm:pt modelId="{4D351A51-B670-447D-90EF-433091965EAB}">
      <dgm:prSet/>
      <dgm:spPr/>
      <dgm:t>
        <a:bodyPr/>
        <a:lstStyle/>
        <a:p>
          <a:pPr>
            <a:lnSpc>
              <a:spcPct val="100000"/>
            </a:lnSpc>
          </a:pPr>
          <a:r>
            <a:rPr lang="en-GB" dirty="0"/>
            <a:t>For gaining competitive advantages, Premier Inn introduces </a:t>
          </a:r>
          <a:r>
            <a:rPr lang="en-GB" dirty="0" err="1"/>
            <a:t>Hubuddy</a:t>
          </a:r>
          <a:r>
            <a:rPr lang="en-GB" dirty="0"/>
            <a:t>, the robotics technology (R</a:t>
          </a:r>
          <a:r>
            <a:rPr lang="en-US" dirty="0" err="1">
              <a:effectLst/>
            </a:rPr>
            <a:t>edbeecreative.com</a:t>
          </a:r>
          <a:r>
            <a:rPr lang="en-US" dirty="0">
              <a:effectLst/>
            </a:rPr>
            <a:t> 2023</a:t>
          </a:r>
          <a:r>
            <a:rPr lang="en-GB" dirty="0"/>
            <a:t>). </a:t>
          </a:r>
          <a:endParaRPr lang="en-US" dirty="0"/>
        </a:p>
      </dgm:t>
    </dgm:pt>
    <dgm:pt modelId="{04B4C771-E8FF-40AA-B43E-B9583DD4DB1A}" type="parTrans" cxnId="{7F4C31C2-B14E-4C05-AE32-6F755399C58C}">
      <dgm:prSet/>
      <dgm:spPr/>
      <dgm:t>
        <a:bodyPr/>
        <a:lstStyle/>
        <a:p>
          <a:endParaRPr lang="en-US"/>
        </a:p>
      </dgm:t>
    </dgm:pt>
    <dgm:pt modelId="{4501F967-4325-428C-9832-6F8498F1B846}" type="sibTrans" cxnId="{7F4C31C2-B14E-4C05-AE32-6F755399C58C}">
      <dgm:prSet/>
      <dgm:spPr/>
      <dgm:t>
        <a:bodyPr/>
        <a:lstStyle/>
        <a:p>
          <a:endParaRPr lang="en-US"/>
        </a:p>
      </dgm:t>
    </dgm:pt>
    <dgm:pt modelId="{78915AB2-220A-4785-BB8C-FA24BA1D5C4B}">
      <dgm:prSet/>
      <dgm:spPr/>
      <dgm:t>
        <a:bodyPr/>
        <a:lstStyle/>
        <a:p>
          <a:pPr>
            <a:lnSpc>
              <a:spcPct val="100000"/>
            </a:lnSpc>
          </a:pPr>
          <a:r>
            <a:rPr lang="en-GB"/>
            <a:t>Personalised recommendations, in-room controls and digital concierge technology are introduced for digital guest service. </a:t>
          </a:r>
          <a:endParaRPr lang="en-US"/>
        </a:p>
      </dgm:t>
    </dgm:pt>
    <dgm:pt modelId="{310A4193-88F9-47F2-9F12-035BD6A97F89}" type="parTrans" cxnId="{3CFFF7D3-AFCC-4699-86D5-FA4C6DB1569D}">
      <dgm:prSet/>
      <dgm:spPr/>
      <dgm:t>
        <a:bodyPr/>
        <a:lstStyle/>
        <a:p>
          <a:endParaRPr lang="en-US"/>
        </a:p>
      </dgm:t>
    </dgm:pt>
    <dgm:pt modelId="{CED4BB81-133D-4093-837C-E0D741F8E264}" type="sibTrans" cxnId="{3CFFF7D3-AFCC-4699-86D5-FA4C6DB1569D}">
      <dgm:prSet/>
      <dgm:spPr/>
      <dgm:t>
        <a:bodyPr/>
        <a:lstStyle/>
        <a:p>
          <a:endParaRPr lang="en-US"/>
        </a:p>
      </dgm:t>
    </dgm:pt>
    <dgm:pt modelId="{713D6FC6-6E27-4145-A3BC-E9BB257B328F}">
      <dgm:prSet/>
      <dgm:spPr/>
      <dgm:t>
        <a:bodyPr/>
        <a:lstStyle/>
        <a:p>
          <a:pPr>
            <a:lnSpc>
              <a:spcPct val="100000"/>
            </a:lnSpc>
          </a:pPr>
          <a:r>
            <a:rPr lang="en-GB"/>
            <a:t>Contactless checking and check-out services are initiated by this company.</a:t>
          </a:r>
          <a:endParaRPr lang="en-US"/>
        </a:p>
      </dgm:t>
    </dgm:pt>
    <dgm:pt modelId="{D7073E83-E444-4011-8133-6C7E000D6AEA}" type="parTrans" cxnId="{0856D084-9034-4BFC-A778-4EF1CADF39E1}">
      <dgm:prSet/>
      <dgm:spPr/>
      <dgm:t>
        <a:bodyPr/>
        <a:lstStyle/>
        <a:p>
          <a:endParaRPr lang="en-US"/>
        </a:p>
      </dgm:t>
    </dgm:pt>
    <dgm:pt modelId="{BE66F3FE-3EC2-41F4-A851-29E6E8F18A39}" type="sibTrans" cxnId="{0856D084-9034-4BFC-A778-4EF1CADF39E1}">
      <dgm:prSet/>
      <dgm:spPr/>
      <dgm:t>
        <a:bodyPr/>
        <a:lstStyle/>
        <a:p>
          <a:endParaRPr lang="en-US"/>
        </a:p>
      </dgm:t>
    </dgm:pt>
    <dgm:pt modelId="{ED3BF9D1-A6CF-4DF1-B335-7AE08038A3F1}">
      <dgm:prSet/>
      <dgm:spPr/>
      <dgm:t>
        <a:bodyPr/>
        <a:lstStyle/>
        <a:p>
          <a:pPr>
            <a:lnSpc>
              <a:spcPct val="100000"/>
            </a:lnSpc>
          </a:pPr>
          <a:r>
            <a:rPr lang="en-GB"/>
            <a:t>In this approach, digital key systems, mobile apps and self-service kiosks are introduced. </a:t>
          </a:r>
          <a:endParaRPr lang="en-US"/>
        </a:p>
      </dgm:t>
    </dgm:pt>
    <dgm:pt modelId="{26CD326D-246C-4A3C-8D19-4ACA2857D98F}" type="parTrans" cxnId="{E9D24A05-D937-4607-85C6-5C23AA629AFB}">
      <dgm:prSet/>
      <dgm:spPr/>
      <dgm:t>
        <a:bodyPr/>
        <a:lstStyle/>
        <a:p>
          <a:endParaRPr lang="en-US"/>
        </a:p>
      </dgm:t>
    </dgm:pt>
    <dgm:pt modelId="{54B57991-B5A6-4C71-A060-B9BFD8569BF3}" type="sibTrans" cxnId="{E9D24A05-D937-4607-85C6-5C23AA629AFB}">
      <dgm:prSet/>
      <dgm:spPr/>
      <dgm:t>
        <a:bodyPr/>
        <a:lstStyle/>
        <a:p>
          <a:endParaRPr lang="en-US"/>
        </a:p>
      </dgm:t>
    </dgm:pt>
    <dgm:pt modelId="{5A2B4598-0782-4209-9EE0-8FCAE52B0132}" type="pres">
      <dgm:prSet presAssocID="{3661D049-71B5-4160-BECC-F0C6192A3D10}" presName="root" presStyleCnt="0">
        <dgm:presLayoutVars>
          <dgm:dir/>
          <dgm:resizeHandles val="exact"/>
        </dgm:presLayoutVars>
      </dgm:prSet>
      <dgm:spPr/>
    </dgm:pt>
    <dgm:pt modelId="{1CE4449F-F727-4EB3-88D8-6EC304A74D0F}" type="pres">
      <dgm:prSet presAssocID="{4D351A51-B670-447D-90EF-433091965EAB}" presName="compNode" presStyleCnt="0"/>
      <dgm:spPr/>
    </dgm:pt>
    <dgm:pt modelId="{4E1A3D15-3807-4F17-B7FA-1AC20FBE2B20}" type="pres">
      <dgm:prSet presAssocID="{4D351A51-B670-447D-90EF-433091965EA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28AC0421-4768-493D-BC48-F873D1E32B84}" type="pres">
      <dgm:prSet presAssocID="{4D351A51-B670-447D-90EF-433091965EAB}" presName="spaceRect" presStyleCnt="0"/>
      <dgm:spPr/>
    </dgm:pt>
    <dgm:pt modelId="{765E3AC1-33B4-41D1-A87D-7C1A687E7262}" type="pres">
      <dgm:prSet presAssocID="{4D351A51-B670-447D-90EF-433091965EAB}" presName="textRect" presStyleLbl="revTx" presStyleIdx="0" presStyleCnt="4">
        <dgm:presLayoutVars>
          <dgm:chMax val="1"/>
          <dgm:chPref val="1"/>
        </dgm:presLayoutVars>
      </dgm:prSet>
      <dgm:spPr/>
    </dgm:pt>
    <dgm:pt modelId="{CDED734B-E12C-4A87-A75E-49D1F3BA5616}" type="pres">
      <dgm:prSet presAssocID="{4501F967-4325-428C-9832-6F8498F1B846}" presName="sibTrans" presStyleCnt="0"/>
      <dgm:spPr/>
    </dgm:pt>
    <dgm:pt modelId="{B2282328-85B4-49C6-B2F5-4ACDBDDB23AD}" type="pres">
      <dgm:prSet presAssocID="{78915AB2-220A-4785-BB8C-FA24BA1D5C4B}" presName="compNode" presStyleCnt="0"/>
      <dgm:spPr/>
    </dgm:pt>
    <dgm:pt modelId="{8EAC6F11-9D73-4555-BD9A-FC82B52B9E23}" type="pres">
      <dgm:prSet presAssocID="{78915AB2-220A-4785-BB8C-FA24BA1D5C4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5FCD7445-B1C0-4921-83CC-216DEDD7899D}" type="pres">
      <dgm:prSet presAssocID="{78915AB2-220A-4785-BB8C-FA24BA1D5C4B}" presName="spaceRect" presStyleCnt="0"/>
      <dgm:spPr/>
    </dgm:pt>
    <dgm:pt modelId="{4ABF15C8-E0B9-4DA7-B17C-95D4C4E37C90}" type="pres">
      <dgm:prSet presAssocID="{78915AB2-220A-4785-BB8C-FA24BA1D5C4B}" presName="textRect" presStyleLbl="revTx" presStyleIdx="1" presStyleCnt="4">
        <dgm:presLayoutVars>
          <dgm:chMax val="1"/>
          <dgm:chPref val="1"/>
        </dgm:presLayoutVars>
      </dgm:prSet>
      <dgm:spPr/>
    </dgm:pt>
    <dgm:pt modelId="{0500F352-0F1D-465B-8520-B7AF11F447EA}" type="pres">
      <dgm:prSet presAssocID="{CED4BB81-133D-4093-837C-E0D741F8E264}" presName="sibTrans" presStyleCnt="0"/>
      <dgm:spPr/>
    </dgm:pt>
    <dgm:pt modelId="{B1679C03-00E8-4244-A922-23EFA0482C4D}" type="pres">
      <dgm:prSet presAssocID="{713D6FC6-6E27-4145-A3BC-E9BB257B328F}" presName="compNode" presStyleCnt="0"/>
      <dgm:spPr/>
    </dgm:pt>
    <dgm:pt modelId="{0B20F78C-6FC1-4567-93AD-447C3429E333}" type="pres">
      <dgm:prSet presAssocID="{713D6FC6-6E27-4145-A3BC-E9BB257B328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st Aid Kit"/>
        </a:ext>
      </dgm:extLst>
    </dgm:pt>
    <dgm:pt modelId="{1F64B88B-BAB7-4BDE-8883-5E9AA4DACD05}" type="pres">
      <dgm:prSet presAssocID="{713D6FC6-6E27-4145-A3BC-E9BB257B328F}" presName="spaceRect" presStyleCnt="0"/>
      <dgm:spPr/>
    </dgm:pt>
    <dgm:pt modelId="{60B624D4-9486-48CE-8510-2C0F6036EE7B}" type="pres">
      <dgm:prSet presAssocID="{713D6FC6-6E27-4145-A3BC-E9BB257B328F}" presName="textRect" presStyleLbl="revTx" presStyleIdx="2" presStyleCnt="4">
        <dgm:presLayoutVars>
          <dgm:chMax val="1"/>
          <dgm:chPref val="1"/>
        </dgm:presLayoutVars>
      </dgm:prSet>
      <dgm:spPr/>
    </dgm:pt>
    <dgm:pt modelId="{2D59BDE1-30A8-4E58-87B2-AF6FAB5A8996}" type="pres">
      <dgm:prSet presAssocID="{BE66F3FE-3EC2-41F4-A851-29E6E8F18A39}" presName="sibTrans" presStyleCnt="0"/>
      <dgm:spPr/>
    </dgm:pt>
    <dgm:pt modelId="{1FD8D533-EF71-4A8A-8BD4-B8EC330C5AF8}" type="pres">
      <dgm:prSet presAssocID="{ED3BF9D1-A6CF-4DF1-B335-7AE08038A3F1}" presName="compNode" presStyleCnt="0"/>
      <dgm:spPr/>
    </dgm:pt>
    <dgm:pt modelId="{D41F5A02-DFA2-48E9-9D6C-B97A60D3FDF7}" type="pres">
      <dgm:prSet presAssocID="{ED3BF9D1-A6CF-4DF1-B335-7AE08038A3F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Key"/>
        </a:ext>
      </dgm:extLst>
    </dgm:pt>
    <dgm:pt modelId="{666ED12B-BAB2-4019-95D2-3AC149C84509}" type="pres">
      <dgm:prSet presAssocID="{ED3BF9D1-A6CF-4DF1-B335-7AE08038A3F1}" presName="spaceRect" presStyleCnt="0"/>
      <dgm:spPr/>
    </dgm:pt>
    <dgm:pt modelId="{CCF5A651-7393-4DFA-B3F8-C0140251EFA2}" type="pres">
      <dgm:prSet presAssocID="{ED3BF9D1-A6CF-4DF1-B335-7AE08038A3F1}" presName="textRect" presStyleLbl="revTx" presStyleIdx="3" presStyleCnt="4">
        <dgm:presLayoutVars>
          <dgm:chMax val="1"/>
          <dgm:chPref val="1"/>
        </dgm:presLayoutVars>
      </dgm:prSet>
      <dgm:spPr/>
    </dgm:pt>
  </dgm:ptLst>
  <dgm:cxnLst>
    <dgm:cxn modelId="{E9D24A05-D937-4607-85C6-5C23AA629AFB}" srcId="{3661D049-71B5-4160-BECC-F0C6192A3D10}" destId="{ED3BF9D1-A6CF-4DF1-B335-7AE08038A3F1}" srcOrd="3" destOrd="0" parTransId="{26CD326D-246C-4A3C-8D19-4ACA2857D98F}" sibTransId="{54B57991-B5A6-4C71-A060-B9BFD8569BF3}"/>
    <dgm:cxn modelId="{454A1635-49D1-D147-BAC3-36255F76BD83}" type="presOf" srcId="{4D351A51-B670-447D-90EF-433091965EAB}" destId="{765E3AC1-33B4-41D1-A87D-7C1A687E7262}" srcOrd="0" destOrd="0" presId="urn:microsoft.com/office/officeart/2018/2/layout/IconLabelList"/>
    <dgm:cxn modelId="{797C1546-026F-8244-AB7F-7F8233491FFB}" type="presOf" srcId="{78915AB2-220A-4785-BB8C-FA24BA1D5C4B}" destId="{4ABF15C8-E0B9-4DA7-B17C-95D4C4E37C90}" srcOrd="0" destOrd="0" presId="urn:microsoft.com/office/officeart/2018/2/layout/IconLabelList"/>
    <dgm:cxn modelId="{0856D084-9034-4BFC-A778-4EF1CADF39E1}" srcId="{3661D049-71B5-4160-BECC-F0C6192A3D10}" destId="{713D6FC6-6E27-4145-A3BC-E9BB257B328F}" srcOrd="2" destOrd="0" parTransId="{D7073E83-E444-4011-8133-6C7E000D6AEA}" sibTransId="{BE66F3FE-3EC2-41F4-A851-29E6E8F18A39}"/>
    <dgm:cxn modelId="{258F009D-43C6-4740-A620-CA837DCDAAEB}" type="presOf" srcId="{ED3BF9D1-A6CF-4DF1-B335-7AE08038A3F1}" destId="{CCF5A651-7393-4DFA-B3F8-C0140251EFA2}" srcOrd="0" destOrd="0" presId="urn:microsoft.com/office/officeart/2018/2/layout/IconLabelList"/>
    <dgm:cxn modelId="{BE8388BD-EF55-AE41-BDC9-47208667E084}" type="presOf" srcId="{713D6FC6-6E27-4145-A3BC-E9BB257B328F}" destId="{60B624D4-9486-48CE-8510-2C0F6036EE7B}" srcOrd="0" destOrd="0" presId="urn:microsoft.com/office/officeart/2018/2/layout/IconLabelList"/>
    <dgm:cxn modelId="{7F4C31C2-B14E-4C05-AE32-6F755399C58C}" srcId="{3661D049-71B5-4160-BECC-F0C6192A3D10}" destId="{4D351A51-B670-447D-90EF-433091965EAB}" srcOrd="0" destOrd="0" parTransId="{04B4C771-E8FF-40AA-B43E-B9583DD4DB1A}" sibTransId="{4501F967-4325-428C-9832-6F8498F1B846}"/>
    <dgm:cxn modelId="{3CFFF7D3-AFCC-4699-86D5-FA4C6DB1569D}" srcId="{3661D049-71B5-4160-BECC-F0C6192A3D10}" destId="{78915AB2-220A-4785-BB8C-FA24BA1D5C4B}" srcOrd="1" destOrd="0" parTransId="{310A4193-88F9-47F2-9F12-035BD6A97F89}" sibTransId="{CED4BB81-133D-4093-837C-E0D741F8E264}"/>
    <dgm:cxn modelId="{941F26D5-A188-F343-A9A1-300B50DD7089}" type="presOf" srcId="{3661D049-71B5-4160-BECC-F0C6192A3D10}" destId="{5A2B4598-0782-4209-9EE0-8FCAE52B0132}" srcOrd="0" destOrd="0" presId="urn:microsoft.com/office/officeart/2018/2/layout/IconLabelList"/>
    <dgm:cxn modelId="{F30B43E8-34F1-9447-9284-27FFDDDB2E31}" type="presParOf" srcId="{5A2B4598-0782-4209-9EE0-8FCAE52B0132}" destId="{1CE4449F-F727-4EB3-88D8-6EC304A74D0F}" srcOrd="0" destOrd="0" presId="urn:microsoft.com/office/officeart/2018/2/layout/IconLabelList"/>
    <dgm:cxn modelId="{C19B2B8D-B47A-A746-BA90-1A9FF76E4427}" type="presParOf" srcId="{1CE4449F-F727-4EB3-88D8-6EC304A74D0F}" destId="{4E1A3D15-3807-4F17-B7FA-1AC20FBE2B20}" srcOrd="0" destOrd="0" presId="urn:microsoft.com/office/officeart/2018/2/layout/IconLabelList"/>
    <dgm:cxn modelId="{3600AA3C-3439-8845-B91E-D67741655435}" type="presParOf" srcId="{1CE4449F-F727-4EB3-88D8-6EC304A74D0F}" destId="{28AC0421-4768-493D-BC48-F873D1E32B84}" srcOrd="1" destOrd="0" presId="urn:microsoft.com/office/officeart/2018/2/layout/IconLabelList"/>
    <dgm:cxn modelId="{2C112828-0573-C54B-9D38-C6751B7E4410}" type="presParOf" srcId="{1CE4449F-F727-4EB3-88D8-6EC304A74D0F}" destId="{765E3AC1-33B4-41D1-A87D-7C1A687E7262}" srcOrd="2" destOrd="0" presId="urn:microsoft.com/office/officeart/2018/2/layout/IconLabelList"/>
    <dgm:cxn modelId="{19910EB0-E46E-7848-B71C-969DA39DB6B5}" type="presParOf" srcId="{5A2B4598-0782-4209-9EE0-8FCAE52B0132}" destId="{CDED734B-E12C-4A87-A75E-49D1F3BA5616}" srcOrd="1" destOrd="0" presId="urn:microsoft.com/office/officeart/2018/2/layout/IconLabelList"/>
    <dgm:cxn modelId="{5B6E15D2-E128-CA4F-A5C7-713C2B8277AC}" type="presParOf" srcId="{5A2B4598-0782-4209-9EE0-8FCAE52B0132}" destId="{B2282328-85B4-49C6-B2F5-4ACDBDDB23AD}" srcOrd="2" destOrd="0" presId="urn:microsoft.com/office/officeart/2018/2/layout/IconLabelList"/>
    <dgm:cxn modelId="{3FA1D7F1-4A61-A445-9FD6-44B6A3A87D19}" type="presParOf" srcId="{B2282328-85B4-49C6-B2F5-4ACDBDDB23AD}" destId="{8EAC6F11-9D73-4555-BD9A-FC82B52B9E23}" srcOrd="0" destOrd="0" presId="urn:microsoft.com/office/officeart/2018/2/layout/IconLabelList"/>
    <dgm:cxn modelId="{70016202-7AE4-CA4E-B431-C1F7BC3F91E3}" type="presParOf" srcId="{B2282328-85B4-49C6-B2F5-4ACDBDDB23AD}" destId="{5FCD7445-B1C0-4921-83CC-216DEDD7899D}" srcOrd="1" destOrd="0" presId="urn:microsoft.com/office/officeart/2018/2/layout/IconLabelList"/>
    <dgm:cxn modelId="{95774D61-AE68-954D-94A1-153F4B07ED01}" type="presParOf" srcId="{B2282328-85B4-49C6-B2F5-4ACDBDDB23AD}" destId="{4ABF15C8-E0B9-4DA7-B17C-95D4C4E37C90}" srcOrd="2" destOrd="0" presId="urn:microsoft.com/office/officeart/2018/2/layout/IconLabelList"/>
    <dgm:cxn modelId="{45F4ED73-2909-4044-BBB5-A9C53C46087B}" type="presParOf" srcId="{5A2B4598-0782-4209-9EE0-8FCAE52B0132}" destId="{0500F352-0F1D-465B-8520-B7AF11F447EA}" srcOrd="3" destOrd="0" presId="urn:microsoft.com/office/officeart/2018/2/layout/IconLabelList"/>
    <dgm:cxn modelId="{A73542B9-5E8C-E44B-B193-76FD3A59A397}" type="presParOf" srcId="{5A2B4598-0782-4209-9EE0-8FCAE52B0132}" destId="{B1679C03-00E8-4244-A922-23EFA0482C4D}" srcOrd="4" destOrd="0" presId="urn:microsoft.com/office/officeart/2018/2/layout/IconLabelList"/>
    <dgm:cxn modelId="{CB6653FF-2718-5A43-BA5A-CB05935B764C}" type="presParOf" srcId="{B1679C03-00E8-4244-A922-23EFA0482C4D}" destId="{0B20F78C-6FC1-4567-93AD-447C3429E333}" srcOrd="0" destOrd="0" presId="urn:microsoft.com/office/officeart/2018/2/layout/IconLabelList"/>
    <dgm:cxn modelId="{92DBC2DE-4F1E-BC4F-A20B-CC9707BE35DC}" type="presParOf" srcId="{B1679C03-00E8-4244-A922-23EFA0482C4D}" destId="{1F64B88B-BAB7-4BDE-8883-5E9AA4DACD05}" srcOrd="1" destOrd="0" presId="urn:microsoft.com/office/officeart/2018/2/layout/IconLabelList"/>
    <dgm:cxn modelId="{89221E53-8EF5-6749-94B2-B162093278F6}" type="presParOf" srcId="{B1679C03-00E8-4244-A922-23EFA0482C4D}" destId="{60B624D4-9486-48CE-8510-2C0F6036EE7B}" srcOrd="2" destOrd="0" presId="urn:microsoft.com/office/officeart/2018/2/layout/IconLabelList"/>
    <dgm:cxn modelId="{1876C9A3-090F-4248-8281-D4719B753B86}" type="presParOf" srcId="{5A2B4598-0782-4209-9EE0-8FCAE52B0132}" destId="{2D59BDE1-30A8-4E58-87B2-AF6FAB5A8996}" srcOrd="5" destOrd="0" presId="urn:microsoft.com/office/officeart/2018/2/layout/IconLabelList"/>
    <dgm:cxn modelId="{60688EDC-D915-1A44-AA2D-15132510F664}" type="presParOf" srcId="{5A2B4598-0782-4209-9EE0-8FCAE52B0132}" destId="{1FD8D533-EF71-4A8A-8BD4-B8EC330C5AF8}" srcOrd="6" destOrd="0" presId="urn:microsoft.com/office/officeart/2018/2/layout/IconLabelList"/>
    <dgm:cxn modelId="{338BFCCA-06F9-FB4E-9AAD-79AE0828D759}" type="presParOf" srcId="{1FD8D533-EF71-4A8A-8BD4-B8EC330C5AF8}" destId="{D41F5A02-DFA2-48E9-9D6C-B97A60D3FDF7}" srcOrd="0" destOrd="0" presId="urn:microsoft.com/office/officeart/2018/2/layout/IconLabelList"/>
    <dgm:cxn modelId="{7EFF9EA6-9AC5-1749-8D37-8B1DF6997698}" type="presParOf" srcId="{1FD8D533-EF71-4A8A-8BD4-B8EC330C5AF8}" destId="{666ED12B-BAB2-4019-95D2-3AC149C84509}" srcOrd="1" destOrd="0" presId="urn:microsoft.com/office/officeart/2018/2/layout/IconLabelList"/>
    <dgm:cxn modelId="{303D1FBA-C729-ED49-A9FD-BC87A9349786}" type="presParOf" srcId="{1FD8D533-EF71-4A8A-8BD4-B8EC330C5AF8}" destId="{CCF5A651-7393-4DFA-B3F8-C0140251EFA2}"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EA5380A-2738-4CE9-8B52-CBE2D5CDDDD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82B59CB-75B1-45B1-BB46-F839BE1F9049}">
      <dgm:prSet/>
      <dgm:spPr/>
      <dgm:t>
        <a:bodyPr/>
        <a:lstStyle/>
        <a:p>
          <a:pPr>
            <a:lnSpc>
              <a:spcPct val="100000"/>
            </a:lnSpc>
          </a:pPr>
          <a:r>
            <a:rPr lang="en-US" b="0" i="0"/>
            <a:t>Some recommendations are formulated to overcome the market failure factors of Premier Inn.</a:t>
          </a:r>
          <a:endParaRPr lang="en-US"/>
        </a:p>
      </dgm:t>
    </dgm:pt>
    <dgm:pt modelId="{E01083A6-B46E-41F5-A8FC-79059EE796D8}" type="parTrans" cxnId="{EBC6B572-F17D-4F89-9118-334F3CF53686}">
      <dgm:prSet/>
      <dgm:spPr/>
      <dgm:t>
        <a:bodyPr/>
        <a:lstStyle/>
        <a:p>
          <a:endParaRPr lang="en-US"/>
        </a:p>
      </dgm:t>
    </dgm:pt>
    <dgm:pt modelId="{1F10966B-B32F-466A-8300-796A99EC5BA9}" type="sibTrans" cxnId="{EBC6B572-F17D-4F89-9118-334F3CF53686}">
      <dgm:prSet/>
      <dgm:spPr/>
      <dgm:t>
        <a:bodyPr/>
        <a:lstStyle/>
        <a:p>
          <a:endParaRPr lang="en-US"/>
        </a:p>
      </dgm:t>
    </dgm:pt>
    <dgm:pt modelId="{02085063-378C-4ABF-A34A-EAC800230170}">
      <dgm:prSet/>
      <dgm:spPr/>
      <dgm:t>
        <a:bodyPr/>
        <a:lstStyle/>
        <a:p>
          <a:pPr>
            <a:lnSpc>
              <a:spcPct val="100000"/>
            </a:lnSpc>
          </a:pPr>
          <a:r>
            <a:rPr lang="en-US" b="0" i="0"/>
            <a:t>The changes in the hotel industry regarding post-pandemic should be considered by this company. </a:t>
          </a:r>
          <a:endParaRPr lang="en-US"/>
        </a:p>
      </dgm:t>
    </dgm:pt>
    <dgm:pt modelId="{F6281825-3EE4-4561-8F8A-9E89EC21A9AB}" type="parTrans" cxnId="{14C24189-EF1E-4C7A-8708-F68B857DFE99}">
      <dgm:prSet/>
      <dgm:spPr/>
      <dgm:t>
        <a:bodyPr/>
        <a:lstStyle/>
        <a:p>
          <a:endParaRPr lang="en-US"/>
        </a:p>
      </dgm:t>
    </dgm:pt>
    <dgm:pt modelId="{360BCB5D-6107-4D40-AB09-5ADA61E0F88B}" type="sibTrans" cxnId="{14C24189-EF1E-4C7A-8708-F68B857DFE99}">
      <dgm:prSet/>
      <dgm:spPr/>
      <dgm:t>
        <a:bodyPr/>
        <a:lstStyle/>
        <a:p>
          <a:endParaRPr lang="en-US"/>
        </a:p>
      </dgm:t>
    </dgm:pt>
    <dgm:pt modelId="{B5AA7687-A086-4C29-9475-D8CEE0B71BC2}">
      <dgm:prSet/>
      <dgm:spPr/>
      <dgm:t>
        <a:bodyPr/>
        <a:lstStyle/>
        <a:p>
          <a:pPr>
            <a:lnSpc>
              <a:spcPct val="100000"/>
            </a:lnSpc>
          </a:pPr>
          <a:r>
            <a:rPr lang="en-US" b="0" i="0"/>
            <a:t>The controversies and negative reviews of customers should be changed by satisfying and giving the best services. </a:t>
          </a:r>
          <a:endParaRPr lang="en-US"/>
        </a:p>
      </dgm:t>
    </dgm:pt>
    <dgm:pt modelId="{9B3A2EF6-A492-4FA3-8691-374B1EFF9A77}" type="parTrans" cxnId="{BA945427-6CDE-44F0-8ADE-09C67A8D3F75}">
      <dgm:prSet/>
      <dgm:spPr/>
      <dgm:t>
        <a:bodyPr/>
        <a:lstStyle/>
        <a:p>
          <a:endParaRPr lang="en-US"/>
        </a:p>
      </dgm:t>
    </dgm:pt>
    <dgm:pt modelId="{28063E76-C6A6-4501-AB4B-BBE7253C20B6}" type="sibTrans" cxnId="{BA945427-6CDE-44F0-8ADE-09C67A8D3F75}">
      <dgm:prSet/>
      <dgm:spPr/>
      <dgm:t>
        <a:bodyPr/>
        <a:lstStyle/>
        <a:p>
          <a:endParaRPr lang="en-US"/>
        </a:p>
      </dgm:t>
    </dgm:pt>
    <dgm:pt modelId="{F39ED138-5BC6-42DB-9A2C-20A54066559D}">
      <dgm:prSet/>
      <dgm:spPr/>
      <dgm:t>
        <a:bodyPr/>
        <a:lstStyle/>
        <a:p>
          <a:pPr>
            <a:lnSpc>
              <a:spcPct val="100000"/>
            </a:lnSpc>
          </a:pPr>
          <a:r>
            <a:rPr lang="en-US" b="0" i="0"/>
            <a:t>Huge space should be allocated for car parking because cars are essential vehicles in modern days. </a:t>
          </a:r>
          <a:endParaRPr lang="en-US"/>
        </a:p>
      </dgm:t>
    </dgm:pt>
    <dgm:pt modelId="{4781D2B4-FF4A-4AAC-BD51-B9E10A9E794B}" type="parTrans" cxnId="{8B809783-D1A0-4D56-8248-D4F04BFD6983}">
      <dgm:prSet/>
      <dgm:spPr/>
      <dgm:t>
        <a:bodyPr/>
        <a:lstStyle/>
        <a:p>
          <a:endParaRPr lang="en-US"/>
        </a:p>
      </dgm:t>
    </dgm:pt>
    <dgm:pt modelId="{5FA7A78D-1423-4A7E-AECF-D9A3ACED9F5E}" type="sibTrans" cxnId="{8B809783-D1A0-4D56-8248-D4F04BFD6983}">
      <dgm:prSet/>
      <dgm:spPr/>
      <dgm:t>
        <a:bodyPr/>
        <a:lstStyle/>
        <a:p>
          <a:endParaRPr lang="en-US"/>
        </a:p>
      </dgm:t>
    </dgm:pt>
    <dgm:pt modelId="{07D4DC17-C27D-4C30-8E29-5E02947CDA9E}" type="pres">
      <dgm:prSet presAssocID="{6EA5380A-2738-4CE9-8B52-CBE2D5CDDDD2}" presName="root" presStyleCnt="0">
        <dgm:presLayoutVars>
          <dgm:dir/>
          <dgm:resizeHandles val="exact"/>
        </dgm:presLayoutVars>
      </dgm:prSet>
      <dgm:spPr/>
    </dgm:pt>
    <dgm:pt modelId="{AA239FB7-285D-4689-A140-4F94A062F682}" type="pres">
      <dgm:prSet presAssocID="{182B59CB-75B1-45B1-BB46-F839BE1F9049}" presName="compNode" presStyleCnt="0"/>
      <dgm:spPr/>
    </dgm:pt>
    <dgm:pt modelId="{1F2E2B00-869C-485C-B54A-8A406966B0EF}" type="pres">
      <dgm:prSet presAssocID="{182B59CB-75B1-45B1-BB46-F839BE1F9049}" presName="bgRect" presStyleLbl="bgShp" presStyleIdx="0" presStyleCnt="4"/>
      <dgm:spPr/>
    </dgm:pt>
    <dgm:pt modelId="{A7D6D2E8-58B0-4D78-B4E8-AE428BFBA13D}" type="pres">
      <dgm:prSet presAssocID="{182B59CB-75B1-45B1-BB46-F839BE1F904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6E70DF27-3C0F-40D0-B2DE-37A87D5E76F5}" type="pres">
      <dgm:prSet presAssocID="{182B59CB-75B1-45B1-BB46-F839BE1F9049}" presName="spaceRect" presStyleCnt="0"/>
      <dgm:spPr/>
    </dgm:pt>
    <dgm:pt modelId="{A4E22FD8-CFAB-4A55-AA85-8D9B457B780B}" type="pres">
      <dgm:prSet presAssocID="{182B59CB-75B1-45B1-BB46-F839BE1F9049}" presName="parTx" presStyleLbl="revTx" presStyleIdx="0" presStyleCnt="4">
        <dgm:presLayoutVars>
          <dgm:chMax val="0"/>
          <dgm:chPref val="0"/>
        </dgm:presLayoutVars>
      </dgm:prSet>
      <dgm:spPr/>
    </dgm:pt>
    <dgm:pt modelId="{79E1E4D3-57AD-4486-8DCB-C95BC53FED39}" type="pres">
      <dgm:prSet presAssocID="{1F10966B-B32F-466A-8300-796A99EC5BA9}" presName="sibTrans" presStyleCnt="0"/>
      <dgm:spPr/>
    </dgm:pt>
    <dgm:pt modelId="{B38962EE-382E-40B1-9BC8-1B82320A3F21}" type="pres">
      <dgm:prSet presAssocID="{02085063-378C-4ABF-A34A-EAC800230170}" presName="compNode" presStyleCnt="0"/>
      <dgm:spPr/>
    </dgm:pt>
    <dgm:pt modelId="{11C1662E-9F0A-4346-AF8A-346C7942D0C9}" type="pres">
      <dgm:prSet presAssocID="{02085063-378C-4ABF-A34A-EAC800230170}" presName="bgRect" presStyleLbl="bgShp" presStyleIdx="1" presStyleCnt="4"/>
      <dgm:spPr/>
    </dgm:pt>
    <dgm:pt modelId="{B25A698A-927C-485C-8029-49AD6EBC61D9}" type="pres">
      <dgm:prSet presAssocID="{02085063-378C-4ABF-A34A-EAC80023017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ine"/>
        </a:ext>
      </dgm:extLst>
    </dgm:pt>
    <dgm:pt modelId="{3FFAA9BE-9C3E-4D5E-85E4-96C943DF75BD}" type="pres">
      <dgm:prSet presAssocID="{02085063-378C-4ABF-A34A-EAC800230170}" presName="spaceRect" presStyleCnt="0"/>
      <dgm:spPr/>
    </dgm:pt>
    <dgm:pt modelId="{0FDFCAD6-E49C-4433-A453-0898A19A1788}" type="pres">
      <dgm:prSet presAssocID="{02085063-378C-4ABF-A34A-EAC800230170}" presName="parTx" presStyleLbl="revTx" presStyleIdx="1" presStyleCnt="4">
        <dgm:presLayoutVars>
          <dgm:chMax val="0"/>
          <dgm:chPref val="0"/>
        </dgm:presLayoutVars>
      </dgm:prSet>
      <dgm:spPr/>
    </dgm:pt>
    <dgm:pt modelId="{4A2A90D3-F6F7-480C-9AF5-FDB920399BB7}" type="pres">
      <dgm:prSet presAssocID="{360BCB5D-6107-4D40-AB09-5ADA61E0F88B}" presName="sibTrans" presStyleCnt="0"/>
      <dgm:spPr/>
    </dgm:pt>
    <dgm:pt modelId="{F7BB6AB7-7BCF-460A-B674-3015C32AEAED}" type="pres">
      <dgm:prSet presAssocID="{B5AA7687-A086-4C29-9475-D8CEE0B71BC2}" presName="compNode" presStyleCnt="0"/>
      <dgm:spPr/>
    </dgm:pt>
    <dgm:pt modelId="{F6C8CFA1-AAF5-4F0B-A17B-4959AE77E17F}" type="pres">
      <dgm:prSet presAssocID="{B5AA7687-A086-4C29-9475-D8CEE0B71BC2}" presName="bgRect" presStyleLbl="bgShp" presStyleIdx="2" presStyleCnt="4"/>
      <dgm:spPr/>
    </dgm:pt>
    <dgm:pt modelId="{B928FEAE-B32F-46D8-8C7E-138DA80C80F9}" type="pres">
      <dgm:prSet presAssocID="{B5AA7687-A086-4C29-9475-D8CEE0B71B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FA682101-6296-4CEB-8A9F-429895848B2F}" type="pres">
      <dgm:prSet presAssocID="{B5AA7687-A086-4C29-9475-D8CEE0B71BC2}" presName="spaceRect" presStyleCnt="0"/>
      <dgm:spPr/>
    </dgm:pt>
    <dgm:pt modelId="{D83C4C10-651E-4572-812D-352540EC88F5}" type="pres">
      <dgm:prSet presAssocID="{B5AA7687-A086-4C29-9475-D8CEE0B71BC2}" presName="parTx" presStyleLbl="revTx" presStyleIdx="2" presStyleCnt="4">
        <dgm:presLayoutVars>
          <dgm:chMax val="0"/>
          <dgm:chPref val="0"/>
        </dgm:presLayoutVars>
      </dgm:prSet>
      <dgm:spPr/>
    </dgm:pt>
    <dgm:pt modelId="{BADC98F0-6EBD-4B49-AD19-1BF2DC0C7152}" type="pres">
      <dgm:prSet presAssocID="{28063E76-C6A6-4501-AB4B-BBE7253C20B6}" presName="sibTrans" presStyleCnt="0"/>
      <dgm:spPr/>
    </dgm:pt>
    <dgm:pt modelId="{7D25D9BC-C7A1-41B4-A506-8EA2C743CDE8}" type="pres">
      <dgm:prSet presAssocID="{F39ED138-5BC6-42DB-9A2C-20A54066559D}" presName="compNode" presStyleCnt="0"/>
      <dgm:spPr/>
    </dgm:pt>
    <dgm:pt modelId="{B9720565-F26C-4601-BABB-570DFE3058E1}" type="pres">
      <dgm:prSet presAssocID="{F39ED138-5BC6-42DB-9A2C-20A54066559D}" presName="bgRect" presStyleLbl="bgShp" presStyleIdx="3" presStyleCnt="4"/>
      <dgm:spPr/>
    </dgm:pt>
    <dgm:pt modelId="{9684BE73-E119-45B0-8BF1-41976A9B7859}" type="pres">
      <dgm:prSet presAssocID="{F39ED138-5BC6-42DB-9A2C-20A54066559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ar"/>
        </a:ext>
      </dgm:extLst>
    </dgm:pt>
    <dgm:pt modelId="{5CAC61E9-8285-43F0-9E7D-7A05114B9094}" type="pres">
      <dgm:prSet presAssocID="{F39ED138-5BC6-42DB-9A2C-20A54066559D}" presName="spaceRect" presStyleCnt="0"/>
      <dgm:spPr/>
    </dgm:pt>
    <dgm:pt modelId="{4F41F8F6-B95E-4649-8DE2-EBB4FE6B9382}" type="pres">
      <dgm:prSet presAssocID="{F39ED138-5BC6-42DB-9A2C-20A54066559D}" presName="parTx" presStyleLbl="revTx" presStyleIdx="3" presStyleCnt="4">
        <dgm:presLayoutVars>
          <dgm:chMax val="0"/>
          <dgm:chPref val="0"/>
        </dgm:presLayoutVars>
      </dgm:prSet>
      <dgm:spPr/>
    </dgm:pt>
  </dgm:ptLst>
  <dgm:cxnLst>
    <dgm:cxn modelId="{BA945427-6CDE-44F0-8ADE-09C67A8D3F75}" srcId="{6EA5380A-2738-4CE9-8B52-CBE2D5CDDDD2}" destId="{B5AA7687-A086-4C29-9475-D8CEE0B71BC2}" srcOrd="2" destOrd="0" parTransId="{9B3A2EF6-A492-4FA3-8691-374B1EFF9A77}" sibTransId="{28063E76-C6A6-4501-AB4B-BBE7253C20B6}"/>
    <dgm:cxn modelId="{6B08D55D-D787-40A8-BDD8-B267D06CBBC6}" type="presOf" srcId="{6EA5380A-2738-4CE9-8B52-CBE2D5CDDDD2}" destId="{07D4DC17-C27D-4C30-8E29-5E02947CDA9E}" srcOrd="0" destOrd="0" presId="urn:microsoft.com/office/officeart/2018/2/layout/IconVerticalSolidList"/>
    <dgm:cxn modelId="{FC1FC04B-DFCE-409F-98A0-1911C8BED992}" type="presOf" srcId="{02085063-378C-4ABF-A34A-EAC800230170}" destId="{0FDFCAD6-E49C-4433-A453-0898A19A1788}" srcOrd="0" destOrd="0" presId="urn:microsoft.com/office/officeart/2018/2/layout/IconVerticalSolidList"/>
    <dgm:cxn modelId="{EBC6B572-F17D-4F89-9118-334F3CF53686}" srcId="{6EA5380A-2738-4CE9-8B52-CBE2D5CDDDD2}" destId="{182B59CB-75B1-45B1-BB46-F839BE1F9049}" srcOrd="0" destOrd="0" parTransId="{E01083A6-B46E-41F5-A8FC-79059EE796D8}" sibTransId="{1F10966B-B32F-466A-8300-796A99EC5BA9}"/>
    <dgm:cxn modelId="{8B809783-D1A0-4D56-8248-D4F04BFD6983}" srcId="{6EA5380A-2738-4CE9-8B52-CBE2D5CDDDD2}" destId="{F39ED138-5BC6-42DB-9A2C-20A54066559D}" srcOrd="3" destOrd="0" parTransId="{4781D2B4-FF4A-4AAC-BD51-B9E10A9E794B}" sibTransId="{5FA7A78D-1423-4A7E-AECF-D9A3ACED9F5E}"/>
    <dgm:cxn modelId="{14C24189-EF1E-4C7A-8708-F68B857DFE99}" srcId="{6EA5380A-2738-4CE9-8B52-CBE2D5CDDDD2}" destId="{02085063-378C-4ABF-A34A-EAC800230170}" srcOrd="1" destOrd="0" parTransId="{F6281825-3EE4-4561-8F8A-9E89EC21A9AB}" sibTransId="{360BCB5D-6107-4D40-AB09-5ADA61E0F88B}"/>
    <dgm:cxn modelId="{ED66B590-E150-4CB4-B6C4-11A9428F41A8}" type="presOf" srcId="{182B59CB-75B1-45B1-BB46-F839BE1F9049}" destId="{A4E22FD8-CFAB-4A55-AA85-8D9B457B780B}" srcOrd="0" destOrd="0" presId="urn:microsoft.com/office/officeart/2018/2/layout/IconVerticalSolidList"/>
    <dgm:cxn modelId="{7991DFB4-E89D-44AE-867D-94A6AD94FA5A}" type="presOf" srcId="{F39ED138-5BC6-42DB-9A2C-20A54066559D}" destId="{4F41F8F6-B95E-4649-8DE2-EBB4FE6B9382}" srcOrd="0" destOrd="0" presId="urn:microsoft.com/office/officeart/2018/2/layout/IconVerticalSolidList"/>
    <dgm:cxn modelId="{C8A53EE2-6D16-4C04-90AD-21D03C7C878D}" type="presOf" srcId="{B5AA7687-A086-4C29-9475-D8CEE0B71BC2}" destId="{D83C4C10-651E-4572-812D-352540EC88F5}" srcOrd="0" destOrd="0" presId="urn:microsoft.com/office/officeart/2018/2/layout/IconVerticalSolidList"/>
    <dgm:cxn modelId="{D7B01F2D-3A6C-43F3-935E-4B7789FACA4E}" type="presParOf" srcId="{07D4DC17-C27D-4C30-8E29-5E02947CDA9E}" destId="{AA239FB7-285D-4689-A140-4F94A062F682}" srcOrd="0" destOrd="0" presId="urn:microsoft.com/office/officeart/2018/2/layout/IconVerticalSolidList"/>
    <dgm:cxn modelId="{970516F9-CC66-4C2A-936F-50407FA0AA81}" type="presParOf" srcId="{AA239FB7-285D-4689-A140-4F94A062F682}" destId="{1F2E2B00-869C-485C-B54A-8A406966B0EF}" srcOrd="0" destOrd="0" presId="urn:microsoft.com/office/officeart/2018/2/layout/IconVerticalSolidList"/>
    <dgm:cxn modelId="{2B302357-54BD-4240-B8EF-E27E5C425E47}" type="presParOf" srcId="{AA239FB7-285D-4689-A140-4F94A062F682}" destId="{A7D6D2E8-58B0-4D78-B4E8-AE428BFBA13D}" srcOrd="1" destOrd="0" presId="urn:microsoft.com/office/officeart/2018/2/layout/IconVerticalSolidList"/>
    <dgm:cxn modelId="{34986DB9-5251-4ECB-B34E-4747168D6C89}" type="presParOf" srcId="{AA239FB7-285D-4689-A140-4F94A062F682}" destId="{6E70DF27-3C0F-40D0-B2DE-37A87D5E76F5}" srcOrd="2" destOrd="0" presId="urn:microsoft.com/office/officeart/2018/2/layout/IconVerticalSolidList"/>
    <dgm:cxn modelId="{33E2A4A6-D1CF-4EB4-B638-398AE571BA33}" type="presParOf" srcId="{AA239FB7-285D-4689-A140-4F94A062F682}" destId="{A4E22FD8-CFAB-4A55-AA85-8D9B457B780B}" srcOrd="3" destOrd="0" presId="urn:microsoft.com/office/officeart/2018/2/layout/IconVerticalSolidList"/>
    <dgm:cxn modelId="{DA45937A-E2BA-46A3-BA73-7E7964CD3E3C}" type="presParOf" srcId="{07D4DC17-C27D-4C30-8E29-5E02947CDA9E}" destId="{79E1E4D3-57AD-4486-8DCB-C95BC53FED39}" srcOrd="1" destOrd="0" presId="urn:microsoft.com/office/officeart/2018/2/layout/IconVerticalSolidList"/>
    <dgm:cxn modelId="{A6F42F5C-7D43-4901-90C6-75F9634D56EB}" type="presParOf" srcId="{07D4DC17-C27D-4C30-8E29-5E02947CDA9E}" destId="{B38962EE-382E-40B1-9BC8-1B82320A3F21}" srcOrd="2" destOrd="0" presId="urn:microsoft.com/office/officeart/2018/2/layout/IconVerticalSolidList"/>
    <dgm:cxn modelId="{14A176C4-F4B5-4AA2-BEB7-3CF6BD1BB7F6}" type="presParOf" srcId="{B38962EE-382E-40B1-9BC8-1B82320A3F21}" destId="{11C1662E-9F0A-4346-AF8A-346C7942D0C9}" srcOrd="0" destOrd="0" presId="urn:microsoft.com/office/officeart/2018/2/layout/IconVerticalSolidList"/>
    <dgm:cxn modelId="{D585EB79-12F2-4F22-84F5-C3489ECF69EA}" type="presParOf" srcId="{B38962EE-382E-40B1-9BC8-1B82320A3F21}" destId="{B25A698A-927C-485C-8029-49AD6EBC61D9}" srcOrd="1" destOrd="0" presId="urn:microsoft.com/office/officeart/2018/2/layout/IconVerticalSolidList"/>
    <dgm:cxn modelId="{EA84A824-A37A-4B2E-8079-40103BF42945}" type="presParOf" srcId="{B38962EE-382E-40B1-9BC8-1B82320A3F21}" destId="{3FFAA9BE-9C3E-4D5E-85E4-96C943DF75BD}" srcOrd="2" destOrd="0" presId="urn:microsoft.com/office/officeart/2018/2/layout/IconVerticalSolidList"/>
    <dgm:cxn modelId="{4454D86F-CB7F-4088-9DA4-0788D213CFC4}" type="presParOf" srcId="{B38962EE-382E-40B1-9BC8-1B82320A3F21}" destId="{0FDFCAD6-E49C-4433-A453-0898A19A1788}" srcOrd="3" destOrd="0" presId="urn:microsoft.com/office/officeart/2018/2/layout/IconVerticalSolidList"/>
    <dgm:cxn modelId="{9179D294-FEF1-4887-9221-AF9E5E095D36}" type="presParOf" srcId="{07D4DC17-C27D-4C30-8E29-5E02947CDA9E}" destId="{4A2A90D3-F6F7-480C-9AF5-FDB920399BB7}" srcOrd="3" destOrd="0" presId="urn:microsoft.com/office/officeart/2018/2/layout/IconVerticalSolidList"/>
    <dgm:cxn modelId="{D29A0D34-79B2-48A8-A270-94D531D02240}" type="presParOf" srcId="{07D4DC17-C27D-4C30-8E29-5E02947CDA9E}" destId="{F7BB6AB7-7BCF-460A-B674-3015C32AEAED}" srcOrd="4" destOrd="0" presId="urn:microsoft.com/office/officeart/2018/2/layout/IconVerticalSolidList"/>
    <dgm:cxn modelId="{A1E50E57-1EEE-4D04-930F-8990D92D50D6}" type="presParOf" srcId="{F7BB6AB7-7BCF-460A-B674-3015C32AEAED}" destId="{F6C8CFA1-AAF5-4F0B-A17B-4959AE77E17F}" srcOrd="0" destOrd="0" presId="urn:microsoft.com/office/officeart/2018/2/layout/IconVerticalSolidList"/>
    <dgm:cxn modelId="{72A99D18-ED05-46E2-A83E-D7B7E2FABC2C}" type="presParOf" srcId="{F7BB6AB7-7BCF-460A-B674-3015C32AEAED}" destId="{B928FEAE-B32F-46D8-8C7E-138DA80C80F9}" srcOrd="1" destOrd="0" presId="urn:microsoft.com/office/officeart/2018/2/layout/IconVerticalSolidList"/>
    <dgm:cxn modelId="{9DAB5FA8-1B7B-4136-8D35-8CE020E39ABC}" type="presParOf" srcId="{F7BB6AB7-7BCF-460A-B674-3015C32AEAED}" destId="{FA682101-6296-4CEB-8A9F-429895848B2F}" srcOrd="2" destOrd="0" presId="urn:microsoft.com/office/officeart/2018/2/layout/IconVerticalSolidList"/>
    <dgm:cxn modelId="{AB40B30F-4EC9-41AB-8558-E61ADE6E1D8D}" type="presParOf" srcId="{F7BB6AB7-7BCF-460A-B674-3015C32AEAED}" destId="{D83C4C10-651E-4572-812D-352540EC88F5}" srcOrd="3" destOrd="0" presId="urn:microsoft.com/office/officeart/2018/2/layout/IconVerticalSolidList"/>
    <dgm:cxn modelId="{20192580-0045-4EF6-AFE8-0D47E50B17B3}" type="presParOf" srcId="{07D4DC17-C27D-4C30-8E29-5E02947CDA9E}" destId="{BADC98F0-6EBD-4B49-AD19-1BF2DC0C7152}" srcOrd="5" destOrd="0" presId="urn:microsoft.com/office/officeart/2018/2/layout/IconVerticalSolidList"/>
    <dgm:cxn modelId="{0B1063C4-6D6D-46E5-8411-AC697F55275D}" type="presParOf" srcId="{07D4DC17-C27D-4C30-8E29-5E02947CDA9E}" destId="{7D25D9BC-C7A1-41B4-A506-8EA2C743CDE8}" srcOrd="6" destOrd="0" presId="urn:microsoft.com/office/officeart/2018/2/layout/IconVerticalSolidList"/>
    <dgm:cxn modelId="{313368FC-6C49-4E4F-BD96-E80493B710A4}" type="presParOf" srcId="{7D25D9BC-C7A1-41B4-A506-8EA2C743CDE8}" destId="{B9720565-F26C-4601-BABB-570DFE3058E1}" srcOrd="0" destOrd="0" presId="urn:microsoft.com/office/officeart/2018/2/layout/IconVerticalSolidList"/>
    <dgm:cxn modelId="{9C258525-CA46-4208-B01F-36ABE36FA0DD}" type="presParOf" srcId="{7D25D9BC-C7A1-41B4-A506-8EA2C743CDE8}" destId="{9684BE73-E119-45B0-8BF1-41976A9B7859}" srcOrd="1" destOrd="0" presId="urn:microsoft.com/office/officeart/2018/2/layout/IconVerticalSolidList"/>
    <dgm:cxn modelId="{24750064-0AB5-4BA1-BDE7-E5523316CDC2}" type="presParOf" srcId="{7D25D9BC-C7A1-41B4-A506-8EA2C743CDE8}" destId="{5CAC61E9-8285-43F0-9E7D-7A05114B9094}" srcOrd="2" destOrd="0" presId="urn:microsoft.com/office/officeart/2018/2/layout/IconVerticalSolidList"/>
    <dgm:cxn modelId="{0C542F9C-FC93-4B40-B9EB-2E8D95033E62}" type="presParOf" srcId="{7D25D9BC-C7A1-41B4-A506-8EA2C743CDE8}" destId="{4F41F8F6-B95E-4649-8DE2-EBB4FE6B938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E1BB397-57D3-4AB8-B4FB-873BA78108A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07E4AEC-9ACF-4DF2-8E62-8EDBBC47453A}">
      <dgm:prSet/>
      <dgm:spPr/>
      <dgm:t>
        <a:bodyPr/>
        <a:lstStyle/>
        <a:p>
          <a:r>
            <a:rPr lang="en-GB"/>
            <a:t>Premier Inn has a sense of adaptability and focuses on innovation.</a:t>
          </a:r>
          <a:endParaRPr lang="en-US"/>
        </a:p>
      </dgm:t>
    </dgm:pt>
    <dgm:pt modelId="{1C97BD42-16A0-4FD2-BBAF-7BC24DC17A19}" type="parTrans" cxnId="{7C1927FC-E3BE-4BF4-9B27-3189BC4A4D06}">
      <dgm:prSet/>
      <dgm:spPr/>
      <dgm:t>
        <a:bodyPr/>
        <a:lstStyle/>
        <a:p>
          <a:endParaRPr lang="en-US"/>
        </a:p>
      </dgm:t>
    </dgm:pt>
    <dgm:pt modelId="{CB5A3E71-8503-4BDF-9A11-41BED65686D5}" type="sibTrans" cxnId="{7C1927FC-E3BE-4BF4-9B27-3189BC4A4D06}">
      <dgm:prSet/>
      <dgm:spPr/>
      <dgm:t>
        <a:bodyPr/>
        <a:lstStyle/>
        <a:p>
          <a:endParaRPr lang="en-US"/>
        </a:p>
      </dgm:t>
    </dgm:pt>
    <dgm:pt modelId="{C78B1F31-5B26-4C0C-8D11-E3BD1F8B7DDC}">
      <dgm:prSet/>
      <dgm:spPr/>
      <dgm:t>
        <a:bodyPr/>
        <a:lstStyle/>
        <a:p>
          <a:r>
            <a:rPr lang="en-GB"/>
            <a:t>This company is highly interested to get competitive advantages in the post-pandemic situation. </a:t>
          </a:r>
          <a:endParaRPr lang="en-US"/>
        </a:p>
      </dgm:t>
    </dgm:pt>
    <dgm:pt modelId="{7E41BDB1-81E2-45C1-8DA7-19232386D9DE}" type="parTrans" cxnId="{C9D858AA-9A36-481E-B215-DBB63165FCC6}">
      <dgm:prSet/>
      <dgm:spPr/>
      <dgm:t>
        <a:bodyPr/>
        <a:lstStyle/>
        <a:p>
          <a:endParaRPr lang="en-US"/>
        </a:p>
      </dgm:t>
    </dgm:pt>
    <dgm:pt modelId="{9D54B180-7506-477D-9DC7-A05985370D55}" type="sibTrans" cxnId="{C9D858AA-9A36-481E-B215-DBB63165FCC6}">
      <dgm:prSet/>
      <dgm:spPr/>
      <dgm:t>
        <a:bodyPr/>
        <a:lstStyle/>
        <a:p>
          <a:endParaRPr lang="en-US"/>
        </a:p>
      </dgm:t>
    </dgm:pt>
    <dgm:pt modelId="{478A76B4-5835-4373-9A21-4A58B38EC91F}">
      <dgm:prSet/>
      <dgm:spPr/>
      <dgm:t>
        <a:bodyPr/>
        <a:lstStyle/>
        <a:p>
          <a:r>
            <a:rPr lang="en-GB"/>
            <a:t>The green marketing and CSR practices of this company are effective to overcome any market-related challenges.</a:t>
          </a:r>
          <a:endParaRPr lang="en-US"/>
        </a:p>
      </dgm:t>
    </dgm:pt>
    <dgm:pt modelId="{C8DF52CC-AFDD-493B-972F-9C8C295277D7}" type="parTrans" cxnId="{3D045AA4-2FD7-4168-913C-1DC70B4A28A5}">
      <dgm:prSet/>
      <dgm:spPr/>
      <dgm:t>
        <a:bodyPr/>
        <a:lstStyle/>
        <a:p>
          <a:endParaRPr lang="en-US"/>
        </a:p>
      </dgm:t>
    </dgm:pt>
    <dgm:pt modelId="{A99E1A6A-AB57-4D2B-A8F6-BB5D58553657}" type="sibTrans" cxnId="{3D045AA4-2FD7-4168-913C-1DC70B4A28A5}">
      <dgm:prSet/>
      <dgm:spPr/>
      <dgm:t>
        <a:bodyPr/>
        <a:lstStyle/>
        <a:p>
          <a:endParaRPr lang="en-US"/>
        </a:p>
      </dgm:t>
    </dgm:pt>
    <dgm:pt modelId="{62CAFACC-B57D-4A0D-AB15-6AE2B9B794DE}">
      <dgm:prSet/>
      <dgm:spPr/>
      <dgm:t>
        <a:bodyPr/>
        <a:lstStyle/>
        <a:p>
          <a:r>
            <a:rPr lang="en-GB"/>
            <a:t>Internal and external factors are supportive of establishing a business in the international market.</a:t>
          </a:r>
          <a:endParaRPr lang="en-US"/>
        </a:p>
      </dgm:t>
    </dgm:pt>
    <dgm:pt modelId="{903C3A90-B9AF-4A0A-B59C-257484B8D35D}" type="parTrans" cxnId="{EC7AE97A-10B2-41D2-BEF2-C5605CE67446}">
      <dgm:prSet/>
      <dgm:spPr/>
      <dgm:t>
        <a:bodyPr/>
        <a:lstStyle/>
        <a:p>
          <a:endParaRPr lang="en-US"/>
        </a:p>
      </dgm:t>
    </dgm:pt>
    <dgm:pt modelId="{11F7AB00-8E06-43FF-AD32-52B31A97319A}" type="sibTrans" cxnId="{EC7AE97A-10B2-41D2-BEF2-C5605CE67446}">
      <dgm:prSet/>
      <dgm:spPr/>
      <dgm:t>
        <a:bodyPr/>
        <a:lstStyle/>
        <a:p>
          <a:endParaRPr lang="en-US"/>
        </a:p>
      </dgm:t>
    </dgm:pt>
    <dgm:pt modelId="{5443DE3D-313B-4741-952A-B4D06F3804B5}" type="pres">
      <dgm:prSet presAssocID="{FE1BB397-57D3-4AB8-B4FB-873BA78108AD}" presName="linear" presStyleCnt="0">
        <dgm:presLayoutVars>
          <dgm:animLvl val="lvl"/>
          <dgm:resizeHandles val="exact"/>
        </dgm:presLayoutVars>
      </dgm:prSet>
      <dgm:spPr/>
    </dgm:pt>
    <dgm:pt modelId="{6DBB5C73-7DEA-9344-95F4-C6D191937070}" type="pres">
      <dgm:prSet presAssocID="{F07E4AEC-9ACF-4DF2-8E62-8EDBBC47453A}" presName="parentText" presStyleLbl="node1" presStyleIdx="0" presStyleCnt="4">
        <dgm:presLayoutVars>
          <dgm:chMax val="0"/>
          <dgm:bulletEnabled val="1"/>
        </dgm:presLayoutVars>
      </dgm:prSet>
      <dgm:spPr/>
    </dgm:pt>
    <dgm:pt modelId="{1794B3F7-E88F-814A-9122-B7EF005B9143}" type="pres">
      <dgm:prSet presAssocID="{CB5A3E71-8503-4BDF-9A11-41BED65686D5}" presName="spacer" presStyleCnt="0"/>
      <dgm:spPr/>
    </dgm:pt>
    <dgm:pt modelId="{B946FD1A-F36F-E04E-8FCB-E29DF0B0EFFF}" type="pres">
      <dgm:prSet presAssocID="{C78B1F31-5B26-4C0C-8D11-E3BD1F8B7DDC}" presName="parentText" presStyleLbl="node1" presStyleIdx="1" presStyleCnt="4">
        <dgm:presLayoutVars>
          <dgm:chMax val="0"/>
          <dgm:bulletEnabled val="1"/>
        </dgm:presLayoutVars>
      </dgm:prSet>
      <dgm:spPr/>
    </dgm:pt>
    <dgm:pt modelId="{4F94632E-AF7C-DD45-9CA0-CED220B8EBD6}" type="pres">
      <dgm:prSet presAssocID="{9D54B180-7506-477D-9DC7-A05985370D55}" presName="spacer" presStyleCnt="0"/>
      <dgm:spPr/>
    </dgm:pt>
    <dgm:pt modelId="{D5D075D6-E35C-A347-9932-8B4AB83ED2B9}" type="pres">
      <dgm:prSet presAssocID="{478A76B4-5835-4373-9A21-4A58B38EC91F}" presName="parentText" presStyleLbl="node1" presStyleIdx="2" presStyleCnt="4">
        <dgm:presLayoutVars>
          <dgm:chMax val="0"/>
          <dgm:bulletEnabled val="1"/>
        </dgm:presLayoutVars>
      </dgm:prSet>
      <dgm:spPr/>
    </dgm:pt>
    <dgm:pt modelId="{97492633-7687-334C-8EA4-834637A6DD8F}" type="pres">
      <dgm:prSet presAssocID="{A99E1A6A-AB57-4D2B-A8F6-BB5D58553657}" presName="spacer" presStyleCnt="0"/>
      <dgm:spPr/>
    </dgm:pt>
    <dgm:pt modelId="{C38EBC4F-F9DE-4749-AB81-AD24B6F27E85}" type="pres">
      <dgm:prSet presAssocID="{62CAFACC-B57D-4A0D-AB15-6AE2B9B794DE}" presName="parentText" presStyleLbl="node1" presStyleIdx="3" presStyleCnt="4">
        <dgm:presLayoutVars>
          <dgm:chMax val="0"/>
          <dgm:bulletEnabled val="1"/>
        </dgm:presLayoutVars>
      </dgm:prSet>
      <dgm:spPr/>
    </dgm:pt>
  </dgm:ptLst>
  <dgm:cxnLst>
    <dgm:cxn modelId="{6FDFFA09-00CE-6040-BFB3-E2B649378196}" type="presOf" srcId="{478A76B4-5835-4373-9A21-4A58B38EC91F}" destId="{D5D075D6-E35C-A347-9932-8B4AB83ED2B9}" srcOrd="0" destOrd="0" presId="urn:microsoft.com/office/officeart/2005/8/layout/vList2"/>
    <dgm:cxn modelId="{89D2E422-3457-494F-BEE3-A7E52FB7930B}" type="presOf" srcId="{F07E4AEC-9ACF-4DF2-8E62-8EDBBC47453A}" destId="{6DBB5C73-7DEA-9344-95F4-C6D191937070}" srcOrd="0" destOrd="0" presId="urn:microsoft.com/office/officeart/2005/8/layout/vList2"/>
    <dgm:cxn modelId="{0C114F2C-F794-A748-BEE7-453CC87350BF}" type="presOf" srcId="{C78B1F31-5B26-4C0C-8D11-E3BD1F8B7DDC}" destId="{B946FD1A-F36F-E04E-8FCB-E29DF0B0EFFF}" srcOrd="0" destOrd="0" presId="urn:microsoft.com/office/officeart/2005/8/layout/vList2"/>
    <dgm:cxn modelId="{EC7AE97A-10B2-41D2-BEF2-C5605CE67446}" srcId="{FE1BB397-57D3-4AB8-B4FB-873BA78108AD}" destId="{62CAFACC-B57D-4A0D-AB15-6AE2B9B794DE}" srcOrd="3" destOrd="0" parTransId="{903C3A90-B9AF-4A0A-B59C-257484B8D35D}" sibTransId="{11F7AB00-8E06-43FF-AD32-52B31A97319A}"/>
    <dgm:cxn modelId="{3D045AA4-2FD7-4168-913C-1DC70B4A28A5}" srcId="{FE1BB397-57D3-4AB8-B4FB-873BA78108AD}" destId="{478A76B4-5835-4373-9A21-4A58B38EC91F}" srcOrd="2" destOrd="0" parTransId="{C8DF52CC-AFDD-493B-972F-9C8C295277D7}" sibTransId="{A99E1A6A-AB57-4D2B-A8F6-BB5D58553657}"/>
    <dgm:cxn modelId="{C9D858AA-9A36-481E-B215-DBB63165FCC6}" srcId="{FE1BB397-57D3-4AB8-B4FB-873BA78108AD}" destId="{C78B1F31-5B26-4C0C-8D11-E3BD1F8B7DDC}" srcOrd="1" destOrd="0" parTransId="{7E41BDB1-81E2-45C1-8DA7-19232386D9DE}" sibTransId="{9D54B180-7506-477D-9DC7-A05985370D55}"/>
    <dgm:cxn modelId="{2E9B03CB-5990-0746-8636-BE4548FD8C20}" type="presOf" srcId="{62CAFACC-B57D-4A0D-AB15-6AE2B9B794DE}" destId="{C38EBC4F-F9DE-4749-AB81-AD24B6F27E85}" srcOrd="0" destOrd="0" presId="urn:microsoft.com/office/officeart/2005/8/layout/vList2"/>
    <dgm:cxn modelId="{26A462F1-F0D4-BC45-BCBB-B22BB4CD8A15}" type="presOf" srcId="{FE1BB397-57D3-4AB8-B4FB-873BA78108AD}" destId="{5443DE3D-313B-4741-952A-B4D06F3804B5}" srcOrd="0" destOrd="0" presId="urn:microsoft.com/office/officeart/2005/8/layout/vList2"/>
    <dgm:cxn modelId="{7C1927FC-E3BE-4BF4-9B27-3189BC4A4D06}" srcId="{FE1BB397-57D3-4AB8-B4FB-873BA78108AD}" destId="{F07E4AEC-9ACF-4DF2-8E62-8EDBBC47453A}" srcOrd="0" destOrd="0" parTransId="{1C97BD42-16A0-4FD2-BBAF-7BC24DC17A19}" sibTransId="{CB5A3E71-8503-4BDF-9A11-41BED65686D5}"/>
    <dgm:cxn modelId="{7BBFAFC0-ECE4-5B45-8B18-57C46DEB27FD}" type="presParOf" srcId="{5443DE3D-313B-4741-952A-B4D06F3804B5}" destId="{6DBB5C73-7DEA-9344-95F4-C6D191937070}" srcOrd="0" destOrd="0" presId="urn:microsoft.com/office/officeart/2005/8/layout/vList2"/>
    <dgm:cxn modelId="{A20EB247-A49B-AE47-8E5D-676838E729D9}" type="presParOf" srcId="{5443DE3D-313B-4741-952A-B4D06F3804B5}" destId="{1794B3F7-E88F-814A-9122-B7EF005B9143}" srcOrd="1" destOrd="0" presId="urn:microsoft.com/office/officeart/2005/8/layout/vList2"/>
    <dgm:cxn modelId="{2BA7BE92-0A45-CE48-925C-99CF2FA28E83}" type="presParOf" srcId="{5443DE3D-313B-4741-952A-B4D06F3804B5}" destId="{B946FD1A-F36F-E04E-8FCB-E29DF0B0EFFF}" srcOrd="2" destOrd="0" presId="urn:microsoft.com/office/officeart/2005/8/layout/vList2"/>
    <dgm:cxn modelId="{C54CE26A-82A8-954F-9303-56F37E5643E6}" type="presParOf" srcId="{5443DE3D-313B-4741-952A-B4D06F3804B5}" destId="{4F94632E-AF7C-DD45-9CA0-CED220B8EBD6}" srcOrd="3" destOrd="0" presId="urn:microsoft.com/office/officeart/2005/8/layout/vList2"/>
    <dgm:cxn modelId="{2BE1CB95-573D-084F-AE50-2FB4E16E35E3}" type="presParOf" srcId="{5443DE3D-313B-4741-952A-B4D06F3804B5}" destId="{D5D075D6-E35C-A347-9932-8B4AB83ED2B9}" srcOrd="4" destOrd="0" presId="urn:microsoft.com/office/officeart/2005/8/layout/vList2"/>
    <dgm:cxn modelId="{550ADFE5-A67D-2545-9AED-2B2AB4E7EDFA}" type="presParOf" srcId="{5443DE3D-313B-4741-952A-B4D06F3804B5}" destId="{97492633-7687-334C-8EA4-834637A6DD8F}" srcOrd="5" destOrd="0" presId="urn:microsoft.com/office/officeart/2005/8/layout/vList2"/>
    <dgm:cxn modelId="{3A366953-F40A-1D48-A0B2-62B3160EBFD4}" type="presParOf" srcId="{5443DE3D-313B-4741-952A-B4D06F3804B5}" destId="{C38EBC4F-F9DE-4749-AB81-AD24B6F27E8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652C79-9755-4A66-A8E9-2B0F66C243C9}">
      <dsp:nvSpPr>
        <dsp:cNvPr id="0" name=""/>
        <dsp:cNvSpPr/>
      </dsp:nvSpPr>
      <dsp:spPr>
        <a:xfrm>
          <a:off x="620695" y="0"/>
          <a:ext cx="6475334" cy="3133327"/>
        </a:xfrm>
        <a:prstGeom prst="rightArrow">
          <a:avLst/>
        </a:prstGeom>
        <a:solidFill>
          <a:schemeClr val="accent3">
            <a:tint val="40000"/>
            <a:hueOff val="0"/>
            <a:satOff val="0"/>
            <a:lumOff val="0"/>
            <a:alphaOff val="0"/>
          </a:schemeClr>
        </a:solidFill>
        <a:ln w="6350" cap="flat" cmpd="sng" algn="in">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3C3CF8B4-1F4B-461F-9051-D211EECFBC71}">
      <dsp:nvSpPr>
        <dsp:cNvPr id="0" name=""/>
        <dsp:cNvSpPr/>
      </dsp:nvSpPr>
      <dsp:spPr>
        <a:xfrm>
          <a:off x="2092" y="939998"/>
          <a:ext cx="1218216" cy="1253331"/>
        </a:xfrm>
        <a:prstGeom prst="roundRect">
          <a:avLst/>
        </a:prstGeom>
        <a:solidFill>
          <a:schemeClr val="accent3">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In this presentation, Premier Inn is selected.</a:t>
          </a:r>
          <a:endParaRPr lang="en-US" sz="1000" kern="1200" dirty="0"/>
        </a:p>
      </dsp:txBody>
      <dsp:txXfrm>
        <a:off x="61560" y="999466"/>
        <a:ext cx="1099280" cy="1134395"/>
      </dsp:txXfrm>
    </dsp:sp>
    <dsp:sp modelId="{47D491D3-0D5B-43FF-91D9-846224335843}">
      <dsp:nvSpPr>
        <dsp:cNvPr id="0" name=""/>
        <dsp:cNvSpPr/>
      </dsp:nvSpPr>
      <dsp:spPr>
        <a:xfrm>
          <a:off x="1281220" y="939998"/>
          <a:ext cx="1218216" cy="1253331"/>
        </a:xfrm>
        <a:prstGeom prst="roundRect">
          <a:avLst/>
        </a:prstGeom>
        <a:solidFill>
          <a:schemeClr val="accent3">
            <a:hueOff val="-939435"/>
            <a:satOff val="605"/>
            <a:lumOff val="66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t>It is one of the reputed British hotel service chains.</a:t>
          </a:r>
          <a:endParaRPr lang="en-US" sz="1000" kern="1200"/>
        </a:p>
      </dsp:txBody>
      <dsp:txXfrm>
        <a:off x="1340688" y="999466"/>
        <a:ext cx="1099280" cy="1134395"/>
      </dsp:txXfrm>
    </dsp:sp>
    <dsp:sp modelId="{0FBC9EC8-8865-46C1-8615-0ED983EDF6BC}">
      <dsp:nvSpPr>
        <dsp:cNvPr id="0" name=""/>
        <dsp:cNvSpPr/>
      </dsp:nvSpPr>
      <dsp:spPr>
        <a:xfrm>
          <a:off x="2560347" y="939998"/>
          <a:ext cx="1218216" cy="1253331"/>
        </a:xfrm>
        <a:prstGeom prst="roundRect">
          <a:avLst/>
        </a:prstGeom>
        <a:solidFill>
          <a:schemeClr val="accent3">
            <a:hueOff val="-1878871"/>
            <a:satOff val="1210"/>
            <a:lumOff val="133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t>It was established in 1987 by Whitbread as a Travel Inn.</a:t>
          </a:r>
          <a:endParaRPr lang="en-US" sz="1000" kern="1200"/>
        </a:p>
      </dsp:txBody>
      <dsp:txXfrm>
        <a:off x="2619815" y="999466"/>
        <a:ext cx="1099280" cy="1134395"/>
      </dsp:txXfrm>
    </dsp:sp>
    <dsp:sp modelId="{400BC844-EC45-450B-B5BD-947404264BE3}">
      <dsp:nvSpPr>
        <dsp:cNvPr id="0" name=""/>
        <dsp:cNvSpPr/>
      </dsp:nvSpPr>
      <dsp:spPr>
        <a:xfrm>
          <a:off x="3839475" y="939998"/>
          <a:ext cx="1218216" cy="1253331"/>
        </a:xfrm>
        <a:prstGeom prst="roundRect">
          <a:avLst/>
        </a:prstGeom>
        <a:solidFill>
          <a:schemeClr val="accent3">
            <a:hueOff val="-2818306"/>
            <a:satOff val="1815"/>
            <a:lumOff val="200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t>This company has 72,000 rooms and 800 hotels (Premierinn.com 2023). </a:t>
          </a:r>
          <a:endParaRPr lang="en-US" sz="1000" kern="1200"/>
        </a:p>
      </dsp:txBody>
      <dsp:txXfrm>
        <a:off x="3898943" y="999466"/>
        <a:ext cx="1099280" cy="1134395"/>
      </dsp:txXfrm>
    </dsp:sp>
    <dsp:sp modelId="{0F6804E7-7FE0-4CF4-8BB0-2806A7565419}">
      <dsp:nvSpPr>
        <dsp:cNvPr id="0" name=""/>
        <dsp:cNvSpPr/>
      </dsp:nvSpPr>
      <dsp:spPr>
        <a:xfrm>
          <a:off x="5118603" y="939998"/>
          <a:ext cx="1218216" cy="1253331"/>
        </a:xfrm>
        <a:prstGeom prst="roundRect">
          <a:avLst/>
        </a:prstGeom>
        <a:solidFill>
          <a:schemeClr val="accent3">
            <a:hueOff val="-3757741"/>
            <a:satOff val="2420"/>
            <a:lumOff val="2667"/>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a:t>Whitbread is the owner of this hotel chain.</a:t>
          </a:r>
          <a:endParaRPr lang="en-US" sz="1000" kern="1200"/>
        </a:p>
      </dsp:txBody>
      <dsp:txXfrm>
        <a:off x="5178071" y="999466"/>
        <a:ext cx="1099280" cy="1134395"/>
      </dsp:txXfrm>
    </dsp:sp>
    <dsp:sp modelId="{10FAE9BA-0818-4120-83A5-9E662371F3C1}">
      <dsp:nvSpPr>
        <dsp:cNvPr id="0" name=""/>
        <dsp:cNvSpPr/>
      </dsp:nvSpPr>
      <dsp:spPr>
        <a:xfrm>
          <a:off x="6397730" y="939998"/>
          <a:ext cx="1218216" cy="1253331"/>
        </a:xfrm>
        <a:prstGeom prst="roundRect">
          <a:avLst/>
        </a:prstGeom>
        <a:solidFill>
          <a:schemeClr val="accent3">
            <a:hueOff val="-4697176"/>
            <a:satOff val="3025"/>
            <a:lumOff val="3334"/>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b="0" i="0" kern="1200" dirty="0"/>
            <a:t>In the 2022-23 financial year, the annual revenue of this company was 2.62 billion British pounds (Statista.com 2023). </a:t>
          </a:r>
          <a:endParaRPr lang="en-US" sz="1000" kern="1200" dirty="0"/>
        </a:p>
      </dsp:txBody>
      <dsp:txXfrm>
        <a:off x="6457198" y="999466"/>
        <a:ext cx="1099280" cy="113439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A8AE2-26EF-418C-BEEF-12BA957B89FD}">
      <dsp:nvSpPr>
        <dsp:cNvPr id="0" name=""/>
        <dsp:cNvSpPr/>
      </dsp:nvSpPr>
      <dsp:spPr>
        <a:xfrm>
          <a:off x="0" y="588168"/>
          <a:ext cx="3593592" cy="10858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2772E7-42D1-4A2B-BC2C-BB934591F55F}">
      <dsp:nvSpPr>
        <dsp:cNvPr id="0" name=""/>
        <dsp:cNvSpPr/>
      </dsp:nvSpPr>
      <dsp:spPr>
        <a:xfrm>
          <a:off x="328469" y="832485"/>
          <a:ext cx="597217" cy="5972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76298CF-C08B-4ACD-BA0C-4A3B164A53F3}">
      <dsp:nvSpPr>
        <dsp:cNvPr id="0" name=""/>
        <dsp:cNvSpPr/>
      </dsp:nvSpPr>
      <dsp:spPr>
        <a:xfrm>
          <a:off x="1254156" y="588168"/>
          <a:ext cx="2339435" cy="1085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919" tIns="114919" rIns="114919" bIns="114919" numCol="1" spcCol="1270" anchor="ctr" anchorCtr="0">
          <a:noAutofit/>
        </a:bodyPr>
        <a:lstStyle/>
        <a:p>
          <a:pPr marL="0" lvl="0" indent="0" algn="l" defTabSz="622300">
            <a:lnSpc>
              <a:spcPct val="100000"/>
            </a:lnSpc>
            <a:spcBef>
              <a:spcPct val="0"/>
            </a:spcBef>
            <a:spcAft>
              <a:spcPct val="35000"/>
            </a:spcAft>
            <a:buNone/>
          </a:pPr>
          <a:r>
            <a:rPr lang="en-US" sz="1400" b="0" i="0" kern="1200"/>
            <a:t>The adaptation of the operating system is the best internal factor which ensures the growth of this company.</a:t>
          </a:r>
          <a:endParaRPr lang="en-US" sz="1400" kern="1200"/>
        </a:p>
      </dsp:txBody>
      <dsp:txXfrm>
        <a:off x="1254156" y="588168"/>
        <a:ext cx="2339435" cy="1085850"/>
      </dsp:txXfrm>
    </dsp:sp>
    <dsp:sp modelId="{F74C5294-8694-4498-85B2-F607D3D2C2B5}">
      <dsp:nvSpPr>
        <dsp:cNvPr id="0" name=""/>
        <dsp:cNvSpPr/>
      </dsp:nvSpPr>
      <dsp:spPr>
        <a:xfrm>
          <a:off x="0" y="1945481"/>
          <a:ext cx="3593592" cy="10858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C14231-A8D1-4DBA-A68D-465881DEBE20}">
      <dsp:nvSpPr>
        <dsp:cNvPr id="0" name=""/>
        <dsp:cNvSpPr/>
      </dsp:nvSpPr>
      <dsp:spPr>
        <a:xfrm>
          <a:off x="328469" y="2189797"/>
          <a:ext cx="597217" cy="5972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79FBC6-20AE-4E33-B515-7FBDDCB87F70}">
      <dsp:nvSpPr>
        <dsp:cNvPr id="0" name=""/>
        <dsp:cNvSpPr/>
      </dsp:nvSpPr>
      <dsp:spPr>
        <a:xfrm>
          <a:off x="1254156" y="1945481"/>
          <a:ext cx="2339435" cy="10858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919" tIns="114919" rIns="114919" bIns="114919" numCol="1" spcCol="1270" anchor="ctr" anchorCtr="0">
          <a:noAutofit/>
        </a:bodyPr>
        <a:lstStyle/>
        <a:p>
          <a:pPr marL="0" lvl="0" indent="0" algn="l" defTabSz="622300">
            <a:lnSpc>
              <a:spcPct val="100000"/>
            </a:lnSpc>
            <a:spcBef>
              <a:spcPct val="0"/>
            </a:spcBef>
            <a:spcAft>
              <a:spcPct val="35000"/>
            </a:spcAft>
            <a:buNone/>
          </a:pPr>
          <a:r>
            <a:rPr lang="en-US" sz="1400" b="0" i="0" kern="1200"/>
            <a:t>Technological integration is another internal factor which drives business growth.</a:t>
          </a:r>
          <a:endParaRPr lang="en-US" sz="1400" kern="1200"/>
        </a:p>
      </dsp:txBody>
      <dsp:txXfrm>
        <a:off x="1254156" y="1945481"/>
        <a:ext cx="2339435" cy="10858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0E0F1A-D60A-354B-AC5F-1A73AE80AB14}">
      <dsp:nvSpPr>
        <dsp:cNvPr id="0" name=""/>
        <dsp:cNvSpPr/>
      </dsp:nvSpPr>
      <dsp:spPr>
        <a:xfrm>
          <a:off x="0" y="203220"/>
          <a:ext cx="4471990" cy="100035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Premier Inn has several weaknesses and drawbacks which are reasons for market failure. </a:t>
          </a:r>
          <a:endParaRPr lang="en-US" sz="1900" kern="1200"/>
        </a:p>
      </dsp:txBody>
      <dsp:txXfrm>
        <a:off x="48833" y="252053"/>
        <a:ext cx="4374324" cy="902684"/>
      </dsp:txXfrm>
    </dsp:sp>
    <dsp:sp modelId="{F6598391-5D4F-9248-8293-A63A3FEF62D6}">
      <dsp:nvSpPr>
        <dsp:cNvPr id="0" name=""/>
        <dsp:cNvSpPr/>
      </dsp:nvSpPr>
      <dsp:spPr>
        <a:xfrm>
          <a:off x="0" y="1258290"/>
          <a:ext cx="4471990" cy="100035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The outbreak of covid-19  negatively impacted the daily operation of the business. </a:t>
          </a:r>
          <a:endParaRPr lang="en-US" sz="1900" kern="1200"/>
        </a:p>
      </dsp:txBody>
      <dsp:txXfrm>
        <a:off x="48833" y="1307123"/>
        <a:ext cx="4374324" cy="902684"/>
      </dsp:txXfrm>
    </dsp:sp>
    <dsp:sp modelId="{FCB874F2-942C-A049-B2BA-35CBACC28C00}">
      <dsp:nvSpPr>
        <dsp:cNvPr id="0" name=""/>
        <dsp:cNvSpPr/>
      </dsp:nvSpPr>
      <dsp:spPr>
        <a:xfrm>
          <a:off x="0" y="2313360"/>
          <a:ext cx="4471990" cy="100035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This company was also accused by the people of the UK.</a:t>
          </a:r>
          <a:endParaRPr lang="en-US" sz="1900" kern="1200"/>
        </a:p>
      </dsp:txBody>
      <dsp:txXfrm>
        <a:off x="48833" y="2362193"/>
        <a:ext cx="4374324" cy="902684"/>
      </dsp:txXfrm>
    </dsp:sp>
    <dsp:sp modelId="{09232E19-FC5D-924F-A091-003F7981A3CF}">
      <dsp:nvSpPr>
        <dsp:cNvPr id="0" name=""/>
        <dsp:cNvSpPr/>
      </dsp:nvSpPr>
      <dsp:spPr>
        <a:xfrm>
          <a:off x="0" y="3368430"/>
          <a:ext cx="4471990" cy="100035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0" i="0" kern="1200"/>
            <a:t>Limited car parking space and poor hotel infrastructure are some reasons for market failure (Newsandstar.co.uk 2022).  </a:t>
          </a:r>
          <a:endParaRPr lang="en-US" sz="1900" kern="1200"/>
        </a:p>
      </dsp:txBody>
      <dsp:txXfrm>
        <a:off x="48833" y="3417263"/>
        <a:ext cx="4374324" cy="9026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223938-B8B9-4DC1-9A02-2E6510CBDBEA}">
      <dsp:nvSpPr>
        <dsp:cNvPr id="0" name=""/>
        <dsp:cNvSpPr/>
      </dsp:nvSpPr>
      <dsp:spPr>
        <a:xfrm>
          <a:off x="1234244" y="0"/>
          <a:ext cx="4933528" cy="4933528"/>
        </a:xfrm>
        <a:prstGeom prst="diamond">
          <a:avLst/>
        </a:prstGeom>
        <a:solidFill>
          <a:schemeClr val="accent2">
            <a:tint val="40000"/>
            <a:hueOff val="0"/>
            <a:satOff val="0"/>
            <a:lumOff val="0"/>
            <a:alphaOff val="0"/>
          </a:schemeClr>
        </a:solidFill>
        <a:ln w="6350" cap="flat" cmpd="sng" algn="in">
          <a:solidFill>
            <a:schemeClr val="dk1">
              <a:hueOff val="0"/>
              <a:satOff val="0"/>
              <a:lumOff val="0"/>
              <a:alphaOff val="0"/>
            </a:schemeClr>
          </a:solidFill>
          <a:prstDash val="solid"/>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3BE85737-8E59-43C8-90EF-813D5F42BCEA}">
      <dsp:nvSpPr>
        <dsp:cNvPr id="0" name=""/>
        <dsp:cNvSpPr/>
      </dsp:nvSpPr>
      <dsp:spPr>
        <a:xfrm>
          <a:off x="1702929" y="468685"/>
          <a:ext cx="1924075" cy="1924075"/>
        </a:xfrm>
        <a:prstGeom prst="roundRect">
          <a:avLst/>
        </a:prstGeom>
        <a:solidFill>
          <a:schemeClr val="accent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a:t>Changing economic climate in the global market creates issues for this company.</a:t>
          </a:r>
          <a:endParaRPr lang="en-US" sz="1500" kern="1200"/>
        </a:p>
      </dsp:txBody>
      <dsp:txXfrm>
        <a:off x="1796855" y="562611"/>
        <a:ext cx="1736223" cy="1736223"/>
      </dsp:txXfrm>
    </dsp:sp>
    <dsp:sp modelId="{A462A387-1161-4F7B-9D6B-2D208FAA3FB3}">
      <dsp:nvSpPr>
        <dsp:cNvPr id="0" name=""/>
        <dsp:cNvSpPr/>
      </dsp:nvSpPr>
      <dsp:spPr>
        <a:xfrm>
          <a:off x="3775010" y="468685"/>
          <a:ext cx="1924075" cy="1924075"/>
        </a:xfrm>
        <a:prstGeom prst="roundRect">
          <a:avLst/>
        </a:prstGeom>
        <a:solidFill>
          <a:schemeClr val="accent2">
            <a:hueOff val="-2829507"/>
            <a:satOff val="-5301"/>
            <a:lumOff val="9019"/>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a:t>This hotel chain failed to achieve a flexible operating model (Annualreports.com 2022). </a:t>
          </a:r>
          <a:endParaRPr lang="en-US" sz="1500" kern="1200"/>
        </a:p>
      </dsp:txBody>
      <dsp:txXfrm>
        <a:off x="3868936" y="562611"/>
        <a:ext cx="1736223" cy="1736223"/>
      </dsp:txXfrm>
    </dsp:sp>
    <dsp:sp modelId="{C18230E1-9EEC-413C-8326-6ABF73733A60}">
      <dsp:nvSpPr>
        <dsp:cNvPr id="0" name=""/>
        <dsp:cNvSpPr/>
      </dsp:nvSpPr>
      <dsp:spPr>
        <a:xfrm>
          <a:off x="1702929" y="2540766"/>
          <a:ext cx="1924075" cy="1924075"/>
        </a:xfrm>
        <a:prstGeom prst="roundRect">
          <a:avLst/>
        </a:prstGeom>
        <a:solidFill>
          <a:schemeClr val="accent2">
            <a:hueOff val="-5659015"/>
            <a:satOff val="-10602"/>
            <a:lumOff val="18039"/>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a:t>Premier Inn has no capability to handle intense competition in the global market. </a:t>
          </a:r>
          <a:endParaRPr lang="en-US" sz="1500" kern="1200"/>
        </a:p>
      </dsp:txBody>
      <dsp:txXfrm>
        <a:off x="1796855" y="2634692"/>
        <a:ext cx="1736223" cy="1736223"/>
      </dsp:txXfrm>
    </dsp:sp>
    <dsp:sp modelId="{EFC42505-2CD2-4466-A360-7D83ADBAD1C3}">
      <dsp:nvSpPr>
        <dsp:cNvPr id="0" name=""/>
        <dsp:cNvSpPr/>
      </dsp:nvSpPr>
      <dsp:spPr>
        <a:xfrm>
          <a:off x="3775010" y="2540766"/>
          <a:ext cx="1924075" cy="1924075"/>
        </a:xfrm>
        <a:prstGeom prst="roundRect">
          <a:avLst/>
        </a:prstGeom>
        <a:solidFill>
          <a:schemeClr val="accent2">
            <a:hueOff val="-8488521"/>
            <a:satOff val="-15903"/>
            <a:lumOff val="27058"/>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b="0" i="0" kern="1200"/>
            <a:t>Weak trading conditions in the post-pandemic era indicate the market failure of this company (Bbc.com 2019). </a:t>
          </a:r>
          <a:endParaRPr lang="en-US" sz="1500" kern="1200"/>
        </a:p>
      </dsp:txBody>
      <dsp:txXfrm>
        <a:off x="3868936" y="2634692"/>
        <a:ext cx="1736223" cy="173622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CA908-8C78-4BE5-9EF6-F8B2CB4B4B5D}">
      <dsp:nvSpPr>
        <dsp:cNvPr id="0" name=""/>
        <dsp:cNvSpPr/>
      </dsp:nvSpPr>
      <dsp:spPr>
        <a:xfrm>
          <a:off x="85679" y="503551"/>
          <a:ext cx="988000" cy="988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75CE6F-DCA5-4B8C-8120-B6DB5A54AAEE}">
      <dsp:nvSpPr>
        <dsp:cNvPr id="0" name=""/>
        <dsp:cNvSpPr/>
      </dsp:nvSpPr>
      <dsp:spPr>
        <a:xfrm>
          <a:off x="293159" y="711031"/>
          <a:ext cx="573040" cy="5730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CB191139-141B-4C1B-98A6-8A111B302068}">
      <dsp:nvSpPr>
        <dsp:cNvPr id="0" name=""/>
        <dsp:cNvSpPr/>
      </dsp:nvSpPr>
      <dsp:spPr>
        <a:xfrm>
          <a:off x="1285393" y="503551"/>
          <a:ext cx="2328857" cy="98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In the post-pandemic era, Premier Inn faces multiple challenges.</a:t>
          </a:r>
          <a:endParaRPr lang="en-US" sz="1600" kern="1200"/>
        </a:p>
      </dsp:txBody>
      <dsp:txXfrm>
        <a:off x="1285393" y="503551"/>
        <a:ext cx="2328857" cy="988000"/>
      </dsp:txXfrm>
    </dsp:sp>
    <dsp:sp modelId="{84CC6D28-1B15-4423-9D69-7F4D61535684}">
      <dsp:nvSpPr>
        <dsp:cNvPr id="0" name=""/>
        <dsp:cNvSpPr/>
      </dsp:nvSpPr>
      <dsp:spPr>
        <a:xfrm>
          <a:off x="4020036" y="503551"/>
          <a:ext cx="988000" cy="98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54630F-379E-45BD-9EA3-E6E5E4C0717B}">
      <dsp:nvSpPr>
        <dsp:cNvPr id="0" name=""/>
        <dsp:cNvSpPr/>
      </dsp:nvSpPr>
      <dsp:spPr>
        <a:xfrm>
          <a:off x="4227516" y="711031"/>
          <a:ext cx="573040" cy="5730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82F4309-6DCF-471B-9B17-4002BBA4C37C}">
      <dsp:nvSpPr>
        <dsp:cNvPr id="0" name=""/>
        <dsp:cNvSpPr/>
      </dsp:nvSpPr>
      <dsp:spPr>
        <a:xfrm>
          <a:off x="5219751" y="503551"/>
          <a:ext cx="2328857" cy="98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The adoption of contactless customer service is one of the remarkable challenges.</a:t>
          </a:r>
          <a:endParaRPr lang="en-US" sz="1600" kern="1200"/>
        </a:p>
      </dsp:txBody>
      <dsp:txXfrm>
        <a:off x="5219751" y="503551"/>
        <a:ext cx="2328857" cy="988000"/>
      </dsp:txXfrm>
    </dsp:sp>
    <dsp:sp modelId="{7DE9D692-7858-4522-A46E-8649C7812BFF}">
      <dsp:nvSpPr>
        <dsp:cNvPr id="0" name=""/>
        <dsp:cNvSpPr/>
      </dsp:nvSpPr>
      <dsp:spPr>
        <a:xfrm>
          <a:off x="85679" y="2102548"/>
          <a:ext cx="988000" cy="9880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171EBE-E051-4668-831D-C10E4E3EB9F3}">
      <dsp:nvSpPr>
        <dsp:cNvPr id="0" name=""/>
        <dsp:cNvSpPr/>
      </dsp:nvSpPr>
      <dsp:spPr>
        <a:xfrm>
          <a:off x="293159" y="2310028"/>
          <a:ext cx="573040" cy="5730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3FBFFC76-6DC0-4366-9F69-584664724B8C}">
      <dsp:nvSpPr>
        <dsp:cNvPr id="0" name=""/>
        <dsp:cNvSpPr/>
      </dsp:nvSpPr>
      <dsp:spPr>
        <a:xfrm>
          <a:off x="1285393" y="2102548"/>
          <a:ext cx="2328857" cy="98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The implementation of robotics technology for customer service is quite complicated for employees. </a:t>
          </a:r>
          <a:endParaRPr lang="en-US" sz="1600" kern="1200"/>
        </a:p>
      </dsp:txBody>
      <dsp:txXfrm>
        <a:off x="1285393" y="2102548"/>
        <a:ext cx="2328857" cy="988000"/>
      </dsp:txXfrm>
    </dsp:sp>
    <dsp:sp modelId="{7DF429D7-216E-4303-8766-4C1E4CE20200}">
      <dsp:nvSpPr>
        <dsp:cNvPr id="0" name=""/>
        <dsp:cNvSpPr/>
      </dsp:nvSpPr>
      <dsp:spPr>
        <a:xfrm>
          <a:off x="4020036" y="2102548"/>
          <a:ext cx="988000" cy="98800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097CF7-EF0A-4199-BC86-2E74DD04A6D4}">
      <dsp:nvSpPr>
        <dsp:cNvPr id="0" name=""/>
        <dsp:cNvSpPr/>
      </dsp:nvSpPr>
      <dsp:spPr>
        <a:xfrm>
          <a:off x="4227516" y="2310028"/>
          <a:ext cx="573040" cy="5730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7E026D7-6981-4A7F-82D8-3EF199764B37}">
      <dsp:nvSpPr>
        <dsp:cNvPr id="0" name=""/>
        <dsp:cNvSpPr/>
      </dsp:nvSpPr>
      <dsp:spPr>
        <a:xfrm>
          <a:off x="5219751" y="2102548"/>
          <a:ext cx="2328857" cy="98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The lack of knowledge regarding digital guest service creates issues for guest management. </a:t>
          </a:r>
          <a:endParaRPr lang="en-US" sz="1600" kern="1200"/>
        </a:p>
      </dsp:txBody>
      <dsp:txXfrm>
        <a:off x="5219751" y="2102548"/>
        <a:ext cx="2328857" cy="988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A3D15-3807-4F17-B7FA-1AC20FBE2B20}">
      <dsp:nvSpPr>
        <dsp:cNvPr id="0" name=""/>
        <dsp:cNvSpPr/>
      </dsp:nvSpPr>
      <dsp:spPr>
        <a:xfrm>
          <a:off x="392052" y="828601"/>
          <a:ext cx="639140" cy="63914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65E3AC1-33B4-41D1-A87D-7C1A687E7262}">
      <dsp:nvSpPr>
        <dsp:cNvPr id="0" name=""/>
        <dsp:cNvSpPr/>
      </dsp:nvSpPr>
      <dsp:spPr>
        <a:xfrm>
          <a:off x="1466" y="1703600"/>
          <a:ext cx="1420312" cy="63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For gaining competitive advantages, Premier Inn introduces </a:t>
          </a:r>
          <a:r>
            <a:rPr lang="en-GB" sz="1100" kern="1200" dirty="0" err="1"/>
            <a:t>Hubuddy</a:t>
          </a:r>
          <a:r>
            <a:rPr lang="en-GB" sz="1100" kern="1200" dirty="0"/>
            <a:t>, the robotics technology (R</a:t>
          </a:r>
          <a:r>
            <a:rPr lang="en-US" sz="1100" kern="1200" dirty="0" err="1">
              <a:effectLst/>
            </a:rPr>
            <a:t>edbeecreative.com</a:t>
          </a:r>
          <a:r>
            <a:rPr lang="en-US" sz="1100" kern="1200" dirty="0">
              <a:effectLst/>
            </a:rPr>
            <a:t> 2023</a:t>
          </a:r>
          <a:r>
            <a:rPr lang="en-GB" sz="1100" kern="1200" dirty="0"/>
            <a:t>). </a:t>
          </a:r>
          <a:endParaRPr lang="en-US" sz="1100" kern="1200" dirty="0"/>
        </a:p>
      </dsp:txBody>
      <dsp:txXfrm>
        <a:off x="1466" y="1703600"/>
        <a:ext cx="1420312" cy="639140"/>
      </dsp:txXfrm>
    </dsp:sp>
    <dsp:sp modelId="{8EAC6F11-9D73-4555-BD9A-FC82B52B9E23}">
      <dsp:nvSpPr>
        <dsp:cNvPr id="0" name=""/>
        <dsp:cNvSpPr/>
      </dsp:nvSpPr>
      <dsp:spPr>
        <a:xfrm>
          <a:off x="2060919" y="828601"/>
          <a:ext cx="639140" cy="63914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ABF15C8-E0B9-4DA7-B17C-95D4C4E37C90}">
      <dsp:nvSpPr>
        <dsp:cNvPr id="0" name=""/>
        <dsp:cNvSpPr/>
      </dsp:nvSpPr>
      <dsp:spPr>
        <a:xfrm>
          <a:off x="1670333" y="1703600"/>
          <a:ext cx="1420312" cy="63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Personalised recommendations, in-room controls and digital concierge technology are introduced for digital guest service. </a:t>
          </a:r>
          <a:endParaRPr lang="en-US" sz="1100" kern="1200"/>
        </a:p>
      </dsp:txBody>
      <dsp:txXfrm>
        <a:off x="1670333" y="1703600"/>
        <a:ext cx="1420312" cy="639140"/>
      </dsp:txXfrm>
    </dsp:sp>
    <dsp:sp modelId="{0B20F78C-6FC1-4567-93AD-447C3429E333}">
      <dsp:nvSpPr>
        <dsp:cNvPr id="0" name=""/>
        <dsp:cNvSpPr/>
      </dsp:nvSpPr>
      <dsp:spPr>
        <a:xfrm>
          <a:off x="392052" y="2697819"/>
          <a:ext cx="639140" cy="63914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60B624D4-9486-48CE-8510-2C0F6036EE7B}">
      <dsp:nvSpPr>
        <dsp:cNvPr id="0" name=""/>
        <dsp:cNvSpPr/>
      </dsp:nvSpPr>
      <dsp:spPr>
        <a:xfrm>
          <a:off x="1466" y="3572817"/>
          <a:ext cx="1420312" cy="63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Contactless checking and check-out services are initiated by this company.</a:t>
          </a:r>
          <a:endParaRPr lang="en-US" sz="1100" kern="1200"/>
        </a:p>
      </dsp:txBody>
      <dsp:txXfrm>
        <a:off x="1466" y="3572817"/>
        <a:ext cx="1420312" cy="639140"/>
      </dsp:txXfrm>
    </dsp:sp>
    <dsp:sp modelId="{D41F5A02-DFA2-48E9-9D6C-B97A60D3FDF7}">
      <dsp:nvSpPr>
        <dsp:cNvPr id="0" name=""/>
        <dsp:cNvSpPr/>
      </dsp:nvSpPr>
      <dsp:spPr>
        <a:xfrm>
          <a:off x="2060919" y="2697819"/>
          <a:ext cx="639140" cy="63914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CCF5A651-7393-4DFA-B3F8-C0140251EFA2}">
      <dsp:nvSpPr>
        <dsp:cNvPr id="0" name=""/>
        <dsp:cNvSpPr/>
      </dsp:nvSpPr>
      <dsp:spPr>
        <a:xfrm>
          <a:off x="1670333" y="3572817"/>
          <a:ext cx="1420312" cy="639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In this approach, digital key systems, mobile apps and self-service kiosks are introduced. </a:t>
          </a:r>
          <a:endParaRPr lang="en-US" sz="1100" kern="1200"/>
        </a:p>
      </dsp:txBody>
      <dsp:txXfrm>
        <a:off x="1670333" y="3572817"/>
        <a:ext cx="1420312" cy="6391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E2B00-869C-485C-B54A-8A406966B0EF}">
      <dsp:nvSpPr>
        <dsp:cNvPr id="0" name=""/>
        <dsp:cNvSpPr/>
      </dsp:nvSpPr>
      <dsp:spPr>
        <a:xfrm>
          <a:off x="0" y="1697"/>
          <a:ext cx="7772400" cy="860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D6D2E8-58B0-4D78-B4E8-AE428BFBA13D}">
      <dsp:nvSpPr>
        <dsp:cNvPr id="0" name=""/>
        <dsp:cNvSpPr/>
      </dsp:nvSpPr>
      <dsp:spPr>
        <a:xfrm>
          <a:off x="260315" y="195321"/>
          <a:ext cx="473301" cy="4733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E22FD8-CFAB-4A55-AA85-8D9B457B780B}">
      <dsp:nvSpPr>
        <dsp:cNvPr id="0" name=""/>
        <dsp:cNvSpPr/>
      </dsp:nvSpPr>
      <dsp:spPr>
        <a:xfrm>
          <a:off x="993932" y="1697"/>
          <a:ext cx="6778467" cy="860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75" tIns="91075" rIns="91075" bIns="91075" numCol="1" spcCol="1270" anchor="ctr" anchorCtr="0">
          <a:noAutofit/>
        </a:bodyPr>
        <a:lstStyle/>
        <a:p>
          <a:pPr marL="0" lvl="0" indent="0" algn="l" defTabSz="933450">
            <a:lnSpc>
              <a:spcPct val="100000"/>
            </a:lnSpc>
            <a:spcBef>
              <a:spcPct val="0"/>
            </a:spcBef>
            <a:spcAft>
              <a:spcPct val="35000"/>
            </a:spcAft>
            <a:buNone/>
          </a:pPr>
          <a:r>
            <a:rPr lang="en-US" sz="2100" b="0" i="0" kern="1200"/>
            <a:t>Some recommendations are formulated to overcome the market failure factors of Premier Inn.</a:t>
          </a:r>
          <a:endParaRPr lang="en-US" sz="2100" kern="1200"/>
        </a:p>
      </dsp:txBody>
      <dsp:txXfrm>
        <a:off x="993932" y="1697"/>
        <a:ext cx="6778467" cy="860547"/>
      </dsp:txXfrm>
    </dsp:sp>
    <dsp:sp modelId="{11C1662E-9F0A-4346-AF8A-346C7942D0C9}">
      <dsp:nvSpPr>
        <dsp:cNvPr id="0" name=""/>
        <dsp:cNvSpPr/>
      </dsp:nvSpPr>
      <dsp:spPr>
        <a:xfrm>
          <a:off x="0" y="1077382"/>
          <a:ext cx="7772400" cy="860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5A698A-927C-485C-8029-49AD6EBC61D9}">
      <dsp:nvSpPr>
        <dsp:cNvPr id="0" name=""/>
        <dsp:cNvSpPr/>
      </dsp:nvSpPr>
      <dsp:spPr>
        <a:xfrm>
          <a:off x="260315" y="1271005"/>
          <a:ext cx="473301" cy="4733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DFCAD6-E49C-4433-A453-0898A19A1788}">
      <dsp:nvSpPr>
        <dsp:cNvPr id="0" name=""/>
        <dsp:cNvSpPr/>
      </dsp:nvSpPr>
      <dsp:spPr>
        <a:xfrm>
          <a:off x="993932" y="1077382"/>
          <a:ext cx="6778467" cy="860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75" tIns="91075" rIns="91075" bIns="91075" numCol="1" spcCol="1270" anchor="ctr" anchorCtr="0">
          <a:noAutofit/>
        </a:bodyPr>
        <a:lstStyle/>
        <a:p>
          <a:pPr marL="0" lvl="0" indent="0" algn="l" defTabSz="933450">
            <a:lnSpc>
              <a:spcPct val="100000"/>
            </a:lnSpc>
            <a:spcBef>
              <a:spcPct val="0"/>
            </a:spcBef>
            <a:spcAft>
              <a:spcPct val="35000"/>
            </a:spcAft>
            <a:buNone/>
          </a:pPr>
          <a:r>
            <a:rPr lang="en-US" sz="2100" b="0" i="0" kern="1200"/>
            <a:t>The changes in the hotel industry regarding post-pandemic should be considered by this company. </a:t>
          </a:r>
          <a:endParaRPr lang="en-US" sz="2100" kern="1200"/>
        </a:p>
      </dsp:txBody>
      <dsp:txXfrm>
        <a:off x="993932" y="1077382"/>
        <a:ext cx="6778467" cy="860547"/>
      </dsp:txXfrm>
    </dsp:sp>
    <dsp:sp modelId="{F6C8CFA1-AAF5-4F0B-A17B-4959AE77E17F}">
      <dsp:nvSpPr>
        <dsp:cNvPr id="0" name=""/>
        <dsp:cNvSpPr/>
      </dsp:nvSpPr>
      <dsp:spPr>
        <a:xfrm>
          <a:off x="0" y="2153067"/>
          <a:ext cx="7772400" cy="860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28FEAE-B32F-46D8-8C7E-138DA80C80F9}">
      <dsp:nvSpPr>
        <dsp:cNvPr id="0" name=""/>
        <dsp:cNvSpPr/>
      </dsp:nvSpPr>
      <dsp:spPr>
        <a:xfrm>
          <a:off x="260315" y="2346690"/>
          <a:ext cx="473301" cy="4733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3C4C10-651E-4572-812D-352540EC88F5}">
      <dsp:nvSpPr>
        <dsp:cNvPr id="0" name=""/>
        <dsp:cNvSpPr/>
      </dsp:nvSpPr>
      <dsp:spPr>
        <a:xfrm>
          <a:off x="993932" y="2153067"/>
          <a:ext cx="6778467" cy="860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75" tIns="91075" rIns="91075" bIns="91075" numCol="1" spcCol="1270" anchor="ctr" anchorCtr="0">
          <a:noAutofit/>
        </a:bodyPr>
        <a:lstStyle/>
        <a:p>
          <a:pPr marL="0" lvl="0" indent="0" algn="l" defTabSz="933450">
            <a:lnSpc>
              <a:spcPct val="100000"/>
            </a:lnSpc>
            <a:spcBef>
              <a:spcPct val="0"/>
            </a:spcBef>
            <a:spcAft>
              <a:spcPct val="35000"/>
            </a:spcAft>
            <a:buNone/>
          </a:pPr>
          <a:r>
            <a:rPr lang="en-US" sz="2100" b="0" i="0" kern="1200"/>
            <a:t>The controversies and negative reviews of customers should be changed by satisfying and giving the best services. </a:t>
          </a:r>
          <a:endParaRPr lang="en-US" sz="2100" kern="1200"/>
        </a:p>
      </dsp:txBody>
      <dsp:txXfrm>
        <a:off x="993932" y="2153067"/>
        <a:ext cx="6778467" cy="860547"/>
      </dsp:txXfrm>
    </dsp:sp>
    <dsp:sp modelId="{B9720565-F26C-4601-BABB-570DFE3058E1}">
      <dsp:nvSpPr>
        <dsp:cNvPr id="0" name=""/>
        <dsp:cNvSpPr/>
      </dsp:nvSpPr>
      <dsp:spPr>
        <a:xfrm>
          <a:off x="0" y="3228752"/>
          <a:ext cx="7772400" cy="86054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84BE73-E119-45B0-8BF1-41976A9B7859}">
      <dsp:nvSpPr>
        <dsp:cNvPr id="0" name=""/>
        <dsp:cNvSpPr/>
      </dsp:nvSpPr>
      <dsp:spPr>
        <a:xfrm>
          <a:off x="260315" y="3422375"/>
          <a:ext cx="473301" cy="4733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41F8F6-B95E-4649-8DE2-EBB4FE6B9382}">
      <dsp:nvSpPr>
        <dsp:cNvPr id="0" name=""/>
        <dsp:cNvSpPr/>
      </dsp:nvSpPr>
      <dsp:spPr>
        <a:xfrm>
          <a:off x="993932" y="3228752"/>
          <a:ext cx="6778467" cy="860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075" tIns="91075" rIns="91075" bIns="91075" numCol="1" spcCol="1270" anchor="ctr" anchorCtr="0">
          <a:noAutofit/>
        </a:bodyPr>
        <a:lstStyle/>
        <a:p>
          <a:pPr marL="0" lvl="0" indent="0" algn="l" defTabSz="933450">
            <a:lnSpc>
              <a:spcPct val="100000"/>
            </a:lnSpc>
            <a:spcBef>
              <a:spcPct val="0"/>
            </a:spcBef>
            <a:spcAft>
              <a:spcPct val="35000"/>
            </a:spcAft>
            <a:buNone/>
          </a:pPr>
          <a:r>
            <a:rPr lang="en-US" sz="2100" b="0" i="0" kern="1200"/>
            <a:t>Huge space should be allocated for car parking because cars are essential vehicles in modern days. </a:t>
          </a:r>
          <a:endParaRPr lang="en-US" sz="2100" kern="1200"/>
        </a:p>
      </dsp:txBody>
      <dsp:txXfrm>
        <a:off x="993932" y="3228752"/>
        <a:ext cx="6778467" cy="8605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B5C73-7DEA-9344-95F4-C6D191937070}">
      <dsp:nvSpPr>
        <dsp:cNvPr id="0" name=""/>
        <dsp:cNvSpPr/>
      </dsp:nvSpPr>
      <dsp:spPr>
        <a:xfrm>
          <a:off x="0" y="2915"/>
          <a:ext cx="7633742" cy="84942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Premier Inn has a sense of adaptability and focuses on innovation.</a:t>
          </a:r>
          <a:endParaRPr lang="en-US" sz="2200" kern="1200"/>
        </a:p>
      </dsp:txBody>
      <dsp:txXfrm>
        <a:off x="41465" y="44380"/>
        <a:ext cx="7550812" cy="766490"/>
      </dsp:txXfrm>
    </dsp:sp>
    <dsp:sp modelId="{B946FD1A-F36F-E04E-8FCB-E29DF0B0EFFF}">
      <dsp:nvSpPr>
        <dsp:cNvPr id="0" name=""/>
        <dsp:cNvSpPr/>
      </dsp:nvSpPr>
      <dsp:spPr>
        <a:xfrm>
          <a:off x="0" y="915695"/>
          <a:ext cx="7633742" cy="84942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This company is highly interested to get competitive advantages in the post-pandemic situation. </a:t>
          </a:r>
          <a:endParaRPr lang="en-US" sz="2200" kern="1200"/>
        </a:p>
      </dsp:txBody>
      <dsp:txXfrm>
        <a:off x="41465" y="957160"/>
        <a:ext cx="7550812" cy="766490"/>
      </dsp:txXfrm>
    </dsp:sp>
    <dsp:sp modelId="{D5D075D6-E35C-A347-9932-8B4AB83ED2B9}">
      <dsp:nvSpPr>
        <dsp:cNvPr id="0" name=""/>
        <dsp:cNvSpPr/>
      </dsp:nvSpPr>
      <dsp:spPr>
        <a:xfrm>
          <a:off x="0" y="1828475"/>
          <a:ext cx="7633742" cy="84942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green marketing and CSR practices of this company are effective to overcome any market-related challenges.</a:t>
          </a:r>
          <a:endParaRPr lang="en-US" sz="2200" kern="1200"/>
        </a:p>
      </dsp:txBody>
      <dsp:txXfrm>
        <a:off x="41465" y="1869940"/>
        <a:ext cx="7550812" cy="766490"/>
      </dsp:txXfrm>
    </dsp:sp>
    <dsp:sp modelId="{C38EBC4F-F9DE-4749-AB81-AD24B6F27E85}">
      <dsp:nvSpPr>
        <dsp:cNvPr id="0" name=""/>
        <dsp:cNvSpPr/>
      </dsp:nvSpPr>
      <dsp:spPr>
        <a:xfrm>
          <a:off x="0" y="2741255"/>
          <a:ext cx="7633742" cy="849420"/>
        </a:xfrm>
        <a:prstGeom prst="round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Internal and external factors are supportive of establishing a business in the international market.</a:t>
          </a:r>
          <a:endParaRPr lang="en-US" sz="2200" kern="1200"/>
        </a:p>
      </dsp:txBody>
      <dsp:txXfrm>
        <a:off x="41465" y="2782720"/>
        <a:ext cx="7550812" cy="76649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E4C8EE6-30AB-4422-A16B-7FBDC979AEDF}" type="datetimeFigureOut">
              <a:rPr lang="en-US" smtClean="0"/>
              <a:t>7/10/2023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5D30F8D-4B95-4060-B219-AC7A4CE5096D}" type="slidenum">
              <a:rPr lang="en-US" smtClean="0"/>
              <a:t>‹#›</a:t>
            </a:fld>
            <a:endParaRPr lang="en-US"/>
          </a:p>
        </p:txBody>
      </p:sp>
    </p:spTree>
    <p:extLst>
      <p:ext uri="{BB962C8B-B14F-4D97-AF65-F5344CB8AC3E}">
        <p14:creationId xmlns:p14="http://schemas.microsoft.com/office/powerpoint/2010/main" val="554987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5D30F8D-4B95-4060-B219-AC7A4CE5096D}" type="slidenum">
              <a:rPr lang="en-US" smtClean="0"/>
              <a:t>1</a:t>
            </a:fld>
            <a:endParaRPr lang="en-US"/>
          </a:p>
        </p:txBody>
      </p:sp>
    </p:spTree>
    <p:extLst>
      <p:ext uri="{BB962C8B-B14F-4D97-AF65-F5344CB8AC3E}">
        <p14:creationId xmlns:p14="http://schemas.microsoft.com/office/powerpoint/2010/main" val="2512676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outbreak of the pandemic delivered the worst impact on the growth and development of business in every industry. The business organisations faced multiple challenges during the pandemic. However, in the post-pandemic period, challenges are also present.  In conducting business in the international market business companies continuously try to adapt themselves to overcome the challenges. The main aim of this presentation is to focus on the current post-pandemic challenges of an international company such as resource allocation, managing business and technological needs and others. Some competitive strategies are designed for helping the organisation to gain competitive advantages and the light is given to the green marketing practices and CSR initiatives of the organisation.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5D30F8D-4B95-4060-B219-AC7A4CE5096D}"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800" b="0" i="0" u="none" strike="noStrike" dirty="0">
                <a:solidFill>
                  <a:srgbClr val="000000"/>
                </a:solidFill>
                <a:effectLst/>
                <a:latin typeface="Times New Roman" panose="02020603050405020304" pitchFamily="18" charset="0"/>
              </a:rPr>
              <a:t>One international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is selected from the hotel industry. In this presentation, Premier Inn is selected. In the global hotel industry, this company has earned a reputation due to its hotel service chain. It is a British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which has many hotels across the world.72,000 rooms and 800 hotels have been launched (Premierinn.com 2023). Whitbread is the parent company of this popular hotel chain. The economic growth of this company is noticeable. In the 2022-23 financial year, approx. 2.62 billion British pounds annual revenue was generated by this company.  </a:t>
            </a:r>
            <a:endParaRPr lang="en-US" dirty="0"/>
          </a:p>
        </p:txBody>
      </p:sp>
      <p:sp>
        <p:nvSpPr>
          <p:cNvPr id="4" name="Slide Number Placeholder 3"/>
          <p:cNvSpPr>
            <a:spLocks noGrp="1"/>
          </p:cNvSpPr>
          <p:nvPr>
            <p:ph type="sldNum" sz="quarter" idx="10"/>
          </p:nvPr>
        </p:nvSpPr>
        <p:spPr/>
        <p:txBody>
          <a:bodyPr/>
          <a:lstStyle/>
          <a:p>
            <a:fld id="{05D30F8D-4B95-4060-B219-AC7A4CE5096D}"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800" b="0" i="0" u="none" strike="noStrike" dirty="0">
                <a:solidFill>
                  <a:srgbClr val="000000"/>
                </a:solidFill>
                <a:effectLst/>
                <a:latin typeface="Times New Roman" panose="02020603050405020304" pitchFamily="18" charset="0"/>
              </a:rPr>
              <a:t>Some internal factors of this company are supportive to enter the foreign market. These internal factors </a:t>
            </a:r>
            <a:r>
              <a:rPr lang="en-US" sz="1800" b="0" i="0" u="none" strike="noStrike" dirty="0" err="1">
                <a:solidFill>
                  <a:srgbClr val="000000"/>
                </a:solidFill>
                <a:effectLst/>
                <a:latin typeface="Times New Roman" panose="02020603050405020304" pitchFamily="18" charset="0"/>
              </a:rPr>
              <a:t>maximise</a:t>
            </a:r>
            <a:r>
              <a:rPr lang="en-US" sz="1800" b="0" i="0" u="none" strike="noStrike" dirty="0">
                <a:solidFill>
                  <a:srgbClr val="000000"/>
                </a:solidFill>
                <a:effectLst/>
                <a:latin typeface="Times New Roman" panose="02020603050405020304" pitchFamily="18" charset="0"/>
              </a:rPr>
              <a:t> the strengths of this company. This company has adaptability power and based on that operating systems are charged. Sustainable performance is another effective driver to ensure growth in the global market. To secure the safety of guests in the post-pandemic situation, this company focuses on management changes  </a:t>
            </a:r>
            <a:endParaRPr lang="en-US" dirty="0"/>
          </a:p>
        </p:txBody>
      </p:sp>
      <p:sp>
        <p:nvSpPr>
          <p:cNvPr id="4" name="Slide Number Placeholder 3"/>
          <p:cNvSpPr>
            <a:spLocks noGrp="1"/>
          </p:cNvSpPr>
          <p:nvPr>
            <p:ph type="sldNum" sz="quarter" idx="10"/>
          </p:nvPr>
        </p:nvSpPr>
        <p:spPr/>
        <p:txBody>
          <a:bodyPr/>
          <a:lstStyle/>
          <a:p>
            <a:fld id="{05D30F8D-4B95-4060-B219-AC7A4CE5096D}"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800" b="0" i="0" u="none" strike="noStrike" dirty="0">
                <a:solidFill>
                  <a:srgbClr val="000000"/>
                </a:solidFill>
                <a:effectLst/>
                <a:latin typeface="Times New Roman" panose="02020603050405020304" pitchFamily="18" charset="0"/>
              </a:rPr>
              <a:t>Support from external factors is quite important for any company to operate in the global market. Premier Inn is highly focused on arranging the external factors and for this purpose, the management team continuously monitors changing market trends. The travel restriction acts and governmental protocols are followed in the global market.  After the pandemic, it is an essential factor. Competitive landscape and intense competition are some driving factors which control the global market. </a:t>
            </a:r>
            <a:endParaRPr lang="en-US" dirty="0"/>
          </a:p>
        </p:txBody>
      </p:sp>
      <p:sp>
        <p:nvSpPr>
          <p:cNvPr id="4" name="Slide Number Placeholder 3"/>
          <p:cNvSpPr>
            <a:spLocks noGrp="1"/>
          </p:cNvSpPr>
          <p:nvPr>
            <p:ph type="sldNum" sz="quarter" idx="10"/>
          </p:nvPr>
        </p:nvSpPr>
        <p:spPr/>
        <p:txBody>
          <a:bodyPr/>
          <a:lstStyle/>
          <a:p>
            <a:fld id="{05D30F8D-4B95-4060-B219-AC7A4CE5096D}"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800" b="0" i="0" u="none" strike="noStrike" dirty="0">
                <a:solidFill>
                  <a:srgbClr val="000000"/>
                </a:solidFill>
                <a:effectLst/>
                <a:latin typeface="Times New Roman" panose="02020603050405020304" pitchFamily="18" charset="0"/>
              </a:rPr>
              <a:t>The weaknesses create obstacles for this company in managing business operations. First of all, it can be said that the covid-19 delivered the worst impact on the performance of the international business of Premier Inn. Moreover, several controversies and negative comments deliver bad impacts and it is the cause of market failure. </a:t>
            </a:r>
            <a:endParaRPr lang="en-US" dirty="0"/>
          </a:p>
        </p:txBody>
      </p:sp>
      <p:sp>
        <p:nvSpPr>
          <p:cNvPr id="4" name="Slide Number Placeholder 3"/>
          <p:cNvSpPr>
            <a:spLocks noGrp="1"/>
          </p:cNvSpPr>
          <p:nvPr>
            <p:ph type="sldNum" sz="quarter" idx="10"/>
          </p:nvPr>
        </p:nvSpPr>
        <p:spPr/>
        <p:txBody>
          <a:bodyPr/>
          <a:lstStyle/>
          <a:p>
            <a:fld id="{05D30F8D-4B95-4060-B219-AC7A4CE5096D}"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800" b="0" i="0" u="none" strike="noStrike" dirty="0">
                <a:solidFill>
                  <a:srgbClr val="000000"/>
                </a:solidFill>
                <a:effectLst/>
                <a:latin typeface="Times New Roman" panose="02020603050405020304" pitchFamily="18" charset="0"/>
              </a:rPr>
              <a:t>In this slide, some factors of market failures are recognized. Changing economic climate, lack of flexible operating systems and many more are some causes of market failure (Annualreports.com 2022). This company has less capability to control intense competition which is the big reason for failure in the global market. Weak trading conditions reflect another factor of market failure. </a:t>
            </a:r>
            <a:endParaRPr lang="en-US" dirty="0"/>
          </a:p>
        </p:txBody>
      </p:sp>
      <p:sp>
        <p:nvSpPr>
          <p:cNvPr id="4" name="Slide Number Placeholder 3"/>
          <p:cNvSpPr>
            <a:spLocks noGrp="1"/>
          </p:cNvSpPr>
          <p:nvPr>
            <p:ph type="sldNum" sz="quarter" idx="10"/>
          </p:nvPr>
        </p:nvSpPr>
        <p:spPr/>
        <p:txBody>
          <a:bodyPr/>
          <a:lstStyle/>
          <a:p>
            <a:fld id="{05D30F8D-4B95-4060-B219-AC7A4CE5096D}"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800" b="0" i="0" u="none" strike="noStrike" dirty="0">
                <a:solidFill>
                  <a:srgbClr val="000000"/>
                </a:solidFill>
                <a:effectLst/>
                <a:latin typeface="Times New Roman" panose="02020603050405020304" pitchFamily="18" charset="0"/>
              </a:rPr>
              <a:t>This slide focuses on the resource allocation which is quite important for the growth of the business. This approach helps to make strategic plans. </a:t>
            </a:r>
            <a:r>
              <a:rPr lang="en-US" sz="1800" b="0" i="0" u="none" strike="noStrike" dirty="0">
                <a:solidFill>
                  <a:srgbClr val="222222"/>
                </a:solidFill>
                <a:effectLst/>
                <a:latin typeface="Times New Roman" panose="02020603050405020304" pitchFamily="18" charset="0"/>
              </a:rPr>
              <a:t>Durán, Rocha and </a:t>
            </a:r>
            <a:r>
              <a:rPr lang="en-US" sz="1800" b="0" i="0" u="none" strike="noStrike" dirty="0" err="1">
                <a:solidFill>
                  <a:srgbClr val="222222"/>
                </a:solidFill>
                <a:effectLst/>
                <a:latin typeface="Times New Roman" panose="02020603050405020304" pitchFamily="18" charset="0"/>
              </a:rPr>
              <a:t>Salaün</a:t>
            </a:r>
            <a:r>
              <a:rPr lang="en-US" sz="1800" b="0" i="0" u="none" strike="noStrike" dirty="0">
                <a:solidFill>
                  <a:srgbClr val="222222"/>
                </a:solidFill>
                <a:effectLst/>
                <a:latin typeface="Times New Roman" panose="02020603050405020304" pitchFamily="18" charset="0"/>
              </a:rPr>
              <a:t> </a:t>
            </a:r>
            <a:r>
              <a:rPr lang="en-US" sz="1800" b="0" i="0" u="none" strike="noStrike" dirty="0">
                <a:solidFill>
                  <a:srgbClr val="000000"/>
                </a:solidFill>
                <a:effectLst/>
                <a:latin typeface="Times New Roman" panose="02020603050405020304" pitchFamily="18" charset="0"/>
              </a:rPr>
              <a:t>(2019) have stated that the implementation of a logical approach is necessary in the resource allocation segment. The day-to-day activities and operating expenses are considered by this company. For improving customer service, investment is done. </a:t>
            </a:r>
            <a:endParaRPr lang="en-US" dirty="0"/>
          </a:p>
        </p:txBody>
      </p:sp>
      <p:sp>
        <p:nvSpPr>
          <p:cNvPr id="4" name="Slide Number Placeholder 3"/>
          <p:cNvSpPr>
            <a:spLocks noGrp="1"/>
          </p:cNvSpPr>
          <p:nvPr>
            <p:ph type="sldNum" sz="quarter" idx="10"/>
          </p:nvPr>
        </p:nvSpPr>
        <p:spPr/>
        <p:txBody>
          <a:bodyPr/>
          <a:lstStyle/>
          <a:p>
            <a:fld id="{05D30F8D-4B95-4060-B219-AC7A4CE5096D}"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800" b="0" i="0" u="none" strike="noStrike" dirty="0">
                <a:solidFill>
                  <a:srgbClr val="000000"/>
                </a:solidFill>
                <a:effectLst/>
                <a:latin typeface="Times New Roman" panose="02020603050405020304" pitchFamily="18" charset="0"/>
              </a:rPr>
              <a:t>For environmental improvement, this company has launched a good together program which is an effective resource for internal company growth. This company also focuses on some effective resources like vertically integrated models, fund development, and optimum hotel locations. </a:t>
            </a:r>
            <a:endParaRPr lang="en-US" dirty="0"/>
          </a:p>
        </p:txBody>
      </p:sp>
      <p:sp>
        <p:nvSpPr>
          <p:cNvPr id="4" name="Slide Number Placeholder 3"/>
          <p:cNvSpPr>
            <a:spLocks noGrp="1"/>
          </p:cNvSpPr>
          <p:nvPr>
            <p:ph type="sldNum" sz="quarter" idx="10"/>
          </p:nvPr>
        </p:nvSpPr>
        <p:spPr/>
        <p:txBody>
          <a:bodyPr/>
          <a:lstStyle/>
          <a:p>
            <a:fld id="{05D30F8D-4B95-4060-B219-AC7A4CE5096D}" type="slidenum">
              <a:rPr lang="en-US" smtClean="0"/>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the period of post-pandemic, </a:t>
            </a:r>
            <a:r>
              <a:rPr lang="en-GB" dirty="0"/>
              <a:t>Premier Inn </a:t>
            </a:r>
            <a:r>
              <a:rPr lang="en-GB" sz="1200" kern="1200" dirty="0">
                <a:solidFill>
                  <a:schemeClr val="tx1"/>
                </a:solidFill>
                <a:latin typeface="+mn-lt"/>
                <a:ea typeface="+mn-ea"/>
                <a:cs typeface="+mn-cs"/>
              </a:rPr>
              <a:t>faces multiple challenges from the customer management and technological adaptation segment. First of all, employees have no experience with contactless customer service which creates issues. The implementation process of robotics in hotels is another big challenge for this company. Digital guest service is a new technology which is quite complicated for employees to manage.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5D30F8D-4B95-4060-B219-AC7A4CE5096D}" type="slidenum">
              <a:rPr lang="en-US" smtClean="0"/>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the post-pandemic era, </a:t>
            </a:r>
            <a:r>
              <a:rPr lang="en-GB" dirty="0"/>
              <a:t>, Premier Inn </a:t>
            </a:r>
            <a:r>
              <a:rPr lang="en-GB" sz="1200" kern="1200" dirty="0">
                <a:solidFill>
                  <a:schemeClr val="tx1"/>
                </a:solidFill>
                <a:latin typeface="+mn-lt"/>
                <a:ea typeface="+mn-ea"/>
                <a:cs typeface="+mn-cs"/>
              </a:rPr>
              <a:t>is highly concerned to secure comparative advantages and for this purpose, technological advancement is given priority.  This company </a:t>
            </a:r>
            <a:r>
              <a:rPr lang="en-GB" dirty="0"/>
              <a:t>introduces </a:t>
            </a:r>
            <a:r>
              <a:rPr lang="en-GB" dirty="0" err="1"/>
              <a:t>Hubuddy</a:t>
            </a:r>
            <a:r>
              <a:rPr lang="en-GB" dirty="0"/>
              <a:t>, the robotics technology</a:t>
            </a:r>
            <a:r>
              <a:rPr lang="en-GB" sz="1200" kern="1200" dirty="0">
                <a:solidFill>
                  <a:schemeClr val="tx1"/>
                </a:solidFill>
                <a:latin typeface="+mn-lt"/>
                <a:ea typeface="+mn-ea"/>
                <a:cs typeface="+mn-cs"/>
              </a:rPr>
              <a:t> (</a:t>
            </a:r>
            <a:r>
              <a:rPr lang="en-US" sz="1200" kern="1200" dirty="0">
                <a:solidFill>
                  <a:schemeClr val="tx1"/>
                </a:solidFill>
                <a:effectLst/>
                <a:latin typeface="+mn-lt"/>
                <a:ea typeface="+mn-ea"/>
                <a:cs typeface="+mn-cs"/>
              </a:rPr>
              <a:t>Re</a:t>
            </a:r>
            <a:r>
              <a:rPr lang="en-US" dirty="0">
                <a:effectLst/>
              </a:rPr>
              <a:t>dbeecreative.com 2023</a:t>
            </a:r>
            <a:r>
              <a:rPr lang="en-GB" sz="1200" kern="1200" dirty="0">
                <a:solidFill>
                  <a:schemeClr val="tx1"/>
                </a:solidFill>
                <a:latin typeface="+mn-lt"/>
                <a:ea typeface="+mn-ea"/>
                <a:cs typeface="+mn-cs"/>
              </a:rPr>
              <a:t>).  Different digital guest services and contactless check-in and check-out services are initiated to differentiate company performance and improve brand image in the competitive market.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5D30F8D-4B95-4060-B219-AC7A4CE5096D}" type="slidenum">
              <a:rPr lang="en-US" smtClean="0"/>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800" b="0" i="0" u="none" strike="noStrike" dirty="0">
                <a:solidFill>
                  <a:srgbClr val="000000"/>
                </a:solidFill>
                <a:effectLst/>
                <a:latin typeface="Times New Roman" panose="02020603050405020304" pitchFamily="18" charset="0"/>
              </a:rPr>
              <a:t>Adoption of green marketing is the trend in business and focusing on this approach the selected company plays multiple roles. The consideration of Green Marketing is a good way for improving the brand image in the highly competitive market. At the same time, this company also set some aims and goals for protecting the environment and reducing carbon. This company is determined to reduce carbon emissions by 50% by the end of 2025. In addition, in restaurants and hotels for reducing gas emissions and different efficient gas appliances are used (Premierinn.com 2023). The “Force for Good '' sustainability program is </a:t>
            </a:r>
            <a:r>
              <a:rPr lang="en-US" sz="1800" b="0" i="0" u="none" strike="noStrike" dirty="0" err="1">
                <a:solidFill>
                  <a:srgbClr val="000000"/>
                </a:solidFill>
                <a:effectLst/>
                <a:latin typeface="Times New Roman" panose="02020603050405020304" pitchFamily="18" charset="0"/>
              </a:rPr>
              <a:t>organised</a:t>
            </a:r>
            <a:r>
              <a:rPr lang="en-US" sz="1800" b="0" i="0" u="none" strike="noStrike" dirty="0">
                <a:solidFill>
                  <a:srgbClr val="000000"/>
                </a:solidFill>
                <a:effectLst/>
                <a:latin typeface="Times New Roman" panose="02020603050405020304" pitchFamily="18" charset="0"/>
              </a:rPr>
              <a:t> by this company to increase awareness. </a:t>
            </a:r>
            <a:endParaRPr lang="en-US" dirty="0"/>
          </a:p>
        </p:txBody>
      </p:sp>
      <p:sp>
        <p:nvSpPr>
          <p:cNvPr id="4" name="Slide Number Placeholder 3"/>
          <p:cNvSpPr>
            <a:spLocks noGrp="1"/>
          </p:cNvSpPr>
          <p:nvPr>
            <p:ph type="sldNum" sz="quarter" idx="10"/>
          </p:nvPr>
        </p:nvSpPr>
        <p:spPr/>
        <p:txBody>
          <a:bodyPr/>
          <a:lstStyle/>
          <a:p>
            <a:fld id="{05D30F8D-4B95-4060-B219-AC7A4CE5096D}" type="slidenum">
              <a:rPr lang="en-US" smtClean="0"/>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sz="1800" b="0" i="0" u="none" strike="noStrike" dirty="0">
                <a:solidFill>
                  <a:srgbClr val="000000"/>
                </a:solidFill>
                <a:effectLst/>
                <a:latin typeface="Times New Roman" panose="02020603050405020304" pitchFamily="18" charset="0"/>
              </a:rPr>
              <a:t>The CSR strategies of this company are excellent and these are the strengths of business. It is necessary for every company to focus on recycling approaches and focusing on this context this company has already adopted recycled strategies. The bed, pillows and other materials are recycled. Single-use plastics are harmful to the environment and they remain for many years. Therefore this company does not use Single-use plastics in hotels and restaurants for packaging and other activities  (Phnr.com 2023). Similarly, Premier Inn has the responsibility for social improvement. Fair treatment and equal priority are given to employees to maintain a good culture in the workplace. Moreover, by creating the happy world program this company works on three major fields like charity, community and environmental approaches. </a:t>
            </a:r>
            <a:endParaRPr lang="en-US" dirty="0"/>
          </a:p>
        </p:txBody>
      </p:sp>
      <p:sp>
        <p:nvSpPr>
          <p:cNvPr id="4" name="Slide Number Placeholder 3"/>
          <p:cNvSpPr>
            <a:spLocks noGrp="1"/>
          </p:cNvSpPr>
          <p:nvPr>
            <p:ph type="sldNum" sz="quarter" idx="10"/>
          </p:nvPr>
        </p:nvSpPr>
        <p:spPr/>
        <p:txBody>
          <a:bodyPr/>
          <a:lstStyle/>
          <a:p>
            <a:fld id="{05D30F8D-4B95-4060-B219-AC7A4CE5096D}" type="slidenum">
              <a:rPr lang="en-US" smtClean="0"/>
              <a:t>13</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800" b="0" i="0" u="none" strike="noStrike" dirty="0">
                <a:solidFill>
                  <a:srgbClr val="000000"/>
                </a:solidFill>
                <a:effectLst/>
                <a:latin typeface="Times New Roman" panose="02020603050405020304" pitchFamily="18" charset="0"/>
              </a:rPr>
              <a:t>In this particular slight of this PowerPoint presentation, some recommendations are suggested to handle the challenges and market failure factors of this selected Hotel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First of all, it can be suggested that this company should focus on the changing factors in the post-pandemic situation and must check the operation strategies of other hotel companies. The controversies and negative reviews should be handled carefully and the best customer services should be offered to customers. In this context, it can be also suggested that this company should focus on the allocation of car parking space because in modern days every person has a car and they want a secure place to garage their car. </a:t>
            </a:r>
            <a:endParaRPr lang="en-US" dirty="0"/>
          </a:p>
        </p:txBody>
      </p:sp>
      <p:sp>
        <p:nvSpPr>
          <p:cNvPr id="4" name="Slide Number Placeholder 3"/>
          <p:cNvSpPr>
            <a:spLocks noGrp="1"/>
          </p:cNvSpPr>
          <p:nvPr>
            <p:ph type="sldNum" sz="quarter" idx="10"/>
          </p:nvPr>
        </p:nvSpPr>
        <p:spPr/>
        <p:txBody>
          <a:bodyPr/>
          <a:lstStyle/>
          <a:p>
            <a:fld id="{05D30F8D-4B95-4060-B219-AC7A4CE5096D}" type="slidenum">
              <a:rPr lang="en-US" smtClean="0"/>
              <a:t>14</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800" b="0" i="0" u="none" strike="noStrike" dirty="0">
                <a:solidFill>
                  <a:srgbClr val="040C28"/>
                </a:solidFill>
                <a:effectLst/>
                <a:latin typeface="Times New Roman" panose="02020603050405020304" pitchFamily="18" charset="0"/>
              </a:rPr>
              <a:t>In the post-pandemic situation, economic uncertainty is rising and it affects every business company. It is necessary to deal with economic uncertainties and for this purpose, Premier Inn should make strong relationships with investors and stakeholders to get economic support. Moreover, making a flexible business structure is quite important and for this reason, this company should integrate network influence, transactional relationships and corporate ownership strategies. To reduce the intense competition from global competitors this company should make partnerships with them. Following these strategies will be effective for this company to survive in the market and stay ahead in the post-pandemic era.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05D30F8D-4B95-4060-B219-AC7A4CE5096D}" type="slidenum">
              <a:rPr lang="en-US" smtClean="0"/>
              <a:t>15</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After analysing the presentation it can be concluded that Premier Inn is an iconic brand in the hotel industry due to its effectiveness in operation and customer service.  This company has a sense of adaptability and a high interest in innovation to help it adjust to external business conditions. Gaining competitive advantages is the main priority of this company and for this purpose the changes in strategies are appropriate. CSR practices and green marketing initiatives are well-designed to overcome any challenges and engage customers.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5D30F8D-4B95-4060-B219-AC7A4CE5096D}" type="slidenum">
              <a:rPr lang="en-US" smtClean="0"/>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2063115" y="630937"/>
            <a:ext cx="5230368"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808892" y="1098388"/>
            <a:ext cx="7738814" cy="4394988"/>
          </a:xfrm>
        </p:spPr>
        <p:txBody>
          <a:bodyPr anchor="ctr">
            <a:noAutofit/>
          </a:bodyPr>
          <a:lstStyle>
            <a:lvl1pPr algn="ctr">
              <a:defRPr sz="7500" spc="600" baseline="0"/>
            </a:lvl1pPr>
          </a:lstStyle>
          <a:p>
            <a:r>
              <a:rPr lang="en-GB"/>
              <a:t>Click to edit Master title style</a:t>
            </a:r>
            <a:endParaRPr lang="en-US" dirty="0"/>
          </a:p>
        </p:txBody>
      </p:sp>
      <p:sp>
        <p:nvSpPr>
          <p:cNvPr id="3" name="Subtitle 2"/>
          <p:cNvSpPr>
            <a:spLocks noGrp="1"/>
          </p:cNvSpPr>
          <p:nvPr>
            <p:ph type="subTitle" idx="1"/>
          </p:nvPr>
        </p:nvSpPr>
        <p:spPr>
          <a:xfrm>
            <a:off x="1661284" y="5979197"/>
            <a:ext cx="6034030" cy="742279"/>
          </a:xfrm>
        </p:spPr>
        <p:txBody>
          <a:bodyPr anchor="t">
            <a:normAutofit/>
          </a:bodyPr>
          <a:lstStyle>
            <a:lvl1pPr marL="0" indent="0" algn="ctr">
              <a:lnSpc>
                <a:spcPct val="100000"/>
              </a:lnSpc>
              <a:buNone/>
              <a:defRPr sz="1500" b="1" i="0" cap="all" spc="300" baseline="0">
                <a:solidFill>
                  <a:schemeClr val="tx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dirty="0"/>
          </a:p>
        </p:txBody>
      </p:sp>
      <p:sp>
        <p:nvSpPr>
          <p:cNvPr id="4" name="Date Placeholder 3"/>
          <p:cNvSpPr>
            <a:spLocks noGrp="1"/>
          </p:cNvSpPr>
          <p:nvPr>
            <p:ph type="dt" sz="half" idx="10"/>
          </p:nvPr>
        </p:nvSpPr>
        <p:spPr>
          <a:xfrm>
            <a:off x="808892" y="6375679"/>
            <a:ext cx="1747292" cy="348462"/>
          </a:xfrm>
        </p:spPr>
        <p:txBody>
          <a:bodyPr/>
          <a:lstStyle>
            <a:lvl1pPr>
              <a:defRPr baseline="0">
                <a:solidFill>
                  <a:schemeClr val="accent1">
                    <a:lumMod val="50000"/>
                  </a:schemeClr>
                </a:solidFill>
              </a:defRPr>
            </a:lvl1pPr>
          </a:lstStyle>
          <a:p>
            <a:fld id="{0CDEDE2C-D39C-42AF-9504-E7E37742C12B}" type="datetimeFigureOut">
              <a:rPr lang="en-US" smtClean="0"/>
              <a:t>7/10/2023</a:t>
            </a:fld>
            <a:endParaRPr lang="en-US"/>
          </a:p>
        </p:txBody>
      </p:sp>
      <p:sp>
        <p:nvSpPr>
          <p:cNvPr id="5" name="Footer Placeholder 4"/>
          <p:cNvSpPr>
            <a:spLocks noGrp="1"/>
          </p:cNvSpPr>
          <p:nvPr>
            <p:ph type="ftr" sz="quarter" idx="11"/>
          </p:nvPr>
        </p:nvSpPr>
        <p:spPr>
          <a:xfrm>
            <a:off x="3135249" y="6375679"/>
            <a:ext cx="30861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6800414" y="6375679"/>
            <a:ext cx="1747292" cy="345796"/>
          </a:xfrm>
        </p:spPr>
        <p:txBody>
          <a:bodyPr/>
          <a:lstStyle>
            <a:lvl1pPr>
              <a:defRPr baseline="0">
                <a:solidFill>
                  <a:schemeClr val="accent1">
                    <a:lumMod val="50000"/>
                  </a:schemeClr>
                </a:solidFill>
              </a:defRPr>
            </a:lvl1pPr>
          </a:lstStyle>
          <a:p>
            <a:fld id="{24434093-734A-43E6-B0B0-E7A01DA8739F}" type="slidenum">
              <a:rPr lang="en-US" smtClean="0"/>
              <a:t>‹#›</a:t>
            </a:fld>
            <a:endParaRPr lang="en-US"/>
          </a:p>
        </p:txBody>
      </p:sp>
      <p:sp>
        <p:nvSpPr>
          <p:cNvPr id="13" name="Rectangle 12"/>
          <p:cNvSpPr/>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left edge border"/>
          <p:cNvSpPr/>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592713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DEDE2C-D39C-42AF-9504-E7E37742C12B}"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434093-734A-43E6-B0B0-E7A01DA8739F}" type="slidenum">
              <a:rPr lang="en-US" smtClean="0"/>
              <a:t>‹#›</a:t>
            </a:fld>
            <a:endParaRPr lang="en-US"/>
          </a:p>
        </p:txBody>
      </p:sp>
    </p:spTree>
    <p:extLst>
      <p:ext uri="{BB962C8B-B14F-4D97-AF65-F5344CB8AC3E}">
        <p14:creationId xmlns:p14="http://schemas.microsoft.com/office/powerpoint/2010/main" val="40451223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1" name="Freeform 6"/>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bg2"/>
          </a:solidFill>
          <a:ln w="0">
            <a:noFill/>
            <a:prstDash val="solid"/>
            <a:round/>
            <a:headEnd/>
            <a:tailEnd/>
          </a:ln>
        </p:spPr>
      </p:sp>
      <p:sp>
        <p:nvSpPr>
          <p:cNvPr id="2" name="Title 1"/>
          <p:cNvSpPr>
            <a:spLocks noGrp="1"/>
          </p:cNvSpPr>
          <p:nvPr>
            <p:ph type="title"/>
          </p:nvPr>
        </p:nvSpPr>
        <p:spPr>
          <a:xfrm>
            <a:off x="2432197" y="1073889"/>
            <a:ext cx="6140303" cy="4064627"/>
          </a:xfrm>
        </p:spPr>
        <p:txBody>
          <a:bodyPr anchor="b">
            <a:normAutofit/>
          </a:bodyPr>
          <a:lstStyle>
            <a:lvl1pPr>
              <a:defRPr sz="6300" spc="6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2432198" y="5159782"/>
            <a:ext cx="5263116" cy="951135"/>
          </a:xfrm>
        </p:spPr>
        <p:txBody>
          <a:bodyPr>
            <a:normAutofit/>
          </a:bodyPr>
          <a:lstStyle>
            <a:lvl1pPr marL="0" indent="0">
              <a:lnSpc>
                <a:spcPct val="100000"/>
              </a:lnSpc>
              <a:buNone/>
              <a:defRPr sz="1500" b="1" i="0" cap="all" spc="300" baseline="0">
                <a:solidFill>
                  <a:schemeClr val="accent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2427410" y="6375679"/>
            <a:ext cx="1120460" cy="348462"/>
          </a:xfrm>
        </p:spPr>
        <p:txBody>
          <a:bodyPr/>
          <a:lstStyle>
            <a:lvl1pPr>
              <a:defRPr baseline="0">
                <a:solidFill>
                  <a:schemeClr val="tx2"/>
                </a:solidFill>
              </a:defRPr>
            </a:lvl1pPr>
          </a:lstStyle>
          <a:p>
            <a:fld id="{0CDEDE2C-D39C-42AF-9504-E7E37742C12B}" type="datetimeFigureOut">
              <a:rPr lang="en-US" smtClean="0"/>
              <a:t>7/10/2023</a:t>
            </a:fld>
            <a:endParaRPr lang="en-US"/>
          </a:p>
        </p:txBody>
      </p:sp>
      <p:sp>
        <p:nvSpPr>
          <p:cNvPr id="5" name="Footer Placeholder 4"/>
          <p:cNvSpPr>
            <a:spLocks noGrp="1"/>
          </p:cNvSpPr>
          <p:nvPr>
            <p:ph type="ftr" sz="quarter" idx="11"/>
          </p:nvPr>
        </p:nvSpPr>
        <p:spPr>
          <a:xfrm>
            <a:off x="3959298" y="6375679"/>
            <a:ext cx="30861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7456825" y="6375679"/>
            <a:ext cx="1115675" cy="345796"/>
          </a:xfrm>
        </p:spPr>
        <p:txBody>
          <a:bodyPr/>
          <a:lstStyle>
            <a:lvl1pPr>
              <a:defRPr baseline="0">
                <a:solidFill>
                  <a:schemeClr val="tx2"/>
                </a:solidFill>
              </a:defRPr>
            </a:lvl1pPr>
          </a:lstStyle>
          <a:p>
            <a:fld id="{24434093-734A-43E6-B0B0-E7A01DA8739F}" type="slidenum">
              <a:rPr lang="en-US" smtClean="0"/>
              <a:t>‹#›</a:t>
            </a:fld>
            <a:endParaRPr lang="en-US"/>
          </a:p>
        </p:txBody>
      </p:sp>
      <p:sp>
        <p:nvSpPr>
          <p:cNvPr id="16" name="Freeform 11"/>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nvGrpSpPr>
          <p:cNvPr id="7" name="Group 6" title="left scallop shape"/>
          <p:cNvGrpSpPr/>
          <p:nvPr/>
        </p:nvGrpSpPr>
        <p:grpSpPr>
          <a:xfrm>
            <a:off x="0" y="0"/>
            <a:ext cx="2110979" cy="6858000"/>
            <a:chOff x="0" y="0"/>
            <a:chExt cx="2110979" cy="6858000"/>
          </a:xfrm>
        </p:grpSpPr>
        <p:sp>
          <p:nvSpPr>
            <p:cNvPr id="9" name="Freeform 8" title="left scallop shape"/>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0" name="Freeform 11" title="left scallop inline"/>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50608109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942975" y="2286000"/>
            <a:ext cx="3593592"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985846" y="2286000"/>
            <a:ext cx="3593592"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CDEDE2C-D39C-42AF-9504-E7E37742C12B}" type="datetimeFigureOut">
              <a:rPr lang="en-US" smtClean="0"/>
              <a:t>7/10/2023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434093-734A-43E6-B0B0-E7A01DA8739F}" type="slidenum">
              <a:rPr lang="en-US" smtClean="0"/>
              <a:t>‹#›</a:t>
            </a:fld>
            <a:endParaRPr lang="en-US"/>
          </a:p>
        </p:txBody>
      </p:sp>
    </p:spTree>
    <p:extLst>
      <p:ext uri="{BB962C8B-B14F-4D97-AF65-F5344CB8AC3E}">
        <p14:creationId xmlns:p14="http://schemas.microsoft.com/office/powerpoint/2010/main" val="276884243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42975" y="381001"/>
            <a:ext cx="7629525"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41832"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941832" y="2909102"/>
            <a:ext cx="361188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975398" y="2199634"/>
            <a:ext cx="3611880" cy="632529"/>
          </a:xfrm>
        </p:spPr>
        <p:txBody>
          <a:bodyPr anchor="b">
            <a:noAutofit/>
          </a:bodyPr>
          <a:lstStyle>
            <a:lvl1pPr marL="0" indent="0">
              <a:lnSpc>
                <a:spcPct val="100000"/>
              </a:lnSpc>
              <a:buNone/>
              <a:defRPr sz="1800" b="1" cap="all" spc="15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975398" y="2909102"/>
            <a:ext cx="361188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CDEDE2C-D39C-42AF-9504-E7E37742C12B}" type="datetimeFigureOut">
              <a:rPr lang="en-US" smtClean="0"/>
              <a:t>7/10/2023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4434093-734A-43E6-B0B0-E7A01DA8739F}" type="slidenum">
              <a:rPr lang="en-US" smtClean="0"/>
              <a:t>‹#›</a:t>
            </a:fld>
            <a:endParaRPr lang="en-US"/>
          </a:p>
        </p:txBody>
      </p:sp>
    </p:spTree>
    <p:extLst>
      <p:ext uri="{BB962C8B-B14F-4D97-AF65-F5344CB8AC3E}">
        <p14:creationId xmlns:p14="http://schemas.microsoft.com/office/powerpoint/2010/main" val="127453334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CDEDE2C-D39C-42AF-9504-E7E37742C12B}" type="datetimeFigureOut">
              <a:rPr lang="en-US" smtClean="0"/>
              <a:t>7/10/2023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4434093-734A-43E6-B0B0-E7A01DA8739F}" type="slidenum">
              <a:rPr lang="en-US" smtClean="0"/>
              <a:t>‹#›</a:t>
            </a:fld>
            <a:endParaRPr lang="en-US"/>
          </a:p>
        </p:txBody>
      </p:sp>
    </p:spTree>
    <p:extLst>
      <p:ext uri="{BB962C8B-B14F-4D97-AF65-F5344CB8AC3E}">
        <p14:creationId xmlns:p14="http://schemas.microsoft.com/office/powerpoint/2010/main" val="28274577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CDEDE2C-D39C-42AF-9504-E7E37742C12B}" type="datetimeFigureOut">
              <a:rPr lang="en-US" smtClean="0"/>
              <a:t>7/10/2023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4434093-734A-43E6-B0B0-E7A01DA8739F}" type="slidenum">
              <a:rPr lang="en-US" smtClean="0"/>
              <a:t>‹#›</a:t>
            </a:fld>
            <a:endParaRPr lang="en-US"/>
          </a:p>
        </p:txBody>
      </p:sp>
    </p:spTree>
    <p:extLst>
      <p:ext uri="{BB962C8B-B14F-4D97-AF65-F5344CB8AC3E}">
        <p14:creationId xmlns:p14="http://schemas.microsoft.com/office/powerpoint/2010/main" val="4117869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5542359" y="0"/>
            <a:ext cx="3601641"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6253414" y="457200"/>
            <a:ext cx="2319086" cy="1196671"/>
          </a:xfrm>
        </p:spPr>
        <p:txBody>
          <a:bodyPr anchor="b">
            <a:normAutofit/>
          </a:bodyPr>
          <a:lstStyle>
            <a:lvl1pPr>
              <a:lnSpc>
                <a:spcPct val="100000"/>
              </a:lnSpc>
              <a:defRPr sz="1800" b="1" i="0" cap="all" spc="225"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573788" y="920377"/>
            <a:ext cx="4618814" cy="4985124"/>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53414" y="1741336"/>
            <a:ext cx="2319086"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573789" y="6375679"/>
            <a:ext cx="925016" cy="348462"/>
          </a:xfrm>
        </p:spPr>
        <p:txBody>
          <a:bodyPr/>
          <a:lstStyle/>
          <a:p>
            <a:fld id="{0CDEDE2C-D39C-42AF-9504-E7E37742C12B}" type="datetimeFigureOut">
              <a:rPr lang="en-US" smtClean="0"/>
              <a:t>7/10/2023</a:t>
            </a:fld>
            <a:endParaRPr lang="en-US"/>
          </a:p>
        </p:txBody>
      </p:sp>
      <p:sp>
        <p:nvSpPr>
          <p:cNvPr id="6" name="Footer Placeholder 5"/>
          <p:cNvSpPr>
            <a:spLocks noGrp="1"/>
          </p:cNvSpPr>
          <p:nvPr>
            <p:ph type="ftr" sz="quarter" idx="11"/>
          </p:nvPr>
        </p:nvSpPr>
        <p:spPr>
          <a:xfrm>
            <a:off x="1577716" y="6375679"/>
            <a:ext cx="2611634" cy="345796"/>
          </a:xfrm>
        </p:spPr>
        <p:txBody>
          <a:bodyPr/>
          <a:lstStyle/>
          <a:p>
            <a:endParaRPr lang="en-US"/>
          </a:p>
        </p:txBody>
      </p:sp>
      <p:sp>
        <p:nvSpPr>
          <p:cNvPr id="7" name="Slide Number Placeholder 6"/>
          <p:cNvSpPr>
            <a:spLocks noGrp="1"/>
          </p:cNvSpPr>
          <p:nvPr>
            <p:ph type="sldNum" sz="quarter" idx="12"/>
          </p:nvPr>
        </p:nvSpPr>
        <p:spPr>
          <a:xfrm>
            <a:off x="4268261" y="6375679"/>
            <a:ext cx="924342" cy="345796"/>
          </a:xfrm>
        </p:spPr>
        <p:txBody>
          <a:bodyPr/>
          <a:lstStyle/>
          <a:p>
            <a:fld id="{24434093-734A-43E6-B0B0-E7A01DA8739F}" type="slidenum">
              <a:rPr lang="en-US" smtClean="0"/>
              <a:t>‹#›</a:t>
            </a:fld>
            <a:endParaRPr lang="en-US"/>
          </a:p>
        </p:txBody>
      </p:sp>
      <p:sp>
        <p:nvSpPr>
          <p:cNvPr id="8" name="Rectangle 7"/>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left edge border"/>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56413127"/>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12598" y="1"/>
            <a:ext cx="5516689" cy="6857999"/>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dirty="0"/>
          </a:p>
        </p:txBody>
      </p:sp>
      <p:sp>
        <p:nvSpPr>
          <p:cNvPr id="11" name="Freeform 11" title="right scallop background shape"/>
          <p:cNvSpPr/>
          <p:nvPr/>
        </p:nvSpPr>
        <p:spPr bwMode="auto">
          <a:xfrm>
            <a:off x="5542359" y="0"/>
            <a:ext cx="3601641"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253413" y="457200"/>
            <a:ext cx="2319088" cy="1196670"/>
          </a:xfrm>
        </p:spPr>
        <p:txBody>
          <a:bodyPr anchor="b">
            <a:normAutofit/>
          </a:bodyPr>
          <a:lstStyle>
            <a:lvl1pPr>
              <a:lnSpc>
                <a:spcPct val="100000"/>
              </a:lnSpc>
              <a:defRPr sz="1800" b="1" i="0" spc="225"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6253413" y="1741336"/>
            <a:ext cx="2319088" cy="4164164"/>
          </a:xfrm>
        </p:spPr>
        <p:txBody>
          <a:bodyPr>
            <a:normAutofit/>
          </a:bodyPr>
          <a:lstStyle>
            <a:lvl1pPr marL="0" indent="0">
              <a:lnSpc>
                <a:spcPct val="110000"/>
              </a:lnSpc>
              <a:spcBef>
                <a:spcPts val="1200"/>
              </a:spcBef>
              <a:buNone/>
              <a:defRPr sz="1400" baseline="0">
                <a:solidFill>
                  <a:schemeClr val="bg2"/>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a:xfrm>
            <a:off x="574463" y="6375679"/>
            <a:ext cx="924342" cy="348462"/>
          </a:xfrm>
        </p:spPr>
        <p:txBody>
          <a:bodyPr/>
          <a:lstStyle/>
          <a:p>
            <a:fld id="{0CDEDE2C-D39C-42AF-9504-E7E37742C12B}" type="datetimeFigureOut">
              <a:rPr lang="en-US" smtClean="0"/>
              <a:t>7/10/2023</a:t>
            </a:fld>
            <a:endParaRPr lang="en-US"/>
          </a:p>
        </p:txBody>
      </p:sp>
      <p:sp>
        <p:nvSpPr>
          <p:cNvPr id="6" name="Footer Placeholder 5"/>
          <p:cNvSpPr>
            <a:spLocks noGrp="1"/>
          </p:cNvSpPr>
          <p:nvPr>
            <p:ph type="ftr" sz="quarter" idx="11"/>
          </p:nvPr>
        </p:nvSpPr>
        <p:spPr>
          <a:xfrm>
            <a:off x="1577716" y="6375679"/>
            <a:ext cx="2611634" cy="345796"/>
          </a:xfrm>
        </p:spPr>
        <p:txBody>
          <a:bodyPr/>
          <a:lstStyle/>
          <a:p>
            <a:endParaRPr lang="en-US"/>
          </a:p>
        </p:txBody>
      </p:sp>
      <p:sp>
        <p:nvSpPr>
          <p:cNvPr id="7" name="Slide Number Placeholder 6"/>
          <p:cNvSpPr>
            <a:spLocks noGrp="1"/>
          </p:cNvSpPr>
          <p:nvPr>
            <p:ph type="sldNum" sz="quarter" idx="12"/>
          </p:nvPr>
        </p:nvSpPr>
        <p:spPr>
          <a:xfrm>
            <a:off x="4256153" y="6375679"/>
            <a:ext cx="947460" cy="345796"/>
          </a:xfrm>
        </p:spPr>
        <p:txBody>
          <a:bodyPr/>
          <a:lstStyle/>
          <a:p>
            <a:fld id="{24434093-734A-43E6-B0B0-E7A01DA8739F}" type="slidenum">
              <a:rPr lang="en-US" smtClean="0"/>
              <a:t>‹#›</a:t>
            </a:fld>
            <a:endParaRPr lang="en-US"/>
          </a:p>
        </p:txBody>
      </p:sp>
      <p:sp>
        <p:nvSpPr>
          <p:cNvPr id="13" name="Rectangle 12" title="left edge border"/>
          <p:cNvSpPr/>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38209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DEDE2C-D39C-42AF-9504-E7E37742C12B}"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434093-734A-43E6-B0B0-E7A01DA8739F}" type="slidenum">
              <a:rPr lang="en-US" smtClean="0"/>
              <a:t>‹#›</a:t>
            </a:fld>
            <a:endParaRPr lang="en-US"/>
          </a:p>
        </p:txBody>
      </p:sp>
    </p:spTree>
    <p:extLst>
      <p:ext uri="{BB962C8B-B14F-4D97-AF65-F5344CB8AC3E}">
        <p14:creationId xmlns:p14="http://schemas.microsoft.com/office/powerpoint/2010/main" val="1455480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96911" y="382386"/>
            <a:ext cx="1771930"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942974" y="382386"/>
            <a:ext cx="5809517" cy="560040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CDEDE2C-D39C-42AF-9504-E7E37742C12B}" type="datetimeFigureOut">
              <a:rPr lang="en-US" smtClean="0"/>
              <a:t>7/10/2023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434093-734A-43E6-B0B0-E7A01DA8739F}" type="slidenum">
              <a:rPr lang="en-US" smtClean="0"/>
              <a:t>‹#›</a:t>
            </a:fld>
            <a:endParaRPr lang="en-US"/>
          </a:p>
        </p:txBody>
      </p:sp>
    </p:spTree>
    <p:extLst>
      <p:ext uri="{BB962C8B-B14F-4D97-AF65-F5344CB8AC3E}">
        <p14:creationId xmlns:p14="http://schemas.microsoft.com/office/powerpoint/2010/main" val="1430620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38758" y="382385"/>
            <a:ext cx="763374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938758" y="2286002"/>
            <a:ext cx="763374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38758" y="6375679"/>
            <a:ext cx="1747292" cy="348462"/>
          </a:xfrm>
          <a:prstGeom prst="rect">
            <a:avLst/>
          </a:prstGeom>
        </p:spPr>
        <p:txBody>
          <a:bodyPr vert="horz" lIns="91440" tIns="45720" rIns="91440" bIns="45720" rtlCol="0" anchor="ctr"/>
          <a:lstStyle>
            <a:lvl1pPr algn="l">
              <a:defRPr sz="1000">
                <a:solidFill>
                  <a:schemeClr val="tx1">
                    <a:lumMod val="65000"/>
                    <a:lumOff val="35000"/>
                  </a:schemeClr>
                </a:solidFill>
              </a:defRPr>
            </a:lvl1pPr>
          </a:lstStyle>
          <a:p>
            <a:fld id="{0CDEDE2C-D39C-42AF-9504-E7E37742C12B}" type="datetimeFigureOut">
              <a:rPr lang="en-US" smtClean="0"/>
              <a:t>7/10/2023</a:t>
            </a:fld>
            <a:endParaRPr lang="en-US"/>
          </a:p>
        </p:txBody>
      </p:sp>
      <p:sp>
        <p:nvSpPr>
          <p:cNvPr id="5" name="Footer Placeholder 4"/>
          <p:cNvSpPr>
            <a:spLocks noGrp="1"/>
          </p:cNvSpPr>
          <p:nvPr>
            <p:ph type="ftr" sz="quarter" idx="3"/>
          </p:nvPr>
        </p:nvSpPr>
        <p:spPr>
          <a:xfrm>
            <a:off x="3028950" y="6375679"/>
            <a:ext cx="3086100" cy="345796"/>
          </a:xfrm>
          <a:prstGeom prst="rect">
            <a:avLst/>
          </a:prstGeom>
        </p:spPr>
        <p:txBody>
          <a:bodyPr vert="horz" lIns="91440" tIns="45720" rIns="91440" bIns="45720" rtlCol="0" anchor="ctr"/>
          <a:lstStyle>
            <a:lvl1pPr algn="ctr">
              <a:defRPr sz="10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6457951" y="6375679"/>
            <a:ext cx="2114549" cy="345796"/>
          </a:xfrm>
          <a:prstGeom prst="rect">
            <a:avLst/>
          </a:prstGeom>
        </p:spPr>
        <p:txBody>
          <a:bodyPr vert="horz" lIns="91440" tIns="45720" rIns="91440" bIns="45720" rtlCol="0" anchor="ctr"/>
          <a:lstStyle>
            <a:lvl1pPr algn="r">
              <a:defRPr sz="1000">
                <a:solidFill>
                  <a:schemeClr val="tx1">
                    <a:lumMod val="65000"/>
                    <a:lumOff val="35000"/>
                  </a:schemeClr>
                </a:solidFill>
              </a:defRPr>
            </a:lvl1pPr>
          </a:lstStyle>
          <a:p>
            <a:fld id="{24434093-734A-43E6-B0B0-E7A01DA8739F}" type="slidenum">
              <a:rPr lang="en-US" smtClean="0"/>
              <a:t>‹#›</a:t>
            </a:fld>
            <a:endParaRPr lang="en-US"/>
          </a:p>
        </p:txBody>
      </p:sp>
      <p:sp>
        <p:nvSpPr>
          <p:cNvPr id="12" name="Rectangle 11"/>
          <p:cNvSpPr/>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right edge border"/>
          <p:cNvSpPr/>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p:cNvSpPr/>
          <p:nvPr/>
        </p:nvSpPr>
        <p:spPr bwMode="auto">
          <a:xfrm>
            <a:off x="1" y="0"/>
            <a:ext cx="679090" cy="6858000"/>
          </a:xfrm>
          <a:custGeom>
            <a:avLst/>
            <a:gdLst/>
            <a:ahLst/>
            <a:cxnLst/>
            <a:rect l="0" t="0" r="r" b="b"/>
            <a:pathLst>
              <a:path w="211" h="2160">
                <a:moveTo>
                  <a:pt x="155" y="1728"/>
                </a:moveTo>
                <a:cubicBezTo>
                  <a:pt x="155" y="1620"/>
                  <a:pt x="211" y="1620"/>
                  <a:pt x="211" y="1512"/>
                </a:cubicBezTo>
                <a:cubicBezTo>
                  <a:pt x="211" y="1404"/>
                  <a:pt x="155" y="1404"/>
                  <a:pt x="155" y="1296"/>
                </a:cubicBezTo>
                <a:cubicBezTo>
                  <a:pt x="155" y="1188"/>
                  <a:pt x="211" y="1188"/>
                  <a:pt x="211" y="1080"/>
                </a:cubicBezTo>
                <a:cubicBezTo>
                  <a:pt x="211" y="972"/>
                  <a:pt x="155" y="972"/>
                  <a:pt x="155" y="864"/>
                </a:cubicBezTo>
                <a:cubicBezTo>
                  <a:pt x="155" y="756"/>
                  <a:pt x="211" y="756"/>
                  <a:pt x="211" y="648"/>
                </a:cubicBezTo>
                <a:cubicBezTo>
                  <a:pt x="211" y="540"/>
                  <a:pt x="155" y="540"/>
                  <a:pt x="155" y="432"/>
                </a:cubicBezTo>
                <a:cubicBezTo>
                  <a:pt x="155" y="324"/>
                  <a:pt x="211" y="324"/>
                  <a:pt x="211" y="216"/>
                </a:cubicBezTo>
                <a:cubicBezTo>
                  <a:pt x="211" y="108"/>
                  <a:pt x="155" y="108"/>
                  <a:pt x="155" y="0"/>
                </a:cubicBezTo>
                <a:cubicBezTo>
                  <a:pt x="0" y="0"/>
                  <a:pt x="0" y="0"/>
                  <a:pt x="0" y="0"/>
                </a:cubicBezTo>
                <a:cubicBezTo>
                  <a:pt x="0" y="2160"/>
                  <a:pt x="0" y="2160"/>
                  <a:pt x="0" y="2160"/>
                </a:cubicBezTo>
                <a:cubicBezTo>
                  <a:pt x="155" y="2160"/>
                  <a:pt x="155" y="2160"/>
                  <a:pt x="155" y="2160"/>
                </a:cubicBezTo>
                <a:cubicBezTo>
                  <a:pt x="155" y="2052"/>
                  <a:pt x="211" y="2052"/>
                  <a:pt x="211" y="1944"/>
                </a:cubicBezTo>
                <a:cubicBezTo>
                  <a:pt x="211" y="1836"/>
                  <a:pt x="155" y="1836"/>
                  <a:pt x="155" y="1728"/>
                </a:cubicBezTo>
                <a:close/>
              </a:path>
            </a:pathLst>
          </a:custGeom>
          <a:solidFill>
            <a:schemeClr val="tx2"/>
          </a:solidFill>
          <a:ln>
            <a:noFill/>
          </a:ln>
        </p:spPr>
      </p:sp>
    </p:spTree>
    <p:extLst>
      <p:ext uri="{BB962C8B-B14F-4D97-AF65-F5344CB8AC3E}">
        <p14:creationId xmlns:p14="http://schemas.microsoft.com/office/powerpoint/2010/main" val="388871415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5100" kern="1200" cap="all" spc="150" baseline="0">
          <a:solidFill>
            <a:schemeClr val="tx2"/>
          </a:solidFill>
          <a:latin typeface="+mj-lt"/>
          <a:ea typeface="+mj-ea"/>
          <a:cs typeface="+mj-cs"/>
        </a:defRPr>
      </a:lvl1pPr>
    </p:titleStyle>
    <p:bodyStyle>
      <a:lvl1pPr marL="228600" indent="-228600" algn="l" defTabSz="6858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6858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6858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6858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6858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0" pos="594">
          <p15:clr>
            <a:srgbClr val="F26B43"/>
          </p15:clr>
        </p15:guide>
        <p15:guide id="1" pos="792">
          <p15:clr>
            <a:srgbClr val="F26B43"/>
          </p15:clr>
        </p15:guide>
        <p15:guide id="2" pos="7200">
          <p15:clr>
            <a:srgbClr val="F26B43"/>
          </p15:clr>
        </p15:guide>
        <p15:guide id="3" pos="5400">
          <p15:clr>
            <a:srgbClr val="F26B43"/>
          </p15:clr>
        </p15:guide>
        <p15:guide id="4" orient="horz" pos="4008">
          <p15:clr>
            <a:srgbClr val="F26B43"/>
          </p15:clr>
        </p15:guide>
        <p15:guide id="5" orient="horz" pos="1440">
          <p15:clr>
            <a:srgbClr val="F26B43"/>
          </p15:clr>
        </p15:guide>
        <p15:guide id="6" orient="horz" pos="3720">
          <p15:clr>
            <a:srgbClr val="F26B43"/>
          </p15:clr>
        </p15:guide>
        <p15:guide id="7"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1.png"/><Relationship Id="rId7" Type="http://schemas.openxmlformats.org/officeDocument/2006/relationships/diagramColors" Target="../diagrams/colors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41.svg"/></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3" Type="http://schemas.openxmlformats.org/officeDocument/2006/relationships/hyperlink" Target="https://www.sciencedirect.com/science/article/pii/S0167642319301017" TargetMode="External"/><Relationship Id="rId2" Type="http://schemas.openxmlformats.org/officeDocument/2006/relationships/hyperlink" Target="https://books.google.com/books?hl=en&amp;lr=&amp;id=II9DEAAAQBAJ&amp;oi=fnd&amp;pg=PP1&amp;dq=Consumer+behaviour+is+associated+with+brand+growth&amp;ots=5rKKKS87as&amp;sig=GkmcGCiQefToF5VZQlNOwKKkGgI"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AACE35A-DD26-4C0E-81A5-8C18F73905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08893" y="1231506"/>
            <a:ext cx="4608963" cy="4394988"/>
          </a:xfrm>
        </p:spPr>
        <p:txBody>
          <a:bodyPr>
            <a:normAutofit/>
            <a:scene3d>
              <a:camera prst="orthographicFront"/>
              <a:lightRig rig="soft" dir="t">
                <a:rot lat="0" lon="0" rev="10800000"/>
              </a:lightRig>
            </a:scene3d>
            <a:sp3d>
              <a:bevelT w="27940" h="12700"/>
              <a:contourClr>
                <a:srgbClr val="DDDDDD"/>
              </a:contourClr>
            </a:sp3d>
          </a:bodyPr>
          <a:lstStyle/>
          <a:p>
            <a:pPr algn="r"/>
            <a:r>
              <a:rPr lang="en-IN" sz="3300" b="1" spc="150" dirty="0">
                <a:ln w="11430"/>
                <a:effectLst>
                  <a:outerShdw blurRad="25400" algn="tl" rotWithShape="0">
                    <a:srgbClr val="000000">
                      <a:alpha val="43000"/>
                    </a:srgbClr>
                  </a:outerShdw>
                </a:effectLst>
              </a:rPr>
              <a:t>LCMB7001 </a:t>
            </a:r>
            <a:br>
              <a:rPr lang="en-IN" sz="3300" b="1" spc="150" dirty="0">
                <a:ln w="11430"/>
                <a:effectLst>
                  <a:outerShdw blurRad="25400" algn="tl" rotWithShape="0">
                    <a:srgbClr val="000000">
                      <a:alpha val="43000"/>
                    </a:srgbClr>
                  </a:outerShdw>
                </a:effectLst>
              </a:rPr>
            </a:br>
            <a:r>
              <a:rPr lang="en-IN" sz="3300" b="1" spc="150" dirty="0">
                <a:ln w="11430"/>
                <a:effectLst>
                  <a:outerShdw blurRad="25400" algn="tl" rotWithShape="0">
                    <a:srgbClr val="000000">
                      <a:alpha val="43000"/>
                    </a:srgbClr>
                  </a:outerShdw>
                </a:effectLst>
              </a:rPr>
              <a:t>MBA- Master of Business Administration</a:t>
            </a:r>
            <a:br>
              <a:rPr lang="en-IN" sz="3300" b="1" spc="150" dirty="0">
                <a:ln w="11430"/>
                <a:effectLst>
                  <a:outerShdw blurRad="25400" algn="tl" rotWithShape="0">
                    <a:srgbClr val="000000">
                      <a:alpha val="43000"/>
                    </a:srgbClr>
                  </a:outerShdw>
                </a:effectLst>
              </a:rPr>
            </a:br>
            <a:r>
              <a:rPr lang="en-IN" sz="3300" b="1" spc="150" dirty="0">
                <a:ln w="11430"/>
                <a:effectLst>
                  <a:outerShdw blurRad="25400" algn="tl" rotWithShape="0">
                    <a:srgbClr val="000000">
                      <a:alpha val="43000"/>
                    </a:srgbClr>
                  </a:outerShdw>
                </a:effectLst>
              </a:rPr>
              <a:t> A Critical Analysis of the Global Business Environment  of Premier Inn - Post</a:t>
            </a:r>
            <a:br>
              <a:rPr lang="en-IN" sz="3300" b="1" spc="150" dirty="0">
                <a:ln w="11430"/>
                <a:effectLst>
                  <a:outerShdw blurRad="25400" algn="tl" rotWithShape="0">
                    <a:srgbClr val="000000">
                      <a:alpha val="43000"/>
                    </a:srgbClr>
                  </a:outerShdw>
                </a:effectLst>
              </a:rPr>
            </a:br>
            <a:r>
              <a:rPr lang="en-IN" sz="3300" b="1" spc="150" dirty="0">
                <a:ln w="11430"/>
                <a:effectLst>
                  <a:outerShdw blurRad="25400" algn="tl" rotWithShape="0">
                    <a:srgbClr val="000000">
                      <a:alpha val="43000"/>
                    </a:srgbClr>
                  </a:outerShdw>
                </a:effectLst>
              </a:rPr>
              <a:t>Pandemic</a:t>
            </a:r>
          </a:p>
        </p:txBody>
      </p:sp>
      <p:sp>
        <p:nvSpPr>
          <p:cNvPr id="3" name="Subtitle 2"/>
          <p:cNvSpPr>
            <a:spLocks noGrp="1"/>
          </p:cNvSpPr>
          <p:nvPr>
            <p:ph type="subTitle" idx="1"/>
          </p:nvPr>
        </p:nvSpPr>
        <p:spPr>
          <a:xfrm>
            <a:off x="5900457" y="1300843"/>
            <a:ext cx="3136039" cy="4256314"/>
          </a:xfrm>
        </p:spPr>
        <p:txBody>
          <a:bodyPr anchor="ctr">
            <a:normAutofit/>
          </a:bodyPr>
          <a:lstStyle/>
          <a:p>
            <a:pPr algn="l"/>
            <a:r>
              <a:rPr lang="en-US" dirty="0"/>
              <a:t>Student’s Name: hamza </a:t>
            </a:r>
            <a:r>
              <a:rPr lang="en-US" dirty="0" err="1"/>
              <a:t>umair</a:t>
            </a:r>
            <a:r>
              <a:rPr lang="en-US" dirty="0"/>
              <a:t> </a:t>
            </a:r>
            <a:r>
              <a:rPr lang="en-US" dirty="0" err="1"/>
              <a:t>ambalapatta</a:t>
            </a:r>
            <a:endParaRPr lang="en-US" dirty="0"/>
          </a:p>
          <a:p>
            <a:pPr algn="l"/>
            <a:r>
              <a:rPr lang="en-US" dirty="0"/>
              <a:t>Student’s ID: 2243417</a:t>
            </a:r>
          </a:p>
          <a:p>
            <a:pPr algn="l"/>
            <a:r>
              <a:rPr lang="en-US" dirty="0"/>
              <a:t>Marketing management, lcmb7001</a:t>
            </a:r>
          </a:p>
        </p:txBody>
      </p:sp>
      <p:cxnSp>
        <p:nvCxnSpPr>
          <p:cNvPr id="17" name="Straight Connector 16">
            <a:extLst>
              <a:ext uri="{FF2B5EF4-FFF2-40B4-BE49-F238E27FC236}">
                <a16:creationId xmlns:a16="http://schemas.microsoft.com/office/drawing/2014/main" id="{E905CB15-2F46-4D9D-AEA4-3619C520C8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9156" y="1962397"/>
            <a:ext cx="0" cy="2933206"/>
          </a:xfrm>
          <a:prstGeom prst="line">
            <a:avLst/>
          </a:prstGeom>
          <a:ln w="22225">
            <a:solidFill>
              <a:schemeClr val="accent1"/>
            </a:solidFill>
            <a:miter lim="800000"/>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18DAE5F6-55D5-4FC2-B1F3-AE114251F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50264" y="1964267"/>
            <a:ext cx="643467" cy="9143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38758" y="382385"/>
            <a:ext cx="4488206" cy="1492132"/>
          </a:xfrm>
        </p:spPr>
        <p:txBody>
          <a:bodyPr>
            <a:normAutofit/>
          </a:bodyPr>
          <a:lstStyle/>
          <a:p>
            <a:r>
              <a:rPr lang="en-GB" b="1" dirty="0"/>
              <a:t>Introduction </a:t>
            </a:r>
            <a:br>
              <a:rPr lang="en-US" b="1" dirty="0"/>
            </a:br>
            <a:endParaRPr lang="en-US" b="1"/>
          </a:p>
        </p:txBody>
      </p:sp>
      <p:sp>
        <p:nvSpPr>
          <p:cNvPr id="3" name="Content Placeholder 2"/>
          <p:cNvSpPr>
            <a:spLocks noGrp="1"/>
          </p:cNvSpPr>
          <p:nvPr>
            <p:ph idx="1"/>
          </p:nvPr>
        </p:nvSpPr>
        <p:spPr>
          <a:xfrm>
            <a:off x="938758" y="2286001"/>
            <a:ext cx="4488206" cy="4085056"/>
          </a:xfrm>
        </p:spPr>
        <p:txBody>
          <a:bodyPr>
            <a:normAutofit/>
          </a:bodyPr>
          <a:lstStyle/>
          <a:p>
            <a:pPr lvl="0"/>
            <a:r>
              <a:rPr lang="en-GB" sz="1900">
                <a:solidFill>
                  <a:srgbClr val="000000"/>
                </a:solidFill>
              </a:rPr>
              <a:t>The hotel industry across the world faces multiple challenges in the post-pandemic period.</a:t>
            </a:r>
            <a:endParaRPr lang="en-US" sz="1900">
              <a:solidFill>
                <a:srgbClr val="000000"/>
              </a:solidFill>
            </a:endParaRPr>
          </a:p>
          <a:p>
            <a:pPr lvl="0"/>
            <a:r>
              <a:rPr lang="en-GB" sz="1900">
                <a:solidFill>
                  <a:srgbClr val="000000"/>
                </a:solidFill>
              </a:rPr>
              <a:t>The needs of customers and market demands are changing after the pandemic. </a:t>
            </a:r>
            <a:endParaRPr lang="en-US" sz="1900">
              <a:solidFill>
                <a:srgbClr val="000000"/>
              </a:solidFill>
            </a:endParaRPr>
          </a:p>
          <a:p>
            <a:pPr lvl="0"/>
            <a:r>
              <a:rPr lang="en-GB" sz="1900">
                <a:solidFill>
                  <a:srgbClr val="000000"/>
                </a:solidFill>
              </a:rPr>
              <a:t>In this presentation, the focus is given to the current post-pandemic challenges of international organisations. </a:t>
            </a:r>
            <a:endParaRPr lang="en-US" sz="1900">
              <a:solidFill>
                <a:srgbClr val="000000"/>
              </a:solidFill>
            </a:endParaRPr>
          </a:p>
          <a:p>
            <a:pPr lvl="0"/>
            <a:r>
              <a:rPr lang="en-GB" sz="1900">
                <a:solidFill>
                  <a:srgbClr val="000000"/>
                </a:solidFill>
              </a:rPr>
              <a:t>Green marketing initiatives and CSR practices of the selected organisation are also discussed. </a:t>
            </a:r>
            <a:endParaRPr lang="en-US" sz="1900">
              <a:solidFill>
                <a:srgbClr val="000000"/>
              </a:solidFill>
            </a:endParaRPr>
          </a:p>
          <a:p>
            <a:endParaRPr lang="en-US" sz="1900">
              <a:solidFill>
                <a:srgbClr val="000000"/>
              </a:solidFill>
            </a:endParaRPr>
          </a:p>
        </p:txBody>
      </p:sp>
      <p:pic>
        <p:nvPicPr>
          <p:cNvPr id="5" name="Picture 4" descr="One in a crowd">
            <a:extLst>
              <a:ext uri="{FF2B5EF4-FFF2-40B4-BE49-F238E27FC236}">
                <a16:creationId xmlns:a16="http://schemas.microsoft.com/office/drawing/2014/main" id="{B3402C1C-EDDA-F1F3-6C1E-070E8F19EB59}"/>
              </a:ext>
            </a:extLst>
          </p:cNvPr>
          <p:cNvPicPr>
            <a:picLocks noChangeAspect="1"/>
          </p:cNvPicPr>
          <p:nvPr/>
        </p:nvPicPr>
        <p:blipFill rotWithShape="1">
          <a:blip r:embed="rId3"/>
          <a:srcRect l="37182" r="28992" b="1"/>
          <a:stretch/>
        </p:blipFill>
        <p:spPr>
          <a:xfrm>
            <a:off x="5800641" y="474077"/>
            <a:ext cx="2659642" cy="589698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b="1" dirty="0"/>
              <a:t>Overview of the selected company</a:t>
            </a:r>
            <a:br>
              <a:rPr lang="en-US" dirty="0"/>
            </a:br>
            <a:endParaRPr lang="en-US" dirty="0"/>
          </a:p>
        </p:txBody>
      </p:sp>
      <p:graphicFrame>
        <p:nvGraphicFramePr>
          <p:cNvPr id="7" name="Content Placeholder 6">
            <a:extLst>
              <a:ext uri="{FF2B5EF4-FFF2-40B4-BE49-F238E27FC236}">
                <a16:creationId xmlns:a16="http://schemas.microsoft.com/office/drawing/2014/main" id="{9ACB4812-266D-5712-9221-3399EF34C433}"/>
              </a:ext>
            </a:extLst>
          </p:cNvPr>
          <p:cNvGraphicFramePr>
            <a:graphicFrameLocks noGrp="1"/>
          </p:cNvGraphicFramePr>
          <p:nvPr>
            <p:ph idx="1"/>
            <p:extLst>
              <p:ext uri="{D42A27DB-BD31-4B8C-83A1-F6EECF244321}">
                <p14:modId xmlns:p14="http://schemas.microsoft.com/office/powerpoint/2010/main" val="1992690050"/>
              </p:ext>
            </p:extLst>
          </p:nvPr>
        </p:nvGraphicFramePr>
        <p:xfrm>
          <a:off x="914400" y="1447800"/>
          <a:ext cx="7618040" cy="3133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Picture 8">
            <a:extLst>
              <a:ext uri="{FF2B5EF4-FFF2-40B4-BE49-F238E27FC236}">
                <a16:creationId xmlns:a16="http://schemas.microsoft.com/office/drawing/2014/main" id="{50BCF966-4D38-8BAF-3537-7DAC8BC2C80F}"/>
              </a:ext>
            </a:extLst>
          </p:cNvPr>
          <p:cNvPicPr>
            <a:picLocks noChangeAspect="1"/>
          </p:cNvPicPr>
          <p:nvPr/>
        </p:nvPicPr>
        <p:blipFill>
          <a:blip r:embed="rId8"/>
          <a:stretch>
            <a:fillRect/>
          </a:stretch>
        </p:blipFill>
        <p:spPr>
          <a:xfrm>
            <a:off x="1187624" y="4220901"/>
            <a:ext cx="3563144" cy="224139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026" name="Picture 2" descr="Premier Inn Hotels – Logos Download"/>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292080" y="4716351"/>
            <a:ext cx="3340080" cy="125049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16632"/>
            <a:ext cx="7772400" cy="1331168"/>
          </a:xfrm>
        </p:spPr>
        <p:txBody>
          <a:bodyPr>
            <a:noAutofit/>
          </a:bodyPr>
          <a:lstStyle/>
          <a:p>
            <a:pPr algn="ctr"/>
            <a:br>
              <a:rPr lang="en-GB" sz="2800" b="1" dirty="0"/>
            </a:br>
            <a:r>
              <a:rPr lang="en-GB" sz="2800" b="1" dirty="0"/>
              <a:t> Internal factors for driving the business in the global market</a:t>
            </a:r>
            <a:endParaRPr lang="en-US" sz="2800" dirty="0"/>
          </a:p>
        </p:txBody>
      </p:sp>
      <p:graphicFrame>
        <p:nvGraphicFramePr>
          <p:cNvPr id="7" name="Content Placeholder 2">
            <a:extLst>
              <a:ext uri="{FF2B5EF4-FFF2-40B4-BE49-F238E27FC236}">
                <a16:creationId xmlns:a16="http://schemas.microsoft.com/office/drawing/2014/main" id="{FC8E0614-1F14-8E8B-C9D2-1A1996CE34DF}"/>
              </a:ext>
            </a:extLst>
          </p:cNvPr>
          <p:cNvGraphicFramePr>
            <a:graphicFrameLocks noGrp="1"/>
          </p:cNvGraphicFramePr>
          <p:nvPr>
            <p:ph sz="half" idx="1"/>
          </p:nvPr>
        </p:nvGraphicFramePr>
        <p:xfrm>
          <a:off x="942975" y="1465684"/>
          <a:ext cx="3593592" cy="36195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p:cNvSpPr>
            <a:spLocks noGrp="1"/>
          </p:cNvSpPr>
          <p:nvPr>
            <p:ph sz="half" idx="2"/>
          </p:nvPr>
        </p:nvSpPr>
        <p:spPr>
          <a:xfrm>
            <a:off x="4933950" y="1447800"/>
            <a:ext cx="3749040" cy="2195514"/>
          </a:xfrm>
        </p:spPr>
        <p:txBody>
          <a:bodyPr>
            <a:normAutofit lnSpcReduction="10000"/>
          </a:bodyPr>
          <a:lstStyle/>
          <a:p>
            <a:pPr algn="just"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Sustainable performance and consideration of environmental initiatives drive the business in other countries. </a:t>
            </a:r>
          </a:p>
          <a:p>
            <a:pPr algn="just"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company focuses on the changes to ensure the safety of guests in the post-pandemic era. </a:t>
            </a:r>
          </a:p>
          <a:p>
            <a:endParaRPr lang="en-US" dirty="0"/>
          </a:p>
        </p:txBody>
      </p:sp>
      <p:pic>
        <p:nvPicPr>
          <p:cNvPr id="5" name="Picture 4" descr="A circular sign with blue text&#10;&#10;Description automatically generated">
            <a:extLst>
              <a:ext uri="{FF2B5EF4-FFF2-40B4-BE49-F238E27FC236}">
                <a16:creationId xmlns:a16="http://schemas.microsoft.com/office/drawing/2014/main" id="{9CFBE6D2-8187-8056-B360-306BD93EADC4}"/>
              </a:ext>
            </a:extLst>
          </p:cNvPr>
          <p:cNvPicPr>
            <a:picLocks noChangeAspect="1"/>
          </p:cNvPicPr>
          <p:nvPr/>
        </p:nvPicPr>
        <p:blipFill>
          <a:blip r:embed="rId8"/>
          <a:stretch>
            <a:fillRect/>
          </a:stretch>
        </p:blipFill>
        <p:spPr>
          <a:xfrm>
            <a:off x="5181815" y="4365104"/>
            <a:ext cx="3422633" cy="205358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10">
            <a:extLst>
              <a:ext uri="{FF2B5EF4-FFF2-40B4-BE49-F238E27FC236}">
                <a16:creationId xmlns:a16="http://schemas.microsoft.com/office/drawing/2014/main" id="{7F31C52B-DEF9-4845-9A79-72C9330F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Freeform 10">
            <a:extLst>
              <a:ext uri="{FF2B5EF4-FFF2-40B4-BE49-F238E27FC236}">
                <a16:creationId xmlns:a16="http://schemas.microsoft.com/office/drawing/2014/main" id="{63DACD0E-B2B1-49C4-B085-D93AC5F6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56769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2" name="Title 1"/>
          <p:cNvSpPr>
            <a:spLocks noGrp="1"/>
          </p:cNvSpPr>
          <p:nvPr>
            <p:ph type="title"/>
          </p:nvPr>
        </p:nvSpPr>
        <p:spPr>
          <a:xfrm>
            <a:off x="565608" y="484631"/>
            <a:ext cx="4755389" cy="1638469"/>
          </a:xfrm>
        </p:spPr>
        <p:txBody>
          <a:bodyPr>
            <a:normAutofit/>
          </a:bodyPr>
          <a:lstStyle/>
          <a:p>
            <a:r>
              <a:rPr lang="en-GB" sz="4300" b="1"/>
              <a:t>External factors</a:t>
            </a:r>
            <a:br>
              <a:rPr lang="en-US" sz="4300"/>
            </a:br>
            <a:endParaRPr lang="en-US" sz="4300"/>
          </a:p>
        </p:txBody>
      </p:sp>
      <p:sp>
        <p:nvSpPr>
          <p:cNvPr id="10" name="Rectangle 14">
            <a:extLst>
              <a:ext uri="{FF2B5EF4-FFF2-40B4-BE49-F238E27FC236}">
                <a16:creationId xmlns:a16="http://schemas.microsoft.com/office/drawing/2014/main" id="{F2F5074D-2B0A-40BB-B69E-C08F65EC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Content Placeholder 4">
            <a:extLst>
              <a:ext uri="{FF2B5EF4-FFF2-40B4-BE49-F238E27FC236}">
                <a16:creationId xmlns:a16="http://schemas.microsoft.com/office/drawing/2014/main" id="{50ED0E40-C74A-29C4-2865-067E744FB82D}"/>
              </a:ext>
            </a:extLst>
          </p:cNvPr>
          <p:cNvSpPr>
            <a:spLocks noGrp="1"/>
          </p:cNvSpPr>
          <p:nvPr>
            <p:ph idx="1"/>
          </p:nvPr>
        </p:nvSpPr>
        <p:spPr>
          <a:xfrm>
            <a:off x="573788" y="2443140"/>
            <a:ext cx="4729732" cy="3930227"/>
          </a:xfrm>
        </p:spPr>
        <p:txBody>
          <a:bodyPr>
            <a:normAutofit/>
          </a:bodyPr>
          <a:lstStyle/>
          <a:p>
            <a:pPr rtl="0" fontAlgn="base">
              <a:spcBef>
                <a:spcPts val="0"/>
              </a:spcBef>
              <a:spcAft>
                <a:spcPts val="600"/>
              </a:spcAft>
              <a:buFont typeface="Arial" panose="020B0604020202020204" pitchFamily="34" charset="0"/>
              <a:buChar char="•"/>
            </a:pPr>
            <a:r>
              <a:rPr lang="en-GB" sz="1900" b="0" i="0" u="none" strike="noStrike">
                <a:solidFill>
                  <a:srgbClr val="000000"/>
                </a:solidFill>
                <a:effectLst/>
                <a:latin typeface="Times New Roman" panose="02020603050405020304" pitchFamily="18" charset="0"/>
              </a:rPr>
              <a:t>This company focuses on the travel restriction and governmental protocol factors in the post-pandemic situation. </a:t>
            </a:r>
          </a:p>
          <a:p>
            <a:pPr rtl="0" fontAlgn="base">
              <a:spcBef>
                <a:spcPts val="0"/>
              </a:spcBef>
              <a:spcAft>
                <a:spcPts val="600"/>
              </a:spcAft>
              <a:buFont typeface="Arial" panose="020B0604020202020204" pitchFamily="34" charset="0"/>
              <a:buChar char="•"/>
            </a:pPr>
            <a:r>
              <a:rPr lang="en-GB" sz="1900" b="0" i="0" u="none" strike="noStrike">
                <a:solidFill>
                  <a:srgbClr val="000000"/>
                </a:solidFill>
                <a:effectLst/>
                <a:latin typeface="Times New Roman" panose="02020603050405020304" pitchFamily="18" charset="0"/>
              </a:rPr>
              <a:t>Changing consumer behaviour is followed by this company in the global market.</a:t>
            </a:r>
          </a:p>
          <a:p>
            <a:pPr rtl="0" fontAlgn="base">
              <a:spcBef>
                <a:spcPts val="0"/>
              </a:spcBef>
              <a:spcAft>
                <a:spcPts val="600"/>
              </a:spcAft>
              <a:buFont typeface="Arial" panose="020B0604020202020204" pitchFamily="34" charset="0"/>
              <a:buChar char="•"/>
            </a:pPr>
            <a:r>
              <a:rPr lang="en-GB" sz="1900" b="0" i="0" u="none" strike="noStrike">
                <a:solidFill>
                  <a:srgbClr val="000000"/>
                </a:solidFill>
                <a:effectLst/>
                <a:latin typeface="Times New Roman" panose="02020603050405020304" pitchFamily="18" charset="0"/>
              </a:rPr>
              <a:t>Consumer behaviour is associated with brand growth (East et al. 2021). </a:t>
            </a:r>
          </a:p>
          <a:p>
            <a:pPr rtl="0" fontAlgn="base">
              <a:spcBef>
                <a:spcPts val="0"/>
              </a:spcBef>
              <a:spcAft>
                <a:spcPts val="600"/>
              </a:spcAft>
              <a:buFont typeface="Arial" panose="020B0604020202020204" pitchFamily="34" charset="0"/>
              <a:buChar char="•"/>
            </a:pPr>
            <a:r>
              <a:rPr lang="en-GB" sz="1900" b="0" i="0" u="none" strike="noStrike">
                <a:solidFill>
                  <a:srgbClr val="000000"/>
                </a:solidFill>
                <a:effectLst/>
                <a:latin typeface="Times New Roman" panose="02020603050405020304" pitchFamily="18" charset="0"/>
              </a:rPr>
              <a:t>The global hotel industry faces intense competition.</a:t>
            </a:r>
          </a:p>
          <a:p>
            <a:pPr rtl="0" fontAlgn="base">
              <a:spcBef>
                <a:spcPts val="0"/>
              </a:spcBef>
              <a:spcAft>
                <a:spcPts val="600"/>
              </a:spcAft>
              <a:buFont typeface="Arial" panose="020B0604020202020204" pitchFamily="34" charset="0"/>
              <a:buChar char="•"/>
            </a:pPr>
            <a:r>
              <a:rPr lang="en-GB" sz="1900" b="0" i="0" u="none" strike="noStrike">
                <a:solidFill>
                  <a:srgbClr val="000000"/>
                </a:solidFill>
                <a:effectLst/>
                <a:latin typeface="Times New Roman" panose="02020603050405020304" pitchFamily="18" charset="0"/>
              </a:rPr>
              <a:t>The competitive landscape factor is a vital driving factor in the global business market.  </a:t>
            </a:r>
          </a:p>
        </p:txBody>
      </p:sp>
      <p:pic>
        <p:nvPicPr>
          <p:cNvPr id="6" name="Picture 5">
            <a:extLst>
              <a:ext uri="{FF2B5EF4-FFF2-40B4-BE49-F238E27FC236}">
                <a16:creationId xmlns:a16="http://schemas.microsoft.com/office/drawing/2014/main" id="{33A4E772-77D3-D695-EB5B-0F85C1B58BFC}"/>
              </a:ext>
            </a:extLst>
          </p:cNvPr>
          <p:cNvPicPr>
            <a:picLocks noChangeAspect="1"/>
          </p:cNvPicPr>
          <p:nvPr/>
        </p:nvPicPr>
        <p:blipFill>
          <a:blip r:embed="rId3"/>
          <a:stretch>
            <a:fillRect/>
          </a:stretch>
        </p:blipFill>
        <p:spPr>
          <a:xfrm>
            <a:off x="6038090" y="2606269"/>
            <a:ext cx="2742436" cy="164546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b="1" dirty="0"/>
              <a:t>Fundamental factors for market failures</a:t>
            </a:r>
            <a:br>
              <a:rPr lang="en-US" dirty="0"/>
            </a:br>
            <a:endParaRPr lang="en-US" dirty="0"/>
          </a:p>
        </p:txBody>
      </p:sp>
      <p:graphicFrame>
        <p:nvGraphicFramePr>
          <p:cNvPr id="6" name="Content Placeholder 2">
            <a:extLst>
              <a:ext uri="{FF2B5EF4-FFF2-40B4-BE49-F238E27FC236}">
                <a16:creationId xmlns:a16="http://schemas.microsoft.com/office/drawing/2014/main" id="{886661E2-DB27-A614-8F77-62A1C2BDD7F6}"/>
              </a:ext>
            </a:extLst>
          </p:cNvPr>
          <p:cNvGraphicFramePr>
            <a:graphicFrameLocks noGrp="1"/>
          </p:cNvGraphicFramePr>
          <p:nvPr>
            <p:ph idx="1"/>
          </p:nvPr>
        </p:nvGraphicFramePr>
        <p:xfrm>
          <a:off x="4214810" y="1447800"/>
          <a:ext cx="447199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21A41F5A-0FAA-610D-1766-60F6774A82AD}"/>
              </a:ext>
            </a:extLst>
          </p:cNvPr>
          <p:cNvPicPr>
            <a:picLocks noChangeAspect="1"/>
          </p:cNvPicPr>
          <p:nvPr/>
        </p:nvPicPr>
        <p:blipFill>
          <a:blip r:embed="rId8"/>
          <a:stretch>
            <a:fillRect/>
          </a:stretch>
        </p:blipFill>
        <p:spPr>
          <a:xfrm>
            <a:off x="755576" y="2153228"/>
            <a:ext cx="2965336" cy="296533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t>Contd..</a:t>
            </a:r>
            <a:br>
              <a:rPr lang="en-US" dirty="0"/>
            </a:br>
            <a:endParaRPr lang="en-US" dirty="0"/>
          </a:p>
        </p:txBody>
      </p:sp>
      <p:graphicFrame>
        <p:nvGraphicFramePr>
          <p:cNvPr id="4" name="Content Placeholder 3">
            <a:extLst>
              <a:ext uri="{FF2B5EF4-FFF2-40B4-BE49-F238E27FC236}">
                <a16:creationId xmlns:a16="http://schemas.microsoft.com/office/drawing/2014/main" id="{4394E922-2DA1-7FEF-EA06-C8FF6EAD5E23}"/>
              </a:ext>
            </a:extLst>
          </p:cNvPr>
          <p:cNvGraphicFramePr>
            <a:graphicFrameLocks noGrp="1"/>
          </p:cNvGraphicFramePr>
          <p:nvPr>
            <p:ph idx="1"/>
            <p:extLst>
              <p:ext uri="{D42A27DB-BD31-4B8C-83A1-F6EECF244321}">
                <p14:modId xmlns:p14="http://schemas.microsoft.com/office/powerpoint/2010/main" val="1508523586"/>
              </p:ext>
            </p:extLst>
          </p:nvPr>
        </p:nvGraphicFramePr>
        <p:xfrm>
          <a:off x="914400" y="1447800"/>
          <a:ext cx="7402016" cy="4933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8758" y="188640"/>
            <a:ext cx="7633742" cy="1368151"/>
          </a:xfrm>
        </p:spPr>
        <p:txBody>
          <a:bodyPr>
            <a:normAutofit fontScale="90000"/>
          </a:bodyPr>
          <a:lstStyle/>
          <a:p>
            <a:pPr algn="ctr"/>
            <a:r>
              <a:rPr lang="en-GB" b="1" dirty="0"/>
              <a:t>Resource allocation to meet current challenges</a:t>
            </a:r>
            <a:endParaRPr lang="en-US" dirty="0"/>
          </a:p>
        </p:txBody>
      </p:sp>
      <p:sp>
        <p:nvSpPr>
          <p:cNvPr id="3" name="Content Placeholder 2"/>
          <p:cNvSpPr>
            <a:spLocks noGrp="1"/>
          </p:cNvSpPr>
          <p:nvPr>
            <p:ph idx="1"/>
          </p:nvPr>
        </p:nvSpPr>
        <p:spPr>
          <a:xfrm>
            <a:off x="914400" y="1785926"/>
            <a:ext cx="7772400" cy="2500330"/>
          </a:xfrm>
        </p:spPr>
        <p:txBody>
          <a:bodyPr>
            <a:normAutofit lnSpcReduction="10000"/>
          </a:bodyPr>
          <a:lstStyle/>
          <a:p>
            <a:pPr algn="just"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Resource allocation is an effective process for managing assets to prepare strategic plans. </a:t>
            </a:r>
          </a:p>
          <a:p>
            <a:pPr algn="just"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In the business process model, a logical approach should be included in resource allocation (</a:t>
            </a:r>
            <a:r>
              <a:rPr lang="en-US" sz="1800" b="0" i="0" u="none" strike="noStrike" dirty="0">
                <a:solidFill>
                  <a:srgbClr val="222222"/>
                </a:solidFill>
                <a:effectLst/>
                <a:latin typeface="Times New Roman" panose="02020603050405020304" pitchFamily="18" charset="0"/>
              </a:rPr>
              <a:t>Durán, Rocha and </a:t>
            </a:r>
            <a:r>
              <a:rPr lang="en-US" sz="1800" b="0" i="0" u="none" strike="noStrike" dirty="0" err="1">
                <a:solidFill>
                  <a:srgbClr val="222222"/>
                </a:solidFill>
                <a:effectLst/>
                <a:latin typeface="Times New Roman" panose="02020603050405020304" pitchFamily="18" charset="0"/>
              </a:rPr>
              <a:t>Salaün</a:t>
            </a:r>
            <a:r>
              <a:rPr lang="en-US" sz="1800" b="0" i="0" u="none" strike="noStrike" dirty="0">
                <a:solidFill>
                  <a:srgbClr val="222222"/>
                </a:solidFill>
                <a:effectLst/>
                <a:latin typeface="Times New Roman" panose="02020603050405020304" pitchFamily="18" charset="0"/>
              </a:rPr>
              <a:t> 2019</a:t>
            </a:r>
            <a:r>
              <a:rPr lang="en-US" sz="1800" b="0" i="0" u="none" strike="noStrike" dirty="0">
                <a:solidFill>
                  <a:srgbClr val="000000"/>
                </a:solidFill>
                <a:effectLst/>
                <a:latin typeface="Times New Roman" panose="02020603050405020304" pitchFamily="18" charset="0"/>
              </a:rPr>
              <a:t>). </a:t>
            </a:r>
          </a:p>
          <a:p>
            <a:pPr algn="just"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After the pandemic, this company focuses on the day-to-day operational expenses.</a:t>
            </a:r>
          </a:p>
          <a:p>
            <a:pPr algn="just"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Investment is done by Premier Inn to improve customer service and guest experience.  </a:t>
            </a:r>
          </a:p>
          <a:p>
            <a:endParaRPr lang="en-US" dirty="0"/>
          </a:p>
        </p:txBody>
      </p:sp>
      <p:pic>
        <p:nvPicPr>
          <p:cNvPr id="4" name="Picture 3">
            <a:extLst>
              <a:ext uri="{FF2B5EF4-FFF2-40B4-BE49-F238E27FC236}">
                <a16:creationId xmlns:a16="http://schemas.microsoft.com/office/drawing/2014/main" id="{3F40DA4C-B7B5-76A9-1307-FD749CA7628D}"/>
              </a:ext>
            </a:extLst>
          </p:cNvPr>
          <p:cNvPicPr>
            <a:picLocks noChangeAspect="1"/>
          </p:cNvPicPr>
          <p:nvPr/>
        </p:nvPicPr>
        <p:blipFill>
          <a:blip r:embed="rId3"/>
          <a:stretch>
            <a:fillRect/>
          </a:stretch>
        </p:blipFill>
        <p:spPr>
          <a:xfrm>
            <a:off x="2915816" y="4365104"/>
            <a:ext cx="3769568" cy="2120382"/>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38759" y="645107"/>
            <a:ext cx="2538247" cy="1640894"/>
          </a:xfrm>
        </p:spPr>
        <p:txBody>
          <a:bodyPr anchor="t">
            <a:normAutofit/>
          </a:bodyPr>
          <a:lstStyle/>
          <a:p>
            <a:r>
              <a:rPr lang="en-GB" sz="3500" b="1"/>
              <a:t>Contd..</a:t>
            </a:r>
            <a:br>
              <a:rPr lang="en-US" sz="3500"/>
            </a:br>
            <a:endParaRPr lang="en-US" sz="3500"/>
          </a:p>
        </p:txBody>
      </p:sp>
      <p:sp>
        <p:nvSpPr>
          <p:cNvPr id="5" name="Content Placeholder 4">
            <a:extLst>
              <a:ext uri="{FF2B5EF4-FFF2-40B4-BE49-F238E27FC236}">
                <a16:creationId xmlns:a16="http://schemas.microsoft.com/office/drawing/2014/main" id="{0DCDFC12-22CE-C798-D4B7-C54060E1E650}"/>
              </a:ext>
            </a:extLst>
          </p:cNvPr>
          <p:cNvSpPr>
            <a:spLocks noGrp="1"/>
          </p:cNvSpPr>
          <p:nvPr>
            <p:ph idx="1"/>
          </p:nvPr>
        </p:nvSpPr>
        <p:spPr>
          <a:xfrm>
            <a:off x="938759" y="2286001"/>
            <a:ext cx="2538247" cy="3940844"/>
          </a:xfrm>
        </p:spPr>
        <p:txBody>
          <a:bodyPr>
            <a:normAutofit/>
          </a:bodyPr>
          <a:lstStyle/>
          <a:p>
            <a:pPr rtl="0" fontAlgn="base">
              <a:lnSpc>
                <a:spcPct val="100000"/>
              </a:lnSpc>
              <a:spcBef>
                <a:spcPts val="0"/>
              </a:spcBef>
              <a:spcAft>
                <a:spcPts val="0"/>
              </a:spcAft>
              <a:buFont typeface="Arial" panose="020B0604020202020204" pitchFamily="34" charset="0"/>
              <a:buChar char="•"/>
            </a:pPr>
            <a:r>
              <a:rPr lang="en-US" sz="1400" b="0" i="0" u="none" strike="noStrike">
                <a:effectLst/>
                <a:latin typeface="Times New Roman" panose="02020603050405020304" pitchFamily="18" charset="0"/>
              </a:rPr>
              <a:t>In the post-pandemic era, this company has launched a good together program to reduce carbon emissions. </a:t>
            </a:r>
          </a:p>
          <a:p>
            <a:pPr rtl="0" fontAlgn="base">
              <a:lnSpc>
                <a:spcPct val="100000"/>
              </a:lnSpc>
              <a:spcBef>
                <a:spcPts val="0"/>
              </a:spcBef>
              <a:spcAft>
                <a:spcPts val="0"/>
              </a:spcAft>
              <a:buFont typeface="Arial" panose="020B0604020202020204" pitchFamily="34" charset="0"/>
              <a:buChar char="•"/>
            </a:pPr>
            <a:r>
              <a:rPr lang="en-US" sz="1400" b="0" i="0" u="none" strike="noStrike">
                <a:effectLst/>
                <a:latin typeface="Times New Roman" panose="02020603050405020304" pitchFamily="18" charset="0"/>
              </a:rPr>
              <a:t>The resource allocation strategy of this company focuses on talent recruitment. </a:t>
            </a:r>
          </a:p>
          <a:p>
            <a:pPr rtl="0" fontAlgn="base">
              <a:lnSpc>
                <a:spcPct val="100000"/>
              </a:lnSpc>
              <a:spcBef>
                <a:spcPts val="0"/>
              </a:spcBef>
              <a:spcAft>
                <a:spcPts val="0"/>
              </a:spcAft>
              <a:buFont typeface="Arial" panose="020B0604020202020204" pitchFamily="34" charset="0"/>
              <a:buChar char="•"/>
            </a:pPr>
            <a:r>
              <a:rPr lang="en-US" sz="1400" b="0" i="0" u="none" strike="noStrike">
                <a:effectLst/>
                <a:latin typeface="Times New Roman" panose="02020603050405020304" pitchFamily="18" charset="0"/>
              </a:rPr>
              <a:t>Skilled workers are included in the </a:t>
            </a:r>
            <a:r>
              <a:rPr lang="en-US" sz="1400" b="0" i="0" u="none" strike="noStrike" err="1">
                <a:effectLst/>
                <a:latin typeface="Times New Roman" panose="02020603050405020304" pitchFamily="18" charset="0"/>
              </a:rPr>
              <a:t>organisational</a:t>
            </a:r>
            <a:r>
              <a:rPr lang="en-US" sz="1400" b="0" i="0" u="none" strike="noStrike">
                <a:effectLst/>
                <a:latin typeface="Times New Roman" panose="02020603050405020304" pitchFamily="18" charset="0"/>
              </a:rPr>
              <a:t> workforce. </a:t>
            </a:r>
          </a:p>
          <a:p>
            <a:pPr rtl="0" fontAlgn="base">
              <a:lnSpc>
                <a:spcPct val="100000"/>
              </a:lnSpc>
              <a:spcBef>
                <a:spcPts val="0"/>
              </a:spcBef>
              <a:spcAft>
                <a:spcPts val="0"/>
              </a:spcAft>
              <a:buFont typeface="Arial" panose="020B0604020202020204" pitchFamily="34" charset="0"/>
              <a:buChar char="•"/>
            </a:pPr>
            <a:r>
              <a:rPr lang="en-US" sz="1400" b="0" i="0" u="none" strike="noStrike">
                <a:effectLst/>
                <a:latin typeface="Times New Roman" panose="02020603050405020304" pitchFamily="18" charset="0"/>
              </a:rPr>
              <a:t>A vertically integrated model, fund development, and optimum hotel locations are some resources of this company (Whitbread.co.uk.2022). </a:t>
            </a:r>
          </a:p>
          <a:p>
            <a:pPr>
              <a:lnSpc>
                <a:spcPct val="100000"/>
              </a:lnSpc>
            </a:pPr>
            <a:endParaRPr lang="en-US" sz="1400"/>
          </a:p>
        </p:txBody>
      </p:sp>
      <p:pic>
        <p:nvPicPr>
          <p:cNvPr id="6" name="Picture 5">
            <a:extLst>
              <a:ext uri="{FF2B5EF4-FFF2-40B4-BE49-F238E27FC236}">
                <a16:creationId xmlns:a16="http://schemas.microsoft.com/office/drawing/2014/main" id="{B2A34564-7ECA-94B3-215C-9D808E4F819B}"/>
              </a:ext>
            </a:extLst>
          </p:cNvPr>
          <p:cNvPicPr>
            <a:picLocks noChangeAspect="1"/>
          </p:cNvPicPr>
          <p:nvPr/>
        </p:nvPicPr>
        <p:blipFill rotWithShape="1">
          <a:blip r:embed="rId3"/>
          <a:srcRect l="29490" r="19067" b="1"/>
          <a:stretch/>
        </p:blipFill>
        <p:spPr>
          <a:xfrm>
            <a:off x="3959604" y="645107"/>
            <a:ext cx="4496598" cy="5594047"/>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437FABD-8C69-4801-8D9F-F88EFA0324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938758" y="382385"/>
            <a:ext cx="7633742" cy="1492132"/>
          </a:xfrm>
        </p:spPr>
        <p:txBody>
          <a:bodyPr anchor="ctr">
            <a:normAutofit/>
          </a:bodyPr>
          <a:lstStyle/>
          <a:p>
            <a:r>
              <a:rPr lang="en-GB" sz="4700" b="1"/>
              <a:t>Post-pandemic issues are being faced by Premier Inn</a:t>
            </a:r>
            <a:endParaRPr lang="en-US" sz="4700"/>
          </a:p>
        </p:txBody>
      </p:sp>
      <p:sp>
        <p:nvSpPr>
          <p:cNvPr id="11" name="Freeform 6">
            <a:extLst>
              <a:ext uri="{FF2B5EF4-FFF2-40B4-BE49-F238E27FC236}">
                <a16:creationId xmlns:a16="http://schemas.microsoft.com/office/drawing/2014/main" id="{9BD2ECB5-E1D5-4F95-8DB5-D6B38DEEE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664368"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sp>
      <p:sp>
        <p:nvSpPr>
          <p:cNvPr id="13" name="Rectangle 12">
            <a:extLst>
              <a:ext uri="{FF2B5EF4-FFF2-40B4-BE49-F238E27FC236}">
                <a16:creationId xmlns:a16="http://schemas.microsoft.com/office/drawing/2014/main" id="{1500752C-7683-4E03-95C5-06FCFE0C9C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1402"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3B6834B-2D50-79A9-5CA5-89E8F45E6062}"/>
              </a:ext>
            </a:extLst>
          </p:cNvPr>
          <p:cNvGraphicFramePr>
            <a:graphicFrameLocks noGrp="1"/>
          </p:cNvGraphicFramePr>
          <p:nvPr>
            <p:ph idx="1"/>
            <p:extLst>
              <p:ext uri="{D42A27DB-BD31-4B8C-83A1-F6EECF244321}">
                <p14:modId xmlns:p14="http://schemas.microsoft.com/office/powerpoint/2010/main" val="1151629000"/>
              </p:ext>
            </p:extLst>
          </p:nvPr>
        </p:nvGraphicFramePr>
        <p:xfrm>
          <a:off x="938212" y="2286000"/>
          <a:ext cx="7634288" cy="3594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38759" y="260649"/>
            <a:ext cx="2538247" cy="1440160"/>
          </a:xfrm>
        </p:spPr>
        <p:txBody>
          <a:bodyPr anchor="t">
            <a:normAutofit/>
          </a:bodyPr>
          <a:lstStyle/>
          <a:p>
            <a:r>
              <a:rPr lang="en-GB" sz="2200" b="1" dirty="0"/>
              <a:t>Competitive strategy to gain competitive advantages</a:t>
            </a:r>
            <a:endParaRPr lang="en-US" sz="2200" dirty="0"/>
          </a:p>
        </p:txBody>
      </p:sp>
      <p:pic>
        <p:nvPicPr>
          <p:cNvPr id="5" name="Picture 4" descr="A picture containing wall, indoor&#10;&#10;Description automatically generated">
            <a:extLst>
              <a:ext uri="{FF2B5EF4-FFF2-40B4-BE49-F238E27FC236}">
                <a16:creationId xmlns:a16="http://schemas.microsoft.com/office/drawing/2014/main" id="{A20B3D61-65C2-981C-C0B4-F88F7D3C4694}"/>
              </a:ext>
            </a:extLst>
          </p:cNvPr>
          <p:cNvPicPr>
            <a:picLocks noChangeAspect="1"/>
          </p:cNvPicPr>
          <p:nvPr/>
        </p:nvPicPr>
        <p:blipFill rotWithShape="1">
          <a:blip r:embed="rId3"/>
          <a:srcRect l="49412" r="5372" b="-2"/>
          <a:stretch/>
        </p:blipFill>
        <p:spPr>
          <a:xfrm>
            <a:off x="3959604" y="645107"/>
            <a:ext cx="4496598" cy="5594047"/>
          </a:xfrm>
          <a:prstGeom prst="rect">
            <a:avLst/>
          </a:prstGeom>
        </p:spPr>
      </p:pic>
      <p:graphicFrame>
        <p:nvGraphicFramePr>
          <p:cNvPr id="4" name="Content Placeholder 3"/>
          <p:cNvGraphicFramePr>
            <a:graphicFrameLocks noGrp="1"/>
          </p:cNvGraphicFramePr>
          <p:nvPr>
            <p:ph idx="1"/>
            <p:extLst>
              <p:ext uri="{D42A27DB-BD31-4B8C-83A1-F6EECF244321}">
                <p14:modId xmlns:p14="http://schemas.microsoft.com/office/powerpoint/2010/main" val="3702494586"/>
              </p:ext>
            </p:extLst>
          </p:nvPr>
        </p:nvGraphicFramePr>
        <p:xfrm>
          <a:off x="687798" y="1556792"/>
          <a:ext cx="3092113" cy="5040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38758" y="382385"/>
            <a:ext cx="4488206" cy="1492132"/>
          </a:xfrm>
        </p:spPr>
        <p:txBody>
          <a:bodyPr>
            <a:normAutofit/>
          </a:bodyPr>
          <a:lstStyle/>
          <a:p>
            <a:br>
              <a:rPr lang="en-US" sz="2400"/>
            </a:br>
            <a:r>
              <a:rPr lang="en-GB" sz="2400" b="1"/>
              <a:t> Green Marketing and CSR strategies of the selected organisation</a:t>
            </a:r>
            <a:endParaRPr lang="en-US" sz="2400"/>
          </a:p>
        </p:txBody>
      </p:sp>
      <p:sp>
        <p:nvSpPr>
          <p:cNvPr id="3" name="Content Placeholder 2"/>
          <p:cNvSpPr>
            <a:spLocks noGrp="1"/>
          </p:cNvSpPr>
          <p:nvPr>
            <p:ph idx="1"/>
          </p:nvPr>
        </p:nvSpPr>
        <p:spPr>
          <a:xfrm>
            <a:off x="938758" y="2286001"/>
            <a:ext cx="4488206" cy="4085056"/>
          </a:xfrm>
        </p:spPr>
        <p:txBody>
          <a:bodyPr>
            <a:normAutofit/>
          </a:bodyPr>
          <a:lstStyle/>
          <a:p>
            <a:pPr rtl="0" fontAlgn="base">
              <a:lnSpc>
                <a:spcPct val="100000"/>
              </a:lnSpc>
              <a:spcBef>
                <a:spcPts val="0"/>
              </a:spcBef>
              <a:spcAft>
                <a:spcPts val="0"/>
              </a:spcAft>
              <a:buFont typeface="Arial" panose="020B0604020202020204" pitchFamily="34" charset="0"/>
              <a:buChar char="•"/>
            </a:pPr>
            <a:r>
              <a:rPr lang="en-US" b="0" i="0" u="none" strike="noStrike">
                <a:solidFill>
                  <a:srgbClr val="000000"/>
                </a:solidFill>
                <a:effectLst/>
                <a:latin typeface="Times New Roman" panose="02020603050405020304" pitchFamily="18" charset="0"/>
              </a:rPr>
              <a:t>Premier Inn focuses on green marketing strategies to improve its brand image.</a:t>
            </a:r>
          </a:p>
          <a:p>
            <a:pPr rtl="0" fontAlgn="base">
              <a:lnSpc>
                <a:spcPct val="100000"/>
              </a:lnSpc>
              <a:spcBef>
                <a:spcPts val="0"/>
              </a:spcBef>
              <a:spcAft>
                <a:spcPts val="0"/>
              </a:spcAft>
              <a:buFont typeface="Arial" panose="020B0604020202020204" pitchFamily="34" charset="0"/>
              <a:buChar char="•"/>
            </a:pPr>
            <a:r>
              <a:rPr lang="en-US" b="0" i="0" u="none" strike="noStrike">
                <a:solidFill>
                  <a:srgbClr val="000000"/>
                </a:solidFill>
                <a:effectLst/>
                <a:latin typeface="Times New Roman" panose="02020603050405020304" pitchFamily="18" charset="0"/>
              </a:rPr>
              <a:t>More efficient gas appliances are used by this company to reduce gas use (Premierinn.com 2023). </a:t>
            </a:r>
          </a:p>
          <a:p>
            <a:pPr rtl="0" fontAlgn="base">
              <a:lnSpc>
                <a:spcPct val="100000"/>
              </a:lnSpc>
              <a:spcBef>
                <a:spcPts val="0"/>
              </a:spcBef>
              <a:spcAft>
                <a:spcPts val="0"/>
              </a:spcAft>
              <a:buFont typeface="Arial" panose="020B0604020202020204" pitchFamily="34" charset="0"/>
              <a:buChar char="•"/>
            </a:pPr>
            <a:r>
              <a:rPr lang="en-US" b="0" i="0" u="none" strike="noStrike">
                <a:solidFill>
                  <a:srgbClr val="000000"/>
                </a:solidFill>
                <a:effectLst/>
                <a:latin typeface="Times New Roman" panose="02020603050405020304" pitchFamily="18" charset="0"/>
              </a:rPr>
              <a:t>This company is also committed to reducing its carbon footprint.</a:t>
            </a:r>
          </a:p>
          <a:p>
            <a:pPr rtl="0" fontAlgn="base">
              <a:lnSpc>
                <a:spcPct val="100000"/>
              </a:lnSpc>
              <a:spcBef>
                <a:spcPts val="0"/>
              </a:spcBef>
              <a:spcAft>
                <a:spcPts val="0"/>
              </a:spcAft>
              <a:buFont typeface="Arial" panose="020B0604020202020204" pitchFamily="34" charset="0"/>
              <a:buChar char="•"/>
            </a:pPr>
            <a:r>
              <a:rPr lang="en-US" b="0" i="0" u="none" strike="noStrike">
                <a:solidFill>
                  <a:srgbClr val="000000"/>
                </a:solidFill>
                <a:effectLst/>
                <a:latin typeface="Times New Roman" panose="02020603050405020304" pitchFamily="18" charset="0"/>
              </a:rPr>
              <a:t>By 2025, Premier Inn will try to reduce carbon emissions by 50%. </a:t>
            </a:r>
          </a:p>
          <a:p>
            <a:pPr rtl="0" fontAlgn="base">
              <a:lnSpc>
                <a:spcPct val="100000"/>
              </a:lnSpc>
              <a:spcBef>
                <a:spcPts val="0"/>
              </a:spcBef>
              <a:spcAft>
                <a:spcPts val="0"/>
              </a:spcAft>
              <a:buFont typeface="Arial" panose="020B0604020202020204" pitchFamily="34" charset="0"/>
              <a:buChar char="•"/>
            </a:pPr>
            <a:r>
              <a:rPr lang="en-US" b="0" i="0" u="none" strike="noStrike">
                <a:solidFill>
                  <a:srgbClr val="000000"/>
                </a:solidFill>
                <a:effectLst/>
                <a:latin typeface="Times New Roman" panose="02020603050405020304" pitchFamily="18" charset="0"/>
              </a:rPr>
              <a:t>A sustainability program is organised named “Force for Good” to increase environmental awareness. </a:t>
            </a:r>
          </a:p>
          <a:p>
            <a:pPr>
              <a:lnSpc>
                <a:spcPct val="100000"/>
              </a:lnSpc>
            </a:pPr>
            <a:endParaRPr lang="en-US">
              <a:solidFill>
                <a:srgbClr val="000000"/>
              </a:solidFill>
            </a:endParaRPr>
          </a:p>
        </p:txBody>
      </p:sp>
      <p:pic>
        <p:nvPicPr>
          <p:cNvPr id="4" name="Picture 3">
            <a:extLst>
              <a:ext uri="{FF2B5EF4-FFF2-40B4-BE49-F238E27FC236}">
                <a16:creationId xmlns:a16="http://schemas.microsoft.com/office/drawing/2014/main" id="{0326B3E7-F511-CA0B-B5CF-29AB7914B757}"/>
              </a:ext>
            </a:extLst>
          </p:cNvPr>
          <p:cNvPicPr>
            <a:picLocks noChangeAspect="1"/>
          </p:cNvPicPr>
          <p:nvPr/>
        </p:nvPicPr>
        <p:blipFill>
          <a:blip r:embed="rId3"/>
          <a:stretch>
            <a:fillRect/>
          </a:stretch>
        </p:blipFill>
        <p:spPr>
          <a:xfrm>
            <a:off x="5666994" y="1851194"/>
            <a:ext cx="2926936" cy="3142746"/>
          </a:xfrm>
          <a:prstGeom prst="rect">
            <a:avLst/>
          </a:prstGeom>
          <a:scene3d>
            <a:camera prst="perspectiveFront" fov="5400000"/>
            <a:lightRig rig="threePt" dir="t">
              <a:rot lat="0" lon="0" rev="19200000"/>
            </a:lightRig>
          </a:scene3d>
          <a:sp3d extrusionH="25400">
            <a:bevelT w="304800" h="152400" prst="hardEdge"/>
            <a:extrusionClr>
              <a:srgbClr val="000000"/>
            </a:extrusionClr>
          </a:sp3d>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t>Contd..</a:t>
            </a:r>
            <a:br>
              <a:rPr lang="en-US" dirty="0"/>
            </a:br>
            <a:endParaRPr lang="en-US" dirty="0"/>
          </a:p>
        </p:txBody>
      </p:sp>
      <p:sp>
        <p:nvSpPr>
          <p:cNvPr id="3" name="Content Placeholder 2"/>
          <p:cNvSpPr>
            <a:spLocks noGrp="1"/>
          </p:cNvSpPr>
          <p:nvPr>
            <p:ph sz="half" idx="1"/>
          </p:nvPr>
        </p:nvSpPr>
        <p:spPr/>
        <p:txBody>
          <a:bodyPr>
            <a:normAutofit/>
          </a:bodyPr>
          <a:lstStyle/>
          <a:p>
            <a:pPr lvl="0" algn="just"/>
            <a:endParaRPr lang="en-US" dirty="0"/>
          </a:p>
          <a:p>
            <a:endParaRPr lang="en-US" dirty="0"/>
          </a:p>
        </p:txBody>
      </p:sp>
      <p:sp>
        <p:nvSpPr>
          <p:cNvPr id="4" name="Content Placeholder 3"/>
          <p:cNvSpPr>
            <a:spLocks noGrp="1"/>
          </p:cNvSpPr>
          <p:nvPr>
            <p:ph sz="half" idx="2"/>
          </p:nvPr>
        </p:nvSpPr>
        <p:spPr>
          <a:xfrm>
            <a:off x="4933950" y="1844824"/>
            <a:ext cx="3749040" cy="4174976"/>
          </a:xfrm>
        </p:spPr>
        <p:txBody>
          <a:bodyPr>
            <a:normAutofit/>
          </a:bodyPr>
          <a:lstStyle/>
          <a:p>
            <a:pPr algn="just"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Premier Inn considers the recycled approaches and beds, pillows and duvets are recycled. </a:t>
            </a:r>
          </a:p>
          <a:p>
            <a:pPr algn="just"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Single-use plastics are removed from hotels and restaurants. </a:t>
            </a:r>
          </a:p>
          <a:p>
            <a:pPr algn="just"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Proper value and fair treatment are given to employees (Phnr.com 2023). </a:t>
            </a:r>
          </a:p>
          <a:p>
            <a:pPr algn="just" rtl="0" fontAlgn="base">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company created the Happy World program to improve three fields like charity, environment and community. </a:t>
            </a:r>
          </a:p>
          <a:p>
            <a:endParaRPr lang="en-US" dirty="0"/>
          </a:p>
        </p:txBody>
      </p:sp>
      <p:pic>
        <p:nvPicPr>
          <p:cNvPr id="5" name="Picture 4">
            <a:extLst>
              <a:ext uri="{FF2B5EF4-FFF2-40B4-BE49-F238E27FC236}">
                <a16:creationId xmlns:a16="http://schemas.microsoft.com/office/drawing/2014/main" id="{1FE78D87-6164-005F-55F4-5917A4BCDFFB}"/>
              </a:ext>
            </a:extLst>
          </p:cNvPr>
          <p:cNvPicPr>
            <a:picLocks noChangeAspect="1"/>
          </p:cNvPicPr>
          <p:nvPr/>
        </p:nvPicPr>
        <p:blipFill>
          <a:blip r:embed="rId3"/>
          <a:stretch>
            <a:fillRect/>
          </a:stretch>
        </p:blipFill>
        <p:spPr>
          <a:xfrm>
            <a:off x="827584" y="2204864"/>
            <a:ext cx="3509963" cy="2486025"/>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t>Recommendations</a:t>
            </a:r>
            <a:br>
              <a:rPr lang="en-US" dirty="0"/>
            </a:br>
            <a:endParaRPr lang="en-US" dirty="0"/>
          </a:p>
        </p:txBody>
      </p:sp>
      <p:graphicFrame>
        <p:nvGraphicFramePr>
          <p:cNvPr id="5" name="Content Placeholder 2">
            <a:extLst>
              <a:ext uri="{FF2B5EF4-FFF2-40B4-BE49-F238E27FC236}">
                <a16:creationId xmlns:a16="http://schemas.microsoft.com/office/drawing/2014/main" id="{A39D0C25-438D-3A44-D608-7FC48C3E505D}"/>
              </a:ext>
            </a:extLst>
          </p:cNvPr>
          <p:cNvGraphicFramePr>
            <a:graphicFrameLocks noGrp="1"/>
          </p:cNvGraphicFramePr>
          <p:nvPr>
            <p:ph idx="1"/>
          </p:nvPr>
        </p:nvGraphicFramePr>
        <p:xfrm>
          <a:off x="914400" y="1928802"/>
          <a:ext cx="7772400" cy="40909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31C52B-DEF9-4845-9A79-72C9330F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 name="Freeform 10">
            <a:extLst>
              <a:ext uri="{FF2B5EF4-FFF2-40B4-BE49-F238E27FC236}">
                <a16:creationId xmlns:a16="http://schemas.microsoft.com/office/drawing/2014/main" id="{63DACD0E-B2B1-49C4-B085-D93AC5F6E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56769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2" name="Title 1"/>
          <p:cNvSpPr>
            <a:spLocks noGrp="1"/>
          </p:cNvSpPr>
          <p:nvPr>
            <p:ph type="title"/>
          </p:nvPr>
        </p:nvSpPr>
        <p:spPr>
          <a:xfrm>
            <a:off x="565608" y="484631"/>
            <a:ext cx="4755389" cy="1638469"/>
          </a:xfrm>
        </p:spPr>
        <p:txBody>
          <a:bodyPr>
            <a:normAutofit/>
          </a:bodyPr>
          <a:lstStyle/>
          <a:p>
            <a:r>
              <a:rPr lang="en-GB" b="1" dirty="0"/>
              <a:t>Contd..</a:t>
            </a:r>
            <a:br>
              <a:rPr lang="en-US" dirty="0"/>
            </a:br>
            <a:endParaRPr lang="en-US"/>
          </a:p>
        </p:txBody>
      </p:sp>
      <p:sp>
        <p:nvSpPr>
          <p:cNvPr id="16" name="Rectangle 15">
            <a:extLst>
              <a:ext uri="{FF2B5EF4-FFF2-40B4-BE49-F238E27FC236}">
                <a16:creationId xmlns:a16="http://schemas.microsoft.com/office/drawing/2014/main" id="{F2F5074D-2B0A-40BB-B69E-C08F65EC3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259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Content Placeholder 4">
            <a:extLst>
              <a:ext uri="{FF2B5EF4-FFF2-40B4-BE49-F238E27FC236}">
                <a16:creationId xmlns:a16="http://schemas.microsoft.com/office/drawing/2014/main" id="{CBE61E43-0C49-A197-DBE0-8FD0A04F4FCE}"/>
              </a:ext>
            </a:extLst>
          </p:cNvPr>
          <p:cNvSpPr>
            <a:spLocks noGrp="1"/>
          </p:cNvSpPr>
          <p:nvPr>
            <p:ph idx="1"/>
          </p:nvPr>
        </p:nvSpPr>
        <p:spPr>
          <a:xfrm>
            <a:off x="573788" y="2443140"/>
            <a:ext cx="4729732" cy="3930227"/>
          </a:xfrm>
        </p:spPr>
        <p:txBody>
          <a:bodyPr>
            <a:normAutofit/>
          </a:bodyPr>
          <a:lstStyle/>
          <a:p>
            <a:pPr rtl="0" fontAlgn="base">
              <a:lnSpc>
                <a:spcPct val="100000"/>
              </a:lnSpc>
              <a:spcBef>
                <a:spcPts val="0"/>
              </a:spcBef>
              <a:spcAft>
                <a:spcPts val="0"/>
              </a:spcAft>
              <a:buFont typeface="Arial" panose="020B0604020202020204" pitchFamily="34" charset="0"/>
              <a:buChar char="•"/>
            </a:pPr>
            <a:r>
              <a:rPr lang="en-US" b="0" i="0" u="none" strike="noStrike">
                <a:solidFill>
                  <a:srgbClr val="000000"/>
                </a:solidFill>
                <a:effectLst/>
                <a:latin typeface="Times New Roman" panose="02020603050405020304" pitchFamily="18" charset="0"/>
              </a:rPr>
              <a:t>To deal with economic uncertainties, this company should deal with stakeholders and investors.  </a:t>
            </a:r>
          </a:p>
          <a:p>
            <a:pPr rtl="0" fontAlgn="base">
              <a:lnSpc>
                <a:spcPct val="100000"/>
              </a:lnSpc>
              <a:spcBef>
                <a:spcPts val="0"/>
              </a:spcBef>
              <a:spcAft>
                <a:spcPts val="0"/>
              </a:spcAft>
              <a:buFont typeface="Arial" panose="020B0604020202020204" pitchFamily="34" charset="0"/>
              <a:buChar char="•"/>
            </a:pPr>
            <a:r>
              <a:rPr lang="en-US" b="0" i="0" u="none" strike="noStrike">
                <a:solidFill>
                  <a:srgbClr val="000000"/>
                </a:solidFill>
                <a:effectLst/>
                <a:latin typeface="Times New Roman" panose="02020603050405020304" pitchFamily="18" charset="0"/>
              </a:rPr>
              <a:t>Network influence, transactional relationships as well as corporate ownership strategies should be included to make business flexible. </a:t>
            </a:r>
          </a:p>
          <a:p>
            <a:pPr rtl="0" fontAlgn="base">
              <a:lnSpc>
                <a:spcPct val="100000"/>
              </a:lnSpc>
              <a:spcBef>
                <a:spcPts val="0"/>
              </a:spcBef>
              <a:spcAft>
                <a:spcPts val="0"/>
              </a:spcAft>
              <a:buFont typeface="Arial" panose="020B0604020202020204" pitchFamily="34" charset="0"/>
              <a:buChar char="•"/>
            </a:pPr>
            <a:r>
              <a:rPr lang="en-US" b="0" i="0" u="none" strike="noStrike">
                <a:solidFill>
                  <a:srgbClr val="000000"/>
                </a:solidFill>
                <a:effectLst/>
                <a:latin typeface="Times New Roman" panose="02020603050405020304" pitchFamily="18" charset="0"/>
              </a:rPr>
              <a:t>Strategic partnership opportunities should be used to handle intense competition in the global market. </a:t>
            </a:r>
          </a:p>
          <a:p>
            <a:pPr rtl="0" fontAlgn="base">
              <a:lnSpc>
                <a:spcPct val="100000"/>
              </a:lnSpc>
              <a:spcBef>
                <a:spcPts val="0"/>
              </a:spcBef>
              <a:spcAft>
                <a:spcPts val="0"/>
              </a:spcAft>
              <a:buFont typeface="Arial" panose="020B0604020202020204" pitchFamily="34" charset="0"/>
              <a:buChar char="•"/>
            </a:pPr>
            <a:r>
              <a:rPr lang="en-US" b="0" i="0" u="none" strike="noStrike">
                <a:solidFill>
                  <a:srgbClr val="000000"/>
                </a:solidFill>
                <a:effectLst/>
                <a:latin typeface="Times New Roman" panose="02020603050405020304" pitchFamily="18" charset="0"/>
              </a:rPr>
              <a:t>Strengthens should be advertised to overcome bad trading conditions. </a:t>
            </a:r>
          </a:p>
          <a:p>
            <a:pPr>
              <a:lnSpc>
                <a:spcPct val="100000"/>
              </a:lnSpc>
            </a:pPr>
            <a:endParaRPr lang="en-US">
              <a:solidFill>
                <a:srgbClr val="000000"/>
              </a:solidFill>
            </a:endParaRPr>
          </a:p>
        </p:txBody>
      </p:sp>
      <p:pic>
        <p:nvPicPr>
          <p:cNvPr id="9" name="Graphic 8" descr="Customer Review">
            <a:extLst>
              <a:ext uri="{FF2B5EF4-FFF2-40B4-BE49-F238E27FC236}">
                <a16:creationId xmlns:a16="http://schemas.microsoft.com/office/drawing/2014/main" id="{E57AB0B4-E2C5-F14B-AE86-AB2EE54C321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38090" y="2057782"/>
            <a:ext cx="2742436" cy="2742436"/>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a:t>Conclusion </a:t>
            </a:r>
            <a:br>
              <a:rPr lang="en-US" b="1"/>
            </a:br>
            <a:endParaRPr lang="en-US" b="1" dirty="0"/>
          </a:p>
        </p:txBody>
      </p:sp>
      <p:graphicFrame>
        <p:nvGraphicFramePr>
          <p:cNvPr id="13" name="Content Placeholder 2">
            <a:extLst>
              <a:ext uri="{FF2B5EF4-FFF2-40B4-BE49-F238E27FC236}">
                <a16:creationId xmlns:a16="http://schemas.microsoft.com/office/drawing/2014/main" id="{333A9B60-3DDA-7FA1-FFD1-6B251AB62B44}"/>
              </a:ext>
            </a:extLst>
          </p:cNvPr>
          <p:cNvGraphicFramePr>
            <a:graphicFrameLocks noGrp="1"/>
          </p:cNvGraphicFramePr>
          <p:nvPr>
            <p:ph idx="1"/>
          </p:nvPr>
        </p:nvGraphicFramePr>
        <p:xfrm>
          <a:off x="938758" y="2286002"/>
          <a:ext cx="7633742" cy="35935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8758" y="116633"/>
            <a:ext cx="7633742" cy="792087"/>
          </a:xfrm>
        </p:spPr>
        <p:txBody>
          <a:bodyPr>
            <a:normAutofit/>
          </a:bodyPr>
          <a:lstStyle/>
          <a:p>
            <a:pPr algn="ctr"/>
            <a:r>
              <a:rPr lang="en-US" b="1" dirty="0"/>
              <a:t>References</a:t>
            </a:r>
          </a:p>
        </p:txBody>
      </p:sp>
      <p:sp>
        <p:nvSpPr>
          <p:cNvPr id="3" name="Content Placeholder 2"/>
          <p:cNvSpPr>
            <a:spLocks noGrp="1"/>
          </p:cNvSpPr>
          <p:nvPr>
            <p:ph idx="1"/>
          </p:nvPr>
        </p:nvSpPr>
        <p:spPr>
          <a:xfrm>
            <a:off x="683568" y="908720"/>
            <a:ext cx="8219256" cy="5832648"/>
          </a:xfrm>
        </p:spPr>
        <p:txBody>
          <a:bodyPr>
            <a:normAutofit fontScale="32500" lnSpcReduction="20000"/>
          </a:bodyPr>
          <a:lstStyle/>
          <a:p>
            <a:pPr algn="just">
              <a:buFont typeface="Courier New" panose="02070309020205020404" pitchFamily="49" charset="0"/>
              <a:buChar char="o"/>
            </a:pPr>
            <a:r>
              <a:rPr lang="en-GB" sz="3000" dirty="0" err="1">
                <a:latin typeface="+mj-lt"/>
              </a:rPr>
              <a:t>Menze</a:t>
            </a:r>
            <a:r>
              <a:rPr lang="en-GB" sz="3000" dirty="0">
                <a:latin typeface="+mj-lt"/>
              </a:rPr>
              <a:t>, J. 2022. </a:t>
            </a:r>
            <a:r>
              <a:rPr lang="en-GB" sz="3000" i="1" dirty="0">
                <a:latin typeface="+mj-lt"/>
              </a:rPr>
              <a:t>Marriott partners with robotics </a:t>
            </a:r>
            <a:r>
              <a:rPr lang="en-GB" sz="3000" i="1" dirty="0" err="1">
                <a:latin typeface="+mj-lt"/>
              </a:rPr>
              <a:t>startup</a:t>
            </a:r>
            <a:r>
              <a:rPr lang="en-GB" sz="3000" i="1" dirty="0">
                <a:latin typeface="+mj-lt"/>
              </a:rPr>
              <a:t> to </a:t>
            </a:r>
            <a:r>
              <a:rPr lang="en-GB" sz="3000" i="1" dirty="0" err="1">
                <a:latin typeface="+mj-lt"/>
              </a:rPr>
              <a:t>Reimagine</a:t>
            </a:r>
            <a:r>
              <a:rPr lang="en-GB" sz="3000" i="1" dirty="0">
                <a:latin typeface="+mj-lt"/>
              </a:rPr>
              <a:t> Guest Rooms</a:t>
            </a:r>
            <a:r>
              <a:rPr lang="en-GB" sz="3000" dirty="0">
                <a:latin typeface="+mj-lt"/>
              </a:rPr>
              <a:t>, </a:t>
            </a:r>
            <a:r>
              <a:rPr lang="en-GB" sz="3000" i="1" dirty="0" err="1">
                <a:latin typeface="+mj-lt"/>
              </a:rPr>
              <a:t>PhocusWire</a:t>
            </a:r>
            <a:r>
              <a:rPr lang="en-GB" sz="3000" dirty="0">
                <a:latin typeface="+mj-lt"/>
              </a:rPr>
              <a:t>. Available at: https://www.phocuswire.com/marriott-partners-with-robotics-startup-to-reimagine-guest-rooms (Accessed: 06 July 2023). </a:t>
            </a:r>
          </a:p>
          <a:p>
            <a:pPr algn="just">
              <a:buFont typeface="Courier New" panose="02070309020205020404" pitchFamily="49" charset="0"/>
              <a:buChar char="o"/>
            </a:pPr>
            <a:r>
              <a:rPr lang="en-US" sz="3000" dirty="0">
                <a:effectLst/>
                <a:latin typeface="+mj-lt"/>
              </a:rPr>
              <a:t>Red Bee 2023. </a:t>
            </a:r>
            <a:r>
              <a:rPr lang="en-US" sz="3000" i="1" dirty="0" err="1">
                <a:effectLst/>
                <a:latin typeface="+mj-lt"/>
              </a:rPr>
              <a:t>Hubuddy</a:t>
            </a:r>
            <a:r>
              <a:rPr lang="en-US" sz="3000" i="1" dirty="0">
                <a:effectLst/>
                <a:latin typeface="+mj-lt"/>
              </a:rPr>
              <a:t> - Hub by premier inn</a:t>
            </a:r>
            <a:r>
              <a:rPr lang="en-US" sz="3000" dirty="0">
                <a:effectLst/>
                <a:latin typeface="+mj-lt"/>
              </a:rPr>
              <a:t>, </a:t>
            </a:r>
            <a:r>
              <a:rPr lang="en-US" sz="3000" i="1" dirty="0">
                <a:effectLst/>
                <a:latin typeface="+mj-lt"/>
              </a:rPr>
              <a:t>Red Bee</a:t>
            </a:r>
            <a:r>
              <a:rPr lang="en-US" sz="3000" dirty="0">
                <a:effectLst/>
                <a:latin typeface="+mj-lt"/>
              </a:rPr>
              <a:t>. Available at: https://www.redbeecreative.com/work/hub-by-premier-inn-hubuddy (Accessed: 07 July 2023). </a:t>
            </a:r>
          </a:p>
          <a:p>
            <a:pPr algn="just">
              <a:lnSpc>
                <a:spcPct val="150000"/>
              </a:lnSpc>
              <a:buFont typeface="Courier New" panose="02070309020205020404" pitchFamily="49" charset="0"/>
              <a:buChar char="o"/>
            </a:pPr>
            <a:r>
              <a:rPr lang="en-US" sz="3000" dirty="0">
                <a:effectLst/>
                <a:latin typeface="+mj-lt"/>
                <a:ea typeface="Times New Roman" panose="02020603050405020304" pitchFamily="18" charset="0"/>
              </a:rPr>
              <a:t>McTaggart, P. 2022. </a:t>
            </a:r>
            <a:r>
              <a:rPr lang="en-US" sz="3000" i="1" dirty="0">
                <a:effectLst/>
                <a:latin typeface="+mj-lt"/>
                <a:ea typeface="Times New Roman" panose="02020603050405020304" pitchFamily="18" charset="0"/>
              </a:rPr>
              <a:t>Controversial premier inn starts to recruit ahead of Christmas opening</a:t>
            </a:r>
            <a:r>
              <a:rPr lang="en-US" sz="3000" dirty="0">
                <a:effectLst/>
                <a:latin typeface="+mj-lt"/>
                <a:ea typeface="Times New Roman" panose="02020603050405020304" pitchFamily="18" charset="0"/>
              </a:rPr>
              <a:t>, </a:t>
            </a:r>
            <a:r>
              <a:rPr lang="en-US" sz="3000" i="1" dirty="0">
                <a:effectLst/>
                <a:latin typeface="+mj-lt"/>
                <a:ea typeface="Times New Roman" panose="02020603050405020304" pitchFamily="18" charset="0"/>
              </a:rPr>
              <a:t>News and Star</a:t>
            </a:r>
            <a:r>
              <a:rPr lang="en-US" sz="3000" dirty="0">
                <a:effectLst/>
                <a:latin typeface="+mj-lt"/>
                <a:ea typeface="Times New Roman" panose="02020603050405020304" pitchFamily="18" charset="0"/>
              </a:rPr>
              <a:t>. Available at: https://www.newsandstar.co.uk/news/20598289.controversial-keswick-premier-inn-starts-recruit-ahead-christmas-opening/#:~:text=The%20’Stop%20Premier%20Inn%20coming,overdevelopment%20of%20the%20current%20site. (Accessed: 07 July 2023). </a:t>
            </a:r>
          </a:p>
          <a:p>
            <a:pPr algn="just">
              <a:lnSpc>
                <a:spcPct val="150000"/>
              </a:lnSpc>
              <a:buFont typeface="Courier New" panose="02070309020205020404" pitchFamily="49" charset="0"/>
              <a:buChar char="o"/>
            </a:pPr>
            <a:r>
              <a:rPr lang="en-US" sz="3000" dirty="0">
                <a:effectLst/>
                <a:latin typeface="+mj-lt"/>
                <a:ea typeface="Times New Roman" panose="02020603050405020304" pitchFamily="18" charset="0"/>
              </a:rPr>
              <a:t>Whitbread Annual Report and Accounts. 2022. </a:t>
            </a:r>
            <a:r>
              <a:rPr lang="en-US" sz="3000" i="1" dirty="0">
                <a:effectLst/>
                <a:latin typeface="+mj-lt"/>
                <a:ea typeface="Times New Roman" panose="02020603050405020304" pitchFamily="18" charset="0"/>
              </a:rPr>
              <a:t>Rest easy with premier inn - annualreports.com</a:t>
            </a:r>
            <a:r>
              <a:rPr lang="en-US" sz="3000" dirty="0">
                <a:effectLst/>
                <a:latin typeface="+mj-lt"/>
                <a:ea typeface="Times New Roman" panose="02020603050405020304" pitchFamily="18" charset="0"/>
              </a:rPr>
              <a:t>. Available at: https://www.annualreports.com/Click/23984 (Accessed: 07 July 2023). </a:t>
            </a:r>
          </a:p>
          <a:p>
            <a:pPr algn="just">
              <a:lnSpc>
                <a:spcPct val="150000"/>
              </a:lnSpc>
              <a:buFont typeface="Courier New" panose="02070309020205020404" pitchFamily="49" charset="0"/>
              <a:buChar char="o"/>
            </a:pPr>
            <a:r>
              <a:rPr lang="en-US" sz="3000" i="1" dirty="0">
                <a:effectLst/>
                <a:latin typeface="+mj-lt"/>
                <a:ea typeface="Times New Roman" panose="02020603050405020304" pitchFamily="18" charset="0"/>
              </a:rPr>
              <a:t>Premier inns sees sales slide again</a:t>
            </a:r>
            <a:r>
              <a:rPr lang="en-US" sz="3000" dirty="0">
                <a:effectLst/>
                <a:latin typeface="+mj-lt"/>
                <a:ea typeface="Times New Roman" panose="02020603050405020304" pitchFamily="18" charset="0"/>
              </a:rPr>
              <a:t> 2019. </a:t>
            </a:r>
            <a:r>
              <a:rPr lang="en-US" sz="3000" i="1" dirty="0">
                <a:effectLst/>
                <a:latin typeface="+mj-lt"/>
                <a:ea typeface="Times New Roman" panose="02020603050405020304" pitchFamily="18" charset="0"/>
              </a:rPr>
              <a:t>BBC News</a:t>
            </a:r>
            <a:r>
              <a:rPr lang="en-US" sz="3000" dirty="0">
                <a:effectLst/>
                <a:latin typeface="+mj-lt"/>
                <a:ea typeface="Times New Roman" panose="02020603050405020304" pitchFamily="18" charset="0"/>
              </a:rPr>
              <a:t>. Available at: https://www.bbc.com/news/business-48687824 (Accessed: 07 July 2023). </a:t>
            </a:r>
          </a:p>
          <a:p>
            <a:pPr algn="just">
              <a:lnSpc>
                <a:spcPct val="150000"/>
              </a:lnSpc>
              <a:buFont typeface="Courier New" panose="02070309020205020404" pitchFamily="49" charset="0"/>
              <a:buChar char="o"/>
            </a:pPr>
            <a:r>
              <a:rPr lang="en-US" sz="3000" dirty="0">
                <a:effectLst/>
                <a:latin typeface="+mj-lt"/>
                <a:ea typeface="Times New Roman" panose="02020603050405020304" pitchFamily="18" charset="0"/>
              </a:rPr>
              <a:t>Statista Research Department and 5, J. 2023. </a:t>
            </a:r>
            <a:r>
              <a:rPr lang="en-US" sz="3000" i="1" dirty="0">
                <a:effectLst/>
                <a:latin typeface="+mj-lt"/>
                <a:ea typeface="Times New Roman" panose="02020603050405020304" pitchFamily="18" charset="0"/>
              </a:rPr>
              <a:t>Whitbread: Total revenue 2022</a:t>
            </a:r>
            <a:r>
              <a:rPr lang="en-US" sz="3000" dirty="0">
                <a:effectLst/>
                <a:latin typeface="+mj-lt"/>
                <a:ea typeface="Times New Roman" panose="02020603050405020304" pitchFamily="18" charset="0"/>
              </a:rPr>
              <a:t>, </a:t>
            </a:r>
            <a:r>
              <a:rPr lang="en-US" sz="3000" i="1" dirty="0">
                <a:effectLst/>
                <a:latin typeface="+mj-lt"/>
                <a:ea typeface="Times New Roman" panose="02020603050405020304" pitchFamily="18" charset="0"/>
              </a:rPr>
              <a:t>Statista</a:t>
            </a:r>
            <a:r>
              <a:rPr lang="en-US" sz="3000" dirty="0">
                <a:effectLst/>
                <a:latin typeface="+mj-lt"/>
                <a:ea typeface="Times New Roman" panose="02020603050405020304" pitchFamily="18" charset="0"/>
              </a:rPr>
              <a:t>. Available at: https://www.statista.com/statistics/511372/total-revenue-whitbread-united-kingdom-uk/#:~:text=In%20the%202022%2F23%20financial,to%20the%20Coca%2DCola%20Company. (Accessed: 07 July 2023). </a:t>
            </a:r>
          </a:p>
          <a:p>
            <a:pPr algn="just">
              <a:lnSpc>
                <a:spcPct val="150000"/>
              </a:lnSpc>
              <a:buFont typeface="Courier New" panose="02070309020205020404" pitchFamily="49" charset="0"/>
              <a:buChar char="o"/>
            </a:pPr>
            <a:r>
              <a:rPr lang="en-US" sz="3000" i="1" dirty="0">
                <a:effectLst/>
                <a:latin typeface="+mj-lt"/>
                <a:ea typeface="Times New Roman" panose="02020603050405020304" pitchFamily="18" charset="0"/>
              </a:rPr>
              <a:t>Premier Inn Hotels: Book Direct</a:t>
            </a:r>
            <a:r>
              <a:rPr lang="en-US" sz="3000" dirty="0">
                <a:effectLst/>
                <a:latin typeface="+mj-lt"/>
                <a:ea typeface="Times New Roman" panose="02020603050405020304" pitchFamily="18" charset="0"/>
              </a:rPr>
              <a:t> 2023. </a:t>
            </a:r>
            <a:r>
              <a:rPr lang="en-US" sz="3000" i="1" dirty="0">
                <a:effectLst/>
                <a:latin typeface="+mj-lt"/>
                <a:ea typeface="Times New Roman" panose="02020603050405020304" pitchFamily="18" charset="0"/>
              </a:rPr>
              <a:t>Premier Inn hotels | Book direct</a:t>
            </a:r>
            <a:r>
              <a:rPr lang="en-US" sz="3000" dirty="0">
                <a:effectLst/>
                <a:latin typeface="+mj-lt"/>
                <a:ea typeface="Times New Roman" panose="02020603050405020304" pitchFamily="18" charset="0"/>
              </a:rPr>
              <a:t>. Available at: https://www.premierinn.com/gb/en/home.html (Accessed: 07 July 2023). </a:t>
            </a:r>
          </a:p>
          <a:p>
            <a:pPr algn="just">
              <a:lnSpc>
                <a:spcPct val="150000"/>
              </a:lnSpc>
              <a:spcBef>
                <a:spcPts val="0"/>
              </a:spcBef>
              <a:spcAft>
                <a:spcPts val="800"/>
              </a:spcAft>
              <a:buFont typeface="Courier New" panose="02070309020205020404" pitchFamily="49" charset="0"/>
              <a:buChar char="o"/>
            </a:pPr>
            <a:r>
              <a:rPr lang="en-US" sz="3000" dirty="0">
                <a:solidFill>
                  <a:srgbClr val="000000"/>
                </a:solidFill>
                <a:effectLst/>
                <a:latin typeface="+mj-lt"/>
                <a:ea typeface="Calibri" panose="020F0502020204030204" pitchFamily="34" charset="0"/>
                <a:cs typeface="Times New Roman" panose="02020603050405020304" pitchFamily="18" charset="0"/>
              </a:rPr>
              <a:t>East, R., Singh, J., Wright, M. and </a:t>
            </a:r>
            <a:r>
              <a:rPr lang="en-US" sz="3000" dirty="0" err="1">
                <a:solidFill>
                  <a:srgbClr val="000000"/>
                </a:solidFill>
                <a:effectLst/>
                <a:latin typeface="+mj-lt"/>
                <a:ea typeface="Calibri" panose="020F0502020204030204" pitchFamily="34" charset="0"/>
                <a:cs typeface="Times New Roman" panose="02020603050405020304" pitchFamily="18" charset="0"/>
              </a:rPr>
              <a:t>Vanhuele</a:t>
            </a:r>
            <a:r>
              <a:rPr lang="en-US" sz="3000" dirty="0">
                <a:solidFill>
                  <a:srgbClr val="000000"/>
                </a:solidFill>
                <a:effectLst/>
                <a:latin typeface="+mj-lt"/>
                <a:ea typeface="Calibri" panose="020F0502020204030204" pitchFamily="34" charset="0"/>
                <a:cs typeface="Times New Roman" panose="02020603050405020304" pitchFamily="18" charset="0"/>
              </a:rPr>
              <a:t>, M., 2021. </a:t>
            </a:r>
            <a:r>
              <a:rPr lang="en-US" sz="3000" i="1" dirty="0">
                <a:effectLst/>
                <a:latin typeface="+mj-lt"/>
                <a:ea typeface="Calibri" panose="020F0502020204030204" pitchFamily="34" charset="0"/>
                <a:cs typeface="Times New Roman" panose="02020603050405020304" pitchFamily="18" charset="0"/>
              </a:rPr>
              <a:t>Consumer </a:t>
            </a:r>
            <a:r>
              <a:rPr lang="en-US" sz="3000" i="1" dirty="0" err="1">
                <a:effectLst/>
                <a:latin typeface="+mj-lt"/>
                <a:ea typeface="Calibri" panose="020F0502020204030204" pitchFamily="34" charset="0"/>
                <a:cs typeface="Times New Roman" panose="02020603050405020304" pitchFamily="18" charset="0"/>
              </a:rPr>
              <a:t>behaviour</a:t>
            </a:r>
            <a:r>
              <a:rPr lang="en-US" sz="3000" i="1" dirty="0">
                <a:effectLst/>
                <a:latin typeface="+mj-lt"/>
                <a:ea typeface="Calibri" panose="020F0502020204030204" pitchFamily="34" charset="0"/>
                <a:cs typeface="Times New Roman" panose="02020603050405020304" pitchFamily="18" charset="0"/>
              </a:rPr>
              <a:t>: Applications in marketing</a:t>
            </a:r>
            <a:r>
              <a:rPr lang="en-US" sz="3000" dirty="0">
                <a:effectLst/>
                <a:latin typeface="+mj-lt"/>
                <a:ea typeface="Calibri" panose="020F0502020204030204" pitchFamily="34" charset="0"/>
                <a:cs typeface="Times New Roman" panose="02020603050405020304" pitchFamily="18" charset="0"/>
              </a:rPr>
              <a:t>. Sage [Available at: </a:t>
            </a:r>
            <a:r>
              <a:rPr lang="en-US" sz="3000" u="sng" dirty="0">
                <a:solidFill>
                  <a:srgbClr val="0563C1"/>
                </a:solidFill>
                <a:effectLst/>
                <a:latin typeface="+mj-lt"/>
                <a:ea typeface="Calibri" panose="020F0502020204030204" pitchFamily="34" charset="0"/>
                <a:cs typeface="Times New Roman" panose="02020603050405020304" pitchFamily="18" charset="0"/>
                <a:hlinkClick r:id="rId2"/>
              </a:rPr>
              <a:t>https://books.google.com/books?hl=en&amp;lr=&amp;id=II9DEAAAQBAJ&amp;oi=fnd&amp;pg=PP1&amp;dq=Consumer+behaviour+is+associated+with+brand+growth&amp;ots=5rKKKS87as&amp;sig=GkmcGCiQefToF5VZQlNOwKKkGgI</a:t>
            </a:r>
            <a:endParaRPr lang="en-US" sz="3000" dirty="0">
              <a:effectLst/>
              <a:latin typeface="+mj-lt"/>
              <a:ea typeface="Calibri" panose="020F0502020204030204" pitchFamily="34" charset="0"/>
              <a:cs typeface="Times New Roman" panose="02020603050405020304" pitchFamily="18" charset="0"/>
            </a:endParaRPr>
          </a:p>
          <a:p>
            <a:pPr algn="just">
              <a:lnSpc>
                <a:spcPct val="150000"/>
              </a:lnSpc>
              <a:spcBef>
                <a:spcPts val="0"/>
              </a:spcBef>
              <a:spcAft>
                <a:spcPts val="800"/>
              </a:spcAft>
              <a:buFont typeface="Courier New" panose="02070309020205020404" pitchFamily="49" charset="0"/>
              <a:buChar char="o"/>
            </a:pPr>
            <a:r>
              <a:rPr lang="en-US" sz="3000" dirty="0">
                <a:solidFill>
                  <a:srgbClr val="000000"/>
                </a:solidFill>
                <a:effectLst/>
                <a:latin typeface="+mj-lt"/>
                <a:ea typeface="Calibri" panose="020F0502020204030204" pitchFamily="34" charset="0"/>
                <a:cs typeface="Times New Roman" panose="02020603050405020304" pitchFamily="18" charset="0"/>
              </a:rPr>
              <a:t>Durán, F., Rocha, C. and </a:t>
            </a:r>
            <a:r>
              <a:rPr lang="en-US" sz="3000" dirty="0" err="1">
                <a:solidFill>
                  <a:srgbClr val="000000"/>
                </a:solidFill>
                <a:effectLst/>
                <a:latin typeface="+mj-lt"/>
                <a:ea typeface="Calibri" panose="020F0502020204030204" pitchFamily="34" charset="0"/>
                <a:cs typeface="Times New Roman" panose="02020603050405020304" pitchFamily="18" charset="0"/>
              </a:rPr>
              <a:t>Salaün</a:t>
            </a:r>
            <a:r>
              <a:rPr lang="en-US" sz="3000" dirty="0">
                <a:solidFill>
                  <a:srgbClr val="000000"/>
                </a:solidFill>
                <a:effectLst/>
                <a:latin typeface="+mj-lt"/>
                <a:ea typeface="Calibri" panose="020F0502020204030204" pitchFamily="34" charset="0"/>
                <a:cs typeface="Times New Roman" panose="02020603050405020304" pitchFamily="18" charset="0"/>
              </a:rPr>
              <a:t>, G., 2019. A rewriting logic approach to resource allocation analysis in business process models. </a:t>
            </a:r>
            <a:r>
              <a:rPr lang="en-US" sz="3000" i="1" dirty="0">
                <a:effectLst/>
                <a:latin typeface="+mj-lt"/>
                <a:ea typeface="Calibri" panose="020F0502020204030204" pitchFamily="34" charset="0"/>
                <a:cs typeface="Times New Roman" panose="02020603050405020304" pitchFamily="18" charset="0"/>
              </a:rPr>
              <a:t>Science of Computer Programming</a:t>
            </a:r>
            <a:r>
              <a:rPr lang="en-US" sz="3000" dirty="0">
                <a:effectLst/>
                <a:latin typeface="+mj-lt"/>
                <a:ea typeface="Calibri" panose="020F0502020204030204" pitchFamily="34" charset="0"/>
                <a:cs typeface="Times New Roman" panose="02020603050405020304" pitchFamily="18" charset="0"/>
              </a:rPr>
              <a:t>, </a:t>
            </a:r>
            <a:r>
              <a:rPr lang="en-US" sz="3000" i="1" dirty="0">
                <a:effectLst/>
                <a:latin typeface="+mj-lt"/>
                <a:ea typeface="Calibri" panose="020F0502020204030204" pitchFamily="34" charset="0"/>
                <a:cs typeface="Times New Roman" panose="02020603050405020304" pitchFamily="18" charset="0"/>
              </a:rPr>
              <a:t>183</a:t>
            </a:r>
            <a:r>
              <a:rPr lang="en-US" sz="3000" dirty="0">
                <a:effectLst/>
                <a:latin typeface="+mj-lt"/>
                <a:ea typeface="Calibri" panose="020F0502020204030204" pitchFamily="34" charset="0"/>
                <a:cs typeface="Times New Roman" panose="02020603050405020304" pitchFamily="18" charset="0"/>
              </a:rPr>
              <a:t>, p.102303 [Available at: </a:t>
            </a:r>
            <a:r>
              <a:rPr lang="en-US" sz="3000" u="sng" dirty="0">
                <a:solidFill>
                  <a:srgbClr val="0563C1"/>
                </a:solidFill>
                <a:effectLst/>
                <a:latin typeface="+mj-lt"/>
                <a:ea typeface="Calibri" panose="020F0502020204030204" pitchFamily="34" charset="0"/>
                <a:cs typeface="Times New Roman" panose="02020603050405020304" pitchFamily="18" charset="0"/>
                <a:hlinkClick r:id="rId3"/>
              </a:rPr>
              <a:t>https://www.sciencedirect.com/science/article/pii/S0167642319301017</a:t>
            </a:r>
            <a:r>
              <a:rPr lang="en-US" sz="3000" dirty="0">
                <a:solidFill>
                  <a:srgbClr val="000000"/>
                </a:solidFill>
                <a:effectLst/>
                <a:latin typeface="+mj-lt"/>
                <a:ea typeface="Calibri" panose="020F0502020204030204" pitchFamily="34" charset="0"/>
                <a:cs typeface="Times New Roman" panose="02020603050405020304" pitchFamily="18" charset="0"/>
              </a:rPr>
              <a:t>]</a:t>
            </a:r>
            <a:endParaRPr lang="en-US" sz="3000" dirty="0">
              <a:effectLst/>
              <a:latin typeface="+mj-lt"/>
              <a:ea typeface="Calibri" panose="020F0502020204030204" pitchFamily="34" charset="0"/>
              <a:cs typeface="Times New Roman" panose="02020603050405020304" pitchFamily="18" charset="0"/>
            </a:endParaRPr>
          </a:p>
          <a:p>
            <a:pPr algn="just">
              <a:lnSpc>
                <a:spcPct val="150000"/>
              </a:lnSpc>
              <a:buFont typeface="Courier New" panose="02070309020205020404" pitchFamily="49" charset="0"/>
              <a:buChar char="o"/>
            </a:pPr>
            <a:r>
              <a:rPr lang="en-US" sz="3000" i="1" dirty="0">
                <a:effectLst/>
                <a:latin typeface="+mj-lt"/>
                <a:ea typeface="Times New Roman" panose="02020603050405020304" pitchFamily="18" charset="0"/>
              </a:rPr>
              <a:t>Our business model and strategy</a:t>
            </a:r>
            <a:r>
              <a:rPr lang="en-US" sz="3000" dirty="0">
                <a:effectLst/>
                <a:latin typeface="+mj-lt"/>
                <a:ea typeface="Times New Roman" panose="02020603050405020304" pitchFamily="18" charset="0"/>
              </a:rPr>
              <a:t> 2022. </a:t>
            </a:r>
            <a:r>
              <a:rPr lang="en-US" sz="3000" i="1" dirty="0">
                <a:effectLst/>
                <a:latin typeface="+mj-lt"/>
                <a:ea typeface="Times New Roman" panose="02020603050405020304" pitchFamily="18" charset="0"/>
              </a:rPr>
              <a:t>Whitbread PLC</a:t>
            </a:r>
            <a:r>
              <a:rPr lang="en-US" sz="3000" dirty="0">
                <a:effectLst/>
                <a:latin typeface="+mj-lt"/>
                <a:ea typeface="Times New Roman" panose="02020603050405020304" pitchFamily="18" charset="0"/>
              </a:rPr>
              <a:t>. Available at: https://www.whitbread.co.uk/about-us/our-business-model/ (Accessed: 07 July 2023). </a:t>
            </a:r>
          </a:p>
          <a:p>
            <a:pPr algn="just">
              <a:lnSpc>
                <a:spcPct val="150000"/>
              </a:lnSpc>
              <a:buFont typeface="Courier New" panose="02070309020205020404" pitchFamily="49" charset="0"/>
              <a:buChar char="o"/>
            </a:pPr>
            <a:r>
              <a:rPr lang="en-US" sz="3000" i="1" dirty="0">
                <a:effectLst/>
                <a:latin typeface="+mj-lt"/>
                <a:ea typeface="Times New Roman" panose="02020603050405020304" pitchFamily="18" charset="0"/>
              </a:rPr>
              <a:t>Net zero carbon emissions</a:t>
            </a:r>
            <a:r>
              <a:rPr lang="en-US" sz="3000" dirty="0">
                <a:effectLst/>
                <a:latin typeface="+mj-lt"/>
                <a:ea typeface="Times New Roman" panose="02020603050405020304" pitchFamily="18" charset="0"/>
              </a:rPr>
              <a:t> 2023. </a:t>
            </a:r>
            <a:r>
              <a:rPr lang="en-US" sz="3000" i="1" dirty="0">
                <a:effectLst/>
                <a:latin typeface="+mj-lt"/>
                <a:ea typeface="Times New Roman" panose="02020603050405020304" pitchFamily="18" charset="0"/>
              </a:rPr>
              <a:t>Net zero carbon emissions | News | 2021 | Premier Inn</a:t>
            </a:r>
            <a:r>
              <a:rPr lang="en-US" sz="3000" dirty="0">
                <a:effectLst/>
                <a:latin typeface="+mj-lt"/>
                <a:ea typeface="Times New Roman" panose="02020603050405020304" pitchFamily="18" charset="0"/>
              </a:rPr>
              <a:t>. Available at: https://www.premierinn.com/gb/en/news/2021/net-zero-carbon-emissions.html (Accessed: 07 July 2023). </a:t>
            </a:r>
          </a:p>
          <a:p>
            <a:pPr algn="just">
              <a:lnSpc>
                <a:spcPct val="150000"/>
              </a:lnSpc>
              <a:buFont typeface="Courier New" panose="02070309020205020404" pitchFamily="49" charset="0"/>
              <a:buChar char="o"/>
            </a:pPr>
            <a:r>
              <a:rPr lang="en-US" sz="3000" i="1" dirty="0">
                <a:effectLst/>
                <a:latin typeface="+mj-lt"/>
                <a:ea typeface="Times New Roman" panose="02020603050405020304" pitchFamily="18" charset="0"/>
              </a:rPr>
              <a:t>Social Responsibility</a:t>
            </a:r>
            <a:r>
              <a:rPr lang="en-US" sz="3000" dirty="0">
                <a:effectLst/>
                <a:latin typeface="+mj-lt"/>
                <a:ea typeface="Times New Roman" panose="02020603050405020304" pitchFamily="18" charset="0"/>
              </a:rPr>
              <a:t> 2023. </a:t>
            </a:r>
            <a:r>
              <a:rPr lang="en-US" sz="3000" i="1" dirty="0">
                <a:effectLst/>
                <a:latin typeface="+mj-lt"/>
                <a:ea typeface="Times New Roman" panose="02020603050405020304" pitchFamily="18" charset="0"/>
              </a:rPr>
              <a:t>Premier Hotels and Resorts</a:t>
            </a:r>
            <a:r>
              <a:rPr lang="en-US" sz="3000" dirty="0">
                <a:effectLst/>
                <a:latin typeface="+mj-lt"/>
                <a:ea typeface="Times New Roman" panose="02020603050405020304" pitchFamily="18" charset="0"/>
              </a:rPr>
              <a:t>. Available at: https://www.phnr.com/en/social-responsibility (Accessed: 07 July 2023). </a:t>
            </a:r>
          </a:p>
          <a:p>
            <a:pPr algn="just"/>
            <a:endParaRPr lang="en-US" dirty="0">
              <a:effectLst/>
            </a:endParaRPr>
          </a:p>
          <a:p>
            <a:pPr algn="just"/>
            <a:endParaRPr lang="en-US" dirty="0"/>
          </a:p>
          <a:p>
            <a:endParaRPr lang="en-US"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126ADEF2-2BA7-419F-A580-9C6541A73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667762" y="630936"/>
            <a:ext cx="3926681"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11" name="Rectangle 10">
            <a:extLst>
              <a:ext uri="{FF2B5EF4-FFF2-40B4-BE49-F238E27FC236}">
                <a16:creationId xmlns:a16="http://schemas.microsoft.com/office/drawing/2014/main" id="{2B146248-6675-4D3A-B34A-7363E28C91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259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8E52EA45-4231-40F0-A5F9-509764441E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Freeform 22">
            <a:extLst>
              <a:ext uri="{FF2B5EF4-FFF2-40B4-BE49-F238E27FC236}">
                <a16:creationId xmlns:a16="http://schemas.microsoft.com/office/drawing/2014/main" id="{E26580E3-C3E7-4C81-9BC7-D725DBB743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3521583" cy="6858000"/>
          </a:xfrm>
          <a:custGeom>
            <a:avLst/>
            <a:gdLst>
              <a:gd name="connsiteX0" fmla="*/ 0 w 4992864"/>
              <a:gd name="connsiteY0" fmla="*/ 0 h 6858000"/>
              <a:gd name="connsiteX1" fmla="*/ 4813476 w 4992864"/>
              <a:gd name="connsiteY1" fmla="*/ 0 h 6858000"/>
              <a:gd name="connsiteX2" fmla="*/ 4818239 w 4992864"/>
              <a:gd name="connsiteY2" fmla="*/ 66675 h 6858000"/>
              <a:gd name="connsiteX3" fmla="*/ 4826176 w 4992864"/>
              <a:gd name="connsiteY3" fmla="*/ 122237 h 6858000"/>
              <a:gd name="connsiteX4" fmla="*/ 4835701 w 4992864"/>
              <a:gd name="connsiteY4" fmla="*/ 174625 h 6858000"/>
              <a:gd name="connsiteX5" fmla="*/ 4851576 w 4992864"/>
              <a:gd name="connsiteY5" fmla="*/ 217487 h 6858000"/>
              <a:gd name="connsiteX6" fmla="*/ 4867451 w 4992864"/>
              <a:gd name="connsiteY6" fmla="*/ 260350 h 6858000"/>
              <a:gd name="connsiteX7" fmla="*/ 4886501 w 4992864"/>
              <a:gd name="connsiteY7" fmla="*/ 296862 h 6858000"/>
              <a:gd name="connsiteX8" fmla="*/ 4905551 w 4992864"/>
              <a:gd name="connsiteY8" fmla="*/ 334962 h 6858000"/>
              <a:gd name="connsiteX9" fmla="*/ 4923014 w 4992864"/>
              <a:gd name="connsiteY9" fmla="*/ 369887 h 6858000"/>
              <a:gd name="connsiteX10" fmla="*/ 4940476 w 4992864"/>
              <a:gd name="connsiteY10" fmla="*/ 409575 h 6858000"/>
              <a:gd name="connsiteX11" fmla="*/ 4956351 w 4992864"/>
              <a:gd name="connsiteY11" fmla="*/ 450850 h 6858000"/>
              <a:gd name="connsiteX12" fmla="*/ 4970639 w 4992864"/>
              <a:gd name="connsiteY12" fmla="*/ 496887 h 6858000"/>
              <a:gd name="connsiteX13" fmla="*/ 4981751 w 4992864"/>
              <a:gd name="connsiteY13" fmla="*/ 546100 h 6858000"/>
              <a:gd name="connsiteX14" fmla="*/ 4989689 w 4992864"/>
              <a:gd name="connsiteY14" fmla="*/ 606425 h 6858000"/>
              <a:gd name="connsiteX15" fmla="*/ 4992864 w 4992864"/>
              <a:gd name="connsiteY15" fmla="*/ 673100 h 6858000"/>
              <a:gd name="connsiteX16" fmla="*/ 4989689 w 4992864"/>
              <a:gd name="connsiteY16" fmla="*/ 744537 h 6858000"/>
              <a:gd name="connsiteX17" fmla="*/ 4981751 w 4992864"/>
              <a:gd name="connsiteY17" fmla="*/ 801687 h 6858000"/>
              <a:gd name="connsiteX18" fmla="*/ 4970639 w 4992864"/>
              <a:gd name="connsiteY18" fmla="*/ 854075 h 6858000"/>
              <a:gd name="connsiteX19" fmla="*/ 4956351 w 4992864"/>
              <a:gd name="connsiteY19" fmla="*/ 901700 h 6858000"/>
              <a:gd name="connsiteX20" fmla="*/ 4940476 w 4992864"/>
              <a:gd name="connsiteY20" fmla="*/ 942975 h 6858000"/>
              <a:gd name="connsiteX21" fmla="*/ 4921426 w 4992864"/>
              <a:gd name="connsiteY21" fmla="*/ 981075 h 6858000"/>
              <a:gd name="connsiteX22" fmla="*/ 4902376 w 4992864"/>
              <a:gd name="connsiteY22" fmla="*/ 1017587 h 6858000"/>
              <a:gd name="connsiteX23" fmla="*/ 4883326 w 4992864"/>
              <a:gd name="connsiteY23" fmla="*/ 1055687 h 6858000"/>
              <a:gd name="connsiteX24" fmla="*/ 4865864 w 4992864"/>
              <a:gd name="connsiteY24" fmla="*/ 1095375 h 6858000"/>
              <a:gd name="connsiteX25" fmla="*/ 4848401 w 4992864"/>
              <a:gd name="connsiteY25" fmla="*/ 1136650 h 6858000"/>
              <a:gd name="connsiteX26" fmla="*/ 4834114 w 4992864"/>
              <a:gd name="connsiteY26" fmla="*/ 1182687 h 6858000"/>
              <a:gd name="connsiteX27" fmla="*/ 4824589 w 4992864"/>
              <a:gd name="connsiteY27" fmla="*/ 1235075 h 6858000"/>
              <a:gd name="connsiteX28" fmla="*/ 4815064 w 4992864"/>
              <a:gd name="connsiteY28" fmla="*/ 1295400 h 6858000"/>
              <a:gd name="connsiteX29" fmla="*/ 4813476 w 4992864"/>
              <a:gd name="connsiteY29" fmla="*/ 1363662 h 6858000"/>
              <a:gd name="connsiteX30" fmla="*/ 4815064 w 4992864"/>
              <a:gd name="connsiteY30" fmla="*/ 1431925 h 6858000"/>
              <a:gd name="connsiteX31" fmla="*/ 4824589 w 4992864"/>
              <a:gd name="connsiteY31" fmla="*/ 1492250 h 6858000"/>
              <a:gd name="connsiteX32" fmla="*/ 4834114 w 4992864"/>
              <a:gd name="connsiteY32" fmla="*/ 1544637 h 6858000"/>
              <a:gd name="connsiteX33" fmla="*/ 4848401 w 4992864"/>
              <a:gd name="connsiteY33" fmla="*/ 1589087 h 6858000"/>
              <a:gd name="connsiteX34" fmla="*/ 4865864 w 4992864"/>
              <a:gd name="connsiteY34" fmla="*/ 1631950 h 6858000"/>
              <a:gd name="connsiteX35" fmla="*/ 4883326 w 4992864"/>
              <a:gd name="connsiteY35" fmla="*/ 1671637 h 6858000"/>
              <a:gd name="connsiteX36" fmla="*/ 4902376 w 4992864"/>
              <a:gd name="connsiteY36" fmla="*/ 1708150 h 6858000"/>
              <a:gd name="connsiteX37" fmla="*/ 4921426 w 4992864"/>
              <a:gd name="connsiteY37" fmla="*/ 1743075 h 6858000"/>
              <a:gd name="connsiteX38" fmla="*/ 4940476 w 4992864"/>
              <a:gd name="connsiteY38" fmla="*/ 1782762 h 6858000"/>
              <a:gd name="connsiteX39" fmla="*/ 4956351 w 4992864"/>
              <a:gd name="connsiteY39" fmla="*/ 1824037 h 6858000"/>
              <a:gd name="connsiteX40" fmla="*/ 4970639 w 4992864"/>
              <a:gd name="connsiteY40" fmla="*/ 1870075 h 6858000"/>
              <a:gd name="connsiteX41" fmla="*/ 4981751 w 4992864"/>
              <a:gd name="connsiteY41" fmla="*/ 1922462 h 6858000"/>
              <a:gd name="connsiteX42" fmla="*/ 4989689 w 4992864"/>
              <a:gd name="connsiteY42" fmla="*/ 1982787 h 6858000"/>
              <a:gd name="connsiteX43" fmla="*/ 4992864 w 4992864"/>
              <a:gd name="connsiteY43" fmla="*/ 2051050 h 6858000"/>
              <a:gd name="connsiteX44" fmla="*/ 4989689 w 4992864"/>
              <a:gd name="connsiteY44" fmla="*/ 2119312 h 6858000"/>
              <a:gd name="connsiteX45" fmla="*/ 4981751 w 4992864"/>
              <a:gd name="connsiteY45" fmla="*/ 2179637 h 6858000"/>
              <a:gd name="connsiteX46" fmla="*/ 4970639 w 4992864"/>
              <a:gd name="connsiteY46" fmla="*/ 2232025 h 6858000"/>
              <a:gd name="connsiteX47" fmla="*/ 4956351 w 4992864"/>
              <a:gd name="connsiteY47" fmla="*/ 2278062 h 6858000"/>
              <a:gd name="connsiteX48" fmla="*/ 4940476 w 4992864"/>
              <a:gd name="connsiteY48" fmla="*/ 2319337 h 6858000"/>
              <a:gd name="connsiteX49" fmla="*/ 4921426 w 4992864"/>
              <a:gd name="connsiteY49" fmla="*/ 2359025 h 6858000"/>
              <a:gd name="connsiteX50" fmla="*/ 4902376 w 4992864"/>
              <a:gd name="connsiteY50" fmla="*/ 2395537 h 6858000"/>
              <a:gd name="connsiteX51" fmla="*/ 4883326 w 4992864"/>
              <a:gd name="connsiteY51" fmla="*/ 2433637 h 6858000"/>
              <a:gd name="connsiteX52" fmla="*/ 4865864 w 4992864"/>
              <a:gd name="connsiteY52" fmla="*/ 2471737 h 6858000"/>
              <a:gd name="connsiteX53" fmla="*/ 4848401 w 4992864"/>
              <a:gd name="connsiteY53" fmla="*/ 2513012 h 6858000"/>
              <a:gd name="connsiteX54" fmla="*/ 4834114 w 4992864"/>
              <a:gd name="connsiteY54" fmla="*/ 2560637 h 6858000"/>
              <a:gd name="connsiteX55" fmla="*/ 4824589 w 4992864"/>
              <a:gd name="connsiteY55" fmla="*/ 2613025 h 6858000"/>
              <a:gd name="connsiteX56" fmla="*/ 4815064 w 4992864"/>
              <a:gd name="connsiteY56" fmla="*/ 2671762 h 6858000"/>
              <a:gd name="connsiteX57" fmla="*/ 4813476 w 4992864"/>
              <a:gd name="connsiteY57" fmla="*/ 2741612 h 6858000"/>
              <a:gd name="connsiteX58" fmla="*/ 4815064 w 4992864"/>
              <a:gd name="connsiteY58" fmla="*/ 2809875 h 6858000"/>
              <a:gd name="connsiteX59" fmla="*/ 4824589 w 4992864"/>
              <a:gd name="connsiteY59" fmla="*/ 2868612 h 6858000"/>
              <a:gd name="connsiteX60" fmla="*/ 4834114 w 4992864"/>
              <a:gd name="connsiteY60" fmla="*/ 2922587 h 6858000"/>
              <a:gd name="connsiteX61" fmla="*/ 4848401 w 4992864"/>
              <a:gd name="connsiteY61" fmla="*/ 2967037 h 6858000"/>
              <a:gd name="connsiteX62" fmla="*/ 4865864 w 4992864"/>
              <a:gd name="connsiteY62" fmla="*/ 3009900 h 6858000"/>
              <a:gd name="connsiteX63" fmla="*/ 4883326 w 4992864"/>
              <a:gd name="connsiteY63" fmla="*/ 3046412 h 6858000"/>
              <a:gd name="connsiteX64" fmla="*/ 4902376 w 4992864"/>
              <a:gd name="connsiteY64" fmla="*/ 3084512 h 6858000"/>
              <a:gd name="connsiteX65" fmla="*/ 4921426 w 4992864"/>
              <a:gd name="connsiteY65" fmla="*/ 3121025 h 6858000"/>
              <a:gd name="connsiteX66" fmla="*/ 4940476 w 4992864"/>
              <a:gd name="connsiteY66" fmla="*/ 3160712 h 6858000"/>
              <a:gd name="connsiteX67" fmla="*/ 4956351 w 4992864"/>
              <a:gd name="connsiteY67" fmla="*/ 3201987 h 6858000"/>
              <a:gd name="connsiteX68" fmla="*/ 4970639 w 4992864"/>
              <a:gd name="connsiteY68" fmla="*/ 3248025 h 6858000"/>
              <a:gd name="connsiteX69" fmla="*/ 4981751 w 4992864"/>
              <a:gd name="connsiteY69" fmla="*/ 3300412 h 6858000"/>
              <a:gd name="connsiteX70" fmla="*/ 4989689 w 4992864"/>
              <a:gd name="connsiteY70" fmla="*/ 3360737 h 6858000"/>
              <a:gd name="connsiteX71" fmla="*/ 4992864 w 4992864"/>
              <a:gd name="connsiteY71" fmla="*/ 3427412 h 6858000"/>
              <a:gd name="connsiteX72" fmla="*/ 4989689 w 4992864"/>
              <a:gd name="connsiteY72" fmla="*/ 3497262 h 6858000"/>
              <a:gd name="connsiteX73" fmla="*/ 4981751 w 4992864"/>
              <a:gd name="connsiteY73" fmla="*/ 3557587 h 6858000"/>
              <a:gd name="connsiteX74" fmla="*/ 4970639 w 4992864"/>
              <a:gd name="connsiteY74" fmla="*/ 3609975 h 6858000"/>
              <a:gd name="connsiteX75" fmla="*/ 4956351 w 4992864"/>
              <a:gd name="connsiteY75" fmla="*/ 3656012 h 6858000"/>
              <a:gd name="connsiteX76" fmla="*/ 4940476 w 4992864"/>
              <a:gd name="connsiteY76" fmla="*/ 3697287 h 6858000"/>
              <a:gd name="connsiteX77" fmla="*/ 4921426 w 4992864"/>
              <a:gd name="connsiteY77" fmla="*/ 3736975 h 6858000"/>
              <a:gd name="connsiteX78" fmla="*/ 4883326 w 4992864"/>
              <a:gd name="connsiteY78" fmla="*/ 3811587 h 6858000"/>
              <a:gd name="connsiteX79" fmla="*/ 4865864 w 4992864"/>
              <a:gd name="connsiteY79" fmla="*/ 3848100 h 6858000"/>
              <a:gd name="connsiteX80" fmla="*/ 4848401 w 4992864"/>
              <a:gd name="connsiteY80" fmla="*/ 3890962 h 6858000"/>
              <a:gd name="connsiteX81" fmla="*/ 4834114 w 4992864"/>
              <a:gd name="connsiteY81" fmla="*/ 3935412 h 6858000"/>
              <a:gd name="connsiteX82" fmla="*/ 4824589 w 4992864"/>
              <a:gd name="connsiteY82" fmla="*/ 3987800 h 6858000"/>
              <a:gd name="connsiteX83" fmla="*/ 4815064 w 4992864"/>
              <a:gd name="connsiteY83" fmla="*/ 4048125 h 6858000"/>
              <a:gd name="connsiteX84" fmla="*/ 4813476 w 4992864"/>
              <a:gd name="connsiteY84" fmla="*/ 4116387 h 6858000"/>
              <a:gd name="connsiteX85" fmla="*/ 4815064 w 4992864"/>
              <a:gd name="connsiteY85" fmla="*/ 4186237 h 6858000"/>
              <a:gd name="connsiteX86" fmla="*/ 4824589 w 4992864"/>
              <a:gd name="connsiteY86" fmla="*/ 4244975 h 6858000"/>
              <a:gd name="connsiteX87" fmla="*/ 4834114 w 4992864"/>
              <a:gd name="connsiteY87" fmla="*/ 4297362 h 6858000"/>
              <a:gd name="connsiteX88" fmla="*/ 4848401 w 4992864"/>
              <a:gd name="connsiteY88" fmla="*/ 4343400 h 6858000"/>
              <a:gd name="connsiteX89" fmla="*/ 4865864 w 4992864"/>
              <a:gd name="connsiteY89" fmla="*/ 4386262 h 6858000"/>
              <a:gd name="connsiteX90" fmla="*/ 4883326 w 4992864"/>
              <a:gd name="connsiteY90" fmla="*/ 4424362 h 6858000"/>
              <a:gd name="connsiteX91" fmla="*/ 4921426 w 4992864"/>
              <a:gd name="connsiteY91" fmla="*/ 4498975 h 6858000"/>
              <a:gd name="connsiteX92" fmla="*/ 4940476 w 4992864"/>
              <a:gd name="connsiteY92" fmla="*/ 4537075 h 6858000"/>
              <a:gd name="connsiteX93" fmla="*/ 4956351 w 4992864"/>
              <a:gd name="connsiteY93" fmla="*/ 4579937 h 6858000"/>
              <a:gd name="connsiteX94" fmla="*/ 4970639 w 4992864"/>
              <a:gd name="connsiteY94" fmla="*/ 4625975 h 6858000"/>
              <a:gd name="connsiteX95" fmla="*/ 4981751 w 4992864"/>
              <a:gd name="connsiteY95" fmla="*/ 4678362 h 6858000"/>
              <a:gd name="connsiteX96" fmla="*/ 4989689 w 4992864"/>
              <a:gd name="connsiteY96" fmla="*/ 4738687 h 6858000"/>
              <a:gd name="connsiteX97" fmla="*/ 4992864 w 4992864"/>
              <a:gd name="connsiteY97" fmla="*/ 4806950 h 6858000"/>
              <a:gd name="connsiteX98" fmla="*/ 4989689 w 4992864"/>
              <a:gd name="connsiteY98" fmla="*/ 4875212 h 6858000"/>
              <a:gd name="connsiteX99" fmla="*/ 4981751 w 4992864"/>
              <a:gd name="connsiteY99" fmla="*/ 4935537 h 6858000"/>
              <a:gd name="connsiteX100" fmla="*/ 4970639 w 4992864"/>
              <a:gd name="connsiteY100" fmla="*/ 4987925 h 6858000"/>
              <a:gd name="connsiteX101" fmla="*/ 4956351 w 4992864"/>
              <a:gd name="connsiteY101" fmla="*/ 5033962 h 6858000"/>
              <a:gd name="connsiteX102" fmla="*/ 4940476 w 4992864"/>
              <a:gd name="connsiteY102" fmla="*/ 5075237 h 6858000"/>
              <a:gd name="connsiteX103" fmla="*/ 4921426 w 4992864"/>
              <a:gd name="connsiteY103" fmla="*/ 5114925 h 6858000"/>
              <a:gd name="connsiteX104" fmla="*/ 4902376 w 4992864"/>
              <a:gd name="connsiteY104" fmla="*/ 5149850 h 6858000"/>
              <a:gd name="connsiteX105" fmla="*/ 4883326 w 4992864"/>
              <a:gd name="connsiteY105" fmla="*/ 5186362 h 6858000"/>
              <a:gd name="connsiteX106" fmla="*/ 4865864 w 4992864"/>
              <a:gd name="connsiteY106" fmla="*/ 5226050 h 6858000"/>
              <a:gd name="connsiteX107" fmla="*/ 4848401 w 4992864"/>
              <a:gd name="connsiteY107" fmla="*/ 5268912 h 6858000"/>
              <a:gd name="connsiteX108" fmla="*/ 4834114 w 4992864"/>
              <a:gd name="connsiteY108" fmla="*/ 5313362 h 6858000"/>
              <a:gd name="connsiteX109" fmla="*/ 4824589 w 4992864"/>
              <a:gd name="connsiteY109" fmla="*/ 5365750 h 6858000"/>
              <a:gd name="connsiteX110" fmla="*/ 4815064 w 4992864"/>
              <a:gd name="connsiteY110" fmla="*/ 5426075 h 6858000"/>
              <a:gd name="connsiteX111" fmla="*/ 4813476 w 4992864"/>
              <a:gd name="connsiteY111" fmla="*/ 5494337 h 6858000"/>
              <a:gd name="connsiteX112" fmla="*/ 4815064 w 4992864"/>
              <a:gd name="connsiteY112" fmla="*/ 5562600 h 6858000"/>
              <a:gd name="connsiteX113" fmla="*/ 4824589 w 4992864"/>
              <a:gd name="connsiteY113" fmla="*/ 5622925 h 6858000"/>
              <a:gd name="connsiteX114" fmla="*/ 4834114 w 4992864"/>
              <a:gd name="connsiteY114" fmla="*/ 5675312 h 6858000"/>
              <a:gd name="connsiteX115" fmla="*/ 4848401 w 4992864"/>
              <a:gd name="connsiteY115" fmla="*/ 5721350 h 6858000"/>
              <a:gd name="connsiteX116" fmla="*/ 4865864 w 4992864"/>
              <a:gd name="connsiteY116" fmla="*/ 5762625 h 6858000"/>
              <a:gd name="connsiteX117" fmla="*/ 4883326 w 4992864"/>
              <a:gd name="connsiteY117" fmla="*/ 5802312 h 6858000"/>
              <a:gd name="connsiteX118" fmla="*/ 4902376 w 4992864"/>
              <a:gd name="connsiteY118" fmla="*/ 5840412 h 6858000"/>
              <a:gd name="connsiteX119" fmla="*/ 4921426 w 4992864"/>
              <a:gd name="connsiteY119" fmla="*/ 5876925 h 6858000"/>
              <a:gd name="connsiteX120" fmla="*/ 4940476 w 4992864"/>
              <a:gd name="connsiteY120" fmla="*/ 5915025 h 6858000"/>
              <a:gd name="connsiteX121" fmla="*/ 4956351 w 4992864"/>
              <a:gd name="connsiteY121" fmla="*/ 5956300 h 6858000"/>
              <a:gd name="connsiteX122" fmla="*/ 4970639 w 4992864"/>
              <a:gd name="connsiteY122" fmla="*/ 6003925 h 6858000"/>
              <a:gd name="connsiteX123" fmla="*/ 4981751 w 4992864"/>
              <a:gd name="connsiteY123" fmla="*/ 6056312 h 6858000"/>
              <a:gd name="connsiteX124" fmla="*/ 4989689 w 4992864"/>
              <a:gd name="connsiteY124" fmla="*/ 6113462 h 6858000"/>
              <a:gd name="connsiteX125" fmla="*/ 4992864 w 4992864"/>
              <a:gd name="connsiteY125" fmla="*/ 6183312 h 6858000"/>
              <a:gd name="connsiteX126" fmla="*/ 4989689 w 4992864"/>
              <a:gd name="connsiteY126" fmla="*/ 6251575 h 6858000"/>
              <a:gd name="connsiteX127" fmla="*/ 4981751 w 4992864"/>
              <a:gd name="connsiteY127" fmla="*/ 6311900 h 6858000"/>
              <a:gd name="connsiteX128" fmla="*/ 4970639 w 4992864"/>
              <a:gd name="connsiteY128" fmla="*/ 6361112 h 6858000"/>
              <a:gd name="connsiteX129" fmla="*/ 4956351 w 4992864"/>
              <a:gd name="connsiteY129" fmla="*/ 6407150 h 6858000"/>
              <a:gd name="connsiteX130" fmla="*/ 4940476 w 4992864"/>
              <a:gd name="connsiteY130" fmla="*/ 6448425 h 6858000"/>
              <a:gd name="connsiteX131" fmla="*/ 4923014 w 4992864"/>
              <a:gd name="connsiteY131" fmla="*/ 6488112 h 6858000"/>
              <a:gd name="connsiteX132" fmla="*/ 4905551 w 4992864"/>
              <a:gd name="connsiteY132" fmla="*/ 6523037 h 6858000"/>
              <a:gd name="connsiteX133" fmla="*/ 4886501 w 4992864"/>
              <a:gd name="connsiteY133" fmla="*/ 6561137 h 6858000"/>
              <a:gd name="connsiteX134" fmla="*/ 4867451 w 4992864"/>
              <a:gd name="connsiteY134" fmla="*/ 6597650 h 6858000"/>
              <a:gd name="connsiteX135" fmla="*/ 4851576 w 4992864"/>
              <a:gd name="connsiteY135" fmla="*/ 6640512 h 6858000"/>
              <a:gd name="connsiteX136" fmla="*/ 4835701 w 4992864"/>
              <a:gd name="connsiteY136" fmla="*/ 6683375 h 6858000"/>
              <a:gd name="connsiteX137" fmla="*/ 4826176 w 4992864"/>
              <a:gd name="connsiteY137" fmla="*/ 6735762 h 6858000"/>
              <a:gd name="connsiteX138" fmla="*/ 4818239 w 4992864"/>
              <a:gd name="connsiteY138" fmla="*/ 6791325 h 6858000"/>
              <a:gd name="connsiteX139" fmla="*/ 4813476 w 4992864"/>
              <a:gd name="connsiteY139" fmla="*/ 6858000 h 6858000"/>
              <a:gd name="connsiteX140" fmla="*/ 0 w 499286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992864" h="6858000">
                <a:moveTo>
                  <a:pt x="0" y="0"/>
                </a:moveTo>
                <a:lnTo>
                  <a:pt x="4813476" y="0"/>
                </a:lnTo>
                <a:lnTo>
                  <a:pt x="4818239" y="66675"/>
                </a:lnTo>
                <a:lnTo>
                  <a:pt x="4826176" y="122237"/>
                </a:lnTo>
                <a:lnTo>
                  <a:pt x="4835701" y="174625"/>
                </a:lnTo>
                <a:lnTo>
                  <a:pt x="4851576" y="217487"/>
                </a:lnTo>
                <a:lnTo>
                  <a:pt x="4867451" y="260350"/>
                </a:lnTo>
                <a:lnTo>
                  <a:pt x="4886501" y="296862"/>
                </a:lnTo>
                <a:lnTo>
                  <a:pt x="4905551" y="334962"/>
                </a:lnTo>
                <a:lnTo>
                  <a:pt x="4923014" y="369887"/>
                </a:lnTo>
                <a:lnTo>
                  <a:pt x="4940476" y="409575"/>
                </a:lnTo>
                <a:lnTo>
                  <a:pt x="4956351" y="450850"/>
                </a:lnTo>
                <a:lnTo>
                  <a:pt x="4970639" y="496887"/>
                </a:lnTo>
                <a:lnTo>
                  <a:pt x="4981751" y="546100"/>
                </a:lnTo>
                <a:lnTo>
                  <a:pt x="4989689" y="606425"/>
                </a:lnTo>
                <a:lnTo>
                  <a:pt x="4992864" y="673100"/>
                </a:lnTo>
                <a:lnTo>
                  <a:pt x="4989689" y="744537"/>
                </a:lnTo>
                <a:lnTo>
                  <a:pt x="4981751" y="801687"/>
                </a:lnTo>
                <a:lnTo>
                  <a:pt x="4970639" y="854075"/>
                </a:lnTo>
                <a:lnTo>
                  <a:pt x="4956351" y="901700"/>
                </a:lnTo>
                <a:lnTo>
                  <a:pt x="4940476" y="942975"/>
                </a:lnTo>
                <a:lnTo>
                  <a:pt x="4921426" y="981075"/>
                </a:lnTo>
                <a:lnTo>
                  <a:pt x="4902376" y="1017587"/>
                </a:lnTo>
                <a:lnTo>
                  <a:pt x="4883326" y="1055687"/>
                </a:lnTo>
                <a:lnTo>
                  <a:pt x="4865864" y="1095375"/>
                </a:lnTo>
                <a:lnTo>
                  <a:pt x="4848401" y="1136650"/>
                </a:lnTo>
                <a:lnTo>
                  <a:pt x="4834114" y="1182687"/>
                </a:lnTo>
                <a:lnTo>
                  <a:pt x="4824589" y="1235075"/>
                </a:lnTo>
                <a:lnTo>
                  <a:pt x="4815064" y="1295400"/>
                </a:lnTo>
                <a:lnTo>
                  <a:pt x="4813476" y="1363662"/>
                </a:lnTo>
                <a:lnTo>
                  <a:pt x="4815064" y="1431925"/>
                </a:lnTo>
                <a:lnTo>
                  <a:pt x="4824589" y="1492250"/>
                </a:lnTo>
                <a:lnTo>
                  <a:pt x="4834114" y="1544637"/>
                </a:lnTo>
                <a:lnTo>
                  <a:pt x="4848401" y="1589087"/>
                </a:lnTo>
                <a:lnTo>
                  <a:pt x="4865864" y="1631950"/>
                </a:lnTo>
                <a:lnTo>
                  <a:pt x="4883326" y="1671637"/>
                </a:lnTo>
                <a:lnTo>
                  <a:pt x="4902376" y="1708150"/>
                </a:lnTo>
                <a:lnTo>
                  <a:pt x="4921426" y="1743075"/>
                </a:lnTo>
                <a:lnTo>
                  <a:pt x="4940476" y="1782762"/>
                </a:lnTo>
                <a:lnTo>
                  <a:pt x="4956351" y="1824037"/>
                </a:lnTo>
                <a:lnTo>
                  <a:pt x="4970639" y="1870075"/>
                </a:lnTo>
                <a:lnTo>
                  <a:pt x="4981751" y="1922462"/>
                </a:lnTo>
                <a:lnTo>
                  <a:pt x="4989689" y="1982787"/>
                </a:lnTo>
                <a:lnTo>
                  <a:pt x="4992864" y="2051050"/>
                </a:lnTo>
                <a:lnTo>
                  <a:pt x="4989689" y="2119312"/>
                </a:lnTo>
                <a:lnTo>
                  <a:pt x="4981751" y="2179637"/>
                </a:lnTo>
                <a:lnTo>
                  <a:pt x="4970639" y="2232025"/>
                </a:lnTo>
                <a:lnTo>
                  <a:pt x="4956351" y="2278062"/>
                </a:lnTo>
                <a:lnTo>
                  <a:pt x="4940476" y="2319337"/>
                </a:lnTo>
                <a:lnTo>
                  <a:pt x="4921426" y="2359025"/>
                </a:lnTo>
                <a:lnTo>
                  <a:pt x="4902376" y="2395537"/>
                </a:lnTo>
                <a:lnTo>
                  <a:pt x="4883326" y="2433637"/>
                </a:lnTo>
                <a:lnTo>
                  <a:pt x="4865864" y="2471737"/>
                </a:lnTo>
                <a:lnTo>
                  <a:pt x="4848401" y="2513012"/>
                </a:lnTo>
                <a:lnTo>
                  <a:pt x="4834114" y="2560637"/>
                </a:lnTo>
                <a:lnTo>
                  <a:pt x="4824589" y="2613025"/>
                </a:lnTo>
                <a:lnTo>
                  <a:pt x="4815064" y="2671762"/>
                </a:lnTo>
                <a:lnTo>
                  <a:pt x="4813476" y="2741612"/>
                </a:lnTo>
                <a:lnTo>
                  <a:pt x="4815064" y="2809875"/>
                </a:lnTo>
                <a:lnTo>
                  <a:pt x="4824589" y="2868612"/>
                </a:lnTo>
                <a:lnTo>
                  <a:pt x="4834114" y="2922587"/>
                </a:lnTo>
                <a:lnTo>
                  <a:pt x="4848401" y="2967037"/>
                </a:lnTo>
                <a:lnTo>
                  <a:pt x="4865864" y="3009900"/>
                </a:lnTo>
                <a:lnTo>
                  <a:pt x="4883326" y="3046412"/>
                </a:lnTo>
                <a:lnTo>
                  <a:pt x="4902376" y="3084512"/>
                </a:lnTo>
                <a:lnTo>
                  <a:pt x="4921426" y="3121025"/>
                </a:lnTo>
                <a:lnTo>
                  <a:pt x="4940476" y="3160712"/>
                </a:lnTo>
                <a:lnTo>
                  <a:pt x="4956351" y="3201987"/>
                </a:lnTo>
                <a:lnTo>
                  <a:pt x="4970639" y="3248025"/>
                </a:lnTo>
                <a:lnTo>
                  <a:pt x="4981751" y="3300412"/>
                </a:lnTo>
                <a:lnTo>
                  <a:pt x="4989689" y="3360737"/>
                </a:lnTo>
                <a:lnTo>
                  <a:pt x="4992864" y="3427412"/>
                </a:lnTo>
                <a:lnTo>
                  <a:pt x="4989689" y="3497262"/>
                </a:lnTo>
                <a:lnTo>
                  <a:pt x="4981751" y="3557587"/>
                </a:lnTo>
                <a:lnTo>
                  <a:pt x="4970639" y="3609975"/>
                </a:lnTo>
                <a:lnTo>
                  <a:pt x="4956351" y="3656012"/>
                </a:lnTo>
                <a:lnTo>
                  <a:pt x="4940476" y="3697287"/>
                </a:lnTo>
                <a:lnTo>
                  <a:pt x="4921426" y="3736975"/>
                </a:lnTo>
                <a:lnTo>
                  <a:pt x="4883326" y="3811587"/>
                </a:lnTo>
                <a:lnTo>
                  <a:pt x="4865864" y="3848100"/>
                </a:lnTo>
                <a:lnTo>
                  <a:pt x="4848401" y="3890962"/>
                </a:lnTo>
                <a:lnTo>
                  <a:pt x="4834114" y="3935412"/>
                </a:lnTo>
                <a:lnTo>
                  <a:pt x="4824589" y="3987800"/>
                </a:lnTo>
                <a:lnTo>
                  <a:pt x="4815064" y="4048125"/>
                </a:lnTo>
                <a:lnTo>
                  <a:pt x="4813476" y="4116387"/>
                </a:lnTo>
                <a:lnTo>
                  <a:pt x="4815064" y="4186237"/>
                </a:lnTo>
                <a:lnTo>
                  <a:pt x="4824589" y="4244975"/>
                </a:lnTo>
                <a:lnTo>
                  <a:pt x="4834114" y="4297362"/>
                </a:lnTo>
                <a:lnTo>
                  <a:pt x="4848401" y="4343400"/>
                </a:lnTo>
                <a:lnTo>
                  <a:pt x="4865864" y="4386262"/>
                </a:lnTo>
                <a:lnTo>
                  <a:pt x="4883326" y="4424362"/>
                </a:lnTo>
                <a:lnTo>
                  <a:pt x="4921426" y="4498975"/>
                </a:lnTo>
                <a:lnTo>
                  <a:pt x="4940476" y="4537075"/>
                </a:lnTo>
                <a:lnTo>
                  <a:pt x="4956351" y="4579937"/>
                </a:lnTo>
                <a:lnTo>
                  <a:pt x="4970639" y="4625975"/>
                </a:lnTo>
                <a:lnTo>
                  <a:pt x="4981751" y="4678362"/>
                </a:lnTo>
                <a:lnTo>
                  <a:pt x="4989689" y="4738687"/>
                </a:lnTo>
                <a:lnTo>
                  <a:pt x="4992864" y="4806950"/>
                </a:lnTo>
                <a:lnTo>
                  <a:pt x="4989689" y="4875212"/>
                </a:lnTo>
                <a:lnTo>
                  <a:pt x="4981751" y="4935537"/>
                </a:lnTo>
                <a:lnTo>
                  <a:pt x="4970639" y="4987925"/>
                </a:lnTo>
                <a:lnTo>
                  <a:pt x="4956351" y="5033962"/>
                </a:lnTo>
                <a:lnTo>
                  <a:pt x="4940476" y="5075237"/>
                </a:lnTo>
                <a:lnTo>
                  <a:pt x="4921426" y="5114925"/>
                </a:lnTo>
                <a:lnTo>
                  <a:pt x="4902376" y="5149850"/>
                </a:lnTo>
                <a:lnTo>
                  <a:pt x="4883326" y="5186362"/>
                </a:lnTo>
                <a:lnTo>
                  <a:pt x="4865864" y="5226050"/>
                </a:lnTo>
                <a:lnTo>
                  <a:pt x="4848401" y="5268912"/>
                </a:lnTo>
                <a:lnTo>
                  <a:pt x="4834114" y="5313362"/>
                </a:lnTo>
                <a:lnTo>
                  <a:pt x="4824589" y="5365750"/>
                </a:lnTo>
                <a:lnTo>
                  <a:pt x="4815064" y="5426075"/>
                </a:lnTo>
                <a:lnTo>
                  <a:pt x="4813476" y="5494337"/>
                </a:lnTo>
                <a:lnTo>
                  <a:pt x="4815064" y="5562600"/>
                </a:lnTo>
                <a:lnTo>
                  <a:pt x="4824589" y="5622925"/>
                </a:lnTo>
                <a:lnTo>
                  <a:pt x="4834114" y="5675312"/>
                </a:lnTo>
                <a:lnTo>
                  <a:pt x="4848401" y="5721350"/>
                </a:lnTo>
                <a:lnTo>
                  <a:pt x="4865864" y="5762625"/>
                </a:lnTo>
                <a:lnTo>
                  <a:pt x="4883326" y="5802312"/>
                </a:lnTo>
                <a:lnTo>
                  <a:pt x="4902376" y="5840412"/>
                </a:lnTo>
                <a:lnTo>
                  <a:pt x="4921426" y="5876925"/>
                </a:lnTo>
                <a:lnTo>
                  <a:pt x="4940476" y="5915025"/>
                </a:lnTo>
                <a:lnTo>
                  <a:pt x="4956351" y="5956300"/>
                </a:lnTo>
                <a:lnTo>
                  <a:pt x="4970639" y="6003925"/>
                </a:lnTo>
                <a:lnTo>
                  <a:pt x="4981751" y="6056312"/>
                </a:lnTo>
                <a:lnTo>
                  <a:pt x="4989689" y="6113462"/>
                </a:lnTo>
                <a:lnTo>
                  <a:pt x="4992864" y="6183312"/>
                </a:lnTo>
                <a:lnTo>
                  <a:pt x="4989689" y="6251575"/>
                </a:lnTo>
                <a:lnTo>
                  <a:pt x="4981751" y="6311900"/>
                </a:lnTo>
                <a:lnTo>
                  <a:pt x="4970639" y="6361112"/>
                </a:lnTo>
                <a:lnTo>
                  <a:pt x="4956351" y="6407150"/>
                </a:lnTo>
                <a:lnTo>
                  <a:pt x="4940476" y="6448425"/>
                </a:lnTo>
                <a:lnTo>
                  <a:pt x="4923014" y="6488112"/>
                </a:lnTo>
                <a:lnTo>
                  <a:pt x="4905551" y="6523037"/>
                </a:lnTo>
                <a:lnTo>
                  <a:pt x="4886501" y="6561137"/>
                </a:lnTo>
                <a:lnTo>
                  <a:pt x="4867451" y="6597650"/>
                </a:lnTo>
                <a:lnTo>
                  <a:pt x="4851576" y="6640512"/>
                </a:lnTo>
                <a:lnTo>
                  <a:pt x="4835701" y="6683375"/>
                </a:lnTo>
                <a:lnTo>
                  <a:pt x="4826176" y="6735762"/>
                </a:lnTo>
                <a:lnTo>
                  <a:pt x="4818239" y="6791325"/>
                </a:lnTo>
                <a:lnTo>
                  <a:pt x="4813476" y="6858000"/>
                </a:lnTo>
                <a:lnTo>
                  <a:pt x="0" y="6858000"/>
                </a:lnTo>
                <a:close/>
              </a:path>
            </a:pathLst>
          </a:custGeom>
          <a:solidFill>
            <a:schemeClr val="accent1"/>
          </a:solidFill>
          <a:ln w="0">
            <a:noFill/>
            <a:prstDash val="solid"/>
            <a:round/>
            <a:headEnd/>
            <a:tailEnd/>
          </a:ln>
        </p:spPr>
      </p:sp>
      <p:sp>
        <p:nvSpPr>
          <p:cNvPr id="2" name="TextBox 1">
            <a:extLst>
              <a:ext uri="{FF2B5EF4-FFF2-40B4-BE49-F238E27FC236}">
                <a16:creationId xmlns:a16="http://schemas.microsoft.com/office/drawing/2014/main" id="{39B28ADD-B87A-F43F-9E4D-597779DD0351}"/>
              </a:ext>
            </a:extLst>
          </p:cNvPr>
          <p:cNvSpPr txBox="1"/>
          <p:nvPr/>
        </p:nvSpPr>
        <p:spPr>
          <a:xfrm>
            <a:off x="483640" y="643464"/>
            <a:ext cx="2577968" cy="4374850"/>
          </a:xfrm>
          <a:prstGeom prst="rect">
            <a:avLst/>
          </a:prstGeom>
        </p:spPr>
        <p:txBody>
          <a:bodyPr vert="horz" lIns="91440" tIns="45720" rIns="91440" bIns="45720" rtlCol="0" anchor="ctr">
            <a:normAutofit/>
          </a:bodyPr>
          <a:lstStyle/>
          <a:p>
            <a:pPr algn="ctr" defTabSz="914400">
              <a:lnSpc>
                <a:spcPct val="90000"/>
              </a:lnSpc>
              <a:spcBef>
                <a:spcPct val="0"/>
              </a:spcBef>
              <a:spcAft>
                <a:spcPts val="600"/>
              </a:spcAft>
            </a:pPr>
            <a:r>
              <a:rPr lang="en-US" sz="5200" cap="all" spc="800">
                <a:solidFill>
                  <a:schemeClr val="tx2"/>
                </a:solidFill>
                <a:latin typeface="+mj-lt"/>
                <a:ea typeface="+mj-ea"/>
                <a:cs typeface="+mj-cs"/>
              </a:rPr>
              <a:t>THANK YOU!</a:t>
            </a:r>
          </a:p>
        </p:txBody>
      </p:sp>
      <p:pic>
        <p:nvPicPr>
          <p:cNvPr id="6" name="Graphic 5" descr="Handshake">
            <a:extLst>
              <a:ext uri="{FF2B5EF4-FFF2-40B4-BE49-F238E27FC236}">
                <a16:creationId xmlns:a16="http://schemas.microsoft.com/office/drawing/2014/main" id="{C277A2FC-E2D8-0679-B520-FE23AB45DC7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005222" y="1098334"/>
            <a:ext cx="4665249" cy="4665249"/>
          </a:xfrm>
          <a:prstGeom prst="rect">
            <a:avLst/>
          </a:prstGeom>
        </p:spPr>
      </p:pic>
    </p:spTree>
    <p:extLst>
      <p:ext uri="{BB962C8B-B14F-4D97-AF65-F5344CB8AC3E}">
        <p14:creationId xmlns:p14="http://schemas.microsoft.com/office/powerpoint/2010/main" val="3713149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iterate>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{B05D7A66-1D4C-824E-9DDF-96623EBEEBE7}tf10001071_mac</Template>
  <TotalTime>514</TotalTime>
  <Words>2965</Words>
  <Application>Microsoft Office PowerPoint</Application>
  <PresentationFormat>On-screen Show (4:3)</PresentationFormat>
  <Paragraphs>129</Paragraphs>
  <Slides>18</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Courier New</vt:lpstr>
      <vt:lpstr>Gill Sans MT</vt:lpstr>
      <vt:lpstr>Impact</vt:lpstr>
      <vt:lpstr>Times New Roman</vt:lpstr>
      <vt:lpstr>Badge</vt:lpstr>
      <vt:lpstr>LCMB7001  MBA- Master of Business Administration  A Critical Analysis of the Global Business Environment  of Premier Inn - Post Pandemic</vt:lpstr>
      <vt:lpstr>Introduction  </vt:lpstr>
      <vt:lpstr>Overview of the selected company </vt:lpstr>
      <vt:lpstr>  Internal factors for driving the business in the global market</vt:lpstr>
      <vt:lpstr>External factors </vt:lpstr>
      <vt:lpstr>Fundamental factors for market failures </vt:lpstr>
      <vt:lpstr>Contd.. </vt:lpstr>
      <vt:lpstr>Resource allocation to meet current challenges</vt:lpstr>
      <vt:lpstr>Contd.. </vt:lpstr>
      <vt:lpstr>Post-pandemic issues are being faced by Premier Inn</vt:lpstr>
      <vt:lpstr>Competitive strategy to gain competitive advantages</vt:lpstr>
      <vt:lpstr>  Green Marketing and CSR strategies of the selected organisation</vt:lpstr>
      <vt:lpstr>Contd.. </vt:lpstr>
      <vt:lpstr>Recommendations </vt:lpstr>
      <vt:lpstr>Contd.. </vt:lpstr>
      <vt:lpstr>Conclusion  </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LCMB7001  MBA- Master of Business Administration  A Critical Analysis of the Global Business Environment  of Premier Inn - Post Pandemic</dc:title>
  <dc:creator>Sandra Krishna</dc:creator>
  <cp:lastModifiedBy>Sandra Krishna</cp:lastModifiedBy>
  <cp:revision>3</cp:revision>
  <dcterms:created xsi:type="dcterms:W3CDTF">2023-07-06T05:40:41Z</dcterms:created>
  <dcterms:modified xsi:type="dcterms:W3CDTF">2023-07-10T09:22:40Z</dcterms:modified>
</cp:coreProperties>
</file>