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4"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1"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846"/>
  </p:normalViewPr>
  <p:slideViewPr>
    <p:cSldViewPr snapToGrid="0">
      <p:cViewPr varScale="1">
        <p:scale>
          <a:sx n="107" d="100"/>
          <a:sy n="107" d="100"/>
        </p:scale>
        <p:origin x="73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C5D84F05-7443-FA4B-B740-34F7F6FDDB24}" type="datetimeFigureOut">
              <a:rPr lang="en-US" smtClean="0"/>
              <a:t>2/26/23</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BC4BA008-D187-EE48-AD0E-183243491896}"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3997055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5D84F05-7443-FA4B-B740-34F7F6FDDB24}" type="datetimeFigureOut">
              <a:rPr lang="en-US" smtClean="0"/>
              <a:t>2/26/23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3124896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C5D84F05-7443-FA4B-B740-34F7F6FDDB24}" type="datetimeFigureOut">
              <a:rPr lang="en-US" smtClean="0"/>
              <a:t>2/26/23</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BC4BA008-D187-EE48-AD0E-183243491896}"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24517161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5D84F05-7443-FA4B-B740-34F7F6FDDB24}" type="datetimeFigureOut">
              <a:rPr lang="en-US" smtClean="0"/>
              <a:t>2/26/23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3548192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5D84F05-7443-FA4B-B740-34F7F6FDDB24}" type="datetimeFigureOut">
              <a:rPr lang="en-US" smtClean="0"/>
              <a:t>2/26/23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3822825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5D84F05-7443-FA4B-B740-34F7F6FDDB24}" type="datetimeFigureOut">
              <a:rPr lang="en-US" smtClean="0"/>
              <a:t>2/26/23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4237804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D84F05-7443-FA4B-B740-34F7F6FDDB24}" type="datetimeFigureOut">
              <a:rPr lang="en-US" smtClean="0"/>
              <a:t>2/26/23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845805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C5D84F05-7443-FA4B-B740-34F7F6FDDB24}" type="datetimeFigureOut">
              <a:rPr lang="en-US" smtClean="0"/>
              <a:t>2/26/23</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BC4BA008-D187-EE48-AD0E-183243491896}"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0698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C5D84F05-7443-FA4B-B740-34F7F6FDDB24}" type="datetimeFigureOut">
              <a:rPr lang="en-US" smtClean="0"/>
              <a:t>2/26/23</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BC4BA008-D187-EE48-AD0E-183243491896}"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74309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5D84F05-7443-FA4B-B740-34F7F6FDDB24}" type="datetimeFigureOut">
              <a:rPr lang="en-US" smtClean="0"/>
              <a:t>2/26/23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41811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5D84F05-7443-FA4B-B740-34F7F6FDDB24}" type="datetimeFigureOut">
              <a:rPr lang="en-US" smtClean="0"/>
              <a:t>2/26/23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4BA008-D187-EE48-AD0E-183243491896}" type="slidenum">
              <a:rPr lang="en-US" smtClean="0"/>
              <a:t>‹#›</a:t>
            </a:fld>
            <a:endParaRPr lang="en-US"/>
          </a:p>
        </p:txBody>
      </p:sp>
    </p:spTree>
    <p:extLst>
      <p:ext uri="{BB962C8B-B14F-4D97-AF65-F5344CB8AC3E}">
        <p14:creationId xmlns:p14="http://schemas.microsoft.com/office/powerpoint/2010/main" val="623605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C5D84F05-7443-FA4B-B740-34F7F6FDDB24}" type="datetimeFigureOut">
              <a:rPr lang="en-US" smtClean="0"/>
              <a:t>2/26/23</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BC4BA008-D187-EE48-AD0E-183243491896}"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0346576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3B436-DDFE-966E-2E95-E57949965A43}"/>
              </a:ext>
            </a:extLst>
          </p:cNvPr>
          <p:cNvSpPr>
            <a:spLocks noGrp="1"/>
          </p:cNvSpPr>
          <p:nvPr>
            <p:ph type="ctrTitle"/>
          </p:nvPr>
        </p:nvSpPr>
        <p:spPr>
          <a:xfrm>
            <a:off x="1915385" y="2690978"/>
            <a:ext cx="8361229" cy="2098226"/>
          </a:xfrm>
        </p:spPr>
        <p:txBody>
          <a:bodyPr/>
          <a:lstStyle/>
          <a:p>
            <a:r>
              <a:rPr lang="en-US" dirty="0"/>
              <a:t>English and Welsh institutions</a:t>
            </a:r>
          </a:p>
        </p:txBody>
      </p:sp>
    </p:spTree>
    <p:extLst>
      <p:ext uri="{BB962C8B-B14F-4D97-AF65-F5344CB8AC3E}">
        <p14:creationId xmlns:p14="http://schemas.microsoft.com/office/powerpoint/2010/main" val="3892994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0D762-7EE5-F3A0-0EAC-FC34C52C3FCB}"/>
              </a:ext>
            </a:extLst>
          </p:cNvPr>
          <p:cNvSpPr>
            <a:spLocks noGrp="1"/>
          </p:cNvSpPr>
          <p:nvPr>
            <p:ph type="title"/>
          </p:nvPr>
        </p:nvSpPr>
        <p:spPr>
          <a:xfrm>
            <a:off x="1371600" y="1398319"/>
            <a:ext cx="9601200" cy="1485900"/>
          </a:xfrm>
        </p:spPr>
        <p:txBody>
          <a:bodyPr/>
          <a:lstStyle/>
          <a:p>
            <a:r>
              <a:rPr lang="en-US" dirty="0"/>
              <a:t>LEARNING OBJECTIVES</a:t>
            </a:r>
          </a:p>
        </p:txBody>
      </p:sp>
      <p:sp>
        <p:nvSpPr>
          <p:cNvPr id="3" name="Content Placeholder 2">
            <a:extLst>
              <a:ext uri="{FF2B5EF4-FFF2-40B4-BE49-F238E27FC236}">
                <a16:creationId xmlns:a16="http://schemas.microsoft.com/office/drawing/2014/main" id="{DDDF092D-F4BC-C925-3A0C-DAE167A9A05E}"/>
              </a:ext>
            </a:extLst>
          </p:cNvPr>
          <p:cNvSpPr>
            <a:spLocks noGrp="1"/>
          </p:cNvSpPr>
          <p:nvPr>
            <p:ph idx="1"/>
          </p:nvPr>
        </p:nvSpPr>
        <p:spPr/>
        <p:txBody>
          <a:bodyPr/>
          <a:lstStyle/>
          <a:p>
            <a:r>
              <a:rPr lang="en-US" dirty="0"/>
              <a:t>Understand how primary legislation is created within the UK.</a:t>
            </a:r>
          </a:p>
          <a:p>
            <a:r>
              <a:rPr lang="en-US" dirty="0"/>
              <a:t>Understand royal prerogatives </a:t>
            </a:r>
          </a:p>
          <a:p>
            <a:r>
              <a:rPr lang="en-US" dirty="0"/>
              <a:t>Understand who forms the Executive</a:t>
            </a:r>
          </a:p>
          <a:p>
            <a:r>
              <a:rPr lang="en-US" dirty="0"/>
              <a:t>Understand the </a:t>
            </a:r>
            <a:r>
              <a:rPr lang="en-US"/>
              <a:t>Parliaments Act </a:t>
            </a:r>
            <a:r>
              <a:rPr lang="en-US" dirty="0"/>
              <a:t>1949</a:t>
            </a:r>
          </a:p>
        </p:txBody>
      </p:sp>
    </p:spTree>
    <p:extLst>
      <p:ext uri="{BB962C8B-B14F-4D97-AF65-F5344CB8AC3E}">
        <p14:creationId xmlns:p14="http://schemas.microsoft.com/office/powerpoint/2010/main" val="3624440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99970-527E-25C2-220D-CCF9E10AA1EC}"/>
              </a:ext>
            </a:extLst>
          </p:cNvPr>
          <p:cNvSpPr>
            <a:spLocks noGrp="1"/>
          </p:cNvSpPr>
          <p:nvPr>
            <p:ph type="title"/>
          </p:nvPr>
        </p:nvSpPr>
        <p:spPr/>
        <p:txBody>
          <a:bodyPr/>
          <a:lstStyle/>
          <a:p>
            <a:r>
              <a:rPr lang="en-US" dirty="0"/>
              <a:t>The Executive </a:t>
            </a:r>
          </a:p>
        </p:txBody>
      </p:sp>
      <p:sp>
        <p:nvSpPr>
          <p:cNvPr id="3" name="Content Placeholder 2">
            <a:extLst>
              <a:ext uri="{FF2B5EF4-FFF2-40B4-BE49-F238E27FC236}">
                <a16:creationId xmlns:a16="http://schemas.microsoft.com/office/drawing/2014/main" id="{49C15E82-8406-C484-A173-43DD9FB174CE}"/>
              </a:ext>
            </a:extLst>
          </p:cNvPr>
          <p:cNvSpPr>
            <a:spLocks noGrp="1"/>
          </p:cNvSpPr>
          <p:nvPr>
            <p:ph idx="1"/>
          </p:nvPr>
        </p:nvSpPr>
        <p:spPr/>
        <p:txBody>
          <a:bodyPr>
            <a:normAutofit lnSpcReduction="10000"/>
          </a:bodyPr>
          <a:lstStyle/>
          <a:p>
            <a:pPr marL="0" indent="0">
              <a:buNone/>
            </a:pPr>
            <a:r>
              <a:rPr lang="en-US" dirty="0"/>
              <a:t>Broadly speaking, the Executive are the bodies that deal with creating and implementing government’s policy</a:t>
            </a:r>
          </a:p>
          <a:p>
            <a:pPr marL="0" indent="0">
              <a:buNone/>
            </a:pPr>
            <a:r>
              <a:rPr lang="en-US" dirty="0"/>
              <a:t>There are six branches of the Executive:</a:t>
            </a:r>
          </a:p>
          <a:p>
            <a:pPr marL="457200" indent="-457200">
              <a:buFont typeface="+mj-lt"/>
              <a:buAutoNum type="arabicPeriod"/>
            </a:pPr>
            <a:r>
              <a:rPr lang="en-US" dirty="0"/>
              <a:t>The Monarch</a:t>
            </a:r>
          </a:p>
          <a:p>
            <a:pPr marL="457200" indent="-457200">
              <a:buFont typeface="+mj-lt"/>
              <a:buAutoNum type="arabicPeriod"/>
            </a:pPr>
            <a:r>
              <a:rPr lang="en-US" dirty="0"/>
              <a:t>The Prime Minister</a:t>
            </a:r>
          </a:p>
          <a:p>
            <a:pPr marL="457200" indent="-457200">
              <a:buFont typeface="+mj-lt"/>
              <a:buAutoNum type="arabicPeriod"/>
            </a:pPr>
            <a:r>
              <a:rPr lang="en-US" dirty="0"/>
              <a:t>The Cabinet</a:t>
            </a:r>
          </a:p>
          <a:p>
            <a:pPr marL="457200" indent="-457200">
              <a:buFont typeface="+mj-lt"/>
              <a:buAutoNum type="arabicPeriod"/>
            </a:pPr>
            <a:r>
              <a:rPr lang="en-US" dirty="0"/>
              <a:t>The wider government</a:t>
            </a:r>
          </a:p>
          <a:p>
            <a:pPr marL="457200" indent="-457200">
              <a:buFont typeface="+mj-lt"/>
              <a:buAutoNum type="arabicPeriod"/>
            </a:pPr>
            <a:r>
              <a:rPr lang="en-US" dirty="0"/>
              <a:t>The civil service </a:t>
            </a:r>
          </a:p>
          <a:p>
            <a:pPr marL="457200" indent="-457200">
              <a:buFont typeface="+mj-lt"/>
              <a:buAutoNum type="arabicPeriod"/>
            </a:pPr>
            <a:r>
              <a:rPr lang="en-US" dirty="0"/>
              <a:t>‘Other public bodies’</a:t>
            </a:r>
          </a:p>
          <a:p>
            <a:endParaRPr lang="en-US" dirty="0"/>
          </a:p>
        </p:txBody>
      </p:sp>
    </p:spTree>
    <p:extLst>
      <p:ext uri="{BB962C8B-B14F-4D97-AF65-F5344CB8AC3E}">
        <p14:creationId xmlns:p14="http://schemas.microsoft.com/office/powerpoint/2010/main" val="2220820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61D8973-EAA9-459A-AF59-BBB4233D6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0FFC96-D3C4-647B-4DB8-9D82861781B9}"/>
              </a:ext>
            </a:extLst>
          </p:cNvPr>
          <p:cNvSpPr>
            <a:spLocks noGrp="1"/>
          </p:cNvSpPr>
          <p:nvPr>
            <p:ph type="title"/>
          </p:nvPr>
        </p:nvSpPr>
        <p:spPr>
          <a:xfrm>
            <a:off x="784743" y="685800"/>
            <a:ext cx="5793475" cy="1485900"/>
          </a:xfrm>
        </p:spPr>
        <p:txBody>
          <a:bodyPr>
            <a:normAutofit/>
          </a:bodyPr>
          <a:lstStyle/>
          <a:p>
            <a:r>
              <a:rPr lang="en-US" dirty="0"/>
              <a:t>The Monarch</a:t>
            </a:r>
          </a:p>
        </p:txBody>
      </p:sp>
      <p:sp>
        <p:nvSpPr>
          <p:cNvPr id="8" name="Content Placeholder 7">
            <a:extLst>
              <a:ext uri="{FF2B5EF4-FFF2-40B4-BE49-F238E27FC236}">
                <a16:creationId xmlns:a16="http://schemas.microsoft.com/office/drawing/2014/main" id="{43CEF9C3-037A-4200-BFF2-23E8B6E0BEA2}"/>
              </a:ext>
            </a:extLst>
          </p:cNvPr>
          <p:cNvSpPr>
            <a:spLocks noGrp="1"/>
          </p:cNvSpPr>
          <p:nvPr>
            <p:ph idx="1"/>
          </p:nvPr>
        </p:nvSpPr>
        <p:spPr>
          <a:xfrm>
            <a:off x="784743" y="2286000"/>
            <a:ext cx="5793475" cy="3581400"/>
          </a:xfrm>
        </p:spPr>
        <p:txBody>
          <a:bodyPr>
            <a:normAutofit/>
          </a:bodyPr>
          <a:lstStyle/>
          <a:p>
            <a:r>
              <a:rPr lang="en-US" dirty="0"/>
              <a:t>As the head of state, the executive hold everything on behalf of the monarch</a:t>
            </a:r>
          </a:p>
          <a:p>
            <a:r>
              <a:rPr lang="en-US" dirty="0"/>
              <a:t>Traditionally, the monarch had a vast majority of powers. However, as tradition change their powers have been limited.</a:t>
            </a:r>
          </a:p>
          <a:p>
            <a:r>
              <a:rPr lang="en-US" dirty="0"/>
              <a:t>These powers are known as ‘royal prerogatives’</a:t>
            </a:r>
          </a:p>
        </p:txBody>
      </p:sp>
      <p:sp>
        <p:nvSpPr>
          <p:cNvPr id="13" name="Rectangle 12">
            <a:extLst>
              <a:ext uri="{FF2B5EF4-FFF2-40B4-BE49-F238E27FC236}">
                <a16:creationId xmlns:a16="http://schemas.microsoft.com/office/drawing/2014/main" id="{FBEA8A33-C0D0-416D-8359-724B8828C7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Content Placeholder 3">
            <a:extLst>
              <a:ext uri="{FF2B5EF4-FFF2-40B4-BE49-F238E27FC236}">
                <a16:creationId xmlns:a16="http://schemas.microsoft.com/office/drawing/2014/main" id="{E1C2B244-17C5-5D1E-E065-E540E1B792C0}"/>
              </a:ext>
            </a:extLst>
          </p:cNvPr>
          <p:cNvPicPr>
            <a:picLocks noChangeAspect="1"/>
          </p:cNvPicPr>
          <p:nvPr/>
        </p:nvPicPr>
        <p:blipFill rotWithShape="1">
          <a:blip r:embed="rId2"/>
          <a:srcRect l="31298" r="26297"/>
          <a:stretch/>
        </p:blipFill>
        <p:spPr>
          <a:xfrm>
            <a:off x="7612260" y="10"/>
            <a:ext cx="4579739" cy="6857990"/>
          </a:xfrm>
          <a:prstGeom prst="rect">
            <a:avLst/>
          </a:prstGeom>
        </p:spPr>
      </p:pic>
    </p:spTree>
    <p:extLst>
      <p:ext uri="{BB962C8B-B14F-4D97-AF65-F5344CB8AC3E}">
        <p14:creationId xmlns:p14="http://schemas.microsoft.com/office/powerpoint/2010/main" val="3083531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376A7-1DEB-FFEF-FDE1-322F031FADD0}"/>
              </a:ext>
            </a:extLst>
          </p:cNvPr>
          <p:cNvSpPr>
            <a:spLocks noGrp="1"/>
          </p:cNvSpPr>
          <p:nvPr>
            <p:ph type="title"/>
          </p:nvPr>
        </p:nvSpPr>
        <p:spPr/>
        <p:txBody>
          <a:bodyPr/>
          <a:lstStyle/>
          <a:p>
            <a:r>
              <a:rPr lang="en-US" dirty="0"/>
              <a:t>Royal prerogative</a:t>
            </a:r>
          </a:p>
        </p:txBody>
      </p:sp>
      <p:sp>
        <p:nvSpPr>
          <p:cNvPr id="3" name="Content Placeholder 2">
            <a:extLst>
              <a:ext uri="{FF2B5EF4-FFF2-40B4-BE49-F238E27FC236}">
                <a16:creationId xmlns:a16="http://schemas.microsoft.com/office/drawing/2014/main" id="{63D1D879-60CE-8396-DC52-3D3C6DB190E2}"/>
              </a:ext>
            </a:extLst>
          </p:cNvPr>
          <p:cNvSpPr>
            <a:spLocks noGrp="1"/>
          </p:cNvSpPr>
          <p:nvPr>
            <p:ph idx="1"/>
          </p:nvPr>
        </p:nvSpPr>
        <p:spPr>
          <a:xfrm>
            <a:off x="1371599" y="2286000"/>
            <a:ext cx="10491849" cy="4572000"/>
          </a:xfrm>
        </p:spPr>
        <p:txBody>
          <a:bodyPr>
            <a:normAutofit/>
          </a:bodyPr>
          <a:lstStyle/>
          <a:p>
            <a:pPr marL="0" indent="0">
              <a:buNone/>
            </a:pPr>
            <a:r>
              <a:rPr lang="en-US" dirty="0"/>
              <a:t>Whilst the monarch retained some prerogative powers (Royal Assent and dismissing a Prime Minister) it is government ministers who usually exercise prerogative powers. Some examples of these powers include:</a:t>
            </a:r>
          </a:p>
          <a:p>
            <a:pPr lvl="1"/>
            <a:r>
              <a:rPr lang="en-US" dirty="0"/>
              <a:t>Foreign affairs (</a:t>
            </a:r>
            <a:r>
              <a:rPr lang="en-US" dirty="0" err="1"/>
              <a:t>e.g</a:t>
            </a:r>
            <a:r>
              <a:rPr lang="en-US" dirty="0"/>
              <a:t> making treaties)</a:t>
            </a:r>
          </a:p>
          <a:p>
            <a:pPr lvl="1"/>
            <a:r>
              <a:rPr lang="en-US" dirty="0"/>
              <a:t>Command of the armed forces</a:t>
            </a:r>
          </a:p>
          <a:p>
            <a:pPr lvl="1"/>
            <a:r>
              <a:rPr lang="en-US" dirty="0"/>
              <a:t>Defense of the realm (protecting the UK)</a:t>
            </a:r>
          </a:p>
          <a:p>
            <a:pPr lvl="1"/>
            <a:r>
              <a:rPr lang="en-US" dirty="0"/>
              <a:t>Maintaining the King’s peace (keeping public order)</a:t>
            </a:r>
          </a:p>
          <a:p>
            <a:pPr lvl="1"/>
            <a:r>
              <a:rPr lang="en-US" dirty="0"/>
              <a:t>The Prime Minister’s powers to appoint ministers</a:t>
            </a:r>
          </a:p>
          <a:p>
            <a:pPr lvl="1"/>
            <a:r>
              <a:rPr lang="en-US" dirty="0"/>
              <a:t>Granting and revoking passports</a:t>
            </a:r>
          </a:p>
          <a:p>
            <a:pPr lvl="1"/>
            <a:r>
              <a:rPr lang="en-US" dirty="0"/>
              <a:t>Granting pardons (Alan Turing)</a:t>
            </a:r>
          </a:p>
          <a:p>
            <a:pPr marL="0" indent="0">
              <a:buNone/>
            </a:pPr>
            <a:endParaRPr lang="en-US" dirty="0"/>
          </a:p>
        </p:txBody>
      </p:sp>
    </p:spTree>
    <p:extLst>
      <p:ext uri="{BB962C8B-B14F-4D97-AF65-F5344CB8AC3E}">
        <p14:creationId xmlns:p14="http://schemas.microsoft.com/office/powerpoint/2010/main" val="3764107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3CD6-F8C6-945B-A7E9-16D7F2CCC1E4}"/>
              </a:ext>
            </a:extLst>
          </p:cNvPr>
          <p:cNvSpPr>
            <a:spLocks noGrp="1"/>
          </p:cNvSpPr>
          <p:nvPr>
            <p:ph type="title"/>
          </p:nvPr>
        </p:nvSpPr>
        <p:spPr/>
        <p:txBody>
          <a:bodyPr/>
          <a:lstStyle/>
          <a:p>
            <a:r>
              <a:rPr lang="en-US" dirty="0"/>
              <a:t>The Prime Minister</a:t>
            </a:r>
          </a:p>
        </p:txBody>
      </p:sp>
      <p:sp>
        <p:nvSpPr>
          <p:cNvPr id="3" name="Content Placeholder 2">
            <a:extLst>
              <a:ext uri="{FF2B5EF4-FFF2-40B4-BE49-F238E27FC236}">
                <a16:creationId xmlns:a16="http://schemas.microsoft.com/office/drawing/2014/main" id="{84184406-B62B-8719-5DCA-81C80DE574A4}"/>
              </a:ext>
            </a:extLst>
          </p:cNvPr>
          <p:cNvSpPr>
            <a:spLocks noGrp="1"/>
          </p:cNvSpPr>
          <p:nvPr>
            <p:ph idx="1"/>
          </p:nvPr>
        </p:nvSpPr>
        <p:spPr/>
        <p:txBody>
          <a:bodyPr/>
          <a:lstStyle/>
          <a:p>
            <a:pPr marL="0" indent="0">
              <a:buNone/>
            </a:pPr>
            <a:r>
              <a:rPr lang="en-US" sz="2000" dirty="0"/>
              <a:t>- The Prime Minister is head of the government.  Constitutionally they are chosen by the monarchy. However, convention says that the monarchy will always appoint the leader of the winning political party within elections.</a:t>
            </a:r>
          </a:p>
          <a:p>
            <a:pPr marL="0" indent="0">
              <a:buNone/>
            </a:pPr>
            <a:endParaRPr lang="en-US" sz="2000" dirty="0"/>
          </a:p>
          <a:p>
            <a:pPr marL="0" indent="0">
              <a:buNone/>
            </a:pPr>
            <a:r>
              <a:rPr lang="en-US" sz="2000" dirty="0"/>
              <a:t>- What if there’s no winning majority? The Cabinet Manuel (which sets out the rules and conventions impacting the conduct of government) states that the Prime Minister at the time of the general election may remain as Prime Minister if they can get the support of the House of Commons. </a:t>
            </a:r>
          </a:p>
          <a:p>
            <a:pPr marL="0" indent="0">
              <a:buNone/>
            </a:pPr>
            <a:endParaRPr lang="en-US" dirty="0"/>
          </a:p>
        </p:txBody>
      </p:sp>
    </p:spTree>
    <p:extLst>
      <p:ext uri="{BB962C8B-B14F-4D97-AF65-F5344CB8AC3E}">
        <p14:creationId xmlns:p14="http://schemas.microsoft.com/office/powerpoint/2010/main" val="1258948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91EEC-BDAC-A444-77C0-833634A1898E}"/>
              </a:ext>
            </a:extLst>
          </p:cNvPr>
          <p:cNvSpPr>
            <a:spLocks noGrp="1"/>
          </p:cNvSpPr>
          <p:nvPr>
            <p:ph type="title"/>
          </p:nvPr>
        </p:nvSpPr>
        <p:spPr/>
        <p:txBody>
          <a:bodyPr/>
          <a:lstStyle/>
          <a:p>
            <a:r>
              <a:rPr lang="en-US" dirty="0"/>
              <a:t>The role of the Prime Minister</a:t>
            </a:r>
          </a:p>
        </p:txBody>
      </p:sp>
      <p:sp>
        <p:nvSpPr>
          <p:cNvPr id="3" name="Content Placeholder 2">
            <a:extLst>
              <a:ext uri="{FF2B5EF4-FFF2-40B4-BE49-F238E27FC236}">
                <a16:creationId xmlns:a16="http://schemas.microsoft.com/office/drawing/2014/main" id="{73D96213-428F-71DF-21A2-95DAAE4C6DEF}"/>
              </a:ext>
            </a:extLst>
          </p:cNvPr>
          <p:cNvSpPr>
            <a:spLocks noGrp="1"/>
          </p:cNvSpPr>
          <p:nvPr>
            <p:ph idx="1"/>
          </p:nvPr>
        </p:nvSpPr>
        <p:spPr/>
        <p:txBody>
          <a:bodyPr/>
          <a:lstStyle/>
          <a:p>
            <a:pPr marL="0" indent="0">
              <a:buNone/>
            </a:pPr>
            <a:r>
              <a:rPr lang="en-US" dirty="0"/>
              <a:t>The role of Prime Minister:</a:t>
            </a:r>
          </a:p>
          <a:p>
            <a:r>
              <a:rPr lang="en-US" dirty="0"/>
              <a:t>Create and organise the government</a:t>
            </a:r>
          </a:p>
          <a:p>
            <a:r>
              <a:rPr lang="en-US" dirty="0"/>
              <a:t>Patronage</a:t>
            </a:r>
          </a:p>
          <a:p>
            <a:r>
              <a:rPr lang="en-US" dirty="0"/>
              <a:t>Manages the cabinet</a:t>
            </a:r>
          </a:p>
          <a:p>
            <a:r>
              <a:rPr lang="en-US" dirty="0"/>
              <a:t>Role as nation leader internationally</a:t>
            </a:r>
          </a:p>
          <a:p>
            <a:r>
              <a:rPr lang="en-US" dirty="0"/>
              <a:t>Role in the civil service</a:t>
            </a:r>
          </a:p>
          <a:p>
            <a:r>
              <a:rPr lang="en-US" dirty="0"/>
              <a:t>Role within UK security</a:t>
            </a:r>
          </a:p>
          <a:p>
            <a:endParaRPr lang="en-US" dirty="0"/>
          </a:p>
        </p:txBody>
      </p:sp>
    </p:spTree>
    <p:extLst>
      <p:ext uri="{BB962C8B-B14F-4D97-AF65-F5344CB8AC3E}">
        <p14:creationId xmlns:p14="http://schemas.microsoft.com/office/powerpoint/2010/main" val="2189503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7C4CF-2CF2-9ED0-FFFC-84BF43063EFD}"/>
              </a:ext>
            </a:extLst>
          </p:cNvPr>
          <p:cNvSpPr>
            <a:spLocks noGrp="1"/>
          </p:cNvSpPr>
          <p:nvPr>
            <p:ph type="title"/>
          </p:nvPr>
        </p:nvSpPr>
        <p:spPr>
          <a:xfrm>
            <a:off x="1371600" y="800100"/>
            <a:ext cx="9601200" cy="1485900"/>
          </a:xfrm>
        </p:spPr>
        <p:txBody>
          <a:bodyPr/>
          <a:lstStyle/>
          <a:p>
            <a:r>
              <a:rPr lang="en-US" dirty="0"/>
              <a:t>The Cabinet</a:t>
            </a:r>
          </a:p>
        </p:txBody>
      </p:sp>
      <p:sp>
        <p:nvSpPr>
          <p:cNvPr id="3" name="Content Placeholder 2">
            <a:extLst>
              <a:ext uri="{FF2B5EF4-FFF2-40B4-BE49-F238E27FC236}">
                <a16:creationId xmlns:a16="http://schemas.microsoft.com/office/drawing/2014/main" id="{10605E5A-0065-AB34-42D6-9B9031BB29AF}"/>
              </a:ext>
            </a:extLst>
          </p:cNvPr>
          <p:cNvSpPr>
            <a:spLocks noGrp="1"/>
          </p:cNvSpPr>
          <p:nvPr>
            <p:ph idx="1"/>
          </p:nvPr>
        </p:nvSpPr>
        <p:spPr/>
        <p:txBody>
          <a:bodyPr/>
          <a:lstStyle/>
          <a:p>
            <a:pPr marL="0" indent="0">
              <a:buNone/>
            </a:pPr>
            <a:r>
              <a:rPr lang="en-US" dirty="0"/>
              <a:t>The Cabinet comprise of the Prime Minister and senior ministers.</a:t>
            </a:r>
          </a:p>
          <a:p>
            <a:pPr marL="0" indent="0">
              <a:buNone/>
            </a:pPr>
            <a:r>
              <a:rPr lang="en-US" dirty="0"/>
              <a:t>They meet at 10 Downing Street during parliament sessions to debate and make collective decisions on policy, public expenditure and national affairs.</a:t>
            </a:r>
          </a:p>
          <a:p>
            <a:pPr marL="0" indent="0">
              <a:buNone/>
            </a:pPr>
            <a:r>
              <a:rPr lang="en-US" dirty="0"/>
              <a:t>The senior ministers are known as the Secretary of States. These are appointed by the crown on the recommendation of the Prime Minister to take responsibility for a specific government department.</a:t>
            </a:r>
          </a:p>
          <a:p>
            <a:pPr marL="0" indent="0">
              <a:buNone/>
            </a:pPr>
            <a:r>
              <a:rPr lang="en-US" dirty="0"/>
              <a:t>A cabinet members must be a member of the House of Commons or House of Lords.</a:t>
            </a:r>
          </a:p>
          <a:p>
            <a:endParaRPr lang="en-US" dirty="0"/>
          </a:p>
        </p:txBody>
      </p:sp>
    </p:spTree>
    <p:extLst>
      <p:ext uri="{BB962C8B-B14F-4D97-AF65-F5344CB8AC3E}">
        <p14:creationId xmlns:p14="http://schemas.microsoft.com/office/powerpoint/2010/main" val="1256773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2E0D3-B2A1-EFE3-C5EF-403E572D06E1}"/>
              </a:ext>
            </a:extLst>
          </p:cNvPr>
          <p:cNvSpPr>
            <a:spLocks noGrp="1"/>
          </p:cNvSpPr>
          <p:nvPr>
            <p:ph type="title"/>
          </p:nvPr>
        </p:nvSpPr>
        <p:spPr/>
        <p:txBody>
          <a:bodyPr/>
          <a:lstStyle/>
          <a:p>
            <a:r>
              <a:rPr lang="en-US" dirty="0"/>
              <a:t>The Cabinet </a:t>
            </a:r>
          </a:p>
        </p:txBody>
      </p:sp>
      <p:sp>
        <p:nvSpPr>
          <p:cNvPr id="3" name="Content Placeholder 2">
            <a:extLst>
              <a:ext uri="{FF2B5EF4-FFF2-40B4-BE49-F238E27FC236}">
                <a16:creationId xmlns:a16="http://schemas.microsoft.com/office/drawing/2014/main" id="{76ADE3B7-4736-DA9B-FFAE-F641BBA475E6}"/>
              </a:ext>
            </a:extLst>
          </p:cNvPr>
          <p:cNvSpPr>
            <a:spLocks noGrp="1"/>
          </p:cNvSpPr>
          <p:nvPr>
            <p:ph idx="1"/>
          </p:nvPr>
        </p:nvSpPr>
        <p:spPr/>
        <p:txBody>
          <a:bodyPr/>
          <a:lstStyle/>
          <a:p>
            <a:pPr marL="0" indent="0">
              <a:buNone/>
            </a:pPr>
            <a:r>
              <a:rPr lang="en-US" sz="2000" dirty="0"/>
              <a:t>There are other ministers which may sit within the cabinet:</a:t>
            </a:r>
          </a:p>
          <a:p>
            <a:pPr marL="457200" indent="-457200">
              <a:buFont typeface="+mj-lt"/>
              <a:buAutoNum type="arabicPeriod"/>
            </a:pPr>
            <a:r>
              <a:rPr lang="en-US" sz="2000" dirty="0"/>
              <a:t>The Attorney General – This is a government law officer who is a chief legal advisor to the crown and government.  They superintend the CPS, Serious Fraud Office and the Government Legal Department. They may refer unduly lenient sentences to the Court of Appeal, bring proceeds of contempt of court and give their consent to certain prosecutions. They will only attend the cabinet on the Prime Minister’s invitation.</a:t>
            </a:r>
          </a:p>
          <a:p>
            <a:pPr marL="457200" indent="-457200">
              <a:buFont typeface="+mj-lt"/>
              <a:buAutoNum type="arabicPeriod"/>
            </a:pPr>
            <a:r>
              <a:rPr lang="en-US" sz="2000" dirty="0"/>
              <a:t>Home Secretary – The Home Secretary deals with policing, fire and rescue services, immigration and the MI5. As a secretary of state, they will always sit in the cabinet.</a:t>
            </a:r>
          </a:p>
          <a:p>
            <a:pPr marL="457200" indent="-457200">
              <a:buFont typeface="+mj-lt"/>
              <a:buAutoNum type="arabicPeriod"/>
            </a:pPr>
            <a:r>
              <a:rPr lang="en-US" sz="2000" dirty="0"/>
              <a:t>The leader of the House of Lords.</a:t>
            </a:r>
          </a:p>
          <a:p>
            <a:endParaRPr lang="en-US" dirty="0"/>
          </a:p>
        </p:txBody>
      </p:sp>
    </p:spTree>
    <p:extLst>
      <p:ext uri="{BB962C8B-B14F-4D97-AF65-F5344CB8AC3E}">
        <p14:creationId xmlns:p14="http://schemas.microsoft.com/office/powerpoint/2010/main" val="3216561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EE0E-0FC7-BCA6-464C-44C779356BA3}"/>
              </a:ext>
            </a:extLst>
          </p:cNvPr>
          <p:cNvSpPr>
            <a:spLocks noGrp="1"/>
          </p:cNvSpPr>
          <p:nvPr>
            <p:ph type="title"/>
          </p:nvPr>
        </p:nvSpPr>
        <p:spPr/>
        <p:txBody>
          <a:bodyPr/>
          <a:lstStyle/>
          <a:p>
            <a:r>
              <a:rPr lang="en-US" dirty="0"/>
              <a:t>The wider Government</a:t>
            </a:r>
          </a:p>
        </p:txBody>
      </p:sp>
      <p:sp>
        <p:nvSpPr>
          <p:cNvPr id="3" name="Content Placeholder 2">
            <a:extLst>
              <a:ext uri="{FF2B5EF4-FFF2-40B4-BE49-F238E27FC236}">
                <a16:creationId xmlns:a16="http://schemas.microsoft.com/office/drawing/2014/main" id="{11BB600A-204F-2E7F-09E6-B86A2C141E9A}"/>
              </a:ext>
            </a:extLst>
          </p:cNvPr>
          <p:cNvSpPr>
            <a:spLocks noGrp="1"/>
          </p:cNvSpPr>
          <p:nvPr>
            <p:ph idx="1"/>
          </p:nvPr>
        </p:nvSpPr>
        <p:spPr/>
        <p:txBody>
          <a:bodyPr/>
          <a:lstStyle/>
          <a:p>
            <a:pPr marL="0" indent="0">
              <a:buNone/>
            </a:pPr>
            <a:r>
              <a:rPr lang="en-US" dirty="0"/>
              <a:t>The crown discharges most of their functions through ministers who hold political offices in government and by convention must be a member of Parliament.</a:t>
            </a:r>
          </a:p>
          <a:p>
            <a:pPr marL="0" indent="0">
              <a:buNone/>
            </a:pPr>
            <a:endParaRPr lang="en-US" dirty="0"/>
          </a:p>
          <a:p>
            <a:pPr marL="0" indent="0">
              <a:buNone/>
            </a:pPr>
            <a:r>
              <a:rPr lang="en-US" dirty="0"/>
              <a:t>S.2 House of Commons Disqualification Act 1975 imposed a limit of only 95 paid ministers who can be members of the House of Commons.</a:t>
            </a:r>
          </a:p>
          <a:p>
            <a:pPr marL="0" indent="0">
              <a:buNone/>
            </a:pPr>
            <a:endParaRPr lang="en-US" dirty="0"/>
          </a:p>
          <a:p>
            <a:pPr marL="0" indent="0">
              <a:buNone/>
            </a:pPr>
            <a:r>
              <a:rPr lang="en-US" dirty="0"/>
              <a:t>Reflection – why do you think it was important to limit the number of executive ministers who sat in the House of Commons? </a:t>
            </a:r>
          </a:p>
          <a:p>
            <a:endParaRPr lang="en-US" dirty="0"/>
          </a:p>
        </p:txBody>
      </p:sp>
    </p:spTree>
    <p:extLst>
      <p:ext uri="{BB962C8B-B14F-4D97-AF65-F5344CB8AC3E}">
        <p14:creationId xmlns:p14="http://schemas.microsoft.com/office/powerpoint/2010/main" val="108514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FC5FD-1C12-F87A-6158-4547F624717A}"/>
              </a:ext>
            </a:extLst>
          </p:cNvPr>
          <p:cNvSpPr>
            <a:spLocks noGrp="1"/>
          </p:cNvSpPr>
          <p:nvPr>
            <p:ph type="title"/>
          </p:nvPr>
        </p:nvSpPr>
        <p:spPr/>
        <p:txBody>
          <a:bodyPr/>
          <a:lstStyle/>
          <a:p>
            <a:r>
              <a:rPr lang="en-US" dirty="0"/>
              <a:t>The wider Government </a:t>
            </a:r>
          </a:p>
        </p:txBody>
      </p:sp>
      <p:sp>
        <p:nvSpPr>
          <p:cNvPr id="3" name="Content Placeholder 2">
            <a:extLst>
              <a:ext uri="{FF2B5EF4-FFF2-40B4-BE49-F238E27FC236}">
                <a16:creationId xmlns:a16="http://schemas.microsoft.com/office/drawing/2014/main" id="{A1967098-54B1-D8B2-A927-B3F9E27AB864}"/>
              </a:ext>
            </a:extLst>
          </p:cNvPr>
          <p:cNvSpPr>
            <a:spLocks noGrp="1"/>
          </p:cNvSpPr>
          <p:nvPr>
            <p:ph idx="1"/>
          </p:nvPr>
        </p:nvSpPr>
        <p:spPr/>
        <p:txBody>
          <a:bodyPr/>
          <a:lstStyle/>
          <a:p>
            <a:pPr marL="0" indent="0">
              <a:buNone/>
            </a:pPr>
            <a:r>
              <a:rPr lang="en-US" sz="2000" dirty="0"/>
              <a:t>There are several grades of ministers:</a:t>
            </a:r>
          </a:p>
          <a:p>
            <a:pPr marL="457200" indent="-457200">
              <a:buFont typeface="+mj-lt"/>
              <a:buAutoNum type="arabicPeriod"/>
            </a:pPr>
            <a:r>
              <a:rPr lang="en-US" sz="2000" dirty="0"/>
              <a:t>Cabinet ministers</a:t>
            </a:r>
          </a:p>
          <a:p>
            <a:pPr marL="457200" indent="-457200">
              <a:buFont typeface="+mj-lt"/>
              <a:buAutoNum type="arabicPeriod"/>
            </a:pPr>
            <a:r>
              <a:rPr lang="en-US" sz="2000" dirty="0"/>
              <a:t>Secretaries of State</a:t>
            </a:r>
          </a:p>
          <a:p>
            <a:pPr marL="457200" indent="-457200">
              <a:buFont typeface="+mj-lt"/>
              <a:buAutoNum type="arabicPeriod"/>
            </a:pPr>
            <a:r>
              <a:rPr lang="en-US" sz="2000" dirty="0"/>
              <a:t>Ministers of State – these ministers head ’less important government departments. (E.g Minister of State for Schools)</a:t>
            </a:r>
          </a:p>
          <a:p>
            <a:pPr marL="457200" indent="-457200">
              <a:buFont typeface="+mj-lt"/>
              <a:buAutoNum type="arabicPeriod"/>
            </a:pPr>
            <a:r>
              <a:rPr lang="en-US" sz="2000" dirty="0"/>
              <a:t>Parliamentary Under-secretaries of State – these ministers will assist with the parliamentary work of the department. They are the lowest ranking minister.  They will assist the Secretaries of State for their department.</a:t>
            </a:r>
          </a:p>
        </p:txBody>
      </p:sp>
    </p:spTree>
    <p:extLst>
      <p:ext uri="{BB962C8B-B14F-4D97-AF65-F5344CB8AC3E}">
        <p14:creationId xmlns:p14="http://schemas.microsoft.com/office/powerpoint/2010/main" val="2319914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DF70C-43EF-8155-E981-8977A6AB950D}"/>
              </a:ext>
            </a:extLst>
          </p:cNvPr>
          <p:cNvSpPr>
            <a:spLocks noGrp="1"/>
          </p:cNvSpPr>
          <p:nvPr>
            <p:ph type="title"/>
          </p:nvPr>
        </p:nvSpPr>
        <p:spPr/>
        <p:txBody>
          <a:bodyPr/>
          <a:lstStyle/>
          <a:p>
            <a:r>
              <a:rPr lang="en-US" dirty="0"/>
              <a:t>The civil service</a:t>
            </a:r>
          </a:p>
        </p:txBody>
      </p:sp>
      <p:sp>
        <p:nvSpPr>
          <p:cNvPr id="3" name="Content Placeholder 2">
            <a:extLst>
              <a:ext uri="{FF2B5EF4-FFF2-40B4-BE49-F238E27FC236}">
                <a16:creationId xmlns:a16="http://schemas.microsoft.com/office/drawing/2014/main" id="{8E55B5C8-87C5-AFFF-B2BF-24BCCCE53D9C}"/>
              </a:ext>
            </a:extLst>
          </p:cNvPr>
          <p:cNvSpPr>
            <a:spLocks noGrp="1"/>
          </p:cNvSpPr>
          <p:nvPr>
            <p:ph idx="1"/>
          </p:nvPr>
        </p:nvSpPr>
        <p:spPr>
          <a:xfrm>
            <a:off x="1240971" y="1784268"/>
            <a:ext cx="10598728" cy="4794662"/>
          </a:xfrm>
        </p:spPr>
        <p:txBody>
          <a:bodyPr>
            <a:normAutofit fontScale="92500" lnSpcReduction="20000"/>
          </a:bodyPr>
          <a:lstStyle/>
          <a:p>
            <a:r>
              <a:rPr lang="en-US" dirty="0"/>
              <a:t>There are around 400,000 civil servants in the UK who are employed to carry out the administration of government, give objective and impartial advice to ministers and help the government execute policies.</a:t>
            </a:r>
          </a:p>
          <a:p>
            <a:endParaRPr lang="en-US" dirty="0"/>
          </a:p>
          <a:p>
            <a:r>
              <a:rPr lang="en-US" dirty="0"/>
              <a:t>They are employed by the Crown with the Prime Minister being the Minister for the Civil Service) having in theory control of the service. In practice the Civil Service Department oversee the administration of the civil service.</a:t>
            </a:r>
          </a:p>
          <a:p>
            <a:endParaRPr lang="en-US" dirty="0"/>
          </a:p>
          <a:p>
            <a:r>
              <a:rPr lang="en-US" dirty="0"/>
              <a:t>The civil service is designed to be politically neutral, and they do not change when an election is held.</a:t>
            </a:r>
          </a:p>
          <a:p>
            <a:endParaRPr lang="en-US" dirty="0"/>
          </a:p>
          <a:p>
            <a:r>
              <a:rPr lang="en-US" dirty="0"/>
              <a:t>Where a civil servant acts unlawfully, the minister in charge of the department is held accountable, not the civil servant.</a:t>
            </a:r>
          </a:p>
          <a:p>
            <a:endParaRPr lang="en-US" dirty="0"/>
          </a:p>
          <a:p>
            <a:r>
              <a:rPr lang="en-US" dirty="0"/>
              <a:t>Management of the civil service is contained in the Constitutional Reform and Governance Act 2010 part 1.</a:t>
            </a:r>
          </a:p>
          <a:p>
            <a:pPr marL="0" indent="0">
              <a:buNone/>
            </a:pPr>
            <a:endParaRPr lang="en-US" dirty="0"/>
          </a:p>
        </p:txBody>
      </p:sp>
    </p:spTree>
    <p:extLst>
      <p:ext uri="{BB962C8B-B14F-4D97-AF65-F5344CB8AC3E}">
        <p14:creationId xmlns:p14="http://schemas.microsoft.com/office/powerpoint/2010/main" val="8421517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A0257-06E9-A3C4-8FD8-19FF391B1E60}"/>
              </a:ext>
            </a:extLst>
          </p:cNvPr>
          <p:cNvSpPr>
            <a:spLocks noGrp="1"/>
          </p:cNvSpPr>
          <p:nvPr>
            <p:ph type="title"/>
          </p:nvPr>
        </p:nvSpPr>
        <p:spPr/>
        <p:txBody>
          <a:bodyPr/>
          <a:lstStyle/>
          <a:p>
            <a:r>
              <a:rPr lang="en-US" dirty="0"/>
              <a:t>Other public bodies</a:t>
            </a:r>
          </a:p>
        </p:txBody>
      </p:sp>
      <p:sp>
        <p:nvSpPr>
          <p:cNvPr id="3" name="Content Placeholder 2">
            <a:extLst>
              <a:ext uri="{FF2B5EF4-FFF2-40B4-BE49-F238E27FC236}">
                <a16:creationId xmlns:a16="http://schemas.microsoft.com/office/drawing/2014/main" id="{5EC26A8D-D1D3-D9C3-586B-57B21ED42320}"/>
              </a:ext>
            </a:extLst>
          </p:cNvPr>
          <p:cNvSpPr>
            <a:spLocks noGrp="1"/>
          </p:cNvSpPr>
          <p:nvPr>
            <p:ph idx="1"/>
          </p:nvPr>
        </p:nvSpPr>
        <p:spPr/>
        <p:txBody>
          <a:bodyPr>
            <a:normAutofit fontScale="92500" lnSpcReduction="10000"/>
          </a:bodyPr>
          <a:lstStyle/>
          <a:p>
            <a:pPr marL="0" indent="0">
              <a:buNone/>
            </a:pPr>
            <a:r>
              <a:rPr lang="en-US" sz="2000" dirty="0"/>
              <a:t>Public Corporations – These bodies are established by the government but are legally separate from them. They aren’t pestered by government control but are owned by the government who retains overall control. They have their own legal entity which means that they can sue or be sued in their own name and not on behalf of the government. An example is the BBC.</a:t>
            </a:r>
          </a:p>
          <a:p>
            <a:pPr marL="0" indent="0">
              <a:buNone/>
            </a:pPr>
            <a:r>
              <a:rPr lang="en-US" sz="2000" dirty="0"/>
              <a:t>Executive agency – These are public institutions which help deliver government services in the UK. Examples include the DVLA and HM Prison and Probation Services.</a:t>
            </a:r>
          </a:p>
          <a:p>
            <a:pPr marL="0" indent="0">
              <a:buNone/>
            </a:pPr>
            <a:endParaRPr lang="en-US" sz="2000" dirty="0"/>
          </a:p>
          <a:p>
            <a:pPr marL="0" indent="0">
              <a:buNone/>
            </a:pPr>
            <a:r>
              <a:rPr lang="en-US" sz="2000" dirty="0"/>
              <a:t>The biggest controversies these public bodies face is which bodies should be public (being controlled by government) or private (being control by private entities).  Take for example the privatization of energy bills recently, should private entities have control over human necessities?</a:t>
            </a:r>
          </a:p>
          <a:p>
            <a:endParaRPr lang="en-US" dirty="0"/>
          </a:p>
        </p:txBody>
      </p:sp>
    </p:spTree>
    <p:extLst>
      <p:ext uri="{BB962C8B-B14F-4D97-AF65-F5344CB8AC3E}">
        <p14:creationId xmlns:p14="http://schemas.microsoft.com/office/powerpoint/2010/main" val="812853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5D913-840A-C9F9-5B3F-7E6D798B2202}"/>
              </a:ext>
            </a:extLst>
          </p:cNvPr>
          <p:cNvSpPr>
            <a:spLocks noGrp="1"/>
          </p:cNvSpPr>
          <p:nvPr>
            <p:ph type="title"/>
          </p:nvPr>
        </p:nvSpPr>
        <p:spPr/>
        <p:txBody>
          <a:bodyPr/>
          <a:lstStyle/>
          <a:p>
            <a:r>
              <a:rPr lang="en-US" dirty="0"/>
              <a:t>Primary legislation</a:t>
            </a:r>
          </a:p>
        </p:txBody>
      </p:sp>
      <p:sp>
        <p:nvSpPr>
          <p:cNvPr id="3" name="Content Placeholder 2">
            <a:extLst>
              <a:ext uri="{FF2B5EF4-FFF2-40B4-BE49-F238E27FC236}">
                <a16:creationId xmlns:a16="http://schemas.microsoft.com/office/drawing/2014/main" id="{6BB106DF-EFEA-E530-5BC5-337F40B7EAD4}"/>
              </a:ext>
            </a:extLst>
          </p:cNvPr>
          <p:cNvSpPr>
            <a:spLocks noGrp="1"/>
          </p:cNvSpPr>
          <p:nvPr>
            <p:ph idx="1"/>
          </p:nvPr>
        </p:nvSpPr>
        <p:spPr/>
        <p:txBody>
          <a:bodyPr/>
          <a:lstStyle/>
          <a:p>
            <a:r>
              <a:rPr lang="en-US" dirty="0"/>
              <a:t>Primary legislation (known as acts of parliament) are the supreme laws in the UK. They can vary in size. For example, the Public Order (amendment) Act 1996 has two sections whilst the Companies Act 2006 has 1300 sections.</a:t>
            </a:r>
          </a:p>
          <a:p>
            <a:endParaRPr lang="en-US" dirty="0"/>
          </a:p>
          <a:p>
            <a:r>
              <a:rPr lang="en-US" dirty="0"/>
              <a:t>Before they are made, acts of parliament start of as ‘bills’. These bills are put forward by the government who sit in parliament and when these are put forward, they will be discussed, amended and voted on whether they should become acts of parliament.</a:t>
            </a:r>
          </a:p>
          <a:p>
            <a:pPr marL="0" indent="0">
              <a:buNone/>
            </a:pPr>
            <a:endParaRPr lang="en-US" dirty="0"/>
          </a:p>
        </p:txBody>
      </p:sp>
    </p:spTree>
    <p:extLst>
      <p:ext uri="{BB962C8B-B14F-4D97-AF65-F5344CB8AC3E}">
        <p14:creationId xmlns:p14="http://schemas.microsoft.com/office/powerpoint/2010/main" val="2800753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480A4-46C6-09F5-13E5-54AB3CF327FC}"/>
              </a:ext>
            </a:extLst>
          </p:cNvPr>
          <p:cNvSpPr>
            <a:spLocks noGrp="1"/>
          </p:cNvSpPr>
          <p:nvPr>
            <p:ph type="title"/>
          </p:nvPr>
        </p:nvSpPr>
        <p:spPr/>
        <p:txBody>
          <a:bodyPr/>
          <a:lstStyle/>
          <a:p>
            <a:r>
              <a:rPr lang="en-US" dirty="0"/>
              <a:t>Primary legislation</a:t>
            </a:r>
          </a:p>
        </p:txBody>
      </p:sp>
      <p:sp>
        <p:nvSpPr>
          <p:cNvPr id="3" name="Content Placeholder 2">
            <a:extLst>
              <a:ext uri="{FF2B5EF4-FFF2-40B4-BE49-F238E27FC236}">
                <a16:creationId xmlns:a16="http://schemas.microsoft.com/office/drawing/2014/main" id="{00CAB1B7-652B-D306-DA7F-0E36E3C2B495}"/>
              </a:ext>
            </a:extLst>
          </p:cNvPr>
          <p:cNvSpPr>
            <a:spLocks noGrp="1"/>
          </p:cNvSpPr>
          <p:nvPr>
            <p:ph idx="1"/>
          </p:nvPr>
        </p:nvSpPr>
        <p:spPr/>
        <p:txBody>
          <a:bodyPr/>
          <a:lstStyle/>
          <a:p>
            <a:r>
              <a:rPr lang="en-US" dirty="0"/>
              <a:t>There are various reasoning behind bills being introduced:</a:t>
            </a:r>
          </a:p>
          <a:p>
            <a:pPr marL="742950" lvl="1" indent="-285750">
              <a:buFont typeface="Arial" panose="020B0604020202020204" pitchFamily="34" charset="0"/>
              <a:buChar char="•"/>
            </a:pPr>
            <a:r>
              <a:rPr lang="en-US" dirty="0"/>
              <a:t>To fulfill government manifestos (eg to deliver their promise of Brexit)</a:t>
            </a:r>
          </a:p>
          <a:p>
            <a:pPr marL="742950" lvl="1" indent="-285750">
              <a:buFont typeface="Arial" panose="020B0604020202020204" pitchFamily="34" charset="0"/>
              <a:buChar char="•"/>
            </a:pPr>
            <a:r>
              <a:rPr lang="en-US" dirty="0"/>
              <a:t>To create laws which responds to development of the common law or government policy</a:t>
            </a:r>
          </a:p>
          <a:p>
            <a:pPr marL="742950" lvl="1" indent="-285750">
              <a:buFont typeface="Arial" panose="020B0604020202020204" pitchFamily="34" charset="0"/>
              <a:buChar char="•"/>
            </a:pPr>
            <a:r>
              <a:rPr lang="en-US" dirty="0"/>
              <a:t>Ad hoc reasons (Eg the Anti-Terrorism, Crime and Security Act 2001 was established following urgent need for laws regarding terrorism</a:t>
            </a:r>
          </a:p>
          <a:p>
            <a:pPr marL="742950" lvl="1" indent="-285750">
              <a:buFont typeface="Arial" panose="020B0604020202020204" pitchFamily="34" charset="0"/>
              <a:buChar char="•"/>
            </a:pPr>
            <a:r>
              <a:rPr lang="en-US" dirty="0"/>
              <a:t>Consolidating acts of parliament which bring together various legislation which creates one act of parliament (eg the Equality Act 2010</a:t>
            </a:r>
          </a:p>
          <a:p>
            <a:pPr marL="742950" lvl="1" indent="-285750">
              <a:buFont typeface="Arial" panose="020B0604020202020204" pitchFamily="34" charset="0"/>
              <a:buChar char="•"/>
            </a:pPr>
            <a:r>
              <a:rPr lang="en-US" dirty="0"/>
              <a:t>Codification acts which brings together acts of parliament and case law (Eg PACE 1984)</a:t>
            </a:r>
          </a:p>
          <a:p>
            <a:endParaRPr lang="en-US" dirty="0"/>
          </a:p>
        </p:txBody>
      </p:sp>
    </p:spTree>
    <p:extLst>
      <p:ext uri="{BB962C8B-B14F-4D97-AF65-F5344CB8AC3E}">
        <p14:creationId xmlns:p14="http://schemas.microsoft.com/office/powerpoint/2010/main" val="3170595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345EF-2370-079B-D793-A7160C159914}"/>
              </a:ext>
            </a:extLst>
          </p:cNvPr>
          <p:cNvSpPr>
            <a:spLocks noGrp="1"/>
          </p:cNvSpPr>
          <p:nvPr>
            <p:ph type="title"/>
          </p:nvPr>
        </p:nvSpPr>
        <p:spPr/>
        <p:txBody>
          <a:bodyPr/>
          <a:lstStyle/>
          <a:p>
            <a:r>
              <a:rPr lang="en-US" dirty="0"/>
              <a:t>Bills put before Parliament.</a:t>
            </a:r>
          </a:p>
        </p:txBody>
      </p:sp>
      <p:sp>
        <p:nvSpPr>
          <p:cNvPr id="3" name="Content Placeholder 2">
            <a:extLst>
              <a:ext uri="{FF2B5EF4-FFF2-40B4-BE49-F238E27FC236}">
                <a16:creationId xmlns:a16="http://schemas.microsoft.com/office/drawing/2014/main" id="{5C81007C-ACFF-8937-00C1-53B3B744ECFB}"/>
              </a:ext>
            </a:extLst>
          </p:cNvPr>
          <p:cNvSpPr>
            <a:spLocks noGrp="1"/>
          </p:cNvSpPr>
          <p:nvPr>
            <p:ph idx="1"/>
          </p:nvPr>
        </p:nvSpPr>
        <p:spPr/>
        <p:txBody>
          <a:bodyPr>
            <a:normAutofit fontScale="92500" lnSpcReduction="20000"/>
          </a:bodyPr>
          <a:lstStyle/>
          <a:p>
            <a:pPr marL="0" indent="0">
              <a:buNone/>
            </a:pPr>
            <a:r>
              <a:rPr lang="en-US" dirty="0"/>
              <a:t>Bills can be classified in two ways:</a:t>
            </a:r>
          </a:p>
          <a:p>
            <a:pPr marL="342900" indent="-342900">
              <a:buFont typeface="+mj-lt"/>
              <a:buAutoNum type="arabicPeriod"/>
            </a:pPr>
            <a:r>
              <a:rPr lang="en-US" dirty="0"/>
              <a:t>Based on subject matter</a:t>
            </a:r>
          </a:p>
          <a:p>
            <a:pPr marL="342900" indent="-342900">
              <a:buFont typeface="+mj-lt"/>
              <a:buAutoNum type="arabicPeriod"/>
            </a:pPr>
            <a:r>
              <a:rPr lang="en-US" dirty="0"/>
              <a:t>Based on the originator (person who proposes bill)</a:t>
            </a:r>
          </a:p>
          <a:p>
            <a:pPr marL="0" indent="0">
              <a:buNone/>
            </a:pPr>
            <a:endParaRPr lang="en-US" dirty="0"/>
          </a:p>
          <a:p>
            <a:pPr marL="0" indent="0">
              <a:buNone/>
            </a:pPr>
            <a:r>
              <a:rPr lang="en-US" dirty="0"/>
              <a:t>Subject matter bills come under three categories:</a:t>
            </a:r>
          </a:p>
          <a:p>
            <a:r>
              <a:rPr lang="en-US" dirty="0"/>
              <a:t>Public Bills – these are bills that affect the general country.</a:t>
            </a:r>
          </a:p>
          <a:p>
            <a:r>
              <a:rPr lang="en-US" dirty="0"/>
              <a:t>Private Bills – these are bills that only affect a limited geographical area. Eg the Leeds Council Act 2013 started as a bill to give penalties to ‘relevant offenders’ in Leeds.</a:t>
            </a:r>
          </a:p>
          <a:p>
            <a:r>
              <a:rPr lang="en-US" dirty="0"/>
              <a:t>Hybrid Bills – these bills share characteristics of public and private bills. They apply throughout the country, but it impacts certain individuals or geographical locations. Eg the High-Speed Rail (London-West Midlands) Act 2017.</a:t>
            </a:r>
          </a:p>
          <a:p>
            <a:endParaRPr lang="en-US" dirty="0"/>
          </a:p>
        </p:txBody>
      </p:sp>
    </p:spTree>
    <p:extLst>
      <p:ext uri="{BB962C8B-B14F-4D97-AF65-F5344CB8AC3E}">
        <p14:creationId xmlns:p14="http://schemas.microsoft.com/office/powerpoint/2010/main" val="2602632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7798F-5C95-D020-FC33-8F0F22391EF2}"/>
              </a:ext>
            </a:extLst>
          </p:cNvPr>
          <p:cNvSpPr>
            <a:spLocks noGrp="1"/>
          </p:cNvSpPr>
          <p:nvPr>
            <p:ph type="title"/>
          </p:nvPr>
        </p:nvSpPr>
        <p:spPr/>
        <p:txBody>
          <a:bodyPr/>
          <a:lstStyle/>
          <a:p>
            <a:r>
              <a:rPr lang="en-US" dirty="0"/>
              <a:t>Bills before Parliament</a:t>
            </a:r>
          </a:p>
        </p:txBody>
      </p:sp>
      <p:sp>
        <p:nvSpPr>
          <p:cNvPr id="3" name="Content Placeholder 2">
            <a:extLst>
              <a:ext uri="{FF2B5EF4-FFF2-40B4-BE49-F238E27FC236}">
                <a16:creationId xmlns:a16="http://schemas.microsoft.com/office/drawing/2014/main" id="{D17685FF-4926-973E-C59B-7885659B5A23}"/>
              </a:ext>
            </a:extLst>
          </p:cNvPr>
          <p:cNvSpPr>
            <a:spLocks noGrp="1"/>
          </p:cNvSpPr>
          <p:nvPr>
            <p:ph idx="1"/>
          </p:nvPr>
        </p:nvSpPr>
        <p:spPr/>
        <p:txBody>
          <a:bodyPr/>
          <a:lstStyle/>
          <a:p>
            <a:pPr marL="0" indent="0">
              <a:buNone/>
            </a:pPr>
            <a:r>
              <a:rPr lang="en-US" dirty="0"/>
              <a:t>Originator bills come under two categories:</a:t>
            </a:r>
          </a:p>
          <a:p>
            <a:r>
              <a:rPr lang="en-US" dirty="0"/>
              <a:t>Government Bills – these bills are introduced by a government minister which is announced by the King’s speech. These bills are usually approved in parliament</a:t>
            </a:r>
          </a:p>
          <a:p>
            <a:r>
              <a:rPr lang="en-US" dirty="0"/>
              <a:t>Private Member’s Bills – these bills are introduced by an MP (not a government ministers) and is usually produced to give attention to particular issues within the law. These usually do not become legislation but do help kickstart important legislative reform.</a:t>
            </a:r>
          </a:p>
          <a:p>
            <a:endParaRPr lang="en-US" dirty="0"/>
          </a:p>
        </p:txBody>
      </p:sp>
    </p:spTree>
    <p:extLst>
      <p:ext uri="{BB962C8B-B14F-4D97-AF65-F5344CB8AC3E}">
        <p14:creationId xmlns:p14="http://schemas.microsoft.com/office/powerpoint/2010/main" val="1545805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684CD-2FFE-42D3-FEF2-EFB0690E57B0}"/>
              </a:ext>
            </a:extLst>
          </p:cNvPr>
          <p:cNvSpPr>
            <a:spLocks noGrp="1"/>
          </p:cNvSpPr>
          <p:nvPr>
            <p:ph type="title"/>
          </p:nvPr>
        </p:nvSpPr>
        <p:spPr/>
        <p:txBody>
          <a:bodyPr/>
          <a:lstStyle/>
          <a:p>
            <a:r>
              <a:rPr lang="en-US" dirty="0"/>
              <a:t>How bills become acts of parliament</a:t>
            </a:r>
          </a:p>
        </p:txBody>
      </p:sp>
      <p:sp>
        <p:nvSpPr>
          <p:cNvPr id="3" name="Content Placeholder 2">
            <a:extLst>
              <a:ext uri="{FF2B5EF4-FFF2-40B4-BE49-F238E27FC236}">
                <a16:creationId xmlns:a16="http://schemas.microsoft.com/office/drawing/2014/main" id="{322195CF-881F-E74C-BAB6-ADB1D20586D7}"/>
              </a:ext>
            </a:extLst>
          </p:cNvPr>
          <p:cNvSpPr>
            <a:spLocks noGrp="1"/>
          </p:cNvSpPr>
          <p:nvPr>
            <p:ph idx="1"/>
          </p:nvPr>
        </p:nvSpPr>
        <p:spPr/>
        <p:txBody>
          <a:bodyPr/>
          <a:lstStyle/>
          <a:p>
            <a:r>
              <a:rPr lang="en-US" dirty="0"/>
              <a:t>Pre- legislative stages (Green and White papers)</a:t>
            </a:r>
          </a:p>
          <a:p>
            <a:r>
              <a:rPr lang="en-US" dirty="0"/>
              <a:t>First stage</a:t>
            </a:r>
          </a:p>
          <a:p>
            <a:r>
              <a:rPr lang="en-US" dirty="0"/>
              <a:t>Second stage</a:t>
            </a:r>
          </a:p>
          <a:p>
            <a:r>
              <a:rPr lang="en-US" dirty="0"/>
              <a:t>Committee stage/report stage</a:t>
            </a:r>
          </a:p>
          <a:p>
            <a:r>
              <a:rPr lang="en-US" dirty="0"/>
              <a:t>Third stage</a:t>
            </a:r>
          </a:p>
          <a:p>
            <a:r>
              <a:rPr lang="en-US" dirty="0"/>
              <a:t>Ping pong stage</a:t>
            </a:r>
          </a:p>
        </p:txBody>
      </p:sp>
    </p:spTree>
    <p:extLst>
      <p:ext uri="{BB962C8B-B14F-4D97-AF65-F5344CB8AC3E}">
        <p14:creationId xmlns:p14="http://schemas.microsoft.com/office/powerpoint/2010/main" val="1098290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4EDBE-A2EC-C060-2E7A-6EF7E79C9ECA}"/>
              </a:ext>
            </a:extLst>
          </p:cNvPr>
          <p:cNvSpPr>
            <a:spLocks noGrp="1"/>
          </p:cNvSpPr>
          <p:nvPr>
            <p:ph type="title"/>
          </p:nvPr>
        </p:nvSpPr>
        <p:spPr/>
        <p:txBody>
          <a:bodyPr/>
          <a:lstStyle/>
          <a:p>
            <a:r>
              <a:rPr lang="en-US" dirty="0"/>
              <a:t>Pre-legislative stage</a:t>
            </a:r>
          </a:p>
        </p:txBody>
      </p:sp>
      <p:sp>
        <p:nvSpPr>
          <p:cNvPr id="3" name="Content Placeholder 2">
            <a:extLst>
              <a:ext uri="{FF2B5EF4-FFF2-40B4-BE49-F238E27FC236}">
                <a16:creationId xmlns:a16="http://schemas.microsoft.com/office/drawing/2014/main" id="{22CEDC23-9077-2534-AD59-858930CFA3EB}"/>
              </a:ext>
            </a:extLst>
          </p:cNvPr>
          <p:cNvSpPr>
            <a:spLocks noGrp="1"/>
          </p:cNvSpPr>
          <p:nvPr>
            <p:ph idx="1"/>
          </p:nvPr>
        </p:nvSpPr>
        <p:spPr/>
        <p:txBody>
          <a:bodyPr/>
          <a:lstStyle/>
          <a:p>
            <a:r>
              <a:rPr lang="en-US" dirty="0"/>
              <a:t>A government minister will create a green and/or white paper when they want to introduce a bill. The green paper is purely about consultation about the proposed laws whilst white papers set out the government’s policy regarding the proposed law in more detail.</a:t>
            </a:r>
          </a:p>
          <a:p>
            <a:endParaRPr lang="en-US" dirty="0"/>
          </a:p>
          <a:p>
            <a:r>
              <a:rPr lang="en-US" dirty="0"/>
              <a:t>When these are produced, a government bill is drafted by specialist lawyers working in the Parliamentary Counsel Office. These are lawyers that are trained in making parliament bills and act on the government’s instructions.</a:t>
            </a:r>
          </a:p>
          <a:p>
            <a:endParaRPr lang="en-US" dirty="0"/>
          </a:p>
        </p:txBody>
      </p:sp>
    </p:spTree>
    <p:extLst>
      <p:ext uri="{BB962C8B-B14F-4D97-AF65-F5344CB8AC3E}">
        <p14:creationId xmlns:p14="http://schemas.microsoft.com/office/powerpoint/2010/main" val="1069373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3D23D-6FAC-11FA-21C7-28A4418ED982}"/>
              </a:ext>
            </a:extLst>
          </p:cNvPr>
          <p:cNvSpPr>
            <a:spLocks noGrp="1"/>
          </p:cNvSpPr>
          <p:nvPr>
            <p:ph type="title"/>
          </p:nvPr>
        </p:nvSpPr>
        <p:spPr/>
        <p:txBody>
          <a:bodyPr/>
          <a:lstStyle/>
          <a:p>
            <a:r>
              <a:rPr lang="en-US" dirty="0"/>
              <a:t>First reading</a:t>
            </a:r>
          </a:p>
        </p:txBody>
      </p:sp>
      <p:sp>
        <p:nvSpPr>
          <p:cNvPr id="3" name="Content Placeholder 2">
            <a:extLst>
              <a:ext uri="{FF2B5EF4-FFF2-40B4-BE49-F238E27FC236}">
                <a16:creationId xmlns:a16="http://schemas.microsoft.com/office/drawing/2014/main" id="{F1648973-67B8-C5E9-94E3-C65CA8CD98C9}"/>
              </a:ext>
            </a:extLst>
          </p:cNvPr>
          <p:cNvSpPr>
            <a:spLocks noGrp="1"/>
          </p:cNvSpPr>
          <p:nvPr>
            <p:ph idx="1"/>
          </p:nvPr>
        </p:nvSpPr>
        <p:spPr/>
        <p:txBody>
          <a:bodyPr/>
          <a:lstStyle/>
          <a:p>
            <a:r>
              <a:rPr lang="en-US" dirty="0"/>
              <a:t>When the bill is drafted, it will be introduced in either the House of Commons or House of Lords. Whichever House it starts in, the first reading will be completed. Here the bill is read out to the House and a second reading order will be made.</a:t>
            </a:r>
          </a:p>
          <a:p>
            <a:r>
              <a:rPr lang="en-US" dirty="0"/>
              <a:t>A bill will always pass this stage</a:t>
            </a:r>
          </a:p>
          <a:p>
            <a:endParaRPr lang="en-US" dirty="0"/>
          </a:p>
        </p:txBody>
      </p:sp>
    </p:spTree>
    <p:extLst>
      <p:ext uri="{BB962C8B-B14F-4D97-AF65-F5344CB8AC3E}">
        <p14:creationId xmlns:p14="http://schemas.microsoft.com/office/powerpoint/2010/main" val="2946161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896A6-C80F-FCC5-9892-16F60EF17452}"/>
              </a:ext>
            </a:extLst>
          </p:cNvPr>
          <p:cNvSpPr>
            <a:spLocks noGrp="1"/>
          </p:cNvSpPr>
          <p:nvPr>
            <p:ph type="title"/>
          </p:nvPr>
        </p:nvSpPr>
        <p:spPr/>
        <p:txBody>
          <a:bodyPr/>
          <a:lstStyle/>
          <a:p>
            <a:r>
              <a:rPr lang="en-US" dirty="0"/>
              <a:t>Second stage</a:t>
            </a:r>
          </a:p>
        </p:txBody>
      </p:sp>
      <p:sp>
        <p:nvSpPr>
          <p:cNvPr id="3" name="Content Placeholder 2">
            <a:extLst>
              <a:ext uri="{FF2B5EF4-FFF2-40B4-BE49-F238E27FC236}">
                <a16:creationId xmlns:a16="http://schemas.microsoft.com/office/drawing/2014/main" id="{619671EA-50D9-D39A-DF55-7156E9B9F325}"/>
              </a:ext>
            </a:extLst>
          </p:cNvPr>
          <p:cNvSpPr>
            <a:spLocks noGrp="1"/>
          </p:cNvSpPr>
          <p:nvPr>
            <p:ph idx="1"/>
          </p:nvPr>
        </p:nvSpPr>
        <p:spPr/>
        <p:txBody>
          <a:bodyPr/>
          <a:lstStyle/>
          <a:p>
            <a:r>
              <a:rPr lang="en-US" dirty="0"/>
              <a:t>During the second reading, the contents of the bill is considered by the members of parliament. The minister proposing the bill will outline its provisions and justifications. If the House is satisfied with the bill’s content, then it will go to the committee stage. (bills rarely get disapproval at this stage, there’s only been one disapproval this century)</a:t>
            </a:r>
          </a:p>
          <a:p>
            <a:endParaRPr lang="en-US" dirty="0"/>
          </a:p>
        </p:txBody>
      </p:sp>
    </p:spTree>
    <p:extLst>
      <p:ext uri="{BB962C8B-B14F-4D97-AF65-F5344CB8AC3E}">
        <p14:creationId xmlns:p14="http://schemas.microsoft.com/office/powerpoint/2010/main" val="2636606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4EF2B-E184-B266-3E31-B13568ED4130}"/>
              </a:ext>
            </a:extLst>
          </p:cNvPr>
          <p:cNvSpPr>
            <a:spLocks noGrp="1"/>
          </p:cNvSpPr>
          <p:nvPr>
            <p:ph type="title"/>
          </p:nvPr>
        </p:nvSpPr>
        <p:spPr/>
        <p:txBody>
          <a:bodyPr/>
          <a:lstStyle/>
          <a:p>
            <a:r>
              <a:rPr lang="en-US" dirty="0"/>
              <a:t>Committee and report stage</a:t>
            </a:r>
          </a:p>
        </p:txBody>
      </p:sp>
      <p:sp>
        <p:nvSpPr>
          <p:cNvPr id="3" name="Content Placeholder 2">
            <a:extLst>
              <a:ext uri="{FF2B5EF4-FFF2-40B4-BE49-F238E27FC236}">
                <a16:creationId xmlns:a16="http://schemas.microsoft.com/office/drawing/2014/main" id="{5D026005-BFE8-B923-6C8E-988D4C5D03A4}"/>
              </a:ext>
            </a:extLst>
          </p:cNvPr>
          <p:cNvSpPr>
            <a:spLocks noGrp="1"/>
          </p:cNvSpPr>
          <p:nvPr>
            <p:ph idx="1"/>
          </p:nvPr>
        </p:nvSpPr>
        <p:spPr/>
        <p:txBody>
          <a:bodyPr/>
          <a:lstStyle/>
          <a:p>
            <a:pPr marL="0" indent="0">
              <a:buNone/>
            </a:pPr>
            <a:r>
              <a:rPr lang="en-US" u="sng" dirty="0"/>
              <a:t>Committee stage</a:t>
            </a:r>
          </a:p>
          <a:p>
            <a:pPr marL="0" indent="0">
              <a:buNone/>
            </a:pPr>
            <a:r>
              <a:rPr lang="en-US" dirty="0"/>
              <a:t>After the bill passes the second reading, the bill will be sent to the Public Bill Committee which involves between 16-50 MPs considering the bill in detail. They go through the bill line-by-line, and they will propose amendments to the bill.</a:t>
            </a:r>
          </a:p>
          <a:p>
            <a:endParaRPr lang="en-US" dirty="0"/>
          </a:p>
          <a:p>
            <a:pPr marL="0" indent="0">
              <a:buNone/>
            </a:pPr>
            <a:r>
              <a:rPr lang="en-US" u="sng" dirty="0"/>
              <a:t>Report stage</a:t>
            </a:r>
          </a:p>
          <a:p>
            <a:pPr marL="0" indent="0">
              <a:buNone/>
            </a:pPr>
            <a:r>
              <a:rPr lang="en-US" dirty="0"/>
              <a:t>When the Public Bill Committee finalize their proposals, they will report back to the relevant House and allow members who did not sit on the committee to scrutinize the proposals.</a:t>
            </a:r>
          </a:p>
          <a:p>
            <a:endParaRPr lang="en-US" dirty="0"/>
          </a:p>
        </p:txBody>
      </p:sp>
    </p:spTree>
    <p:extLst>
      <p:ext uri="{BB962C8B-B14F-4D97-AF65-F5344CB8AC3E}">
        <p14:creationId xmlns:p14="http://schemas.microsoft.com/office/powerpoint/2010/main" val="756387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877F6-5932-6785-76E2-18E8C0734828}"/>
              </a:ext>
            </a:extLst>
          </p:cNvPr>
          <p:cNvSpPr>
            <a:spLocks noGrp="1"/>
          </p:cNvSpPr>
          <p:nvPr>
            <p:ph type="title"/>
          </p:nvPr>
        </p:nvSpPr>
        <p:spPr/>
        <p:txBody>
          <a:bodyPr/>
          <a:lstStyle/>
          <a:p>
            <a:r>
              <a:rPr lang="en-US" dirty="0"/>
              <a:t>Third reading</a:t>
            </a:r>
          </a:p>
        </p:txBody>
      </p:sp>
      <p:sp>
        <p:nvSpPr>
          <p:cNvPr id="3" name="Content Placeholder 2">
            <a:extLst>
              <a:ext uri="{FF2B5EF4-FFF2-40B4-BE49-F238E27FC236}">
                <a16:creationId xmlns:a16="http://schemas.microsoft.com/office/drawing/2014/main" id="{2D71295B-42C1-0C65-9F9E-94D80B670115}"/>
              </a:ext>
            </a:extLst>
          </p:cNvPr>
          <p:cNvSpPr>
            <a:spLocks noGrp="1"/>
          </p:cNvSpPr>
          <p:nvPr>
            <p:ph idx="1"/>
          </p:nvPr>
        </p:nvSpPr>
        <p:spPr/>
        <p:txBody>
          <a:bodyPr/>
          <a:lstStyle/>
          <a:p>
            <a:r>
              <a:rPr lang="en-US" dirty="0"/>
              <a:t>When the amendments are scrutinized and proposed, the third reading takes place in the House where the House has a final chance to make further amendments and will usually happen straight after the report stage.</a:t>
            </a:r>
          </a:p>
          <a:p>
            <a:endParaRPr lang="en-US" dirty="0"/>
          </a:p>
          <a:p>
            <a:r>
              <a:rPr lang="en-US" dirty="0"/>
              <a:t>If the House is happy with the amended bill, it will go to the other House to repeat these stages. This gives the other House opportunity to amend the bill themselves. If amendments are made, the bill will return to the original House and there the ‘ping pong’ stage is introduced.</a:t>
            </a:r>
          </a:p>
          <a:p>
            <a:endParaRPr lang="en-US" dirty="0"/>
          </a:p>
        </p:txBody>
      </p:sp>
    </p:spTree>
    <p:extLst>
      <p:ext uri="{BB962C8B-B14F-4D97-AF65-F5344CB8AC3E}">
        <p14:creationId xmlns:p14="http://schemas.microsoft.com/office/powerpoint/2010/main" val="14702344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EFF4E-CCE5-82C6-799A-2CF990330A00}"/>
              </a:ext>
            </a:extLst>
          </p:cNvPr>
          <p:cNvSpPr>
            <a:spLocks noGrp="1"/>
          </p:cNvSpPr>
          <p:nvPr>
            <p:ph type="title"/>
          </p:nvPr>
        </p:nvSpPr>
        <p:spPr/>
        <p:txBody>
          <a:bodyPr/>
          <a:lstStyle/>
          <a:p>
            <a:r>
              <a:rPr lang="en-US" dirty="0"/>
              <a:t>Ping pong stage</a:t>
            </a:r>
          </a:p>
        </p:txBody>
      </p:sp>
      <p:sp>
        <p:nvSpPr>
          <p:cNvPr id="3" name="Content Placeholder 2">
            <a:extLst>
              <a:ext uri="{FF2B5EF4-FFF2-40B4-BE49-F238E27FC236}">
                <a16:creationId xmlns:a16="http://schemas.microsoft.com/office/drawing/2014/main" id="{880DDD47-34F1-572A-2473-9E8595CC9E3D}"/>
              </a:ext>
            </a:extLst>
          </p:cNvPr>
          <p:cNvSpPr>
            <a:spLocks noGrp="1"/>
          </p:cNvSpPr>
          <p:nvPr>
            <p:ph idx="1"/>
          </p:nvPr>
        </p:nvSpPr>
        <p:spPr/>
        <p:txBody>
          <a:bodyPr/>
          <a:lstStyle/>
          <a:p>
            <a:pPr marL="0" indent="0">
              <a:buNone/>
            </a:pPr>
            <a:r>
              <a:rPr lang="en-US" dirty="0"/>
              <a:t>The amended bill will go between each Houses until both Houses are happy with the amendments. If the Houses cannot agree on the bill, then it cannot become law. Conversely, if the Houses agree on the amendments, the bill will go to the monarch for royal assent which will then become an act of parliament.</a:t>
            </a:r>
          </a:p>
          <a:p>
            <a:endParaRPr lang="en-US" dirty="0"/>
          </a:p>
        </p:txBody>
      </p:sp>
    </p:spTree>
    <p:extLst>
      <p:ext uri="{BB962C8B-B14F-4D97-AF65-F5344CB8AC3E}">
        <p14:creationId xmlns:p14="http://schemas.microsoft.com/office/powerpoint/2010/main" val="1524993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096EE-5CA0-1744-B287-139A4B8BE137}"/>
              </a:ext>
            </a:extLst>
          </p:cNvPr>
          <p:cNvSpPr>
            <a:spLocks noGrp="1"/>
          </p:cNvSpPr>
          <p:nvPr>
            <p:ph type="title"/>
          </p:nvPr>
        </p:nvSpPr>
        <p:spPr/>
        <p:txBody>
          <a:bodyPr/>
          <a:lstStyle/>
          <a:p>
            <a:r>
              <a:rPr lang="en-US" dirty="0"/>
              <a:t>The Parliament acts</a:t>
            </a:r>
          </a:p>
        </p:txBody>
      </p:sp>
      <p:sp>
        <p:nvSpPr>
          <p:cNvPr id="3" name="Content Placeholder 2">
            <a:extLst>
              <a:ext uri="{FF2B5EF4-FFF2-40B4-BE49-F238E27FC236}">
                <a16:creationId xmlns:a16="http://schemas.microsoft.com/office/drawing/2014/main" id="{D12137CA-7FA3-A5CB-237A-6F8572C5D498}"/>
              </a:ext>
            </a:extLst>
          </p:cNvPr>
          <p:cNvSpPr>
            <a:spLocks noGrp="1"/>
          </p:cNvSpPr>
          <p:nvPr>
            <p:ph idx="1"/>
          </p:nvPr>
        </p:nvSpPr>
        <p:spPr>
          <a:xfrm>
            <a:off x="1128157" y="1650670"/>
            <a:ext cx="10770918" cy="5094514"/>
          </a:xfrm>
        </p:spPr>
        <p:txBody>
          <a:bodyPr>
            <a:normAutofit fontScale="85000" lnSpcReduction="10000"/>
          </a:bodyPr>
          <a:lstStyle/>
          <a:p>
            <a:r>
              <a:rPr lang="en-US" dirty="0"/>
              <a:t>Having both elected and unelected Houses create law gives potential for either House to block a bill. Democratically this caused concerns so the Parliament Act 1949 (which amended the Parliament Act 1911) was established.</a:t>
            </a:r>
          </a:p>
          <a:p>
            <a:endParaRPr lang="en-US" dirty="0"/>
          </a:p>
          <a:p>
            <a:r>
              <a:rPr lang="en-US" dirty="0"/>
              <a:t>s.2 of the 1911 act stated that a bill can be unilaterally passed by the House of Commons without the approval of the House of Lords providing that it passes through the stages in two successive parliamentary sessions and there’s been at least one year passed since the bill had their second reading.</a:t>
            </a:r>
          </a:p>
          <a:p>
            <a:endParaRPr lang="en-US" dirty="0"/>
          </a:p>
          <a:p>
            <a:r>
              <a:rPr lang="en-US" dirty="0"/>
              <a:t>This procedure has been used to prevent the House of Lords from vetoing legislations such as:</a:t>
            </a:r>
          </a:p>
          <a:p>
            <a:pPr marL="742950" lvl="1" indent="-285750">
              <a:buFont typeface="Arial" panose="020B0604020202020204" pitchFamily="34" charset="0"/>
              <a:buChar char="•"/>
            </a:pPr>
            <a:r>
              <a:rPr lang="en-US" dirty="0"/>
              <a:t>Welsh Church Act 1914</a:t>
            </a:r>
          </a:p>
          <a:p>
            <a:pPr marL="742950" lvl="1" indent="-285750">
              <a:buFont typeface="Arial" panose="020B0604020202020204" pitchFamily="34" charset="0"/>
              <a:buChar char="•"/>
            </a:pPr>
            <a:r>
              <a:rPr lang="en-US" dirty="0"/>
              <a:t>Government of Ireland Act 1914</a:t>
            </a:r>
          </a:p>
          <a:p>
            <a:pPr marL="742950" lvl="1" indent="-285750">
              <a:buFont typeface="Arial" panose="020B0604020202020204" pitchFamily="34" charset="0"/>
              <a:buChar char="•"/>
            </a:pPr>
            <a:r>
              <a:rPr lang="en-US" dirty="0"/>
              <a:t>War Crimes Act 1991</a:t>
            </a:r>
          </a:p>
          <a:p>
            <a:pPr marL="742950" lvl="1" indent="-285750">
              <a:buFont typeface="Arial" panose="020B0604020202020204" pitchFamily="34" charset="0"/>
              <a:buChar char="•"/>
            </a:pPr>
            <a:r>
              <a:rPr lang="en-US" dirty="0"/>
              <a:t>Sexual Offences (amendment) Act 2000</a:t>
            </a:r>
          </a:p>
          <a:p>
            <a:pPr marL="742950" lvl="1" indent="-285750">
              <a:buFont typeface="Arial" panose="020B0604020202020204" pitchFamily="34" charset="0"/>
              <a:buChar char="•"/>
            </a:pPr>
            <a:r>
              <a:rPr lang="en-US" dirty="0"/>
              <a:t>Hunting Act 2004 - see R(Jackson) v Her Majesty’s Attorney General 2006 where a bill banning fox, stage and hares hunting by using hounds was passed even with strong opposition from the House of Lords.</a:t>
            </a:r>
          </a:p>
          <a:p>
            <a:pPr lvl="1"/>
            <a:r>
              <a:rPr lang="en-US" dirty="0"/>
              <a:t> </a:t>
            </a:r>
          </a:p>
          <a:p>
            <a:endParaRPr lang="en-US" dirty="0"/>
          </a:p>
        </p:txBody>
      </p:sp>
    </p:spTree>
    <p:extLst>
      <p:ext uri="{BB962C8B-B14F-4D97-AF65-F5344CB8AC3E}">
        <p14:creationId xmlns:p14="http://schemas.microsoft.com/office/powerpoint/2010/main" val="492955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6AD06-A5AC-627E-D7B2-A86BB946E949}"/>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DD5AEC3C-994B-46B0-1749-B844FFD5AC9D}"/>
              </a:ext>
            </a:extLst>
          </p:cNvPr>
          <p:cNvSpPr>
            <a:spLocks noGrp="1"/>
          </p:cNvSpPr>
          <p:nvPr>
            <p:ph idx="1"/>
          </p:nvPr>
        </p:nvSpPr>
        <p:spPr/>
        <p:txBody>
          <a:bodyPr>
            <a:normAutofit lnSpcReduction="10000"/>
          </a:bodyPr>
          <a:lstStyle/>
          <a:p>
            <a:r>
              <a:rPr lang="en-US" dirty="0"/>
              <a:t>The executive comprises of the Prime Minister who is head of the government. They are appointed by the monarch by convention, but they come from the leader of the winning political party. </a:t>
            </a:r>
          </a:p>
          <a:p>
            <a:r>
              <a:rPr lang="en-US" dirty="0"/>
              <a:t>The role of Prime Minister is to form the government, preside over the cabinet and allocate tasks of government to departments.</a:t>
            </a:r>
          </a:p>
          <a:p>
            <a:r>
              <a:rPr lang="en-US" dirty="0"/>
              <a:t>The executive comprise of the cabinet which are ministers chosen by the Prime Minister, they help push forward government policies</a:t>
            </a:r>
          </a:p>
          <a:p>
            <a:r>
              <a:rPr lang="en-US" dirty="0"/>
              <a:t>The executive includes the civil service who carry out government policy on behalf of the government. They are politically neutral.</a:t>
            </a:r>
          </a:p>
          <a:p>
            <a:r>
              <a:rPr lang="en-US" dirty="0"/>
              <a:t>Other members of the executive include public corporations and executive agencies.</a:t>
            </a:r>
          </a:p>
          <a:p>
            <a:endParaRPr lang="en-US" dirty="0"/>
          </a:p>
        </p:txBody>
      </p:sp>
    </p:spTree>
    <p:extLst>
      <p:ext uri="{BB962C8B-B14F-4D97-AF65-F5344CB8AC3E}">
        <p14:creationId xmlns:p14="http://schemas.microsoft.com/office/powerpoint/2010/main" val="1767834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9D09-E48C-A32E-51A9-11C6AA39BA06}"/>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DD593F1F-ADE0-8134-806B-67F9C25BE11F}"/>
              </a:ext>
            </a:extLst>
          </p:cNvPr>
          <p:cNvSpPr>
            <a:spLocks noGrp="1"/>
          </p:cNvSpPr>
          <p:nvPr>
            <p:ph idx="1"/>
          </p:nvPr>
        </p:nvSpPr>
        <p:spPr/>
        <p:txBody>
          <a:bodyPr/>
          <a:lstStyle/>
          <a:p>
            <a:pPr marL="285750" indent="-285750">
              <a:buFontTx/>
              <a:buChar char="-"/>
            </a:pPr>
            <a:r>
              <a:rPr lang="en-US" dirty="0"/>
              <a:t>The process of creating primary legislation is that it must go through (in both Houses):</a:t>
            </a:r>
          </a:p>
          <a:p>
            <a:pPr marL="742950" lvl="1" indent="-285750">
              <a:buFontTx/>
              <a:buChar char="-"/>
            </a:pPr>
            <a:r>
              <a:rPr lang="en-US" dirty="0"/>
              <a:t>The preliminary stage</a:t>
            </a:r>
          </a:p>
          <a:p>
            <a:pPr marL="742950" lvl="1" indent="-285750">
              <a:buFontTx/>
              <a:buChar char="-"/>
            </a:pPr>
            <a:r>
              <a:rPr lang="en-US" dirty="0"/>
              <a:t>First reading</a:t>
            </a:r>
          </a:p>
          <a:p>
            <a:pPr marL="742950" lvl="1" indent="-285750">
              <a:buFontTx/>
              <a:buChar char="-"/>
            </a:pPr>
            <a:r>
              <a:rPr lang="en-US" dirty="0"/>
              <a:t>Second reading</a:t>
            </a:r>
          </a:p>
          <a:p>
            <a:pPr marL="742950" lvl="1" indent="-285750">
              <a:buFontTx/>
              <a:buChar char="-"/>
            </a:pPr>
            <a:r>
              <a:rPr lang="en-US" dirty="0"/>
              <a:t>Committee stage</a:t>
            </a:r>
          </a:p>
          <a:p>
            <a:pPr marL="742950" lvl="1" indent="-285750">
              <a:buFontTx/>
              <a:buChar char="-"/>
            </a:pPr>
            <a:r>
              <a:rPr lang="en-US" dirty="0"/>
              <a:t>Report Stage</a:t>
            </a:r>
          </a:p>
          <a:p>
            <a:pPr marL="742950" lvl="1" indent="-285750">
              <a:buFontTx/>
              <a:buChar char="-"/>
            </a:pPr>
            <a:r>
              <a:rPr lang="en-US" dirty="0"/>
              <a:t>Third reading</a:t>
            </a:r>
          </a:p>
          <a:p>
            <a:endParaRPr lang="en-US" dirty="0"/>
          </a:p>
        </p:txBody>
      </p:sp>
    </p:spTree>
    <p:extLst>
      <p:ext uri="{BB962C8B-B14F-4D97-AF65-F5344CB8AC3E}">
        <p14:creationId xmlns:p14="http://schemas.microsoft.com/office/powerpoint/2010/main" val="283694743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{4205CA3A-2382-3848-8D01-2417B3C91720}tf10001072</Template>
  <TotalTime>5657</TotalTime>
  <Words>2192</Words>
  <Application>Microsoft Macintosh PowerPoint</Application>
  <PresentationFormat>Widescreen</PresentationFormat>
  <Paragraphs>155</Paragraphs>
  <Slides>27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Franklin Gothic Book</vt:lpstr>
      <vt:lpstr>Crop</vt:lpstr>
      <vt:lpstr>English and Welsh institutions</vt:lpstr>
      <vt:lpstr>LEARNING OBJECTIVES</vt:lpstr>
      <vt:lpstr>The Executive </vt:lpstr>
      <vt:lpstr>The Monarch</vt:lpstr>
      <vt:lpstr>Royal prerogative</vt:lpstr>
      <vt:lpstr>The Prime Minister</vt:lpstr>
      <vt:lpstr>The role of the Prime Minister</vt:lpstr>
      <vt:lpstr>The Cabinet</vt:lpstr>
      <vt:lpstr>The Cabinet </vt:lpstr>
      <vt:lpstr>The wider Government</vt:lpstr>
      <vt:lpstr>The wider Government </vt:lpstr>
      <vt:lpstr>The civil service</vt:lpstr>
      <vt:lpstr>Other public bodies</vt:lpstr>
      <vt:lpstr>Primary legislation</vt:lpstr>
      <vt:lpstr>Primary legislation</vt:lpstr>
      <vt:lpstr>Bills put before Parliament.</vt:lpstr>
      <vt:lpstr>Bills before Parliament</vt:lpstr>
      <vt:lpstr>How bills become acts of parliament</vt:lpstr>
      <vt:lpstr>Pre-legislative stage</vt:lpstr>
      <vt:lpstr>First reading</vt:lpstr>
      <vt:lpstr>Second stage</vt:lpstr>
      <vt:lpstr>Committee and report stage</vt:lpstr>
      <vt:lpstr>Third reading</vt:lpstr>
      <vt:lpstr>Ping pong stage</vt:lpstr>
      <vt:lpstr>The Parliament acts</vt:lpstr>
      <vt:lpstr>Summary</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and Welsh institutions</dc:title>
  <dc:creator>HUGHES L. (1910033)</dc:creator>
  <cp:lastModifiedBy>HUGHES L. (1910033)</cp:lastModifiedBy>
  <cp:revision>78</cp:revision>
  <dcterms:created xsi:type="dcterms:W3CDTF">2023-02-26T15:37:33Z</dcterms:created>
  <dcterms:modified xsi:type="dcterms:W3CDTF">2023-03-02T13:54:40Z</dcterms:modified>
</cp:coreProperties>
</file>